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02" r:id="rId3"/>
    <p:sldId id="304" r:id="rId4"/>
    <p:sldId id="315" r:id="rId5"/>
    <p:sldId id="305" r:id="rId6"/>
    <p:sldId id="303" r:id="rId7"/>
    <p:sldId id="307" r:id="rId8"/>
    <p:sldId id="308" r:id="rId9"/>
    <p:sldId id="311" r:id="rId10"/>
    <p:sldId id="309" r:id="rId11"/>
    <p:sldId id="314" r:id="rId12"/>
    <p:sldId id="312" r:id="rId13"/>
    <p:sldId id="306" r:id="rId14"/>
    <p:sldId id="313" r:id="rId15"/>
    <p:sldId id="301"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989E"/>
    <a:srgbClr val="6D6D6D"/>
    <a:srgbClr val="A1A1A1"/>
    <a:srgbClr val="A3A3A3"/>
    <a:srgbClr val="868686"/>
    <a:srgbClr val="00FFFF"/>
    <a:srgbClr val="2323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CF577E-7DB7-4834-8B28-A72FE7A17B05}"/>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AB4C856D-2CC4-45BC-A28C-A51AEAA8DD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AC48B3E4-19C6-4F36-952D-316B5D30240B}"/>
              </a:ext>
            </a:extLst>
          </p:cNvPr>
          <p:cNvSpPr>
            <a:spLocks noGrp="1"/>
          </p:cNvSpPr>
          <p:nvPr>
            <p:ph type="dt" sz="half" idx="10"/>
          </p:nvPr>
        </p:nvSpPr>
        <p:spPr/>
        <p:txBody>
          <a:bodyPr/>
          <a:lstStyle/>
          <a:p>
            <a:fld id="{B49A73AD-9E90-41D8-A61C-01A79B163CF7}" type="datetimeFigureOut">
              <a:rPr lang="ru-RU" smtClean="0"/>
              <a:t>31.03.2021</a:t>
            </a:fld>
            <a:endParaRPr lang="ru-RU"/>
          </a:p>
        </p:txBody>
      </p:sp>
      <p:sp>
        <p:nvSpPr>
          <p:cNvPr id="5" name="Нижний колонтитул 4">
            <a:extLst>
              <a:ext uri="{FF2B5EF4-FFF2-40B4-BE49-F238E27FC236}">
                <a16:creationId xmlns:a16="http://schemas.microsoft.com/office/drawing/2014/main" id="{B1F1C5A0-B65A-400D-8036-E2E54BF7E8C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2D01DCB-12BE-4D3F-9D3E-2AD9FEC7C686}"/>
              </a:ext>
            </a:extLst>
          </p:cNvPr>
          <p:cNvSpPr>
            <a:spLocks noGrp="1"/>
          </p:cNvSpPr>
          <p:nvPr>
            <p:ph type="sldNum" sz="quarter" idx="12"/>
          </p:nvPr>
        </p:nvSpPr>
        <p:spPr/>
        <p:txBody>
          <a:bodyPr/>
          <a:lstStyle/>
          <a:p>
            <a:fld id="{11F0B1BF-24D7-4BF4-A446-DEF5BCF42DC3}" type="slidenum">
              <a:rPr lang="ru-RU" smtClean="0"/>
              <a:t>‹#›</a:t>
            </a:fld>
            <a:endParaRPr lang="ru-RU"/>
          </a:p>
        </p:txBody>
      </p:sp>
    </p:spTree>
    <p:extLst>
      <p:ext uri="{BB962C8B-B14F-4D97-AF65-F5344CB8AC3E}">
        <p14:creationId xmlns:p14="http://schemas.microsoft.com/office/powerpoint/2010/main" val="126159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31FF26-B89B-43E6-ABD2-085BA2981B24}"/>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D46A3C9D-0420-4DF3-9226-4B1EB07F86C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E74A70D-6D80-4CD3-A98B-7A1C15DCD3FF}"/>
              </a:ext>
            </a:extLst>
          </p:cNvPr>
          <p:cNvSpPr>
            <a:spLocks noGrp="1"/>
          </p:cNvSpPr>
          <p:nvPr>
            <p:ph type="dt" sz="half" idx="10"/>
          </p:nvPr>
        </p:nvSpPr>
        <p:spPr/>
        <p:txBody>
          <a:bodyPr/>
          <a:lstStyle/>
          <a:p>
            <a:fld id="{B49A73AD-9E90-41D8-A61C-01A79B163CF7}" type="datetimeFigureOut">
              <a:rPr lang="ru-RU" smtClean="0"/>
              <a:t>31.03.2021</a:t>
            </a:fld>
            <a:endParaRPr lang="ru-RU"/>
          </a:p>
        </p:txBody>
      </p:sp>
      <p:sp>
        <p:nvSpPr>
          <p:cNvPr id="5" name="Нижний колонтитул 4">
            <a:extLst>
              <a:ext uri="{FF2B5EF4-FFF2-40B4-BE49-F238E27FC236}">
                <a16:creationId xmlns:a16="http://schemas.microsoft.com/office/drawing/2014/main" id="{D29F76CD-1912-4654-A87B-5727512C902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3BAAABC-4045-4C06-80CB-4650990D3E1B}"/>
              </a:ext>
            </a:extLst>
          </p:cNvPr>
          <p:cNvSpPr>
            <a:spLocks noGrp="1"/>
          </p:cNvSpPr>
          <p:nvPr>
            <p:ph type="sldNum" sz="quarter" idx="12"/>
          </p:nvPr>
        </p:nvSpPr>
        <p:spPr/>
        <p:txBody>
          <a:bodyPr/>
          <a:lstStyle/>
          <a:p>
            <a:fld id="{11F0B1BF-24D7-4BF4-A446-DEF5BCF42DC3}" type="slidenum">
              <a:rPr lang="ru-RU" smtClean="0"/>
              <a:t>‹#›</a:t>
            </a:fld>
            <a:endParaRPr lang="ru-RU"/>
          </a:p>
        </p:txBody>
      </p:sp>
    </p:spTree>
    <p:extLst>
      <p:ext uri="{BB962C8B-B14F-4D97-AF65-F5344CB8AC3E}">
        <p14:creationId xmlns:p14="http://schemas.microsoft.com/office/powerpoint/2010/main" val="2919271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A7CE7A4D-7372-48BA-B2D3-470B6B4462DB}"/>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4CE291E-E096-4FB2-85D3-7781DDACF4B7}"/>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6FE70EC-6A7E-4104-8284-A8638F85B995}"/>
              </a:ext>
            </a:extLst>
          </p:cNvPr>
          <p:cNvSpPr>
            <a:spLocks noGrp="1"/>
          </p:cNvSpPr>
          <p:nvPr>
            <p:ph type="dt" sz="half" idx="10"/>
          </p:nvPr>
        </p:nvSpPr>
        <p:spPr/>
        <p:txBody>
          <a:bodyPr/>
          <a:lstStyle/>
          <a:p>
            <a:fld id="{B49A73AD-9E90-41D8-A61C-01A79B163CF7}" type="datetimeFigureOut">
              <a:rPr lang="ru-RU" smtClean="0"/>
              <a:t>31.03.2021</a:t>
            </a:fld>
            <a:endParaRPr lang="ru-RU"/>
          </a:p>
        </p:txBody>
      </p:sp>
      <p:sp>
        <p:nvSpPr>
          <p:cNvPr id="5" name="Нижний колонтитул 4">
            <a:extLst>
              <a:ext uri="{FF2B5EF4-FFF2-40B4-BE49-F238E27FC236}">
                <a16:creationId xmlns:a16="http://schemas.microsoft.com/office/drawing/2014/main" id="{AEAC64B8-785E-4BF0-AEBB-C55497D7CBB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371038F-D89D-4FCB-9805-7B0152246A6F}"/>
              </a:ext>
            </a:extLst>
          </p:cNvPr>
          <p:cNvSpPr>
            <a:spLocks noGrp="1"/>
          </p:cNvSpPr>
          <p:nvPr>
            <p:ph type="sldNum" sz="quarter" idx="12"/>
          </p:nvPr>
        </p:nvSpPr>
        <p:spPr/>
        <p:txBody>
          <a:bodyPr/>
          <a:lstStyle/>
          <a:p>
            <a:fld id="{11F0B1BF-24D7-4BF4-A446-DEF5BCF42DC3}" type="slidenum">
              <a:rPr lang="ru-RU" smtClean="0"/>
              <a:t>‹#›</a:t>
            </a:fld>
            <a:endParaRPr lang="ru-RU"/>
          </a:p>
        </p:txBody>
      </p:sp>
    </p:spTree>
    <p:extLst>
      <p:ext uri="{BB962C8B-B14F-4D97-AF65-F5344CB8AC3E}">
        <p14:creationId xmlns:p14="http://schemas.microsoft.com/office/powerpoint/2010/main" val="683898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4" y="279962"/>
            <a:ext cx="10363201" cy="817561"/>
          </a:xfrm>
        </p:spPr>
        <p:txBody>
          <a:bodyPr/>
          <a:lstStyle/>
          <a:p>
            <a:r>
              <a:rPr lang="en-US"/>
              <a:t>Click to edit Master title style</a:t>
            </a:r>
          </a:p>
        </p:txBody>
      </p:sp>
      <p:sp>
        <p:nvSpPr>
          <p:cNvPr id="4" name="Picture Placeholder 3"/>
          <p:cNvSpPr>
            <a:spLocks noGrp="1"/>
          </p:cNvSpPr>
          <p:nvPr>
            <p:ph type="pic" sz="quarter" idx="10"/>
          </p:nvPr>
        </p:nvSpPr>
        <p:spPr>
          <a:xfrm>
            <a:off x="914401"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399"/>
            </a:lvl1pPr>
          </a:lstStyle>
          <a:p>
            <a:pPr lvl="0"/>
            <a:endParaRPr lang="en-US"/>
          </a:p>
        </p:txBody>
      </p:sp>
      <p:sp>
        <p:nvSpPr>
          <p:cNvPr id="5" name="Picture Placeholder 3"/>
          <p:cNvSpPr>
            <a:spLocks noGrp="1"/>
          </p:cNvSpPr>
          <p:nvPr>
            <p:ph type="pic" sz="quarter" idx="11"/>
          </p:nvPr>
        </p:nvSpPr>
        <p:spPr>
          <a:xfrm>
            <a:off x="4431792"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399"/>
            </a:lvl1pPr>
          </a:lstStyle>
          <a:p>
            <a:pPr lvl="0"/>
            <a:endParaRPr lang="en-US"/>
          </a:p>
        </p:txBody>
      </p:sp>
      <p:sp>
        <p:nvSpPr>
          <p:cNvPr id="6" name="Picture Placeholder 3"/>
          <p:cNvSpPr>
            <a:spLocks noGrp="1"/>
          </p:cNvSpPr>
          <p:nvPr>
            <p:ph type="pic" sz="quarter" idx="12"/>
          </p:nvPr>
        </p:nvSpPr>
        <p:spPr>
          <a:xfrm>
            <a:off x="7949183"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399"/>
            </a:lvl1pPr>
          </a:lstStyle>
          <a:p>
            <a:pPr lvl="0"/>
            <a:endParaRPr lang="en-US"/>
          </a:p>
        </p:txBody>
      </p:sp>
      <p:sp>
        <p:nvSpPr>
          <p:cNvPr id="8" name="Text Placeholder 9"/>
          <p:cNvSpPr>
            <a:spLocks noGrp="1"/>
          </p:cNvSpPr>
          <p:nvPr>
            <p:ph type="body" sz="quarter" idx="14"/>
          </p:nvPr>
        </p:nvSpPr>
        <p:spPr>
          <a:xfrm>
            <a:off x="914401"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431792"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949183"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914404" y="933453"/>
            <a:ext cx="10363201" cy="406400"/>
          </a:xfrm>
        </p:spPr>
        <p:txBody>
          <a:bodyPr>
            <a:normAutofit/>
          </a:bodyPr>
          <a:lstStyle>
            <a:lvl1pPr marL="0" indent="0" algn="ctr">
              <a:lnSpc>
                <a:spcPct val="86000"/>
              </a:lnSpc>
              <a:spcBef>
                <a:spcPts val="0"/>
              </a:spcBef>
              <a:buNone/>
              <a:defRPr sz="1799" baseline="0"/>
            </a:lvl1pPr>
          </a:lstStyle>
          <a:p>
            <a:pPr lvl="0"/>
            <a:r>
              <a:rPr lang="en-US" dirty="0"/>
              <a:t>Click here to edit subtitle</a:t>
            </a:r>
          </a:p>
        </p:txBody>
      </p:sp>
    </p:spTree>
    <p:extLst>
      <p:ext uri="{BB962C8B-B14F-4D97-AF65-F5344CB8AC3E}">
        <p14:creationId xmlns:p14="http://schemas.microsoft.com/office/powerpoint/2010/main" val="3438515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39DB3A-ADC0-4E4E-BDA6-7765CE35435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F1E38CB-E3E3-4EDF-A0EB-4CD6FCE7236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A89B2F6-8691-406D-B0DA-3D5E0ED9C93B}"/>
              </a:ext>
            </a:extLst>
          </p:cNvPr>
          <p:cNvSpPr>
            <a:spLocks noGrp="1"/>
          </p:cNvSpPr>
          <p:nvPr>
            <p:ph type="dt" sz="half" idx="10"/>
          </p:nvPr>
        </p:nvSpPr>
        <p:spPr/>
        <p:txBody>
          <a:bodyPr/>
          <a:lstStyle/>
          <a:p>
            <a:fld id="{B49A73AD-9E90-41D8-A61C-01A79B163CF7}" type="datetimeFigureOut">
              <a:rPr lang="ru-RU" smtClean="0"/>
              <a:t>31.03.2021</a:t>
            </a:fld>
            <a:endParaRPr lang="ru-RU"/>
          </a:p>
        </p:txBody>
      </p:sp>
      <p:sp>
        <p:nvSpPr>
          <p:cNvPr id="5" name="Нижний колонтитул 4">
            <a:extLst>
              <a:ext uri="{FF2B5EF4-FFF2-40B4-BE49-F238E27FC236}">
                <a16:creationId xmlns:a16="http://schemas.microsoft.com/office/drawing/2014/main" id="{3588E6A4-D124-477D-AC8A-809CB9CF5B7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10EEE4E-7B36-44E2-9500-1BC2C89BAEF8}"/>
              </a:ext>
            </a:extLst>
          </p:cNvPr>
          <p:cNvSpPr>
            <a:spLocks noGrp="1"/>
          </p:cNvSpPr>
          <p:nvPr>
            <p:ph type="sldNum" sz="quarter" idx="12"/>
          </p:nvPr>
        </p:nvSpPr>
        <p:spPr/>
        <p:txBody>
          <a:bodyPr/>
          <a:lstStyle/>
          <a:p>
            <a:fld id="{11F0B1BF-24D7-4BF4-A446-DEF5BCF42DC3}" type="slidenum">
              <a:rPr lang="ru-RU" smtClean="0"/>
              <a:t>‹#›</a:t>
            </a:fld>
            <a:endParaRPr lang="ru-RU"/>
          </a:p>
        </p:txBody>
      </p:sp>
    </p:spTree>
    <p:extLst>
      <p:ext uri="{BB962C8B-B14F-4D97-AF65-F5344CB8AC3E}">
        <p14:creationId xmlns:p14="http://schemas.microsoft.com/office/powerpoint/2010/main" val="1391640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EDB242-8D01-413B-9DBC-A02D1DBC251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9A2E0D9D-5021-4BB6-8B42-D50939E9FA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4079E00A-2FAA-478F-BEF3-29A34F185E03}"/>
              </a:ext>
            </a:extLst>
          </p:cNvPr>
          <p:cNvSpPr>
            <a:spLocks noGrp="1"/>
          </p:cNvSpPr>
          <p:nvPr>
            <p:ph type="dt" sz="half" idx="10"/>
          </p:nvPr>
        </p:nvSpPr>
        <p:spPr/>
        <p:txBody>
          <a:bodyPr/>
          <a:lstStyle/>
          <a:p>
            <a:fld id="{B49A73AD-9E90-41D8-A61C-01A79B163CF7}" type="datetimeFigureOut">
              <a:rPr lang="ru-RU" smtClean="0"/>
              <a:t>31.03.2021</a:t>
            </a:fld>
            <a:endParaRPr lang="ru-RU"/>
          </a:p>
        </p:txBody>
      </p:sp>
      <p:sp>
        <p:nvSpPr>
          <p:cNvPr id="5" name="Нижний колонтитул 4">
            <a:extLst>
              <a:ext uri="{FF2B5EF4-FFF2-40B4-BE49-F238E27FC236}">
                <a16:creationId xmlns:a16="http://schemas.microsoft.com/office/drawing/2014/main" id="{280D6B17-D1C0-4578-9F80-EAF0799B32A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4DB31C8-0448-44E1-A70E-E6F8F4A150F8}"/>
              </a:ext>
            </a:extLst>
          </p:cNvPr>
          <p:cNvSpPr>
            <a:spLocks noGrp="1"/>
          </p:cNvSpPr>
          <p:nvPr>
            <p:ph type="sldNum" sz="quarter" idx="12"/>
          </p:nvPr>
        </p:nvSpPr>
        <p:spPr/>
        <p:txBody>
          <a:bodyPr/>
          <a:lstStyle/>
          <a:p>
            <a:fld id="{11F0B1BF-24D7-4BF4-A446-DEF5BCF42DC3}" type="slidenum">
              <a:rPr lang="ru-RU" smtClean="0"/>
              <a:t>‹#›</a:t>
            </a:fld>
            <a:endParaRPr lang="ru-RU"/>
          </a:p>
        </p:txBody>
      </p:sp>
    </p:spTree>
    <p:extLst>
      <p:ext uri="{BB962C8B-B14F-4D97-AF65-F5344CB8AC3E}">
        <p14:creationId xmlns:p14="http://schemas.microsoft.com/office/powerpoint/2010/main" val="1312680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04074C-8B30-4920-8E69-3BB4C2FC1DA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E9C80AB-0774-4EF4-9E4A-3CA1BB663A4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DFEF05BE-36E0-4C74-98EE-C757B791E08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FE9A18D1-7854-4F7F-B960-74C56D0FB31B}"/>
              </a:ext>
            </a:extLst>
          </p:cNvPr>
          <p:cNvSpPr>
            <a:spLocks noGrp="1"/>
          </p:cNvSpPr>
          <p:nvPr>
            <p:ph type="dt" sz="half" idx="10"/>
          </p:nvPr>
        </p:nvSpPr>
        <p:spPr/>
        <p:txBody>
          <a:bodyPr/>
          <a:lstStyle/>
          <a:p>
            <a:fld id="{B49A73AD-9E90-41D8-A61C-01A79B163CF7}" type="datetimeFigureOut">
              <a:rPr lang="ru-RU" smtClean="0"/>
              <a:t>31.03.2021</a:t>
            </a:fld>
            <a:endParaRPr lang="ru-RU"/>
          </a:p>
        </p:txBody>
      </p:sp>
      <p:sp>
        <p:nvSpPr>
          <p:cNvPr id="6" name="Нижний колонтитул 5">
            <a:extLst>
              <a:ext uri="{FF2B5EF4-FFF2-40B4-BE49-F238E27FC236}">
                <a16:creationId xmlns:a16="http://schemas.microsoft.com/office/drawing/2014/main" id="{39FB8BCF-9D92-4826-94F7-BD310892D96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521C214-E71E-45F3-8977-509D091327B5}"/>
              </a:ext>
            </a:extLst>
          </p:cNvPr>
          <p:cNvSpPr>
            <a:spLocks noGrp="1"/>
          </p:cNvSpPr>
          <p:nvPr>
            <p:ph type="sldNum" sz="quarter" idx="12"/>
          </p:nvPr>
        </p:nvSpPr>
        <p:spPr/>
        <p:txBody>
          <a:bodyPr/>
          <a:lstStyle/>
          <a:p>
            <a:fld id="{11F0B1BF-24D7-4BF4-A446-DEF5BCF42DC3}" type="slidenum">
              <a:rPr lang="ru-RU" smtClean="0"/>
              <a:t>‹#›</a:t>
            </a:fld>
            <a:endParaRPr lang="ru-RU"/>
          </a:p>
        </p:txBody>
      </p:sp>
    </p:spTree>
    <p:extLst>
      <p:ext uri="{BB962C8B-B14F-4D97-AF65-F5344CB8AC3E}">
        <p14:creationId xmlns:p14="http://schemas.microsoft.com/office/powerpoint/2010/main" val="4065345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72C842-B67B-4323-800D-0D85A244A2CB}"/>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E18EECA0-6A95-4AEC-A559-23E041A95C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3DFBE60E-B89F-4E76-85C4-3C7AD5A5FBF1}"/>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9BD793FC-92F9-4E9B-A3DF-44203B2A02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6B31C8B4-789A-4819-A70C-981EFC8DF64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372F58A7-4D32-4E4C-8132-86D94940F619}"/>
              </a:ext>
            </a:extLst>
          </p:cNvPr>
          <p:cNvSpPr>
            <a:spLocks noGrp="1"/>
          </p:cNvSpPr>
          <p:nvPr>
            <p:ph type="dt" sz="half" idx="10"/>
          </p:nvPr>
        </p:nvSpPr>
        <p:spPr/>
        <p:txBody>
          <a:bodyPr/>
          <a:lstStyle/>
          <a:p>
            <a:fld id="{B49A73AD-9E90-41D8-A61C-01A79B163CF7}" type="datetimeFigureOut">
              <a:rPr lang="ru-RU" smtClean="0"/>
              <a:t>31.03.2021</a:t>
            </a:fld>
            <a:endParaRPr lang="ru-RU"/>
          </a:p>
        </p:txBody>
      </p:sp>
      <p:sp>
        <p:nvSpPr>
          <p:cNvPr id="8" name="Нижний колонтитул 7">
            <a:extLst>
              <a:ext uri="{FF2B5EF4-FFF2-40B4-BE49-F238E27FC236}">
                <a16:creationId xmlns:a16="http://schemas.microsoft.com/office/drawing/2014/main" id="{C28510ED-5AB2-400A-8DF2-FFA62EE3BB20}"/>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5EC93E1F-F5BC-4B83-B63D-CE4EEE87FBD2}"/>
              </a:ext>
            </a:extLst>
          </p:cNvPr>
          <p:cNvSpPr>
            <a:spLocks noGrp="1"/>
          </p:cNvSpPr>
          <p:nvPr>
            <p:ph type="sldNum" sz="quarter" idx="12"/>
          </p:nvPr>
        </p:nvSpPr>
        <p:spPr/>
        <p:txBody>
          <a:bodyPr/>
          <a:lstStyle/>
          <a:p>
            <a:fld id="{11F0B1BF-24D7-4BF4-A446-DEF5BCF42DC3}" type="slidenum">
              <a:rPr lang="ru-RU" smtClean="0"/>
              <a:t>‹#›</a:t>
            </a:fld>
            <a:endParaRPr lang="ru-RU"/>
          </a:p>
        </p:txBody>
      </p:sp>
    </p:spTree>
    <p:extLst>
      <p:ext uri="{BB962C8B-B14F-4D97-AF65-F5344CB8AC3E}">
        <p14:creationId xmlns:p14="http://schemas.microsoft.com/office/powerpoint/2010/main" val="3737269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454BC7-0972-465E-9095-BBA0BB4EECF0}"/>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24662505-8BA0-4A41-B235-D693F73E8888}"/>
              </a:ext>
            </a:extLst>
          </p:cNvPr>
          <p:cNvSpPr>
            <a:spLocks noGrp="1"/>
          </p:cNvSpPr>
          <p:nvPr>
            <p:ph type="dt" sz="half" idx="10"/>
          </p:nvPr>
        </p:nvSpPr>
        <p:spPr/>
        <p:txBody>
          <a:bodyPr/>
          <a:lstStyle/>
          <a:p>
            <a:fld id="{B49A73AD-9E90-41D8-A61C-01A79B163CF7}" type="datetimeFigureOut">
              <a:rPr lang="ru-RU" smtClean="0"/>
              <a:t>31.03.2021</a:t>
            </a:fld>
            <a:endParaRPr lang="ru-RU"/>
          </a:p>
        </p:txBody>
      </p:sp>
      <p:sp>
        <p:nvSpPr>
          <p:cNvPr id="4" name="Нижний колонтитул 3">
            <a:extLst>
              <a:ext uri="{FF2B5EF4-FFF2-40B4-BE49-F238E27FC236}">
                <a16:creationId xmlns:a16="http://schemas.microsoft.com/office/drawing/2014/main" id="{58C98D72-3D24-462F-B7D2-FFB1C96CBEF0}"/>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76B0B8F4-3876-4D29-8A6F-90026C55AF0C}"/>
              </a:ext>
            </a:extLst>
          </p:cNvPr>
          <p:cNvSpPr>
            <a:spLocks noGrp="1"/>
          </p:cNvSpPr>
          <p:nvPr>
            <p:ph type="sldNum" sz="quarter" idx="12"/>
          </p:nvPr>
        </p:nvSpPr>
        <p:spPr/>
        <p:txBody>
          <a:bodyPr/>
          <a:lstStyle/>
          <a:p>
            <a:fld id="{11F0B1BF-24D7-4BF4-A446-DEF5BCF42DC3}" type="slidenum">
              <a:rPr lang="ru-RU" smtClean="0"/>
              <a:t>‹#›</a:t>
            </a:fld>
            <a:endParaRPr lang="ru-RU"/>
          </a:p>
        </p:txBody>
      </p:sp>
    </p:spTree>
    <p:extLst>
      <p:ext uri="{BB962C8B-B14F-4D97-AF65-F5344CB8AC3E}">
        <p14:creationId xmlns:p14="http://schemas.microsoft.com/office/powerpoint/2010/main" val="637005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845A64B-DAF2-4E2E-A5B3-37D293FF7BF5}"/>
              </a:ext>
            </a:extLst>
          </p:cNvPr>
          <p:cNvSpPr>
            <a:spLocks noGrp="1"/>
          </p:cNvSpPr>
          <p:nvPr>
            <p:ph type="dt" sz="half" idx="10"/>
          </p:nvPr>
        </p:nvSpPr>
        <p:spPr/>
        <p:txBody>
          <a:bodyPr/>
          <a:lstStyle/>
          <a:p>
            <a:fld id="{B49A73AD-9E90-41D8-A61C-01A79B163CF7}" type="datetimeFigureOut">
              <a:rPr lang="ru-RU" smtClean="0"/>
              <a:t>31.03.2021</a:t>
            </a:fld>
            <a:endParaRPr lang="ru-RU"/>
          </a:p>
        </p:txBody>
      </p:sp>
      <p:sp>
        <p:nvSpPr>
          <p:cNvPr id="3" name="Нижний колонтитул 2">
            <a:extLst>
              <a:ext uri="{FF2B5EF4-FFF2-40B4-BE49-F238E27FC236}">
                <a16:creationId xmlns:a16="http://schemas.microsoft.com/office/drawing/2014/main" id="{A354B37B-4FD9-4446-8AD0-56AB3114F136}"/>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0FE21B28-8AB0-42B7-B577-5A0E55B6E8CE}"/>
              </a:ext>
            </a:extLst>
          </p:cNvPr>
          <p:cNvSpPr>
            <a:spLocks noGrp="1"/>
          </p:cNvSpPr>
          <p:nvPr>
            <p:ph type="sldNum" sz="quarter" idx="12"/>
          </p:nvPr>
        </p:nvSpPr>
        <p:spPr/>
        <p:txBody>
          <a:bodyPr/>
          <a:lstStyle/>
          <a:p>
            <a:fld id="{11F0B1BF-24D7-4BF4-A446-DEF5BCF42DC3}" type="slidenum">
              <a:rPr lang="ru-RU" smtClean="0"/>
              <a:t>‹#›</a:t>
            </a:fld>
            <a:endParaRPr lang="ru-RU"/>
          </a:p>
        </p:txBody>
      </p:sp>
    </p:spTree>
    <p:extLst>
      <p:ext uri="{BB962C8B-B14F-4D97-AF65-F5344CB8AC3E}">
        <p14:creationId xmlns:p14="http://schemas.microsoft.com/office/powerpoint/2010/main" val="3224473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5A0FB1-7AD8-4A52-8E56-EE2E65CAC28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4C6CA6FF-70CC-42D8-850A-09B8487D99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F26EF21D-969C-486B-8650-198102C08E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978E7DD-6C2D-45A0-BB02-0A06DE21100E}"/>
              </a:ext>
            </a:extLst>
          </p:cNvPr>
          <p:cNvSpPr>
            <a:spLocks noGrp="1"/>
          </p:cNvSpPr>
          <p:nvPr>
            <p:ph type="dt" sz="half" idx="10"/>
          </p:nvPr>
        </p:nvSpPr>
        <p:spPr/>
        <p:txBody>
          <a:bodyPr/>
          <a:lstStyle/>
          <a:p>
            <a:fld id="{B49A73AD-9E90-41D8-A61C-01A79B163CF7}" type="datetimeFigureOut">
              <a:rPr lang="ru-RU" smtClean="0"/>
              <a:t>31.03.2021</a:t>
            </a:fld>
            <a:endParaRPr lang="ru-RU"/>
          </a:p>
        </p:txBody>
      </p:sp>
      <p:sp>
        <p:nvSpPr>
          <p:cNvPr id="6" name="Нижний колонтитул 5">
            <a:extLst>
              <a:ext uri="{FF2B5EF4-FFF2-40B4-BE49-F238E27FC236}">
                <a16:creationId xmlns:a16="http://schemas.microsoft.com/office/drawing/2014/main" id="{5C8EE68D-B031-40A1-9BDB-00B6BBF52A0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36F170F-A2A4-48CD-B45A-F451A71CD872}"/>
              </a:ext>
            </a:extLst>
          </p:cNvPr>
          <p:cNvSpPr>
            <a:spLocks noGrp="1"/>
          </p:cNvSpPr>
          <p:nvPr>
            <p:ph type="sldNum" sz="quarter" idx="12"/>
          </p:nvPr>
        </p:nvSpPr>
        <p:spPr/>
        <p:txBody>
          <a:bodyPr/>
          <a:lstStyle/>
          <a:p>
            <a:fld id="{11F0B1BF-24D7-4BF4-A446-DEF5BCF42DC3}" type="slidenum">
              <a:rPr lang="ru-RU" smtClean="0"/>
              <a:t>‹#›</a:t>
            </a:fld>
            <a:endParaRPr lang="ru-RU"/>
          </a:p>
        </p:txBody>
      </p:sp>
    </p:spTree>
    <p:extLst>
      <p:ext uri="{BB962C8B-B14F-4D97-AF65-F5344CB8AC3E}">
        <p14:creationId xmlns:p14="http://schemas.microsoft.com/office/powerpoint/2010/main" val="777112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C641FD-FD25-42BF-9817-2BFF40A72ED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6C11D809-C482-4D6D-AC7B-DC888D806D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E2A378C3-64E2-4BEC-8132-341DB67EB1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9FFEA29-4C5D-4B21-9EB3-1A4D91671A0C}"/>
              </a:ext>
            </a:extLst>
          </p:cNvPr>
          <p:cNvSpPr>
            <a:spLocks noGrp="1"/>
          </p:cNvSpPr>
          <p:nvPr>
            <p:ph type="dt" sz="half" idx="10"/>
          </p:nvPr>
        </p:nvSpPr>
        <p:spPr/>
        <p:txBody>
          <a:bodyPr/>
          <a:lstStyle/>
          <a:p>
            <a:fld id="{B49A73AD-9E90-41D8-A61C-01A79B163CF7}" type="datetimeFigureOut">
              <a:rPr lang="ru-RU" smtClean="0"/>
              <a:t>31.03.2021</a:t>
            </a:fld>
            <a:endParaRPr lang="ru-RU"/>
          </a:p>
        </p:txBody>
      </p:sp>
      <p:sp>
        <p:nvSpPr>
          <p:cNvPr id="6" name="Нижний колонтитул 5">
            <a:extLst>
              <a:ext uri="{FF2B5EF4-FFF2-40B4-BE49-F238E27FC236}">
                <a16:creationId xmlns:a16="http://schemas.microsoft.com/office/drawing/2014/main" id="{77D62007-87AB-4218-8D5C-BE969878EDC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BFD4AA7-01CE-4D5E-8517-14BF33F325D3}"/>
              </a:ext>
            </a:extLst>
          </p:cNvPr>
          <p:cNvSpPr>
            <a:spLocks noGrp="1"/>
          </p:cNvSpPr>
          <p:nvPr>
            <p:ph type="sldNum" sz="quarter" idx="12"/>
          </p:nvPr>
        </p:nvSpPr>
        <p:spPr/>
        <p:txBody>
          <a:bodyPr/>
          <a:lstStyle/>
          <a:p>
            <a:fld id="{11F0B1BF-24D7-4BF4-A446-DEF5BCF42DC3}" type="slidenum">
              <a:rPr lang="ru-RU" smtClean="0"/>
              <a:t>‹#›</a:t>
            </a:fld>
            <a:endParaRPr lang="ru-RU"/>
          </a:p>
        </p:txBody>
      </p:sp>
    </p:spTree>
    <p:extLst>
      <p:ext uri="{BB962C8B-B14F-4D97-AF65-F5344CB8AC3E}">
        <p14:creationId xmlns:p14="http://schemas.microsoft.com/office/powerpoint/2010/main" val="474655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37CA44-51DA-4211-9D1A-B42E104ED9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ABC9C5F5-B3C6-43CC-B4EA-31600B8166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20385CD-06FC-45F1-9C1F-1AD142169D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A73AD-9E90-41D8-A61C-01A79B163CF7}" type="datetimeFigureOut">
              <a:rPr lang="ru-RU" smtClean="0"/>
              <a:t>31.03.2021</a:t>
            </a:fld>
            <a:endParaRPr lang="ru-RU"/>
          </a:p>
        </p:txBody>
      </p:sp>
      <p:sp>
        <p:nvSpPr>
          <p:cNvPr id="5" name="Нижний колонтитул 4">
            <a:extLst>
              <a:ext uri="{FF2B5EF4-FFF2-40B4-BE49-F238E27FC236}">
                <a16:creationId xmlns:a16="http://schemas.microsoft.com/office/drawing/2014/main" id="{BD4DA2BE-A6ED-4046-8204-11626757D0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203E8FCE-4407-404B-A61D-D3C500B22F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0B1BF-24D7-4BF4-A446-DEF5BCF42DC3}" type="slidenum">
              <a:rPr lang="ru-RU" smtClean="0"/>
              <a:t>‹#›</a:t>
            </a:fld>
            <a:endParaRPr lang="ru-RU"/>
          </a:p>
        </p:txBody>
      </p:sp>
    </p:spTree>
    <p:extLst>
      <p:ext uri="{BB962C8B-B14F-4D97-AF65-F5344CB8AC3E}">
        <p14:creationId xmlns:p14="http://schemas.microsoft.com/office/powerpoint/2010/main" val="908599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0.png"/><Relationship Id="rId1" Type="http://schemas.openxmlformats.org/officeDocument/2006/relationships/slideLayout" Target="../slideLayouts/slideLayout12.xml"/><Relationship Id="rId4" Type="http://schemas.openxmlformats.org/officeDocument/2006/relationships/image" Target="../media/image18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9.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id="{EE80F0AA-4DF1-4DBF-9AA2-5439157D8912}"/>
              </a:ext>
            </a:extLst>
          </p:cNvPr>
          <p:cNvSpPr/>
          <p:nvPr/>
        </p:nvSpPr>
        <p:spPr>
          <a:xfrm>
            <a:off x="2985" y="3247"/>
            <a:ext cx="12189015" cy="1799049"/>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2396"/>
          </a:p>
        </p:txBody>
      </p:sp>
      <p:sp>
        <p:nvSpPr>
          <p:cNvPr id="15" name="object 4">
            <a:extLst>
              <a:ext uri="{FF2B5EF4-FFF2-40B4-BE49-F238E27FC236}">
                <a16:creationId xmlns:a16="http://schemas.microsoft.com/office/drawing/2014/main" id="{96789AA7-9596-4F83-89FD-AEC28EE179F1}"/>
              </a:ext>
            </a:extLst>
          </p:cNvPr>
          <p:cNvSpPr txBox="1"/>
          <p:nvPr/>
        </p:nvSpPr>
        <p:spPr>
          <a:xfrm>
            <a:off x="1219219" y="2265795"/>
            <a:ext cx="9934946" cy="4528481"/>
          </a:xfrm>
          <a:prstGeom prst="rect">
            <a:avLst/>
          </a:prstGeom>
        </p:spPr>
        <p:txBody>
          <a:bodyPr vert="horz" wrap="square" lIns="0" tIns="29525" rIns="0" bIns="0" rtlCol="0">
            <a:spAutoFit/>
          </a:bodyPr>
          <a:lstStyle/>
          <a:p>
            <a:pPr>
              <a:spcAft>
                <a:spcPts val="1200"/>
              </a:spcAft>
            </a:pPr>
            <a:r>
              <a:rPr lang="uz-Latn-UZ" sz="4800" dirty="0">
                <a:solidFill>
                  <a:srgbClr val="002060"/>
                </a:solidFill>
                <a:latin typeface="Arial"/>
                <a:cs typeface="Arial"/>
              </a:rPr>
              <a:t>Mavzu:</a:t>
            </a:r>
            <a:endParaRPr lang="en-US" sz="4800" dirty="0">
              <a:solidFill>
                <a:srgbClr val="002060"/>
              </a:solidFill>
              <a:latin typeface="Arial"/>
              <a:cs typeface="Arial"/>
            </a:endParaRPr>
          </a:p>
          <a:p>
            <a:pPr>
              <a:spcAft>
                <a:spcPts val="1200"/>
              </a:spcAft>
            </a:pPr>
            <a:r>
              <a:rPr lang="en-US" sz="4800" b="1" dirty="0" err="1">
                <a:solidFill>
                  <a:srgbClr val="002060"/>
                </a:solidFill>
                <a:latin typeface="Arial"/>
                <a:cs typeface="Arial"/>
              </a:rPr>
              <a:t>Fotoelektrik</a:t>
            </a:r>
            <a:r>
              <a:rPr lang="en-US" sz="4800" b="1" dirty="0">
                <a:solidFill>
                  <a:srgbClr val="002060"/>
                </a:solidFill>
                <a:latin typeface="Arial"/>
                <a:cs typeface="Arial"/>
              </a:rPr>
              <a:t> </a:t>
            </a:r>
            <a:r>
              <a:rPr lang="en-US" sz="4800" b="1" dirty="0" err="1">
                <a:solidFill>
                  <a:srgbClr val="002060"/>
                </a:solidFill>
                <a:latin typeface="Arial"/>
                <a:cs typeface="Arial"/>
              </a:rPr>
              <a:t>effekt</a:t>
            </a:r>
            <a:r>
              <a:rPr lang="en-US" sz="4800" b="1" dirty="0">
                <a:solidFill>
                  <a:srgbClr val="002060"/>
                </a:solidFill>
                <a:latin typeface="Arial"/>
                <a:cs typeface="Arial"/>
              </a:rPr>
              <a:t>. </a:t>
            </a:r>
            <a:r>
              <a:rPr lang="en-US" sz="4800" b="1" dirty="0" err="1">
                <a:solidFill>
                  <a:srgbClr val="002060"/>
                </a:solidFill>
                <a:latin typeface="Arial"/>
                <a:cs typeface="Arial"/>
              </a:rPr>
              <a:t>Fotonlar</a:t>
            </a:r>
            <a:r>
              <a:rPr lang="en-US" sz="4800" b="1" dirty="0">
                <a:solidFill>
                  <a:srgbClr val="002060"/>
                </a:solidFill>
                <a:latin typeface="Arial"/>
                <a:cs typeface="Arial"/>
              </a:rPr>
              <a:t>.</a:t>
            </a:r>
          </a:p>
          <a:p>
            <a:pPr marL="38918">
              <a:spcBef>
                <a:spcPts val="233"/>
              </a:spcBef>
            </a:pPr>
            <a:endParaRPr lang="en-US" sz="2400" b="1" dirty="0">
              <a:solidFill>
                <a:srgbClr val="7030A0"/>
              </a:solidFill>
              <a:latin typeface="Arial"/>
              <a:cs typeface="Arial"/>
            </a:endParaRPr>
          </a:p>
          <a:p>
            <a:pPr marL="38918">
              <a:spcBef>
                <a:spcPts val="233"/>
              </a:spcBef>
            </a:pPr>
            <a:r>
              <a:rPr lang="en-US" sz="2400" b="1" dirty="0" err="1">
                <a:solidFill>
                  <a:srgbClr val="7030A0"/>
                </a:solidFill>
                <a:latin typeface="Arial"/>
                <a:cs typeface="Arial"/>
              </a:rPr>
              <a:t>O‘qituvchi</a:t>
            </a:r>
            <a:r>
              <a:rPr lang="en-US" sz="2400" b="1" dirty="0">
                <a:solidFill>
                  <a:srgbClr val="7030A0"/>
                </a:solidFill>
                <a:latin typeface="Arial"/>
                <a:cs typeface="Arial"/>
              </a:rPr>
              <a:t>: </a:t>
            </a:r>
          </a:p>
          <a:p>
            <a:pPr marL="38918">
              <a:spcBef>
                <a:spcPts val="233"/>
              </a:spcBef>
            </a:pPr>
            <a:r>
              <a:rPr lang="en-US" sz="2400" dirty="0">
                <a:solidFill>
                  <a:srgbClr val="7030A0"/>
                </a:solidFill>
                <a:latin typeface="Arial"/>
                <a:cs typeface="Arial"/>
              </a:rPr>
              <a:t>Toshkent </a:t>
            </a:r>
            <a:r>
              <a:rPr lang="en-US" sz="2400" dirty="0" err="1">
                <a:solidFill>
                  <a:srgbClr val="7030A0"/>
                </a:solidFill>
                <a:latin typeface="Arial"/>
                <a:cs typeface="Arial"/>
              </a:rPr>
              <a:t>shahar</a:t>
            </a:r>
            <a:r>
              <a:rPr lang="en-US" sz="2400" dirty="0">
                <a:solidFill>
                  <a:srgbClr val="7030A0"/>
                </a:solidFill>
                <a:latin typeface="Arial"/>
                <a:cs typeface="Arial"/>
              </a:rPr>
              <a:t> </a:t>
            </a:r>
            <a:r>
              <a:rPr lang="en-US" sz="2400" dirty="0" err="1">
                <a:solidFill>
                  <a:srgbClr val="7030A0"/>
                </a:solidFill>
                <a:latin typeface="Arial"/>
                <a:cs typeface="Arial"/>
              </a:rPr>
              <a:t>Uchtepa</a:t>
            </a:r>
            <a:r>
              <a:rPr lang="en-US" sz="2400" dirty="0">
                <a:solidFill>
                  <a:srgbClr val="7030A0"/>
                </a:solidFill>
                <a:latin typeface="Arial"/>
                <a:cs typeface="Arial"/>
              </a:rPr>
              <a:t> </a:t>
            </a:r>
            <a:r>
              <a:rPr lang="en-US" sz="2400" dirty="0" err="1">
                <a:solidFill>
                  <a:srgbClr val="7030A0"/>
                </a:solidFill>
                <a:latin typeface="Arial"/>
                <a:cs typeface="Arial"/>
              </a:rPr>
              <a:t>tumani</a:t>
            </a:r>
            <a:r>
              <a:rPr lang="en-US" sz="2400" dirty="0">
                <a:solidFill>
                  <a:srgbClr val="7030A0"/>
                </a:solidFill>
                <a:latin typeface="Arial"/>
                <a:cs typeface="Arial"/>
              </a:rPr>
              <a:t> </a:t>
            </a:r>
          </a:p>
          <a:p>
            <a:pPr marL="38918">
              <a:spcBef>
                <a:spcPts val="233"/>
              </a:spcBef>
            </a:pPr>
            <a:r>
              <a:rPr lang="en-US" sz="2400" dirty="0">
                <a:solidFill>
                  <a:srgbClr val="7030A0"/>
                </a:solidFill>
                <a:latin typeface="Arial"/>
                <a:cs typeface="Arial"/>
              </a:rPr>
              <a:t>287-maktab </a:t>
            </a:r>
            <a:r>
              <a:rPr lang="en-US" sz="2400" dirty="0" err="1">
                <a:solidFill>
                  <a:srgbClr val="7030A0"/>
                </a:solidFill>
                <a:latin typeface="Arial"/>
                <a:cs typeface="Arial"/>
              </a:rPr>
              <a:t>fizika</a:t>
            </a:r>
            <a:r>
              <a:rPr lang="en-US" sz="2400" dirty="0">
                <a:solidFill>
                  <a:srgbClr val="7030A0"/>
                </a:solidFill>
                <a:latin typeface="Arial"/>
                <a:cs typeface="Arial"/>
              </a:rPr>
              <a:t> </a:t>
            </a:r>
            <a:r>
              <a:rPr lang="en-US" sz="2400" dirty="0" err="1">
                <a:solidFill>
                  <a:srgbClr val="7030A0"/>
                </a:solidFill>
                <a:latin typeface="Arial"/>
                <a:cs typeface="Arial"/>
              </a:rPr>
              <a:t>fani</a:t>
            </a:r>
            <a:r>
              <a:rPr lang="en-US" sz="2400" dirty="0">
                <a:solidFill>
                  <a:srgbClr val="7030A0"/>
                </a:solidFill>
                <a:latin typeface="Arial"/>
                <a:cs typeface="Arial"/>
              </a:rPr>
              <a:t> </a:t>
            </a:r>
            <a:r>
              <a:rPr lang="en-US" sz="2400" dirty="0" err="1">
                <a:solidFill>
                  <a:srgbClr val="7030A0"/>
                </a:solidFill>
                <a:latin typeface="Arial"/>
                <a:cs typeface="Arial"/>
              </a:rPr>
              <a:t>o‘qituvchisi</a:t>
            </a:r>
            <a:endParaRPr lang="en-US" sz="2400" dirty="0">
              <a:solidFill>
                <a:srgbClr val="7030A0"/>
              </a:solidFill>
              <a:latin typeface="Arial"/>
              <a:cs typeface="Arial"/>
            </a:endParaRPr>
          </a:p>
          <a:p>
            <a:pPr marL="38918">
              <a:spcBef>
                <a:spcPts val="233"/>
              </a:spcBef>
            </a:pPr>
            <a:r>
              <a:rPr lang="en-US" sz="2400" b="1" dirty="0" err="1">
                <a:solidFill>
                  <a:srgbClr val="7030A0"/>
                </a:solidFill>
                <a:latin typeface="Arial"/>
                <a:cs typeface="Arial"/>
              </a:rPr>
              <a:t>Xodjayeva</a:t>
            </a:r>
            <a:r>
              <a:rPr lang="en-US" sz="2400" b="1" dirty="0">
                <a:solidFill>
                  <a:srgbClr val="7030A0"/>
                </a:solidFill>
                <a:latin typeface="Arial"/>
                <a:cs typeface="Arial"/>
              </a:rPr>
              <a:t> </a:t>
            </a:r>
            <a:r>
              <a:rPr lang="en-US" sz="2400" b="1" dirty="0" err="1">
                <a:solidFill>
                  <a:srgbClr val="7030A0"/>
                </a:solidFill>
                <a:latin typeface="Arial"/>
                <a:cs typeface="Arial"/>
              </a:rPr>
              <a:t>Maxtuma</a:t>
            </a:r>
            <a:r>
              <a:rPr lang="en-US" sz="2400" b="1" dirty="0">
                <a:solidFill>
                  <a:srgbClr val="7030A0"/>
                </a:solidFill>
                <a:latin typeface="Arial"/>
                <a:cs typeface="Arial"/>
              </a:rPr>
              <a:t> </a:t>
            </a:r>
            <a:r>
              <a:rPr lang="en-US" sz="2400" b="1" dirty="0" err="1">
                <a:solidFill>
                  <a:srgbClr val="7030A0"/>
                </a:solidFill>
                <a:latin typeface="Arial"/>
                <a:cs typeface="Arial"/>
              </a:rPr>
              <a:t>Ziyatovna</a:t>
            </a:r>
            <a:r>
              <a:rPr lang="en-US" sz="2400" b="1" dirty="0">
                <a:solidFill>
                  <a:srgbClr val="7030A0"/>
                </a:solidFill>
                <a:latin typeface="Arial"/>
                <a:cs typeface="Arial"/>
              </a:rPr>
              <a:t>.</a:t>
            </a:r>
            <a:endParaRPr lang="en-US" sz="2400" b="1" dirty="0">
              <a:solidFill>
                <a:srgbClr val="002060"/>
              </a:solidFill>
              <a:latin typeface="Arial"/>
              <a:cs typeface="Arial"/>
            </a:endParaRPr>
          </a:p>
          <a:p>
            <a:pPr>
              <a:spcAft>
                <a:spcPts val="1200"/>
              </a:spcAft>
            </a:pPr>
            <a:endParaRPr lang="en-US" sz="4800" b="1" dirty="0">
              <a:solidFill>
                <a:srgbClr val="002060"/>
              </a:solidFill>
              <a:latin typeface="Arial"/>
              <a:cs typeface="Arial"/>
            </a:endParaRPr>
          </a:p>
        </p:txBody>
      </p:sp>
      <p:sp>
        <p:nvSpPr>
          <p:cNvPr id="16" name="object 5">
            <a:extLst>
              <a:ext uri="{FF2B5EF4-FFF2-40B4-BE49-F238E27FC236}">
                <a16:creationId xmlns:a16="http://schemas.microsoft.com/office/drawing/2014/main" id="{A8BAE388-D6D2-40E9-8208-E39C1E0E7029}"/>
              </a:ext>
            </a:extLst>
          </p:cNvPr>
          <p:cNvSpPr/>
          <p:nvPr/>
        </p:nvSpPr>
        <p:spPr>
          <a:xfrm>
            <a:off x="395912" y="2301525"/>
            <a:ext cx="615623" cy="1825064"/>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p>
            <a:endParaRPr sz="2396" dirty="0"/>
          </a:p>
        </p:txBody>
      </p:sp>
      <p:sp>
        <p:nvSpPr>
          <p:cNvPr id="20" name="object 9">
            <a:extLst>
              <a:ext uri="{FF2B5EF4-FFF2-40B4-BE49-F238E27FC236}">
                <a16:creationId xmlns:a16="http://schemas.microsoft.com/office/drawing/2014/main" id="{F294EAD7-CAB8-401C-B12D-6064AA1177E0}"/>
              </a:ext>
            </a:extLst>
          </p:cNvPr>
          <p:cNvSpPr/>
          <p:nvPr/>
        </p:nvSpPr>
        <p:spPr>
          <a:xfrm>
            <a:off x="8892210" y="430695"/>
            <a:ext cx="2261956" cy="1005347"/>
          </a:xfrm>
          <a:custGeom>
            <a:avLst/>
            <a:gdLst/>
            <a:ahLst/>
            <a:cxnLst/>
            <a:rect l="l" t="t" r="r" b="b"/>
            <a:pathLst>
              <a:path w="603885" h="603885">
                <a:moveTo>
                  <a:pt x="603605" y="0"/>
                </a:moveTo>
                <a:lnTo>
                  <a:pt x="0" y="0"/>
                </a:lnTo>
                <a:lnTo>
                  <a:pt x="0" y="603618"/>
                </a:lnTo>
                <a:lnTo>
                  <a:pt x="603605" y="603618"/>
                </a:lnTo>
                <a:lnTo>
                  <a:pt x="603605" y="0"/>
                </a:lnTo>
                <a:close/>
              </a:path>
            </a:pathLst>
          </a:custGeom>
          <a:solidFill>
            <a:srgbClr val="00A859"/>
          </a:solidFill>
        </p:spPr>
        <p:txBody>
          <a:bodyPr wrap="square" lIns="0" tIns="0" rIns="0" bIns="0" rtlCol="0"/>
          <a:lstStyle/>
          <a:p>
            <a:endParaRPr sz="2396" dirty="0"/>
          </a:p>
        </p:txBody>
      </p:sp>
      <p:sp>
        <p:nvSpPr>
          <p:cNvPr id="21" name="object 10">
            <a:extLst>
              <a:ext uri="{FF2B5EF4-FFF2-40B4-BE49-F238E27FC236}">
                <a16:creationId xmlns:a16="http://schemas.microsoft.com/office/drawing/2014/main" id="{27824596-7DE1-4136-95E4-49A51856B6D3}"/>
              </a:ext>
            </a:extLst>
          </p:cNvPr>
          <p:cNvSpPr/>
          <p:nvPr/>
        </p:nvSpPr>
        <p:spPr>
          <a:xfrm>
            <a:off x="8892210" y="430695"/>
            <a:ext cx="2261955" cy="1005347"/>
          </a:xfrm>
          <a:custGeom>
            <a:avLst/>
            <a:gdLst/>
            <a:ahLst/>
            <a:cxnLst/>
            <a:rect l="l" t="t" r="r" b="b"/>
            <a:pathLst>
              <a:path w="603885" h="603885">
                <a:moveTo>
                  <a:pt x="0" y="0"/>
                </a:moveTo>
                <a:lnTo>
                  <a:pt x="603605" y="0"/>
                </a:lnTo>
                <a:lnTo>
                  <a:pt x="603605" y="603618"/>
                </a:lnTo>
                <a:lnTo>
                  <a:pt x="0" y="603618"/>
                </a:lnTo>
                <a:lnTo>
                  <a:pt x="0" y="0"/>
                </a:lnTo>
                <a:close/>
              </a:path>
            </a:pathLst>
          </a:custGeom>
          <a:ln w="30481">
            <a:solidFill>
              <a:srgbClr val="FEFEFE"/>
            </a:solidFill>
          </a:ln>
        </p:spPr>
        <p:txBody>
          <a:bodyPr wrap="square" lIns="0" tIns="0" rIns="0" bIns="0" rtlCol="0"/>
          <a:lstStyle/>
          <a:p>
            <a:endParaRPr sz="2396"/>
          </a:p>
        </p:txBody>
      </p:sp>
      <p:sp>
        <p:nvSpPr>
          <p:cNvPr id="22" name="object 12">
            <a:extLst>
              <a:ext uri="{FF2B5EF4-FFF2-40B4-BE49-F238E27FC236}">
                <a16:creationId xmlns:a16="http://schemas.microsoft.com/office/drawing/2014/main" id="{CAFE6579-511C-4CCB-9A5C-300ACC2F553A}"/>
              </a:ext>
            </a:extLst>
          </p:cNvPr>
          <p:cNvSpPr txBox="1"/>
          <p:nvPr/>
        </p:nvSpPr>
        <p:spPr>
          <a:xfrm>
            <a:off x="8915340" y="467731"/>
            <a:ext cx="2133600" cy="765747"/>
          </a:xfrm>
          <a:prstGeom prst="rect">
            <a:avLst/>
          </a:prstGeom>
        </p:spPr>
        <p:txBody>
          <a:bodyPr vert="horz" wrap="square" lIns="0" tIns="33552" rIns="0" bIns="0" rtlCol="0">
            <a:spAutoFit/>
          </a:bodyPr>
          <a:lstStyle/>
          <a:p>
            <a:pPr algn="ctr">
              <a:spcBef>
                <a:spcPts val="265"/>
              </a:spcBef>
            </a:pPr>
            <a:r>
              <a:rPr lang="en-US" sz="4756" b="1" spc="21" dirty="0">
                <a:solidFill>
                  <a:srgbClr val="FEFEFE"/>
                </a:solidFill>
                <a:latin typeface="Arial"/>
                <a:cs typeface="Arial"/>
              </a:rPr>
              <a:t>11</a:t>
            </a:r>
            <a:r>
              <a:rPr lang="uz-Latn-UZ" sz="4756" b="1" spc="21" dirty="0">
                <a:solidFill>
                  <a:srgbClr val="FEFEFE"/>
                </a:solidFill>
                <a:latin typeface="Arial"/>
                <a:cs typeface="Arial"/>
              </a:rPr>
              <a:t>-sinf</a:t>
            </a:r>
            <a:endParaRPr sz="4756" dirty="0">
              <a:latin typeface="Arial"/>
              <a:cs typeface="Arial"/>
            </a:endParaRPr>
          </a:p>
        </p:txBody>
      </p:sp>
      <p:sp>
        <p:nvSpPr>
          <p:cNvPr id="26" name="object 2">
            <a:extLst>
              <a:ext uri="{FF2B5EF4-FFF2-40B4-BE49-F238E27FC236}">
                <a16:creationId xmlns:a16="http://schemas.microsoft.com/office/drawing/2014/main" id="{33B3743F-69E5-4A0A-9505-41E75798E9CF}"/>
              </a:ext>
            </a:extLst>
          </p:cNvPr>
          <p:cNvSpPr txBox="1">
            <a:spLocks/>
          </p:cNvSpPr>
          <p:nvPr/>
        </p:nvSpPr>
        <p:spPr>
          <a:xfrm>
            <a:off x="2060486" y="476759"/>
            <a:ext cx="7424708" cy="1138567"/>
          </a:xfrm>
          <a:prstGeom prst="rect">
            <a:avLst/>
          </a:prstGeom>
        </p:spPr>
        <p:txBody>
          <a:bodyPr vert="horz" wrap="square" lIns="0" tIns="30911" rIns="0" bIns="0" rtlCol="0">
            <a:spAutoFit/>
          </a:bodyPr>
          <a:lstStyle>
            <a:lvl1pPr>
              <a:defRPr sz="3400" b="1" i="0">
                <a:solidFill>
                  <a:schemeClr val="bg1"/>
                </a:solidFill>
                <a:latin typeface="Arial"/>
                <a:ea typeface="+mj-ea"/>
                <a:cs typeface="Arial"/>
              </a:defRPr>
            </a:lvl1pPr>
          </a:lstStyle>
          <a:p>
            <a:pPr marL="26881" algn="ctr" defTabSz="1935419">
              <a:spcBef>
                <a:spcPts val="241"/>
              </a:spcBef>
              <a:defRPr/>
            </a:pPr>
            <a:r>
              <a:rPr lang="en-US" sz="7196" kern="0" spc="11" dirty="0" err="1">
                <a:solidFill>
                  <a:sysClr val="window" lastClr="FFFFFF"/>
                </a:solidFill>
              </a:rPr>
              <a:t>Fizika</a:t>
            </a:r>
            <a:endParaRPr lang="en-US" sz="7196" kern="0" spc="11" dirty="0">
              <a:solidFill>
                <a:sysClr val="window" lastClr="FFFFFF"/>
              </a:solidFill>
            </a:endParaRPr>
          </a:p>
        </p:txBody>
      </p:sp>
      <p:sp>
        <p:nvSpPr>
          <p:cNvPr id="27" name="object 11">
            <a:extLst>
              <a:ext uri="{FF2B5EF4-FFF2-40B4-BE49-F238E27FC236}">
                <a16:creationId xmlns:a16="http://schemas.microsoft.com/office/drawing/2014/main" id="{CF4C4251-150C-409F-BB4F-13D887806802}"/>
              </a:ext>
            </a:extLst>
          </p:cNvPr>
          <p:cNvSpPr/>
          <p:nvPr/>
        </p:nvSpPr>
        <p:spPr>
          <a:xfrm>
            <a:off x="703724" y="430695"/>
            <a:ext cx="901290" cy="1005347"/>
          </a:xfrm>
          <a:prstGeom prst="rect">
            <a:avLst/>
          </a:prstGeom>
          <a:blipFill>
            <a:blip r:embed="rId2" cstate="print"/>
            <a:stretch>
              <a:fillRect/>
            </a:stretch>
          </a:blipFill>
        </p:spPr>
        <p:txBody>
          <a:bodyPr wrap="square" lIns="0" tIns="0" rIns="0" bIns="0" rtlCol="0"/>
          <a:lstStyle/>
          <a:p>
            <a:pPr defTabSz="1935419"/>
            <a:endParaRPr sz="3810">
              <a:solidFill>
                <a:prstClr val="black"/>
              </a:solidFill>
              <a:latin typeface="Calibri"/>
            </a:endParaRPr>
          </a:p>
        </p:txBody>
      </p:sp>
      <p:sp>
        <p:nvSpPr>
          <p:cNvPr id="10" name="object 6">
            <a:extLst>
              <a:ext uri="{FF2B5EF4-FFF2-40B4-BE49-F238E27FC236}">
                <a16:creationId xmlns:a16="http://schemas.microsoft.com/office/drawing/2014/main" id="{F05B6658-0136-473A-903A-272AA544F9A9}"/>
              </a:ext>
            </a:extLst>
          </p:cNvPr>
          <p:cNvSpPr/>
          <p:nvPr/>
        </p:nvSpPr>
        <p:spPr>
          <a:xfrm>
            <a:off x="395911" y="4343807"/>
            <a:ext cx="615623" cy="1825064"/>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6989A"/>
          </a:solidFill>
        </p:spPr>
        <p:txBody>
          <a:bodyPr wrap="square" lIns="0" tIns="0" rIns="0" bIns="0" rtlCol="0"/>
          <a:lstStyle/>
          <a:p>
            <a:endParaRPr sz="2396"/>
          </a:p>
        </p:txBody>
      </p:sp>
      <p:pic>
        <p:nvPicPr>
          <p:cNvPr id="11" name="Рисунок 10">
            <a:extLst>
              <a:ext uri="{FF2B5EF4-FFF2-40B4-BE49-F238E27FC236}">
                <a16:creationId xmlns:a16="http://schemas.microsoft.com/office/drawing/2014/main" id="{B8170B01-5483-4FD1-BBCB-08A5B94ED55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437763" y="4025900"/>
            <a:ext cx="3526447" cy="2655405"/>
          </a:xfrm>
          <a:prstGeom prst="rect">
            <a:avLst/>
          </a:prstGeom>
        </p:spPr>
      </p:pic>
    </p:spTree>
    <p:extLst>
      <p:ext uri="{BB962C8B-B14F-4D97-AF65-F5344CB8AC3E}">
        <p14:creationId xmlns:p14="http://schemas.microsoft.com/office/powerpoint/2010/main" val="41971038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F7BAB4-278C-40F7-AEFF-D107351C8A9E}"/>
              </a:ext>
            </a:extLst>
          </p:cNvPr>
          <p:cNvSpPr>
            <a:spLocks noGrp="1"/>
          </p:cNvSpPr>
          <p:nvPr>
            <p:ph type="title"/>
          </p:nvPr>
        </p:nvSpPr>
        <p:spPr>
          <a:xfrm>
            <a:off x="0" y="1"/>
            <a:ext cx="12192000" cy="1168399"/>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Ichki</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fotoeffekt</a:t>
            </a:r>
            <a:endParaRPr lang="ru-RU"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F8909C1D-C8E8-450D-B770-F5C109FA2591}"/>
                  </a:ext>
                </a:extLst>
              </p:cNvPr>
              <p:cNvSpPr>
                <a:spLocks noGrp="1"/>
              </p:cNvSpPr>
              <p:nvPr>
                <p:ph idx="1"/>
              </p:nvPr>
            </p:nvSpPr>
            <p:spPr>
              <a:xfrm>
                <a:off x="355600" y="1308100"/>
                <a:ext cx="11569700" cy="5410200"/>
              </a:xfrm>
            </p:spPr>
            <p:txBody>
              <a:bodyPr>
                <a:normAutofit/>
              </a:bodyPr>
              <a:lstStyle/>
              <a:p>
                <a:pPr marL="0" indent="0" algn="just">
                  <a:lnSpc>
                    <a:spcPct val="100000"/>
                  </a:lnSpc>
                  <a:buNone/>
                </a:pPr>
                <a:r>
                  <a:rPr lang="en-US" dirty="0">
                    <a:latin typeface="Arial" panose="020B0604020202020204" pitchFamily="34" charset="0"/>
                    <a:cs typeface="Arial" panose="020B0604020202020204" pitchFamily="34" charset="0"/>
                  </a:rPr>
                  <a:t>    Y</a:t>
                </a:r>
                <a:r>
                  <a:rPr lang="uz-Latn-UZ" dirty="0">
                    <a:latin typeface="Arial" panose="020B0604020202020204" pitchFamily="34" charset="0"/>
                    <a:cs typeface="Arial" panose="020B0604020202020204" pitchFamily="34" charset="0"/>
                  </a:rPr>
                  <a:t>arimo‘tkazgichlarga nur ta’sir etishi natijasida unda erkin zaryad tashuvchil</a:t>
                </a:r>
                <a:r>
                  <a:rPr lang="en-US" dirty="0" err="1">
                    <a:latin typeface="Arial" panose="020B0604020202020204" pitchFamily="34" charset="0"/>
                    <a:cs typeface="Arial" panose="020B0604020202020204" pitchFamily="34" charset="0"/>
                  </a:rPr>
                  <a:t>arning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hosil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bo‘lishiga</a:t>
                </a:r>
                <a:r>
                  <a:rPr lang="en-US" dirty="0">
                    <a:latin typeface="Arial" panose="020B0604020202020204" pitchFamily="34" charset="0"/>
                    <a:cs typeface="Arial" panose="020B0604020202020204" pitchFamily="34" charset="0"/>
                  </a:rPr>
                  <a:t> </a:t>
                </a:r>
                <a:r>
                  <a:rPr lang="uz-Latn-UZ"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ichki</a:t>
                </a:r>
                <a:r>
                  <a:rPr lang="en-US" b="1"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fotoeffekt</a:t>
                </a:r>
                <a:r>
                  <a:rPr lang="en-US" b="1" i="1"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deyiladi</a:t>
                </a:r>
                <a:r>
                  <a:rPr lang="en-US" dirty="0">
                    <a:latin typeface="Arial" panose="020B0604020202020204" pitchFamily="34" charset="0"/>
                    <a:cs typeface="Arial" panose="020B0604020202020204" pitchFamily="34" charset="0"/>
                  </a:rPr>
                  <a:t>.</a:t>
                </a:r>
                <a:endParaRPr lang="uz-Latn-UZ" dirty="0">
                  <a:latin typeface="Arial" panose="020B0604020202020204" pitchFamily="34" charset="0"/>
                  <a:cs typeface="Arial" panose="020B0604020202020204" pitchFamily="34" charset="0"/>
                </a:endParaRPr>
              </a:p>
              <a:p>
                <a:pPr marL="0" indent="0" algn="just">
                  <a:lnSpc>
                    <a:spcPct val="100000"/>
                  </a:lnSpc>
                  <a:buNone/>
                </a:pPr>
                <a:r>
                  <a:rPr lang="en-US" dirty="0">
                    <a:latin typeface="Arial" panose="020B0604020202020204" pitchFamily="34" charset="0"/>
                    <a:cs typeface="Arial" panose="020B0604020202020204" pitchFamily="34" charset="0"/>
                  </a:rPr>
                  <a:t>    </a:t>
                </a:r>
                <a:r>
                  <a:rPr lang="uz-Latn-UZ" dirty="0">
                    <a:latin typeface="Arial" panose="020B0604020202020204" pitchFamily="34" charset="0"/>
                    <a:cs typeface="Arial" panose="020B0604020202020204" pitchFamily="34" charset="0"/>
                  </a:rPr>
                  <a:t>Nur ta’sir ettirilishi natijasida o‘tkazgichlarda hosil qilingan qo‘shimcha elektr o‘tkazuvchanlik</a:t>
                </a:r>
                <a14:m>
                  <m:oMath xmlns:m="http://schemas.openxmlformats.org/officeDocument/2006/math">
                    <m:r>
                      <a:rPr lang="uz-Latn-UZ" b="0" smtClean="0">
                        <a:latin typeface="Cambria Math" panose="02040503050406030204" pitchFamily="18" charset="0"/>
                      </a:rPr>
                      <m:t> </m:t>
                    </m:r>
                    <m:r>
                      <a:rPr lang="uz-Latn-UZ" b="0" i="1" smtClean="0">
                        <a:latin typeface="Cambria Math" panose="02040503050406030204" pitchFamily="18" charset="0"/>
                      </a:rPr>
                      <m:t>−</m:t>
                    </m:r>
                  </m:oMath>
                </a14:m>
                <a:r>
                  <a:rPr lang="uz-Latn-UZ" dirty="0">
                    <a:latin typeface="Arial" panose="020B0604020202020204" pitchFamily="34" charset="0"/>
                    <a:cs typeface="Arial" panose="020B0604020202020204" pitchFamily="34" charset="0"/>
                  </a:rPr>
                  <a:t>fotoo‘tkazuvchanlik deyiladi. Bu esa </a:t>
                </a:r>
                <a:r>
                  <a:rPr lang="uz-Latn-UZ" i="1" dirty="0">
                    <a:latin typeface="Arial" panose="020B0604020202020204" pitchFamily="34" charset="0"/>
                    <a:cs typeface="Arial" panose="020B0604020202020204" pitchFamily="34" charset="0"/>
                  </a:rPr>
                  <a:t>fotoqarshilik</a:t>
                </a:r>
                <a:r>
                  <a:rPr lang="uz-Latn-UZ" dirty="0">
                    <a:latin typeface="Arial" panose="020B0604020202020204" pitchFamily="34" charset="0"/>
                    <a:cs typeface="Arial" panose="020B0604020202020204" pitchFamily="34" charset="0"/>
                  </a:rPr>
                  <a:t>larni ishlab chiqarishda qo‘llaniladi. </a:t>
                </a:r>
                <a:r>
                  <a:rPr lang="uz-Latn-UZ" b="1" i="1" dirty="0">
                    <a:latin typeface="Arial" panose="020B0604020202020204" pitchFamily="34" charset="0"/>
                    <a:cs typeface="Arial" panose="020B0604020202020204" pitchFamily="34" charset="0"/>
                  </a:rPr>
                  <a:t>Fotoqarshilik</a:t>
                </a:r>
                <a:r>
                  <a:rPr lang="uz-Latn-UZ" dirty="0">
                    <a:latin typeface="Arial" panose="020B0604020202020204" pitchFamily="34" charset="0"/>
                    <a:cs typeface="Arial" panose="020B0604020202020204" pitchFamily="34" charset="0"/>
                  </a:rPr>
                  <a:t> – bu o‘tkazuvchanligi yorug‘lik ta’sirida o‘zgaradigan qarshiliklar bo‘lib, uni radiotexnikada </a:t>
                </a:r>
                <a:r>
                  <a:rPr lang="uz-Latn-UZ" b="1" i="1" dirty="0">
                    <a:latin typeface="Arial" panose="020B0604020202020204" pitchFamily="34" charset="0"/>
                    <a:cs typeface="Arial" panose="020B0604020202020204" pitchFamily="34" charset="0"/>
                  </a:rPr>
                  <a:t>fotorezistorlar</a:t>
                </a:r>
                <a:r>
                  <a:rPr lang="en-US" b="1"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deb </a:t>
                </a:r>
                <a:r>
                  <a:rPr lang="en-US" dirty="0" err="1">
                    <a:latin typeface="Arial" panose="020B0604020202020204" pitchFamily="34" charset="0"/>
                    <a:cs typeface="Arial" panose="020B0604020202020204" pitchFamily="34" charset="0"/>
                  </a:rPr>
                  <a:t>ataladi</a:t>
                </a:r>
                <a:r>
                  <a:rPr lang="en-US" dirty="0">
                    <a:latin typeface="Arial" panose="020B0604020202020204" pitchFamily="34" charset="0"/>
                    <a:cs typeface="Arial" panose="020B0604020202020204" pitchFamily="34" charset="0"/>
                  </a:rPr>
                  <a:t>.</a:t>
                </a:r>
                <a:endParaRPr lang="uz-Latn-UZ" dirty="0">
                  <a:latin typeface="Arial" panose="020B0604020202020204" pitchFamily="34" charset="0"/>
                  <a:cs typeface="Arial" panose="020B0604020202020204" pitchFamily="34" charset="0"/>
                </a:endParaRPr>
              </a:p>
              <a:p>
                <a:pPr marL="0" indent="0" algn="just">
                  <a:lnSpc>
                    <a:spcPct val="100000"/>
                  </a:lnSpc>
                  <a:buNone/>
                </a:pPr>
                <a:r>
                  <a:rPr lang="uz-Latn-UZ" dirty="0">
                    <a:latin typeface="Arial" panose="020B0604020202020204" pitchFamily="34" charset="0"/>
                    <a:cs typeface="Arial" panose="020B0604020202020204" pitchFamily="34" charset="0"/>
                  </a:rPr>
                  <a:t>     Fotoo‘tkazuvchanlik ro‘y berishi uchun fotonning energiyasi man qilingan zonaning energiyasidan katta bo‘lmog‘i kerak. Aks holda, fotonning energiyasini olgan elektron, man qilingan zonadan sakrab o‘tolmaydi va, demak ichki fotoeffekt hodisasi ro‘y bermaydi. </a:t>
                </a:r>
                <a:endParaRPr lang="ru-RU" dirty="0">
                  <a:latin typeface="Arial" panose="020B0604020202020204" pitchFamily="34" charset="0"/>
                  <a:cs typeface="Arial" panose="020B0604020202020204" pitchFamily="34" charset="0"/>
                </a:endParaRPr>
              </a:p>
              <a:p>
                <a:pPr marL="0" indent="0">
                  <a:buNone/>
                </a:pPr>
                <a:endParaRPr lang="ru-RU" dirty="0"/>
              </a:p>
            </p:txBody>
          </p:sp>
        </mc:Choice>
        <mc:Fallback xmlns="">
          <p:sp>
            <p:nvSpPr>
              <p:cNvPr id="3" name="Объект 2">
                <a:extLst>
                  <a:ext uri="{FF2B5EF4-FFF2-40B4-BE49-F238E27FC236}">
                    <a16:creationId xmlns:a16="http://schemas.microsoft.com/office/drawing/2014/main" id="{F8909C1D-C8E8-450D-B770-F5C109FA2591}"/>
                  </a:ext>
                </a:extLst>
              </p:cNvPr>
              <p:cNvSpPr>
                <a:spLocks noGrp="1" noRot="1" noChangeAspect="1" noMove="1" noResize="1" noEditPoints="1" noAdjustHandles="1" noChangeArrowheads="1" noChangeShapeType="1" noTextEdit="1"/>
              </p:cNvSpPr>
              <p:nvPr>
                <p:ph idx="1"/>
              </p:nvPr>
            </p:nvSpPr>
            <p:spPr>
              <a:xfrm>
                <a:off x="355600" y="1308100"/>
                <a:ext cx="11569700" cy="5410200"/>
              </a:xfrm>
              <a:blipFill>
                <a:blip r:embed="rId2"/>
                <a:stretch>
                  <a:fillRect l="-1054" t="-1240" r="-1106"/>
                </a:stretch>
              </a:blipFill>
            </p:spPr>
            <p:txBody>
              <a:bodyPr/>
              <a:lstStyle/>
              <a:p>
                <a:r>
                  <a:rPr lang="ru-RU">
                    <a:noFill/>
                  </a:rPr>
                  <a:t> </a:t>
                </a:r>
              </a:p>
            </p:txBody>
          </p:sp>
        </mc:Fallback>
      </mc:AlternateContent>
    </p:spTree>
    <p:extLst>
      <p:ext uri="{BB962C8B-B14F-4D97-AF65-F5344CB8AC3E}">
        <p14:creationId xmlns:p14="http://schemas.microsoft.com/office/powerpoint/2010/main" val="285877138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fotorez">
            <a:hlinkClick r:id="" action="ppaction://media"/>
            <a:extLst>
              <a:ext uri="{FF2B5EF4-FFF2-40B4-BE49-F238E27FC236}">
                <a16:creationId xmlns:a16="http://schemas.microsoft.com/office/drawing/2014/main" id="{CCAD8E4A-F702-4F22-BF5E-72B6932BB1D7}"/>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p:spPr>
      </p:pic>
      <p:sp>
        <p:nvSpPr>
          <p:cNvPr id="2" name="Прямоугольник 1">
            <a:extLst>
              <a:ext uri="{FF2B5EF4-FFF2-40B4-BE49-F238E27FC236}">
                <a16:creationId xmlns:a16="http://schemas.microsoft.com/office/drawing/2014/main" id="{56E06979-1022-4CFB-A94E-0008C1BDBA13}"/>
              </a:ext>
            </a:extLst>
          </p:cNvPr>
          <p:cNvSpPr/>
          <p:nvPr/>
        </p:nvSpPr>
        <p:spPr>
          <a:xfrm>
            <a:off x="6248400" y="6235700"/>
            <a:ext cx="5397500" cy="4572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254867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336BE0-0C9C-449B-B6A6-2D8EFFADFC2D}"/>
              </a:ext>
            </a:extLst>
          </p:cNvPr>
          <p:cNvSpPr>
            <a:spLocks noGrp="1"/>
          </p:cNvSpPr>
          <p:nvPr>
            <p:ph type="title"/>
          </p:nvPr>
        </p:nvSpPr>
        <p:spPr>
          <a:xfrm>
            <a:off x="0" y="1"/>
            <a:ext cx="12192000" cy="1155699"/>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r>
              <a:rPr lang="en-US" sz="5400" dirty="0" err="1">
                <a:latin typeface="Arial" panose="020B0604020202020204" pitchFamily="34" charset="0"/>
                <a:cs typeface="Arial" panose="020B0604020202020204" pitchFamily="34" charset="0"/>
              </a:rPr>
              <a:t>Fotonlar</a:t>
            </a:r>
            <a:endParaRPr lang="ru-RU" dirty="0"/>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06FE3258-B6DE-4DAC-96E6-2760648FF3C3}"/>
                  </a:ext>
                </a:extLst>
              </p:cNvPr>
              <p:cNvSpPr>
                <a:spLocks noGrp="1"/>
              </p:cNvSpPr>
              <p:nvPr>
                <p:ph idx="1"/>
              </p:nvPr>
            </p:nvSpPr>
            <p:spPr>
              <a:xfrm>
                <a:off x="381000" y="1384300"/>
                <a:ext cx="11531600" cy="5232400"/>
              </a:xfrm>
            </p:spPr>
            <p:txBody>
              <a:bodyPr>
                <a:normAutofit fontScale="92500"/>
              </a:bodyPr>
              <a:lstStyle/>
              <a:p>
                <a:pPr marL="0" indent="0" algn="just">
                  <a:lnSpc>
                    <a:spcPct val="100000"/>
                  </a:lnSpc>
                  <a:buNone/>
                </a:pPr>
                <a:r>
                  <a:rPr lang="en-US" sz="3000" dirty="0">
                    <a:latin typeface="Arial" panose="020B0604020202020204" pitchFamily="34" charset="0"/>
                    <a:cs typeface="Arial" panose="020B0604020202020204" pitchFamily="34" charset="0"/>
                  </a:rPr>
                  <a:t>    K</a:t>
                </a:r>
                <a:r>
                  <a:rPr lang="uz-Latn-UZ" sz="3000" dirty="0">
                    <a:latin typeface="Arial" panose="020B0604020202020204" pitchFamily="34" charset="0"/>
                    <a:cs typeface="Arial" panose="020B0604020202020204" pitchFamily="34" charset="0"/>
                  </a:rPr>
                  <a:t>vant nazariyasiga ko‘ra modda yorug‘lik nurini yutishda va nurlashda yorug‘lik o‘zini zarralar oqimi kabi namoyon qiladi. Yorug‘likning  bu zarrasi yorug‘lik kvantlari yoki </a:t>
                </a:r>
                <a:r>
                  <a:rPr lang="uz-Latn-UZ" sz="3000" b="1" i="1" dirty="0">
                    <a:latin typeface="Arial" panose="020B0604020202020204" pitchFamily="34" charset="0"/>
                    <a:cs typeface="Arial" panose="020B0604020202020204" pitchFamily="34" charset="0"/>
                  </a:rPr>
                  <a:t>fotonlar</a:t>
                </a:r>
                <a:r>
                  <a:rPr lang="uz-Latn-UZ" sz="3000" dirty="0">
                    <a:latin typeface="Arial" panose="020B0604020202020204" pitchFamily="34" charset="0"/>
                    <a:cs typeface="Arial" panose="020B0604020202020204" pitchFamily="34" charset="0"/>
                  </a:rPr>
                  <a:t> deyiladi. </a:t>
                </a:r>
              </a:p>
              <a:p>
                <a:pPr marL="0" indent="0" algn="just">
                  <a:lnSpc>
                    <a:spcPct val="100000"/>
                  </a:lnSpc>
                  <a:buNone/>
                </a:pPr>
                <a14:m>
                  <m:oMath xmlns:m="http://schemas.openxmlformats.org/officeDocument/2006/math">
                    <m:r>
                      <a:rPr lang="en-US" sz="3600" b="0" i="1" smtClean="0">
                        <a:solidFill>
                          <a:srgbClr val="C00000"/>
                        </a:solidFill>
                        <a:latin typeface="Cambria Math" panose="02040503050406030204" pitchFamily="18" charset="0"/>
                      </a:rPr>
                      <m:t>                            </m:t>
                    </m:r>
                    <m:r>
                      <a:rPr lang="uz-Latn-UZ" sz="3600" b="1" i="1" smtClean="0">
                        <a:solidFill>
                          <a:schemeClr val="tx1"/>
                        </a:solidFill>
                        <a:latin typeface="Cambria Math" panose="02040503050406030204" pitchFamily="18" charset="0"/>
                      </a:rPr>
                      <m:t>𝑬</m:t>
                    </m:r>
                    <m:r>
                      <a:rPr lang="uz-Latn-UZ" sz="3600" b="1" i="1" smtClean="0">
                        <a:solidFill>
                          <a:schemeClr val="tx1"/>
                        </a:solidFill>
                        <a:latin typeface="Cambria Math" panose="02040503050406030204" pitchFamily="18" charset="0"/>
                      </a:rPr>
                      <m:t>=</m:t>
                    </m:r>
                    <m:r>
                      <a:rPr lang="uz-Latn-UZ" sz="3600" b="1" i="1" smtClean="0">
                        <a:solidFill>
                          <a:schemeClr val="tx1"/>
                        </a:solidFill>
                        <a:latin typeface="Cambria Math" panose="02040503050406030204" pitchFamily="18" charset="0"/>
                      </a:rPr>
                      <m:t>𝒉</m:t>
                    </m:r>
                    <m:r>
                      <a:rPr lang="uz-Latn-UZ" sz="3600" b="1" i="1" smtClean="0">
                        <a:solidFill>
                          <a:schemeClr val="tx1"/>
                        </a:solidFill>
                        <a:latin typeface="Cambria Math" panose="02040503050406030204" pitchFamily="18" charset="0"/>
                        <a:ea typeface="Cambria Math" panose="02040503050406030204" pitchFamily="18" charset="0"/>
                      </a:rPr>
                      <m:t>𝝂</m:t>
                    </m:r>
                    <m:r>
                      <a:rPr lang="en-US" sz="3600" b="1" i="0" smtClean="0">
                        <a:solidFill>
                          <a:schemeClr val="tx1"/>
                        </a:solidFill>
                        <a:latin typeface="Cambria Math" panose="02040503050406030204" pitchFamily="18" charset="0"/>
                      </a:rPr>
                      <m:t>;      </m:t>
                    </m:r>
                    <m:sSub>
                      <m:sSubPr>
                        <m:ctrlPr>
                          <a:rPr lang="uz-Latn-UZ" sz="3600" b="1" i="1">
                            <a:solidFill>
                              <a:schemeClr val="tx1"/>
                            </a:solidFill>
                            <a:latin typeface="Cambria Math" panose="02040503050406030204" pitchFamily="18" charset="0"/>
                          </a:rPr>
                        </m:ctrlPr>
                      </m:sSubPr>
                      <m:e>
                        <m:r>
                          <a:rPr lang="uz-Latn-UZ" sz="3600" b="1" i="1" smtClean="0">
                            <a:solidFill>
                              <a:schemeClr val="tx1"/>
                            </a:solidFill>
                            <a:latin typeface="Cambria Math" panose="02040503050406030204" pitchFamily="18" charset="0"/>
                          </a:rPr>
                          <m:t>𝒎</m:t>
                        </m:r>
                      </m:e>
                      <m:sub>
                        <m:r>
                          <a:rPr lang="uz-Latn-UZ" sz="3600" b="1" i="1" smtClean="0">
                            <a:solidFill>
                              <a:schemeClr val="tx1"/>
                            </a:solidFill>
                            <a:latin typeface="Cambria Math" panose="02040503050406030204" pitchFamily="18" charset="0"/>
                          </a:rPr>
                          <m:t>𝟎</m:t>
                        </m:r>
                      </m:sub>
                    </m:sSub>
                    <m:r>
                      <a:rPr lang="uz-Latn-UZ" sz="3600" b="1" i="1" smtClean="0">
                        <a:solidFill>
                          <a:schemeClr val="tx1"/>
                        </a:solidFill>
                        <a:latin typeface="Cambria Math" panose="02040503050406030204" pitchFamily="18" charset="0"/>
                      </a:rPr>
                      <m:t>=</m:t>
                    </m:r>
                    <m:r>
                      <a:rPr lang="uz-Latn-UZ" sz="3600" b="1" i="1" smtClean="0">
                        <a:solidFill>
                          <a:schemeClr val="tx1"/>
                        </a:solidFill>
                        <a:latin typeface="Cambria Math" panose="02040503050406030204" pitchFamily="18" charset="0"/>
                      </a:rPr>
                      <m:t>𝟎</m:t>
                    </m:r>
                  </m:oMath>
                </a14:m>
                <a:r>
                  <a:rPr lang="en-US" sz="3600" b="1" dirty="0">
                    <a:solidFill>
                      <a:schemeClr val="tx1"/>
                    </a:solidFill>
                    <a:latin typeface="Arial" panose="020B0604020202020204" pitchFamily="34" charset="0"/>
                    <a:cs typeface="Arial" panose="020B0604020202020204" pitchFamily="34" charset="0"/>
                  </a:rPr>
                  <a:t>;       </a:t>
                </a:r>
                <a14:m>
                  <m:oMath xmlns:m="http://schemas.openxmlformats.org/officeDocument/2006/math">
                    <m:r>
                      <a:rPr lang="uz-Latn-UZ" sz="3600" b="1" i="1" smtClean="0">
                        <a:solidFill>
                          <a:schemeClr val="tx1"/>
                        </a:solidFill>
                        <a:latin typeface="Cambria Math" panose="02040503050406030204" pitchFamily="18" charset="0"/>
                      </a:rPr>
                      <m:t>𝑬</m:t>
                    </m:r>
                    <m:r>
                      <a:rPr lang="uz-Latn-UZ" sz="3600" b="1" i="1" smtClean="0">
                        <a:solidFill>
                          <a:schemeClr val="tx1"/>
                        </a:solidFill>
                        <a:latin typeface="Cambria Math" panose="02040503050406030204" pitchFamily="18" charset="0"/>
                      </a:rPr>
                      <m:t>=</m:t>
                    </m:r>
                    <m:r>
                      <a:rPr lang="uz-Latn-UZ" sz="3600" b="1" i="1" smtClean="0">
                        <a:solidFill>
                          <a:schemeClr val="tx1"/>
                        </a:solidFill>
                        <a:latin typeface="Cambria Math" panose="02040503050406030204" pitchFamily="18" charset="0"/>
                      </a:rPr>
                      <m:t>𝒎</m:t>
                    </m:r>
                    <m:sSup>
                      <m:sSupPr>
                        <m:ctrlPr>
                          <a:rPr lang="uz-Latn-UZ" sz="3600" b="1" i="1">
                            <a:solidFill>
                              <a:schemeClr val="tx1"/>
                            </a:solidFill>
                            <a:latin typeface="Cambria Math" panose="02040503050406030204" pitchFamily="18" charset="0"/>
                          </a:rPr>
                        </m:ctrlPr>
                      </m:sSupPr>
                      <m:e>
                        <m:r>
                          <a:rPr lang="uz-Latn-UZ" sz="3600" b="1" i="1" smtClean="0">
                            <a:solidFill>
                              <a:schemeClr val="tx1"/>
                            </a:solidFill>
                            <a:latin typeface="Cambria Math" panose="02040503050406030204" pitchFamily="18" charset="0"/>
                          </a:rPr>
                          <m:t>𝒄</m:t>
                        </m:r>
                      </m:e>
                      <m:sup>
                        <m:r>
                          <a:rPr lang="uz-Latn-UZ" sz="3600" b="1" i="1" smtClean="0">
                            <a:solidFill>
                              <a:schemeClr val="tx1"/>
                            </a:solidFill>
                            <a:latin typeface="Cambria Math" panose="02040503050406030204" pitchFamily="18" charset="0"/>
                          </a:rPr>
                          <m:t>𝟐</m:t>
                        </m:r>
                      </m:sup>
                    </m:sSup>
                  </m:oMath>
                </a14:m>
                <a:r>
                  <a:rPr lang="uz-Latn-UZ" sz="3600" b="1" dirty="0">
                    <a:solidFill>
                      <a:schemeClr val="tx1"/>
                    </a:solidFill>
                    <a:latin typeface="Arial" panose="020B0604020202020204" pitchFamily="34" charset="0"/>
                    <a:cs typeface="Arial" panose="020B0604020202020204" pitchFamily="34" charset="0"/>
                  </a:rPr>
                  <a:t> </a:t>
                </a:r>
              </a:p>
              <a:p>
                <a:pPr marL="0" indent="0" algn="just">
                  <a:lnSpc>
                    <a:spcPct val="100000"/>
                  </a:lnSpc>
                  <a:buNone/>
                </a:pPr>
                <a:r>
                  <a:rPr lang="uz-Latn-UZ" sz="3600" b="1" dirty="0">
                    <a:solidFill>
                      <a:schemeClr val="tx1"/>
                    </a:solidFill>
                    <a:latin typeface="Arial" panose="020B0604020202020204" pitchFamily="34" charset="0"/>
                    <a:cs typeface="Arial" panose="020B0604020202020204" pitchFamily="34" charset="0"/>
                  </a:rPr>
                  <a:t> </a:t>
                </a:r>
                <a14:m>
                  <m:oMath xmlns:m="http://schemas.openxmlformats.org/officeDocument/2006/math">
                    <m:r>
                      <a:rPr lang="en-US" sz="3600" b="1" i="0" smtClean="0">
                        <a:solidFill>
                          <a:schemeClr val="tx1"/>
                        </a:solidFill>
                        <a:latin typeface="Cambria Math" panose="02040503050406030204" pitchFamily="18" charset="0"/>
                      </a:rPr>
                      <m:t>                           </m:t>
                    </m:r>
                    <m:r>
                      <a:rPr lang="uz-Latn-UZ" sz="3600" b="1" i="1" smtClean="0">
                        <a:solidFill>
                          <a:schemeClr val="tx1"/>
                        </a:solidFill>
                        <a:latin typeface="Cambria Math" panose="02040503050406030204" pitchFamily="18" charset="0"/>
                      </a:rPr>
                      <m:t>𝒉</m:t>
                    </m:r>
                    <m:r>
                      <a:rPr lang="uz-Latn-UZ" sz="3600" b="1" i="1" smtClean="0">
                        <a:solidFill>
                          <a:schemeClr val="tx1"/>
                        </a:solidFill>
                        <a:latin typeface="Cambria Math" panose="02040503050406030204" pitchFamily="18" charset="0"/>
                        <a:ea typeface="Cambria Math" panose="02040503050406030204" pitchFamily="18" charset="0"/>
                      </a:rPr>
                      <m:t>𝝂</m:t>
                    </m:r>
                    <m:r>
                      <a:rPr lang="uz-Latn-UZ" sz="3600" b="1" i="1" smtClean="0">
                        <a:solidFill>
                          <a:schemeClr val="tx1"/>
                        </a:solidFill>
                        <a:latin typeface="Cambria Math" panose="02040503050406030204" pitchFamily="18" charset="0"/>
                        <a:ea typeface="Cambria Math" panose="02040503050406030204" pitchFamily="18" charset="0"/>
                      </a:rPr>
                      <m:t>=</m:t>
                    </m:r>
                    <m:r>
                      <a:rPr lang="uz-Latn-UZ" sz="3600" b="1" i="1" smtClean="0">
                        <a:solidFill>
                          <a:schemeClr val="tx1"/>
                        </a:solidFill>
                        <a:latin typeface="Cambria Math" panose="02040503050406030204" pitchFamily="18" charset="0"/>
                        <a:ea typeface="Cambria Math" panose="02040503050406030204" pitchFamily="18" charset="0"/>
                      </a:rPr>
                      <m:t>𝒎</m:t>
                    </m:r>
                    <m:sSup>
                      <m:sSupPr>
                        <m:ctrlPr>
                          <a:rPr lang="uz-Latn-UZ" sz="3600" b="1" i="1">
                            <a:solidFill>
                              <a:schemeClr val="tx1"/>
                            </a:solidFill>
                            <a:latin typeface="Cambria Math" panose="02040503050406030204" pitchFamily="18" charset="0"/>
                            <a:ea typeface="Cambria Math" panose="02040503050406030204" pitchFamily="18" charset="0"/>
                          </a:rPr>
                        </m:ctrlPr>
                      </m:sSupPr>
                      <m:e>
                        <m:r>
                          <a:rPr lang="uz-Latn-UZ" sz="3600" b="1" i="1" smtClean="0">
                            <a:solidFill>
                              <a:schemeClr val="tx1"/>
                            </a:solidFill>
                            <a:latin typeface="Cambria Math" panose="02040503050406030204" pitchFamily="18" charset="0"/>
                            <a:ea typeface="Cambria Math" panose="02040503050406030204" pitchFamily="18" charset="0"/>
                          </a:rPr>
                          <m:t>𝒄</m:t>
                        </m:r>
                      </m:e>
                      <m:sup>
                        <m:r>
                          <a:rPr lang="uz-Latn-UZ" sz="3600" b="1" i="1" smtClean="0">
                            <a:solidFill>
                              <a:schemeClr val="tx1"/>
                            </a:solidFill>
                            <a:latin typeface="Cambria Math" panose="02040503050406030204" pitchFamily="18" charset="0"/>
                            <a:ea typeface="Cambria Math" panose="02040503050406030204" pitchFamily="18" charset="0"/>
                          </a:rPr>
                          <m:t>𝟐</m:t>
                        </m:r>
                      </m:sup>
                    </m:sSup>
                  </m:oMath>
                </a14:m>
                <a:r>
                  <a:rPr lang="en-US" sz="3600" b="1" dirty="0">
                    <a:solidFill>
                      <a:schemeClr val="tx1"/>
                    </a:solidFill>
                    <a:latin typeface="Arial" panose="020B0604020202020204" pitchFamily="34" charset="0"/>
                    <a:cs typeface="Arial" panose="020B0604020202020204" pitchFamily="34" charset="0"/>
                  </a:rPr>
                  <a:t>    </a:t>
                </a:r>
                <a:r>
                  <a:rPr lang="uz-Latn-UZ" sz="3600" b="1" dirty="0">
                    <a:solidFill>
                      <a:schemeClr val="tx1"/>
                    </a:solidFill>
                    <a:latin typeface="Arial" panose="020B0604020202020204" pitchFamily="34" charset="0"/>
                    <a:cs typeface="Arial" panose="020B0604020202020204" pitchFamily="34" charset="0"/>
                  </a:rPr>
                  <a:t> dan</a:t>
                </a:r>
                <a:r>
                  <a:rPr lang="en-US" sz="3600" b="1" dirty="0">
                    <a:solidFill>
                      <a:schemeClr val="tx1"/>
                    </a:solidFill>
                    <a:latin typeface="Arial" panose="020B0604020202020204" pitchFamily="34" charset="0"/>
                    <a:cs typeface="Arial" panose="020B0604020202020204" pitchFamily="34" charset="0"/>
                  </a:rPr>
                  <a:t>       </a:t>
                </a:r>
                <a:r>
                  <a:rPr lang="uz-Latn-UZ" sz="3600" b="1" dirty="0">
                    <a:solidFill>
                      <a:schemeClr val="tx1"/>
                    </a:solidFill>
                    <a:latin typeface="Arial" panose="020B0604020202020204" pitchFamily="34" charset="0"/>
                    <a:cs typeface="Arial" panose="020B0604020202020204" pitchFamily="34" charset="0"/>
                  </a:rPr>
                  <a:t> </a:t>
                </a:r>
                <a14:m>
                  <m:oMath xmlns:m="http://schemas.openxmlformats.org/officeDocument/2006/math">
                    <m:r>
                      <a:rPr lang="uz-Latn-UZ" sz="3600" b="1" i="1" smtClean="0">
                        <a:solidFill>
                          <a:schemeClr val="tx1"/>
                        </a:solidFill>
                        <a:latin typeface="Cambria Math" panose="02040503050406030204" pitchFamily="18" charset="0"/>
                      </a:rPr>
                      <m:t>𝒎</m:t>
                    </m:r>
                    <m:r>
                      <a:rPr lang="uz-Latn-UZ" sz="3600" b="1" i="1" smtClean="0">
                        <a:solidFill>
                          <a:schemeClr val="tx1"/>
                        </a:solidFill>
                        <a:latin typeface="Cambria Math" panose="02040503050406030204" pitchFamily="18" charset="0"/>
                      </a:rPr>
                      <m:t>=</m:t>
                    </m:r>
                    <m:f>
                      <m:fPr>
                        <m:ctrlPr>
                          <a:rPr lang="uz-Latn-UZ" sz="3600" b="1" i="1">
                            <a:solidFill>
                              <a:schemeClr val="tx1"/>
                            </a:solidFill>
                            <a:latin typeface="Cambria Math" panose="02040503050406030204" pitchFamily="18" charset="0"/>
                          </a:rPr>
                        </m:ctrlPr>
                      </m:fPr>
                      <m:num>
                        <m:r>
                          <a:rPr lang="uz-Latn-UZ" sz="3600" b="1" i="1" smtClean="0">
                            <a:solidFill>
                              <a:schemeClr val="tx1"/>
                            </a:solidFill>
                            <a:latin typeface="Cambria Math" panose="02040503050406030204" pitchFamily="18" charset="0"/>
                          </a:rPr>
                          <m:t>𝒉</m:t>
                        </m:r>
                        <m:r>
                          <a:rPr lang="uz-Latn-UZ" sz="3600" b="1" i="1" smtClean="0">
                            <a:solidFill>
                              <a:schemeClr val="tx1"/>
                            </a:solidFill>
                            <a:latin typeface="Cambria Math" panose="02040503050406030204" pitchFamily="18" charset="0"/>
                            <a:ea typeface="Cambria Math" panose="02040503050406030204" pitchFamily="18" charset="0"/>
                          </a:rPr>
                          <m:t>𝝂</m:t>
                        </m:r>
                      </m:num>
                      <m:den>
                        <m:sSup>
                          <m:sSupPr>
                            <m:ctrlPr>
                              <a:rPr lang="uz-Latn-UZ" sz="3600" b="1" i="1">
                                <a:solidFill>
                                  <a:schemeClr val="tx1"/>
                                </a:solidFill>
                                <a:latin typeface="Cambria Math" panose="02040503050406030204" pitchFamily="18" charset="0"/>
                              </a:rPr>
                            </m:ctrlPr>
                          </m:sSupPr>
                          <m:e>
                            <m:r>
                              <a:rPr lang="uz-Latn-UZ" sz="3600" b="1" i="1" smtClean="0">
                                <a:solidFill>
                                  <a:schemeClr val="tx1"/>
                                </a:solidFill>
                                <a:latin typeface="Cambria Math" panose="02040503050406030204" pitchFamily="18" charset="0"/>
                              </a:rPr>
                              <m:t>𝒄</m:t>
                            </m:r>
                          </m:e>
                          <m:sup>
                            <m:r>
                              <a:rPr lang="uz-Latn-UZ" sz="3600" b="1" i="1" smtClean="0">
                                <a:solidFill>
                                  <a:schemeClr val="tx1"/>
                                </a:solidFill>
                                <a:latin typeface="Cambria Math" panose="02040503050406030204" pitchFamily="18" charset="0"/>
                              </a:rPr>
                              <m:t>𝟐</m:t>
                            </m:r>
                          </m:sup>
                        </m:sSup>
                      </m:den>
                    </m:f>
                  </m:oMath>
                </a14:m>
                <a:r>
                  <a:rPr lang="uz-Latn-UZ" sz="3600" b="1" dirty="0">
                    <a:solidFill>
                      <a:schemeClr val="tx1"/>
                    </a:solidFill>
                    <a:latin typeface="Arial" panose="020B0604020202020204" pitchFamily="34" charset="0"/>
                    <a:cs typeface="Arial" panose="020B0604020202020204" pitchFamily="34" charset="0"/>
                  </a:rPr>
                  <a:t>                           </a:t>
                </a:r>
              </a:p>
              <a:p>
                <a:pPr marL="0" indent="0" algn="just">
                  <a:lnSpc>
                    <a:spcPct val="100000"/>
                  </a:lnSpc>
                  <a:buNone/>
                </a:pPr>
                <a:r>
                  <a:rPr lang="en-US" sz="3000" dirty="0">
                    <a:latin typeface="Arial" panose="020B0604020202020204" pitchFamily="34" charset="0"/>
                    <a:cs typeface="Arial" panose="020B0604020202020204" pitchFamily="34" charset="0"/>
                  </a:rPr>
                  <a:t>  </a:t>
                </a:r>
                <a:r>
                  <a:rPr lang="uz-Latn-UZ" sz="3000" dirty="0">
                    <a:latin typeface="Arial" panose="020B0604020202020204" pitchFamily="34" charset="0"/>
                    <a:cs typeface="Arial" panose="020B0604020202020204" pitchFamily="34" charset="0"/>
                  </a:rPr>
                  <a:t>Ko‘pincha foton energiyasi </a:t>
                </a:r>
                <a14:m>
                  <m:oMath xmlns:m="http://schemas.openxmlformats.org/officeDocument/2006/math">
                    <m:r>
                      <a:rPr lang="uz-Latn-UZ" sz="3000" b="0" i="1" smtClean="0">
                        <a:latin typeface="Cambria Math" panose="02040503050406030204" pitchFamily="18" charset="0"/>
                      </a:rPr>
                      <m:t>h</m:t>
                    </m:r>
                    <m:r>
                      <a:rPr lang="uz-Latn-UZ" sz="3000" b="0" i="1" smtClean="0">
                        <a:latin typeface="Cambria Math" panose="02040503050406030204" pitchFamily="18" charset="0"/>
                        <a:ea typeface="Cambria Math" panose="02040503050406030204" pitchFamily="18" charset="0"/>
                      </a:rPr>
                      <m:t>𝜈</m:t>
                    </m:r>
                  </m:oMath>
                </a14:m>
                <a:r>
                  <a:rPr lang="uz-Latn-UZ" sz="3000" dirty="0">
                    <a:latin typeface="Arial" panose="020B0604020202020204" pitchFamily="34" charset="0"/>
                    <a:cs typeface="Arial" panose="020B0604020202020204" pitchFamily="34" charset="0"/>
                  </a:rPr>
                  <a:t> ni chastota orqali emas balki, siklik chastota </a:t>
                </a:r>
                <a14:m>
                  <m:oMath xmlns:m="http://schemas.openxmlformats.org/officeDocument/2006/math">
                    <m:r>
                      <a:rPr lang="uz-Latn-UZ" sz="3000" b="1" i="1" smtClean="0">
                        <a:solidFill>
                          <a:schemeClr val="tx1"/>
                        </a:solidFill>
                        <a:latin typeface="Cambria Math" panose="02040503050406030204" pitchFamily="18" charset="0"/>
                        <a:ea typeface="Cambria Math" panose="02040503050406030204" pitchFamily="18" charset="0"/>
                      </a:rPr>
                      <m:t>𝝎</m:t>
                    </m:r>
                    <m:r>
                      <a:rPr lang="uz-Latn-UZ" sz="3000" b="1" i="1" smtClean="0">
                        <a:solidFill>
                          <a:schemeClr val="tx1"/>
                        </a:solidFill>
                        <a:latin typeface="Cambria Math" panose="02040503050406030204" pitchFamily="18" charset="0"/>
                        <a:ea typeface="Cambria Math" panose="02040503050406030204" pitchFamily="18" charset="0"/>
                      </a:rPr>
                      <m:t>=</m:t>
                    </m:r>
                    <m:r>
                      <a:rPr lang="uz-Latn-UZ" sz="3000" b="1" i="1" smtClean="0">
                        <a:solidFill>
                          <a:schemeClr val="tx1"/>
                        </a:solidFill>
                        <a:latin typeface="Cambria Math" panose="02040503050406030204" pitchFamily="18" charset="0"/>
                        <a:ea typeface="Cambria Math" panose="02040503050406030204" pitchFamily="18" charset="0"/>
                      </a:rPr>
                      <m:t>𝟐</m:t>
                    </m:r>
                    <m:r>
                      <a:rPr lang="uz-Latn-UZ" sz="3000" b="1" i="1" smtClean="0">
                        <a:solidFill>
                          <a:schemeClr val="tx1"/>
                        </a:solidFill>
                        <a:latin typeface="Cambria Math" panose="02040503050406030204" pitchFamily="18" charset="0"/>
                        <a:ea typeface="Cambria Math" panose="02040503050406030204" pitchFamily="18" charset="0"/>
                      </a:rPr>
                      <m:t>𝝅𝝂</m:t>
                    </m:r>
                  </m:oMath>
                </a14:m>
                <a:r>
                  <a:rPr lang="uz-Latn-UZ" sz="3000" b="1" dirty="0">
                    <a:solidFill>
                      <a:schemeClr val="tx1"/>
                    </a:solidFill>
                    <a:latin typeface="Arial" panose="020B0604020202020204" pitchFamily="34" charset="0"/>
                    <a:cs typeface="Arial" panose="020B0604020202020204" pitchFamily="34" charset="0"/>
                  </a:rPr>
                  <a:t> </a:t>
                </a:r>
                <a:r>
                  <a:rPr lang="uz-Latn-UZ" sz="3000" dirty="0">
                    <a:latin typeface="Arial" panose="020B0604020202020204" pitchFamily="34" charset="0"/>
                    <a:cs typeface="Arial" panose="020B0604020202020204" pitchFamily="34" charset="0"/>
                  </a:rPr>
                  <a:t>orqali ifodalanadi</a:t>
                </a:r>
                <a:r>
                  <a:rPr lang="en-US" sz="3000" dirty="0">
                    <a:latin typeface="Arial" panose="020B0604020202020204" pitchFamily="34" charset="0"/>
                    <a:cs typeface="Arial" panose="020B0604020202020204" pitchFamily="34" charset="0"/>
                  </a:rPr>
                  <a:t>.</a:t>
                </a:r>
              </a:p>
              <a:p>
                <a:pPr marL="0" indent="0" algn="just">
                  <a:lnSpc>
                    <a:spcPct val="100000"/>
                  </a:lnSpc>
                  <a:buNone/>
                </a:pPr>
                <a:r>
                  <a:rPr lang="en-US" sz="3900" b="1" dirty="0">
                    <a:latin typeface="Arial" panose="020B0604020202020204" pitchFamily="34" charset="0"/>
                    <a:cs typeface="Arial" panose="020B0604020202020204" pitchFamily="34" charset="0"/>
                  </a:rPr>
                  <a:t>                     </a:t>
                </a:r>
                <a14:m>
                  <m:oMath xmlns:m="http://schemas.openxmlformats.org/officeDocument/2006/math">
                    <m:r>
                      <a:rPr lang="en-US" sz="3900" b="1" i="1" smtClean="0">
                        <a:latin typeface="Cambria Math" panose="02040503050406030204" pitchFamily="18" charset="0"/>
                        <a:ea typeface="Cambria Math" panose="02040503050406030204" pitchFamily="18" charset="0"/>
                        <a:cs typeface="Arial" panose="020B0604020202020204" pitchFamily="34" charset="0"/>
                      </a:rPr>
                      <m:t>ℏ=</m:t>
                    </m:r>
                    <m:f>
                      <m:fPr>
                        <m:ctrlPr>
                          <a:rPr lang="en-US" sz="3900" b="1" i="1" smtClean="0">
                            <a:latin typeface="Cambria Math" panose="02040503050406030204" pitchFamily="18" charset="0"/>
                            <a:ea typeface="Cambria Math" panose="02040503050406030204" pitchFamily="18" charset="0"/>
                            <a:cs typeface="Arial" panose="020B0604020202020204" pitchFamily="34" charset="0"/>
                          </a:rPr>
                        </m:ctrlPr>
                      </m:fPr>
                      <m:num>
                        <m:r>
                          <a:rPr lang="en-US" sz="3900" b="1" i="1" smtClean="0">
                            <a:latin typeface="Cambria Math" panose="02040503050406030204" pitchFamily="18" charset="0"/>
                            <a:ea typeface="Cambria Math" panose="02040503050406030204" pitchFamily="18" charset="0"/>
                            <a:cs typeface="Arial" panose="020B0604020202020204" pitchFamily="34" charset="0"/>
                          </a:rPr>
                          <m:t>𝒉</m:t>
                        </m:r>
                      </m:num>
                      <m:den>
                        <m:r>
                          <a:rPr lang="en-US" sz="3900" b="1" i="1" smtClean="0">
                            <a:latin typeface="Cambria Math" panose="02040503050406030204" pitchFamily="18" charset="0"/>
                            <a:ea typeface="Cambria Math" panose="02040503050406030204" pitchFamily="18" charset="0"/>
                            <a:cs typeface="Arial" panose="020B0604020202020204" pitchFamily="34" charset="0"/>
                          </a:rPr>
                          <m:t>𝟐</m:t>
                        </m:r>
                        <m:r>
                          <a:rPr lang="en-US" sz="3900" b="1" i="1" smtClean="0">
                            <a:latin typeface="Cambria Math" panose="02040503050406030204" pitchFamily="18" charset="0"/>
                            <a:ea typeface="Cambria Math" panose="02040503050406030204" pitchFamily="18" charset="0"/>
                            <a:cs typeface="Arial" panose="020B0604020202020204" pitchFamily="34" charset="0"/>
                          </a:rPr>
                          <m:t>𝝅</m:t>
                        </m:r>
                      </m:den>
                    </m:f>
                    <m:r>
                      <a:rPr lang="en-US" sz="3900" b="1" i="0" smtClean="0">
                        <a:latin typeface="Cambria Math" panose="02040503050406030204" pitchFamily="18" charset="0"/>
                        <a:ea typeface="Cambria Math" panose="02040503050406030204" pitchFamily="18" charset="0"/>
                        <a:cs typeface="Arial" panose="020B0604020202020204" pitchFamily="34" charset="0"/>
                      </a:rPr>
                      <m:t>=</m:t>
                    </m:r>
                    <m:r>
                      <a:rPr lang="en-US" sz="3900" b="1" i="0" smtClean="0">
                        <a:latin typeface="Cambria Math" panose="02040503050406030204" pitchFamily="18" charset="0"/>
                        <a:ea typeface="Cambria Math" panose="02040503050406030204" pitchFamily="18" charset="0"/>
                        <a:cs typeface="Arial" panose="020B0604020202020204" pitchFamily="34" charset="0"/>
                      </a:rPr>
                      <m:t>𝟏</m:t>
                    </m:r>
                    <m:r>
                      <a:rPr lang="en-US" sz="3900" b="1" i="0" smtClean="0">
                        <a:latin typeface="Cambria Math" panose="02040503050406030204" pitchFamily="18" charset="0"/>
                        <a:ea typeface="Cambria Math" panose="02040503050406030204" pitchFamily="18" charset="0"/>
                        <a:cs typeface="Arial" panose="020B0604020202020204" pitchFamily="34" charset="0"/>
                      </a:rPr>
                      <m:t>,</m:t>
                    </m:r>
                    <m:r>
                      <a:rPr lang="en-US" sz="3900" b="1" i="0" smtClean="0">
                        <a:latin typeface="Cambria Math" panose="02040503050406030204" pitchFamily="18" charset="0"/>
                        <a:ea typeface="Cambria Math" panose="02040503050406030204" pitchFamily="18" charset="0"/>
                        <a:cs typeface="Arial" panose="020B0604020202020204" pitchFamily="34" charset="0"/>
                      </a:rPr>
                      <m:t>𝟎𝟓</m:t>
                    </m:r>
                    <m:r>
                      <a:rPr lang="en-US" sz="3900" b="1" i="1" smtClean="0">
                        <a:latin typeface="Cambria Math" panose="02040503050406030204" pitchFamily="18" charset="0"/>
                        <a:ea typeface="Cambria Math" panose="02040503050406030204" pitchFamily="18" charset="0"/>
                        <a:cs typeface="Arial" panose="020B0604020202020204" pitchFamily="34" charset="0"/>
                      </a:rPr>
                      <m:t>∙</m:t>
                    </m:r>
                    <m:sSup>
                      <m:sSupPr>
                        <m:ctrlPr>
                          <a:rPr lang="en-US" sz="3900" b="1" i="1" smtClean="0">
                            <a:latin typeface="Cambria Math" panose="02040503050406030204" pitchFamily="18" charset="0"/>
                            <a:ea typeface="Cambria Math" panose="02040503050406030204" pitchFamily="18" charset="0"/>
                            <a:cs typeface="Arial" panose="020B0604020202020204" pitchFamily="34" charset="0"/>
                          </a:rPr>
                        </m:ctrlPr>
                      </m:sSupPr>
                      <m:e>
                        <m:r>
                          <a:rPr lang="en-US" sz="3900" b="1" i="1" smtClean="0">
                            <a:latin typeface="Cambria Math" panose="02040503050406030204" pitchFamily="18" charset="0"/>
                            <a:ea typeface="Cambria Math" panose="02040503050406030204" pitchFamily="18" charset="0"/>
                            <a:cs typeface="Arial" panose="020B0604020202020204" pitchFamily="34" charset="0"/>
                          </a:rPr>
                          <m:t>𝟏𝟎</m:t>
                        </m:r>
                      </m:e>
                      <m:sup>
                        <m:r>
                          <a:rPr lang="en-US" sz="3900" b="1" i="1" smtClean="0">
                            <a:latin typeface="Cambria Math" panose="02040503050406030204" pitchFamily="18" charset="0"/>
                            <a:ea typeface="Cambria Math" panose="02040503050406030204" pitchFamily="18" charset="0"/>
                            <a:cs typeface="Arial" panose="020B0604020202020204" pitchFamily="34" charset="0"/>
                          </a:rPr>
                          <m:t>−</m:t>
                        </m:r>
                        <m:r>
                          <a:rPr lang="en-US" sz="3900" b="1" i="1" smtClean="0">
                            <a:latin typeface="Cambria Math" panose="02040503050406030204" pitchFamily="18" charset="0"/>
                            <a:ea typeface="Cambria Math" panose="02040503050406030204" pitchFamily="18" charset="0"/>
                            <a:cs typeface="Arial" panose="020B0604020202020204" pitchFamily="34" charset="0"/>
                          </a:rPr>
                          <m:t>𝟑𝟒</m:t>
                        </m:r>
                      </m:sup>
                    </m:sSup>
                    <m:r>
                      <a:rPr lang="en-US" sz="3900" b="1" i="0" smtClean="0">
                        <a:latin typeface="Cambria Math" panose="02040503050406030204" pitchFamily="18" charset="0"/>
                        <a:ea typeface="Cambria Math" panose="02040503050406030204" pitchFamily="18" charset="0"/>
                        <a:cs typeface="Arial" panose="020B0604020202020204" pitchFamily="34" charset="0"/>
                      </a:rPr>
                      <m:t>𝐉</m:t>
                    </m:r>
                    <m:r>
                      <a:rPr lang="en-US" sz="3900" b="1" i="1" smtClean="0">
                        <a:latin typeface="Cambria Math" panose="02040503050406030204" pitchFamily="18" charset="0"/>
                        <a:ea typeface="Cambria Math" panose="02040503050406030204" pitchFamily="18" charset="0"/>
                        <a:cs typeface="Arial" panose="020B0604020202020204" pitchFamily="34" charset="0"/>
                      </a:rPr>
                      <m:t>∙</m:t>
                    </m:r>
                    <m:r>
                      <a:rPr lang="en-US" sz="3900" b="1" i="1" smtClean="0">
                        <a:latin typeface="Cambria Math" panose="02040503050406030204" pitchFamily="18" charset="0"/>
                        <a:ea typeface="Cambria Math" panose="02040503050406030204" pitchFamily="18" charset="0"/>
                        <a:cs typeface="Arial" panose="020B0604020202020204" pitchFamily="34" charset="0"/>
                      </a:rPr>
                      <m:t>𝒔</m:t>
                    </m:r>
                  </m:oMath>
                </a14:m>
                <a:r>
                  <a:rPr lang="uz-Latn-UZ" sz="3900" b="1" dirty="0">
                    <a:latin typeface="Arial" panose="020B0604020202020204" pitchFamily="34" charset="0"/>
                    <a:cs typeface="Arial" panose="020B0604020202020204" pitchFamily="34" charset="0"/>
                  </a:rPr>
                  <a:t>             </a:t>
                </a:r>
              </a:p>
              <a:p>
                <a:pPr marL="0" indent="0">
                  <a:buNone/>
                </a:pPr>
                <a:endParaRPr lang="ru-RU" dirty="0"/>
              </a:p>
            </p:txBody>
          </p:sp>
        </mc:Choice>
        <mc:Fallback xmlns="">
          <p:sp>
            <p:nvSpPr>
              <p:cNvPr id="3" name="Объект 2">
                <a:extLst>
                  <a:ext uri="{FF2B5EF4-FFF2-40B4-BE49-F238E27FC236}">
                    <a16:creationId xmlns:a16="http://schemas.microsoft.com/office/drawing/2014/main" id="{06FE3258-B6DE-4DAC-96E6-2760648FF3C3}"/>
                  </a:ext>
                </a:extLst>
              </p:cNvPr>
              <p:cNvSpPr>
                <a:spLocks noGrp="1" noRot="1" noChangeAspect="1" noMove="1" noResize="1" noEditPoints="1" noAdjustHandles="1" noChangeArrowheads="1" noChangeShapeType="1" noTextEdit="1"/>
              </p:cNvSpPr>
              <p:nvPr>
                <p:ph idx="1"/>
              </p:nvPr>
            </p:nvSpPr>
            <p:spPr>
              <a:xfrm>
                <a:off x="381000" y="1384300"/>
                <a:ext cx="11531600" cy="5232400"/>
              </a:xfrm>
              <a:blipFill>
                <a:blip r:embed="rId2"/>
                <a:stretch>
                  <a:fillRect l="-1111" t="-1166" r="-1058"/>
                </a:stretch>
              </a:blipFill>
            </p:spPr>
            <p:txBody>
              <a:bodyPr/>
              <a:lstStyle/>
              <a:p>
                <a:r>
                  <a:rPr lang="ru-RU">
                    <a:noFill/>
                  </a:rPr>
                  <a:t> </a:t>
                </a:r>
              </a:p>
            </p:txBody>
          </p:sp>
        </mc:Fallback>
      </mc:AlternateContent>
    </p:spTree>
    <p:extLst>
      <p:ext uri="{BB962C8B-B14F-4D97-AF65-F5344CB8AC3E}">
        <p14:creationId xmlns:p14="http://schemas.microsoft.com/office/powerpoint/2010/main" val="2477104836"/>
      </p:ext>
    </p:extLst>
  </p:cSld>
  <p:clrMapOvr>
    <a:masterClrMapping/>
  </p:clrMapOvr>
  <p:transition spd="slow">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17A247-5F1D-4AD5-BDFB-07B511296281}"/>
              </a:ext>
            </a:extLst>
          </p:cNvPr>
          <p:cNvSpPr>
            <a:spLocks noGrp="1"/>
          </p:cNvSpPr>
          <p:nvPr>
            <p:ph type="title"/>
          </p:nvPr>
        </p:nvSpPr>
        <p:spPr>
          <a:xfrm>
            <a:off x="0" y="1"/>
            <a:ext cx="12192000" cy="1351721"/>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r>
              <a:rPr lang="en-US" sz="4800" dirty="0">
                <a:latin typeface="Arial" panose="020B0604020202020204" pitchFamily="34" charset="0"/>
                <a:cs typeface="Arial" panose="020B0604020202020204" pitchFamily="34" charset="0"/>
              </a:rPr>
              <a:t>Masala</a:t>
            </a:r>
            <a:endParaRPr lang="ru-RU" sz="4800" dirty="0"/>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4A1C325F-6775-4493-8C28-F67537F4B9FC}"/>
                  </a:ext>
                </a:extLst>
              </p:cNvPr>
              <p:cNvSpPr>
                <a:spLocks noGrp="1"/>
              </p:cNvSpPr>
              <p:nvPr>
                <p:ph idx="1"/>
              </p:nvPr>
            </p:nvSpPr>
            <p:spPr>
              <a:xfrm>
                <a:off x="503583" y="2184400"/>
                <a:ext cx="11263976" cy="2173955"/>
              </a:xfrm>
            </p:spPr>
            <p:txBody>
              <a:bodyPr>
                <a:normAutofit/>
              </a:bodyPr>
              <a:lstStyle/>
              <a:p>
                <a:pPr marL="0" indent="358775" algn="ctr">
                  <a:lnSpc>
                    <a:spcPct val="100000"/>
                  </a:lnSpc>
                  <a:buNone/>
                </a:pPr>
                <a:r>
                  <a:rPr lang="en-US" sz="4400" dirty="0" err="1">
                    <a:latin typeface="Arial" panose="020B0604020202020204" pitchFamily="34" charset="0"/>
                    <a:cs typeface="Arial" panose="020B0604020202020204" pitchFamily="34" charset="0"/>
                  </a:rPr>
                  <a:t>Metalldan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elektronning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chiqish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ishi</a:t>
                </a:r>
                <a:r>
                  <a:rPr lang="en-US" sz="4400" dirty="0">
                    <a:latin typeface="Arial" panose="020B0604020202020204" pitchFamily="34" charset="0"/>
                    <a:cs typeface="Arial" panose="020B0604020202020204" pitchFamily="34" charset="0"/>
                  </a:rPr>
                  <a:t> 3,3∙</a:t>
                </a:r>
                <a14:m>
                  <m:oMath xmlns:m="http://schemas.openxmlformats.org/officeDocument/2006/math">
                    <m:sSup>
                      <m:sSupPr>
                        <m:ctrlPr>
                          <a:rPr lang="en-US" sz="4400" i="1" smtClean="0">
                            <a:latin typeface="Cambria Math" panose="02040503050406030204" pitchFamily="18" charset="0"/>
                            <a:cs typeface="Arial" panose="020B0604020202020204" pitchFamily="34" charset="0"/>
                          </a:rPr>
                        </m:ctrlPr>
                      </m:sSupPr>
                      <m:e>
                        <m:r>
                          <a:rPr lang="en-US" sz="4400" b="0" i="1" smtClean="0">
                            <a:latin typeface="Cambria Math" panose="02040503050406030204" pitchFamily="18" charset="0"/>
                            <a:cs typeface="Arial" panose="020B0604020202020204" pitchFamily="34" charset="0"/>
                          </a:rPr>
                          <m:t>10</m:t>
                        </m:r>
                      </m:e>
                      <m:sup>
                        <m:r>
                          <a:rPr lang="en-US" sz="4400" b="0" i="1" smtClean="0">
                            <a:latin typeface="Cambria Math" panose="02040503050406030204" pitchFamily="18" charset="0"/>
                            <a:cs typeface="Arial" panose="020B0604020202020204" pitchFamily="34" charset="0"/>
                          </a:rPr>
                          <m:t>−19</m:t>
                        </m:r>
                      </m:sup>
                    </m:sSup>
                    <m:r>
                      <m:rPr>
                        <m:sty m:val="p"/>
                      </m:rPr>
                      <a:rPr lang="en-US" sz="4400" b="0" i="0" smtClean="0">
                        <a:latin typeface="Cambria Math" panose="02040503050406030204" pitchFamily="18" charset="0"/>
                        <a:cs typeface="Arial" panose="020B0604020202020204" pitchFamily="34" charset="0"/>
                      </a:rPr>
                      <m:t>J</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bo‘lsa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fotoeffektning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qizil</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chegarasi</a:t>
                </a:r>
                <a:r>
                  <a:rPr lang="en-US" sz="4400" dirty="0">
                    <a:latin typeface="Arial" panose="020B0604020202020204" pitchFamily="34" charset="0"/>
                    <a:cs typeface="Arial" panose="020B0604020202020204" pitchFamily="34" charset="0"/>
                  </a:rPr>
                  <a:t> </a:t>
                </a:r>
                <a14:m>
                  <m:oMath xmlns:m="http://schemas.openxmlformats.org/officeDocument/2006/math">
                    <m:sSub>
                      <m:sSubPr>
                        <m:ctrlPr>
                          <a:rPr lang="en-US" sz="4400" i="1" smtClean="0">
                            <a:latin typeface="Cambria Math" panose="02040503050406030204" pitchFamily="18" charset="0"/>
                            <a:cs typeface="Arial" panose="020B0604020202020204" pitchFamily="34" charset="0"/>
                          </a:rPr>
                        </m:ctrlPr>
                      </m:sSubPr>
                      <m:e>
                        <m:r>
                          <a:rPr lang="en-US" sz="4400" i="1" smtClean="0">
                            <a:latin typeface="Cambria Math" panose="02040503050406030204" pitchFamily="18" charset="0"/>
                            <a:ea typeface="Cambria Math" panose="02040503050406030204" pitchFamily="18" charset="0"/>
                            <a:cs typeface="Arial" panose="020B0604020202020204" pitchFamily="34" charset="0"/>
                          </a:rPr>
                          <m:t>𝜈</m:t>
                        </m:r>
                      </m:e>
                      <m:sub>
                        <m:r>
                          <a:rPr lang="en-US" sz="4400" b="0" i="1" smtClean="0">
                            <a:latin typeface="Cambria Math" panose="02040503050406030204" pitchFamily="18" charset="0"/>
                            <a:cs typeface="Arial" panose="020B0604020202020204" pitchFamily="34" charset="0"/>
                          </a:rPr>
                          <m:t>0</m:t>
                        </m:r>
                      </m:sub>
                    </m:sSub>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ni</a:t>
                </a:r>
                <a:r>
                  <a:rPr lang="en-US" sz="4400" dirty="0">
                    <a:latin typeface="Arial" panose="020B0604020202020204" pitchFamily="34" charset="0"/>
                    <a:cs typeface="Arial" panose="020B0604020202020204" pitchFamily="34" charset="0"/>
                  </a:rPr>
                  <a:t> toping.</a:t>
                </a:r>
                <a:endParaRPr lang="ru-RU" sz="4400" dirty="0">
                  <a:latin typeface="Arial" panose="020B0604020202020204" pitchFamily="34" charset="0"/>
                  <a:cs typeface="Arial" panose="020B0604020202020204" pitchFamily="34" charset="0"/>
                </a:endParaRPr>
              </a:p>
            </p:txBody>
          </p:sp>
        </mc:Choice>
        <mc:Fallback xmlns="">
          <p:sp>
            <p:nvSpPr>
              <p:cNvPr id="3" name="Объект 2">
                <a:extLst>
                  <a:ext uri="{FF2B5EF4-FFF2-40B4-BE49-F238E27FC236}">
                    <a16:creationId xmlns:a16="http://schemas.microsoft.com/office/drawing/2014/main" id="{4A1C325F-6775-4493-8C28-F67537F4B9FC}"/>
                  </a:ext>
                </a:extLst>
              </p:cNvPr>
              <p:cNvSpPr>
                <a:spLocks noGrp="1" noRot="1" noChangeAspect="1" noMove="1" noResize="1" noEditPoints="1" noAdjustHandles="1" noChangeArrowheads="1" noChangeShapeType="1" noTextEdit="1"/>
              </p:cNvSpPr>
              <p:nvPr>
                <p:ph idx="1"/>
              </p:nvPr>
            </p:nvSpPr>
            <p:spPr>
              <a:xfrm>
                <a:off x="503583" y="2184400"/>
                <a:ext cx="11263976" cy="2173955"/>
              </a:xfrm>
              <a:blipFill>
                <a:blip r:embed="rId2"/>
                <a:stretch>
                  <a:fillRect t="-5882" b="-9804"/>
                </a:stretch>
              </a:blipFill>
            </p:spPr>
            <p:txBody>
              <a:bodyPr/>
              <a:lstStyle/>
              <a:p>
                <a:r>
                  <a:rPr lang="ru-RU">
                    <a:noFill/>
                  </a:rPr>
                  <a:t> </a:t>
                </a:r>
              </a:p>
            </p:txBody>
          </p:sp>
        </mc:Fallback>
      </mc:AlternateContent>
    </p:spTree>
    <p:extLst>
      <p:ext uri="{BB962C8B-B14F-4D97-AF65-F5344CB8AC3E}">
        <p14:creationId xmlns:p14="http://schemas.microsoft.com/office/powerpoint/2010/main" val="37526850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Текст 7">
                <a:extLst>
                  <a:ext uri="{FF2B5EF4-FFF2-40B4-BE49-F238E27FC236}">
                    <a16:creationId xmlns:a16="http://schemas.microsoft.com/office/drawing/2014/main" id="{A9941E72-F7BB-4003-A70A-F8AD012D167E}"/>
                  </a:ext>
                </a:extLst>
              </p:cNvPr>
              <p:cNvSpPr>
                <a:spLocks noGrp="1"/>
              </p:cNvSpPr>
              <p:nvPr>
                <p:ph type="body" sz="quarter" idx="14"/>
              </p:nvPr>
            </p:nvSpPr>
            <p:spPr>
              <a:xfrm>
                <a:off x="4518992" y="225288"/>
                <a:ext cx="7673008" cy="2731104"/>
              </a:xfrm>
            </p:spPr>
            <p:txBody>
              <a:bodyPr/>
              <a:lstStyle/>
              <a:p>
                <a:pPr algn="ctr"/>
                <a:r>
                  <a:rPr lang="uz-Latn-UZ" sz="3600" dirty="0">
                    <a:latin typeface="Arial" panose="020B0604020202020204" pitchFamily="34" charset="0"/>
                    <a:cs typeface="Arial" panose="020B0604020202020204" pitchFamily="34" charset="0"/>
                  </a:rPr>
                  <a:t>   </a:t>
                </a:r>
                <a:r>
                  <a:rPr lang="uz-Latn-UZ" sz="3200" b="1" dirty="0">
                    <a:solidFill>
                      <a:schemeClr val="accent1"/>
                    </a:solidFill>
                    <a:latin typeface="Arial" panose="020B0604020202020204" pitchFamily="34" charset="0"/>
                    <a:cs typeface="Arial" panose="020B0604020202020204" pitchFamily="34" charset="0"/>
                  </a:rPr>
                  <a:t>Formula: </a:t>
                </a:r>
                <a:r>
                  <a:rPr lang="uz-Latn-UZ" sz="3200" b="1" dirty="0">
                    <a:solidFill>
                      <a:schemeClr val="accent1"/>
                    </a:solidFill>
                  </a:rPr>
                  <a:t>  </a:t>
                </a:r>
              </a:p>
              <a:p>
                <a:pPr algn="ctr"/>
                <a:endParaRPr lang="en-US" sz="2800" b="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h</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ea typeface="Cambria Math" panose="02040503050406030204" pitchFamily="18" charset="0"/>
                            </a:rPr>
                            <m:t>𝜈</m:t>
                          </m:r>
                        </m:e>
                        <m:sub>
                          <m:r>
                            <a:rPr lang="en-US" sz="3600" b="0" i="1" smtClean="0">
                              <a:latin typeface="Cambria Math" panose="02040503050406030204" pitchFamily="18" charset="0"/>
                            </a:rPr>
                            <m:t>0</m:t>
                          </m:r>
                        </m:sub>
                      </m:sSub>
                      <m:r>
                        <a:rPr lang="en-US" sz="3600" b="0" i="1"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𝐴</m:t>
                      </m:r>
                    </m:oMath>
                  </m:oMathPara>
                </a14:m>
                <a:endParaRPr lang="en-US" sz="3600" dirty="0"/>
              </a:p>
              <a:p>
                <a:pPr algn="ctr"/>
                <a:endParaRPr lang="en-US" sz="360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uz-Latn-UZ" sz="3600" i="1" smtClean="0">
                              <a:latin typeface="Cambria Math" panose="02040503050406030204" pitchFamily="18" charset="0"/>
                            </a:rPr>
                          </m:ctrlPr>
                        </m:sSubPr>
                        <m:e>
                          <m:r>
                            <a:rPr lang="uz-Latn-UZ" sz="3600" i="1" smtClean="0">
                              <a:latin typeface="Cambria Math" panose="02040503050406030204" pitchFamily="18" charset="0"/>
                              <a:ea typeface="Cambria Math" panose="02040503050406030204" pitchFamily="18" charset="0"/>
                            </a:rPr>
                            <m:t>𝜈</m:t>
                          </m:r>
                        </m:e>
                        <m:sub>
                          <m:r>
                            <a:rPr lang="en-US" sz="3600" b="0" i="1" smtClean="0">
                              <a:latin typeface="Cambria Math" panose="02040503050406030204" pitchFamily="18" charset="0"/>
                            </a:rPr>
                            <m:t>0</m:t>
                          </m:r>
                        </m:sub>
                      </m:sSub>
                      <m:r>
                        <a:rPr lang="en-US" sz="3600" b="0" i="0"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𝐴</m:t>
                          </m:r>
                        </m:num>
                        <m:den>
                          <m:r>
                            <a:rPr lang="en-US" sz="3600" b="0" i="1" smtClean="0">
                              <a:latin typeface="Cambria Math" panose="02040503050406030204" pitchFamily="18" charset="0"/>
                            </a:rPr>
                            <m:t>h</m:t>
                          </m:r>
                        </m:den>
                      </m:f>
                    </m:oMath>
                  </m:oMathPara>
                </a14:m>
                <a:endParaRPr lang="uz-Latn-UZ" sz="3600" dirty="0"/>
              </a:p>
              <a:p>
                <a:pPr algn="ctr"/>
                <a:r>
                  <a:rPr lang="uz-Latn-UZ" sz="2800" dirty="0">
                    <a:latin typeface="Arial" panose="020B0604020202020204" pitchFamily="34" charset="0"/>
                    <a:cs typeface="Arial" panose="020B0604020202020204" pitchFamily="34" charset="0"/>
                  </a:rPr>
                  <a:t>  </a:t>
                </a:r>
                <a:endParaRPr lang="ru-RU" sz="2800" dirty="0">
                  <a:latin typeface="Arial" panose="020B0604020202020204" pitchFamily="34" charset="0"/>
                  <a:cs typeface="Arial" panose="020B0604020202020204" pitchFamily="34" charset="0"/>
                </a:endParaRPr>
              </a:p>
            </p:txBody>
          </p:sp>
        </mc:Choice>
        <mc:Fallback xmlns="">
          <p:sp>
            <p:nvSpPr>
              <p:cNvPr id="8" name="Текст 7">
                <a:extLst>
                  <a:ext uri="{FF2B5EF4-FFF2-40B4-BE49-F238E27FC236}">
                    <a16:creationId xmlns:a16="http://schemas.microsoft.com/office/drawing/2014/main" id="{A9941E72-F7BB-4003-A70A-F8AD012D167E}"/>
                  </a:ext>
                </a:extLst>
              </p:cNvPr>
              <p:cNvSpPr>
                <a:spLocks noGrp="1" noRot="1" noChangeAspect="1" noMove="1" noResize="1" noEditPoints="1" noAdjustHandles="1" noChangeArrowheads="1" noChangeShapeType="1" noTextEdit="1"/>
              </p:cNvSpPr>
              <p:nvPr>
                <p:ph type="body" sz="quarter" idx="14"/>
              </p:nvPr>
            </p:nvSpPr>
            <p:spPr>
              <a:xfrm>
                <a:off x="4518992" y="225288"/>
                <a:ext cx="7673008" cy="2731104"/>
              </a:xfrm>
              <a:blipFill>
                <a:blip r:embed="rId2"/>
                <a:stretch>
                  <a:fillRect t="-3125" b="-14286"/>
                </a:stretch>
              </a:blipFill>
            </p:spPr>
            <p:txBody>
              <a:bodyPr/>
              <a:lstStyle/>
              <a:p>
                <a:r>
                  <a:rPr lang="ru-RU">
                    <a:noFill/>
                  </a:rPr>
                  <a:t> </a:t>
                </a:r>
              </a:p>
            </p:txBody>
          </p:sp>
        </mc:Fallback>
      </mc:AlternateContent>
      <p:cxnSp>
        <p:nvCxnSpPr>
          <p:cNvPr id="15" name="Прямая соединительная линия 14">
            <a:extLst>
              <a:ext uri="{FF2B5EF4-FFF2-40B4-BE49-F238E27FC236}">
                <a16:creationId xmlns:a16="http://schemas.microsoft.com/office/drawing/2014/main" id="{EBB494ED-E982-4FFD-92D6-05B811471AC6}"/>
              </a:ext>
            </a:extLst>
          </p:cNvPr>
          <p:cNvCxnSpPr>
            <a:cxnSpLocks/>
          </p:cNvCxnSpPr>
          <p:nvPr/>
        </p:nvCxnSpPr>
        <p:spPr>
          <a:xfrm flipH="1">
            <a:off x="4916555" y="676019"/>
            <a:ext cx="1" cy="22803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id="{1AA31EA8-E4F8-48A1-B32D-B34E40401B85}"/>
              </a:ext>
            </a:extLst>
          </p:cNvPr>
          <p:cNvCxnSpPr>
            <a:cxnSpLocks/>
          </p:cNvCxnSpPr>
          <p:nvPr/>
        </p:nvCxnSpPr>
        <p:spPr>
          <a:xfrm>
            <a:off x="874643" y="1938681"/>
            <a:ext cx="3737115"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Текст 8">
                <a:extLst>
                  <a:ext uri="{FF2B5EF4-FFF2-40B4-BE49-F238E27FC236}">
                    <a16:creationId xmlns:a16="http://schemas.microsoft.com/office/drawing/2014/main" id="{BFD3E70D-B3C1-4417-B987-133A28B5F260}"/>
                  </a:ext>
                </a:extLst>
              </p:cNvPr>
              <p:cNvSpPr txBox="1">
                <a:spLocks/>
              </p:cNvSpPr>
              <p:nvPr/>
            </p:nvSpPr>
            <p:spPr>
              <a:xfrm>
                <a:off x="874643" y="3283231"/>
                <a:ext cx="8929757" cy="33395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399" kern="1200">
                    <a:solidFill>
                      <a:schemeClr val="tx1"/>
                    </a:solidFill>
                    <a:latin typeface="+mn-lt"/>
                    <a:ea typeface="+mn-ea"/>
                    <a:cs typeface="+mn-cs"/>
                  </a:defRPr>
                </a:lvl1pPr>
                <a:lvl2pPr marL="152378" indent="-152378" algn="l" defTabSz="914400" rtl="0" eaLnBrk="1" latinLnBrk="0" hangingPunct="1">
                  <a:lnSpc>
                    <a:spcPct val="90000"/>
                  </a:lnSpc>
                  <a:spcBef>
                    <a:spcPts val="500"/>
                  </a:spcBef>
                  <a:buFont typeface="Arial" panose="020B0604020202020204" pitchFamily="34" charset="0"/>
                  <a:buChar char="•"/>
                  <a:defRPr sz="1399" kern="1200">
                    <a:solidFill>
                      <a:schemeClr val="tx1"/>
                    </a:solidFill>
                    <a:latin typeface="+mn-lt"/>
                    <a:ea typeface="+mn-ea"/>
                    <a:cs typeface="+mn-cs"/>
                  </a:defRPr>
                </a:lvl2pPr>
                <a:lvl3pPr marL="304757" indent="-152378" algn="l" defTabSz="914400" rtl="0" eaLnBrk="1" latinLnBrk="0" hangingPunct="1">
                  <a:lnSpc>
                    <a:spcPct val="90000"/>
                  </a:lnSpc>
                  <a:spcBef>
                    <a:spcPts val="500"/>
                  </a:spcBef>
                  <a:buFont typeface="Arial" panose="020B0604020202020204" pitchFamily="34" charset="0"/>
                  <a:buChar char="•"/>
                  <a:defRPr sz="1399" kern="1200">
                    <a:solidFill>
                      <a:schemeClr val="tx1"/>
                    </a:solidFill>
                    <a:latin typeface="+mn-lt"/>
                    <a:ea typeface="+mn-ea"/>
                    <a:cs typeface="+mn-cs"/>
                  </a:defRPr>
                </a:lvl3pPr>
                <a:lvl4pPr marL="533324" indent="-228567" algn="l" defTabSz="914400" rtl="0" eaLnBrk="1" latinLnBrk="0" hangingPunct="1">
                  <a:lnSpc>
                    <a:spcPct val="90000"/>
                  </a:lnSpc>
                  <a:spcBef>
                    <a:spcPts val="500"/>
                  </a:spcBef>
                  <a:buFont typeface="Arial" panose="020B0604020202020204" pitchFamily="34" charset="0"/>
                  <a:buChar char="•"/>
                  <a:defRPr sz="1399" kern="1200">
                    <a:solidFill>
                      <a:schemeClr val="tx1"/>
                    </a:solidFill>
                    <a:latin typeface="+mn-lt"/>
                    <a:ea typeface="+mn-ea"/>
                    <a:cs typeface="+mn-cs"/>
                  </a:defRPr>
                </a:lvl4pPr>
                <a:lvl5pPr marL="761891" indent="-228567" algn="l" defTabSz="914400" rtl="0" eaLnBrk="1" latinLnBrk="0" hangingPunct="1">
                  <a:lnSpc>
                    <a:spcPct val="90000"/>
                  </a:lnSpc>
                  <a:spcBef>
                    <a:spcPts val="500"/>
                  </a:spcBef>
                  <a:buFont typeface="Arial" panose="020B0604020202020204" pitchFamily="34" charset="0"/>
                  <a:buChar char="•"/>
                  <a:defRPr sz="1399"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3600" dirty="0">
                  <a:latin typeface="Arial" panose="020B0604020202020204" pitchFamily="34" charset="0"/>
                  <a:cs typeface="Arial" panose="020B0604020202020204" pitchFamily="34" charset="0"/>
                </a:endParaRPr>
              </a:p>
              <a:p>
                <a:pPr algn="just"/>
                <a:r>
                  <a:rPr lang="en-US" sz="3600" b="1" dirty="0" err="1">
                    <a:solidFill>
                      <a:schemeClr val="accent1"/>
                    </a:solidFill>
                    <a:latin typeface="Arial" panose="020B0604020202020204" pitchFamily="34" charset="0"/>
                    <a:cs typeface="Arial" panose="020B0604020202020204" pitchFamily="34" charset="0"/>
                  </a:rPr>
                  <a:t>Yechish</a:t>
                </a:r>
                <a:r>
                  <a:rPr lang="en-US" sz="3600" b="1" dirty="0">
                    <a:solidFill>
                      <a:schemeClr val="accent1"/>
                    </a:solidFill>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a:t>
                </a:r>
                <a14:m>
                  <m:oMath xmlns:m="http://schemas.openxmlformats.org/officeDocument/2006/math">
                    <m:sSub>
                      <m:sSubPr>
                        <m:ctrlPr>
                          <a:rPr lang="en-US" sz="3600" i="1" smtClean="0">
                            <a:latin typeface="Cambria Math" panose="02040503050406030204" pitchFamily="18" charset="0"/>
                            <a:cs typeface="Arial" panose="020B0604020202020204" pitchFamily="34" charset="0"/>
                          </a:rPr>
                        </m:ctrlPr>
                      </m:sSubPr>
                      <m:e>
                        <m:r>
                          <a:rPr lang="en-US" sz="3600" i="1" smtClean="0">
                            <a:latin typeface="Cambria Math" panose="02040503050406030204" pitchFamily="18" charset="0"/>
                            <a:ea typeface="Cambria Math" panose="02040503050406030204" pitchFamily="18" charset="0"/>
                            <a:cs typeface="Arial" panose="020B0604020202020204" pitchFamily="34" charset="0"/>
                          </a:rPr>
                          <m:t>𝜈</m:t>
                        </m:r>
                      </m:e>
                      <m:sub>
                        <m:r>
                          <a:rPr lang="en-US" sz="3600" b="0" i="1" smtClean="0">
                            <a:latin typeface="Cambria Math" panose="02040503050406030204" pitchFamily="18" charset="0"/>
                            <a:cs typeface="Arial" panose="020B0604020202020204" pitchFamily="34" charset="0"/>
                          </a:rPr>
                          <m:t>0</m:t>
                        </m:r>
                      </m:sub>
                    </m:sSub>
                    <m:r>
                      <a:rPr lang="en-US" sz="3600" b="0" i="0" smtClean="0">
                        <a:latin typeface="Cambria Math" panose="02040503050406030204" pitchFamily="18" charset="0"/>
                        <a:cs typeface="Arial" panose="020B0604020202020204" pitchFamily="34" charset="0"/>
                      </a:rPr>
                      <m:t>=</m:t>
                    </m:r>
                    <m:f>
                      <m:fPr>
                        <m:ctrlPr>
                          <a:rPr lang="en-US" sz="3600" b="0" i="1" smtClean="0">
                            <a:latin typeface="Cambria Math" panose="02040503050406030204" pitchFamily="18" charset="0"/>
                            <a:cs typeface="Arial" panose="020B0604020202020204" pitchFamily="34" charset="0"/>
                          </a:rPr>
                        </m:ctrlPr>
                      </m:fPr>
                      <m:num>
                        <m:r>
                          <a:rPr lang="en-US" sz="3600" b="0" i="1" smtClean="0">
                            <a:latin typeface="Cambria Math" panose="02040503050406030204" pitchFamily="18" charset="0"/>
                            <a:cs typeface="Arial" panose="020B0604020202020204" pitchFamily="34" charset="0"/>
                          </a:rPr>
                          <m:t>3,3∙</m:t>
                        </m:r>
                        <m:sSup>
                          <m:sSupPr>
                            <m:ctrlPr>
                              <a:rPr lang="en-US" sz="3600" b="0" i="1" smtClean="0">
                                <a:latin typeface="Cambria Math" panose="02040503050406030204" pitchFamily="18" charset="0"/>
                                <a:cs typeface="Arial" panose="020B0604020202020204" pitchFamily="34" charset="0"/>
                              </a:rPr>
                            </m:ctrlPr>
                          </m:sSupPr>
                          <m:e>
                            <m:r>
                              <a:rPr lang="en-US" sz="3600" b="0" i="1" smtClean="0">
                                <a:latin typeface="Cambria Math" panose="02040503050406030204" pitchFamily="18" charset="0"/>
                                <a:cs typeface="Arial" panose="020B0604020202020204" pitchFamily="34" charset="0"/>
                              </a:rPr>
                              <m:t>10</m:t>
                            </m:r>
                          </m:e>
                          <m:sup>
                            <m:r>
                              <a:rPr lang="en-US" sz="3600" b="0" i="1" smtClean="0">
                                <a:latin typeface="Cambria Math" panose="02040503050406030204" pitchFamily="18" charset="0"/>
                                <a:cs typeface="Arial" panose="020B0604020202020204" pitchFamily="34" charset="0"/>
                              </a:rPr>
                              <m:t>−19</m:t>
                            </m:r>
                          </m:sup>
                        </m:sSup>
                        <m:r>
                          <a:rPr lang="en-US" sz="3600" b="0" i="1" smtClean="0">
                            <a:latin typeface="Cambria Math" panose="02040503050406030204" pitchFamily="18" charset="0"/>
                            <a:cs typeface="Arial" panose="020B0604020202020204" pitchFamily="34" charset="0"/>
                          </a:rPr>
                          <m:t>𝐽</m:t>
                        </m:r>
                      </m:num>
                      <m:den>
                        <m:r>
                          <a:rPr lang="en-US" sz="3600" b="0" i="1" smtClean="0">
                            <a:latin typeface="Cambria Math" panose="02040503050406030204" pitchFamily="18" charset="0"/>
                            <a:cs typeface="Arial" panose="020B0604020202020204" pitchFamily="34" charset="0"/>
                          </a:rPr>
                          <m:t>6,6∙</m:t>
                        </m:r>
                        <m:sSup>
                          <m:sSupPr>
                            <m:ctrlPr>
                              <a:rPr lang="en-US" sz="3600" b="0" i="1" smtClean="0">
                                <a:latin typeface="Cambria Math" panose="02040503050406030204" pitchFamily="18" charset="0"/>
                                <a:cs typeface="Arial" panose="020B0604020202020204" pitchFamily="34" charset="0"/>
                              </a:rPr>
                            </m:ctrlPr>
                          </m:sSupPr>
                          <m:e>
                            <m:r>
                              <a:rPr lang="en-US" sz="3600" b="0" i="1" smtClean="0">
                                <a:latin typeface="Cambria Math" panose="02040503050406030204" pitchFamily="18" charset="0"/>
                                <a:cs typeface="Arial" panose="020B0604020202020204" pitchFamily="34" charset="0"/>
                              </a:rPr>
                              <m:t>10</m:t>
                            </m:r>
                          </m:e>
                          <m:sup>
                            <m:r>
                              <a:rPr lang="en-US" sz="3600" b="0" i="1" smtClean="0">
                                <a:latin typeface="Cambria Math" panose="02040503050406030204" pitchFamily="18" charset="0"/>
                                <a:cs typeface="Arial" panose="020B0604020202020204" pitchFamily="34" charset="0"/>
                              </a:rPr>
                              <m:t>−34</m:t>
                            </m:r>
                          </m:sup>
                        </m:sSup>
                        <m:r>
                          <a:rPr lang="en-US" sz="3600" b="0" i="1" smtClean="0">
                            <a:latin typeface="Cambria Math" panose="02040503050406030204" pitchFamily="18" charset="0"/>
                            <a:cs typeface="Arial" panose="020B0604020202020204" pitchFamily="34" charset="0"/>
                          </a:rPr>
                          <m:t>𝐽</m:t>
                        </m:r>
                        <m:r>
                          <a:rPr lang="en-US" sz="3600" b="0" i="1" smtClean="0">
                            <a:latin typeface="Cambria Math" panose="02040503050406030204" pitchFamily="18" charset="0"/>
                            <a:cs typeface="Arial" panose="020B0604020202020204" pitchFamily="34" charset="0"/>
                          </a:rPr>
                          <m:t>∙</m:t>
                        </m:r>
                        <m:r>
                          <a:rPr lang="en-US" sz="3600" b="0" i="1" smtClean="0">
                            <a:latin typeface="Cambria Math" panose="02040503050406030204" pitchFamily="18" charset="0"/>
                            <a:cs typeface="Arial" panose="020B0604020202020204" pitchFamily="34" charset="0"/>
                          </a:rPr>
                          <m:t>𝑠</m:t>
                        </m:r>
                      </m:den>
                    </m:f>
                    <m:r>
                      <a:rPr lang="en-US" sz="3600" b="0" i="0" smtClean="0">
                        <a:latin typeface="Cambria Math" panose="02040503050406030204" pitchFamily="18" charset="0"/>
                        <a:cs typeface="Arial" panose="020B0604020202020204" pitchFamily="34" charset="0"/>
                      </a:rPr>
                      <m:t>=5</m:t>
                    </m:r>
                    <m:r>
                      <a:rPr lang="en-US" sz="3600" b="0" i="1" smtClean="0">
                        <a:latin typeface="Cambria Math" panose="02040503050406030204" pitchFamily="18" charset="0"/>
                        <a:cs typeface="Arial" panose="020B0604020202020204" pitchFamily="34" charset="0"/>
                      </a:rPr>
                      <m:t>∙</m:t>
                    </m:r>
                    <m:sSup>
                      <m:sSupPr>
                        <m:ctrlPr>
                          <a:rPr lang="en-US" sz="3600" b="0" i="1" smtClean="0">
                            <a:latin typeface="Cambria Math" panose="02040503050406030204" pitchFamily="18" charset="0"/>
                            <a:cs typeface="Arial" panose="020B0604020202020204" pitchFamily="34" charset="0"/>
                          </a:rPr>
                        </m:ctrlPr>
                      </m:sSupPr>
                      <m:e>
                        <m:r>
                          <a:rPr lang="en-US" sz="3600" b="0" i="1" smtClean="0">
                            <a:latin typeface="Cambria Math" panose="02040503050406030204" pitchFamily="18" charset="0"/>
                            <a:cs typeface="Arial" panose="020B0604020202020204" pitchFamily="34" charset="0"/>
                          </a:rPr>
                          <m:t>10</m:t>
                        </m:r>
                      </m:e>
                      <m:sup>
                        <m:r>
                          <a:rPr lang="en-US" sz="3600" b="0" i="1" smtClean="0">
                            <a:latin typeface="Cambria Math" panose="02040503050406030204" pitchFamily="18" charset="0"/>
                            <a:cs typeface="Arial" panose="020B0604020202020204" pitchFamily="34" charset="0"/>
                          </a:rPr>
                          <m:t>14</m:t>
                        </m:r>
                      </m:sup>
                    </m:sSup>
                    <m:r>
                      <m:rPr>
                        <m:sty m:val="p"/>
                      </m:rPr>
                      <a:rPr lang="en-US" sz="3600" b="0" i="0" smtClean="0">
                        <a:latin typeface="Cambria Math" panose="02040503050406030204" pitchFamily="18" charset="0"/>
                        <a:cs typeface="Arial" panose="020B0604020202020204" pitchFamily="34" charset="0"/>
                      </a:rPr>
                      <m:t>Hz</m:t>
                    </m:r>
                  </m:oMath>
                </a14:m>
                <a:endParaRPr lang="en-US" sz="3600" dirty="0">
                  <a:latin typeface="Arial" panose="020B0604020202020204" pitchFamily="34" charset="0"/>
                  <a:cs typeface="Arial" panose="020B0604020202020204" pitchFamily="34" charset="0"/>
                </a:endParaRPr>
              </a:p>
              <a:p>
                <a:pPr algn="just"/>
                <a:endParaRPr lang="en-US" sz="3600" b="1" dirty="0">
                  <a:solidFill>
                    <a:schemeClr val="accent1"/>
                  </a:solidFill>
                  <a:latin typeface="Arial" panose="020B0604020202020204" pitchFamily="34" charset="0"/>
                  <a:cs typeface="Arial" panose="020B0604020202020204" pitchFamily="34" charset="0"/>
                </a:endParaRPr>
              </a:p>
              <a:p>
                <a:pPr algn="just"/>
                <a:r>
                  <a:rPr lang="en-US" sz="3600" b="1" dirty="0" err="1">
                    <a:solidFill>
                      <a:schemeClr val="accent1"/>
                    </a:solidFill>
                    <a:latin typeface="Arial" panose="020B0604020202020204" pitchFamily="34" charset="0"/>
                    <a:cs typeface="Arial" panose="020B0604020202020204" pitchFamily="34" charset="0"/>
                  </a:rPr>
                  <a:t>Javob</a:t>
                </a:r>
                <a:r>
                  <a:rPr lang="en-US" sz="3600" b="1" dirty="0">
                    <a:solidFill>
                      <a:schemeClr val="accent1"/>
                    </a:solidFill>
                    <a:latin typeface="Arial" panose="020B0604020202020204" pitchFamily="34" charset="0"/>
                    <a:cs typeface="Arial" panose="020B0604020202020204" pitchFamily="34" charset="0"/>
                  </a:rPr>
                  <a:t>:</a:t>
                </a:r>
                <a:r>
                  <a:rPr lang="en-US" sz="3600" dirty="0">
                    <a:cs typeface="Arial" panose="020B0604020202020204" pitchFamily="34" charset="0"/>
                  </a:rPr>
                  <a:t> </a:t>
                </a:r>
                <a14:m>
                  <m:oMath xmlns:m="http://schemas.openxmlformats.org/officeDocument/2006/math">
                    <m:sSub>
                      <m:sSubPr>
                        <m:ctrlPr>
                          <a:rPr lang="en-US" sz="3600" b="1" i="1" smtClean="0">
                            <a:solidFill>
                              <a:schemeClr val="accent1"/>
                            </a:solidFill>
                            <a:latin typeface="Cambria Math" panose="02040503050406030204" pitchFamily="18" charset="0"/>
                            <a:cs typeface="Arial" panose="020B0604020202020204" pitchFamily="34" charset="0"/>
                          </a:rPr>
                        </m:ctrlPr>
                      </m:sSubPr>
                      <m:e>
                        <m:r>
                          <a:rPr lang="en-US" sz="3600" b="1" i="1">
                            <a:solidFill>
                              <a:schemeClr val="accent1"/>
                            </a:solidFill>
                            <a:latin typeface="Cambria Math" panose="02040503050406030204" pitchFamily="18" charset="0"/>
                            <a:ea typeface="Cambria Math" panose="02040503050406030204" pitchFamily="18" charset="0"/>
                            <a:cs typeface="Arial" panose="020B0604020202020204" pitchFamily="34" charset="0"/>
                          </a:rPr>
                          <m:t>𝝂</m:t>
                        </m:r>
                      </m:e>
                      <m:sub>
                        <m:r>
                          <a:rPr lang="en-US" sz="3600" b="1" i="1">
                            <a:solidFill>
                              <a:schemeClr val="accent1"/>
                            </a:solidFill>
                            <a:latin typeface="Cambria Math" panose="02040503050406030204" pitchFamily="18" charset="0"/>
                            <a:cs typeface="Arial" panose="020B0604020202020204" pitchFamily="34" charset="0"/>
                          </a:rPr>
                          <m:t>𝟎</m:t>
                        </m:r>
                      </m:sub>
                    </m:sSub>
                    <m:r>
                      <a:rPr lang="en-US" sz="3600" b="1" i="0" smtClean="0">
                        <a:solidFill>
                          <a:schemeClr val="accent1"/>
                        </a:solidFill>
                        <a:latin typeface="Cambria Math" panose="02040503050406030204" pitchFamily="18" charset="0"/>
                        <a:cs typeface="Arial" panose="020B0604020202020204" pitchFamily="34" charset="0"/>
                      </a:rPr>
                      <m:t>=</m:t>
                    </m:r>
                  </m:oMath>
                </a14:m>
                <a:r>
                  <a:rPr lang="en-US" sz="3600" b="1" dirty="0">
                    <a:solidFill>
                      <a:schemeClr val="accent1"/>
                    </a:solidFill>
                    <a:latin typeface="Arial" panose="020B0604020202020204" pitchFamily="34" charset="0"/>
                    <a:cs typeface="Arial" panose="020B0604020202020204" pitchFamily="34" charset="0"/>
                  </a:rPr>
                  <a:t> </a:t>
                </a:r>
                <a14:m>
                  <m:oMath xmlns:m="http://schemas.openxmlformats.org/officeDocument/2006/math">
                    <m:r>
                      <a:rPr lang="en-US" sz="3600" b="1" i="1">
                        <a:solidFill>
                          <a:schemeClr val="accent1"/>
                        </a:solidFill>
                        <a:latin typeface="Cambria Math" panose="02040503050406030204" pitchFamily="18" charset="0"/>
                        <a:cs typeface="Arial" panose="020B0604020202020204" pitchFamily="34" charset="0"/>
                      </a:rPr>
                      <m:t>𝟓</m:t>
                    </m:r>
                    <m:r>
                      <a:rPr lang="en-US" sz="3600" b="1" i="1">
                        <a:solidFill>
                          <a:schemeClr val="accent1"/>
                        </a:solidFill>
                        <a:latin typeface="Cambria Math" panose="02040503050406030204" pitchFamily="18" charset="0"/>
                        <a:cs typeface="Arial" panose="020B0604020202020204" pitchFamily="34" charset="0"/>
                      </a:rPr>
                      <m:t>∙</m:t>
                    </m:r>
                    <m:sSup>
                      <m:sSupPr>
                        <m:ctrlPr>
                          <a:rPr lang="en-US" sz="3600" b="1" i="1">
                            <a:solidFill>
                              <a:schemeClr val="accent1"/>
                            </a:solidFill>
                            <a:latin typeface="Cambria Math" panose="02040503050406030204" pitchFamily="18" charset="0"/>
                            <a:cs typeface="Arial" panose="020B0604020202020204" pitchFamily="34" charset="0"/>
                          </a:rPr>
                        </m:ctrlPr>
                      </m:sSupPr>
                      <m:e>
                        <m:r>
                          <a:rPr lang="en-US" sz="3600" b="1" i="1">
                            <a:solidFill>
                              <a:schemeClr val="accent1"/>
                            </a:solidFill>
                            <a:latin typeface="Cambria Math" panose="02040503050406030204" pitchFamily="18" charset="0"/>
                            <a:cs typeface="Arial" panose="020B0604020202020204" pitchFamily="34" charset="0"/>
                          </a:rPr>
                          <m:t>𝟏𝟎</m:t>
                        </m:r>
                      </m:e>
                      <m:sup>
                        <m:r>
                          <a:rPr lang="en-US" sz="3600" b="1" i="1">
                            <a:solidFill>
                              <a:schemeClr val="accent1"/>
                            </a:solidFill>
                            <a:latin typeface="Cambria Math" panose="02040503050406030204" pitchFamily="18" charset="0"/>
                            <a:cs typeface="Arial" panose="020B0604020202020204" pitchFamily="34" charset="0"/>
                          </a:rPr>
                          <m:t>𝟏𝟒</m:t>
                        </m:r>
                      </m:sup>
                    </m:sSup>
                    <m:r>
                      <a:rPr lang="en-US" sz="3600" b="1" i="1">
                        <a:solidFill>
                          <a:schemeClr val="accent1"/>
                        </a:solidFill>
                        <a:latin typeface="Cambria Math" panose="02040503050406030204" pitchFamily="18" charset="0"/>
                        <a:cs typeface="Arial" panose="020B0604020202020204" pitchFamily="34" charset="0"/>
                      </a:rPr>
                      <m:t>𝐇𝐳</m:t>
                    </m:r>
                  </m:oMath>
                </a14:m>
                <a:endParaRPr lang="uz-Latn-UZ" sz="3600" b="1" dirty="0">
                  <a:solidFill>
                    <a:schemeClr val="accent1"/>
                  </a:solidFill>
                  <a:latin typeface="Arial" panose="020B0604020202020204" pitchFamily="34" charset="0"/>
                  <a:cs typeface="Arial" panose="020B0604020202020204" pitchFamily="34" charset="0"/>
                </a:endParaRPr>
              </a:p>
            </p:txBody>
          </p:sp>
        </mc:Choice>
        <mc:Fallback xmlns="">
          <p:sp>
            <p:nvSpPr>
              <p:cNvPr id="7" name="Текст 8">
                <a:extLst>
                  <a:ext uri="{FF2B5EF4-FFF2-40B4-BE49-F238E27FC236}">
                    <a16:creationId xmlns:a16="http://schemas.microsoft.com/office/drawing/2014/main" id="{BFD3E70D-B3C1-4417-B987-133A28B5F260}"/>
                  </a:ext>
                </a:extLst>
              </p:cNvPr>
              <p:cNvSpPr txBox="1">
                <a:spLocks noRot="1" noChangeAspect="1" noMove="1" noResize="1" noEditPoints="1" noAdjustHandles="1" noChangeArrowheads="1" noChangeShapeType="1" noTextEdit="1"/>
              </p:cNvSpPr>
              <p:nvPr/>
            </p:nvSpPr>
            <p:spPr>
              <a:xfrm>
                <a:off x="874643" y="3283231"/>
                <a:ext cx="8929757" cy="3339543"/>
              </a:xfrm>
              <a:prstGeom prst="rect">
                <a:avLst/>
              </a:prstGeom>
              <a:blipFill>
                <a:blip r:embed="rId3"/>
                <a:stretch>
                  <a:fillRect l="-2048"/>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2" name="Текст 7">
                <a:extLst>
                  <a:ext uri="{FF2B5EF4-FFF2-40B4-BE49-F238E27FC236}">
                    <a16:creationId xmlns:a16="http://schemas.microsoft.com/office/drawing/2014/main" id="{1EEE983A-1D03-454E-90EF-CB202336A02C}"/>
                  </a:ext>
                </a:extLst>
              </p:cNvPr>
              <p:cNvSpPr txBox="1">
                <a:spLocks/>
              </p:cNvSpPr>
              <p:nvPr/>
            </p:nvSpPr>
            <p:spPr>
              <a:xfrm>
                <a:off x="863598" y="235226"/>
                <a:ext cx="4041912" cy="30380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399" kern="1200">
                    <a:solidFill>
                      <a:schemeClr val="tx1"/>
                    </a:solidFill>
                    <a:latin typeface="+mn-lt"/>
                    <a:ea typeface="+mn-ea"/>
                    <a:cs typeface="+mn-cs"/>
                  </a:defRPr>
                </a:lvl1pPr>
                <a:lvl2pPr marL="152378" indent="-152378" algn="l" defTabSz="914400" rtl="0" eaLnBrk="1" latinLnBrk="0" hangingPunct="1">
                  <a:lnSpc>
                    <a:spcPct val="90000"/>
                  </a:lnSpc>
                  <a:spcBef>
                    <a:spcPts val="500"/>
                  </a:spcBef>
                  <a:buFont typeface="Arial" panose="020B0604020202020204" pitchFamily="34" charset="0"/>
                  <a:buChar char="•"/>
                  <a:defRPr sz="1399" kern="1200">
                    <a:solidFill>
                      <a:schemeClr val="tx1"/>
                    </a:solidFill>
                    <a:latin typeface="+mn-lt"/>
                    <a:ea typeface="+mn-ea"/>
                    <a:cs typeface="+mn-cs"/>
                  </a:defRPr>
                </a:lvl2pPr>
                <a:lvl3pPr marL="304757" indent="-152378" algn="l" defTabSz="914400" rtl="0" eaLnBrk="1" latinLnBrk="0" hangingPunct="1">
                  <a:lnSpc>
                    <a:spcPct val="90000"/>
                  </a:lnSpc>
                  <a:spcBef>
                    <a:spcPts val="500"/>
                  </a:spcBef>
                  <a:buFont typeface="Arial" panose="020B0604020202020204" pitchFamily="34" charset="0"/>
                  <a:buChar char="•"/>
                  <a:defRPr sz="1399" kern="1200">
                    <a:solidFill>
                      <a:schemeClr val="tx1"/>
                    </a:solidFill>
                    <a:latin typeface="+mn-lt"/>
                    <a:ea typeface="+mn-ea"/>
                    <a:cs typeface="+mn-cs"/>
                  </a:defRPr>
                </a:lvl3pPr>
                <a:lvl4pPr marL="533324" indent="-228567" algn="l" defTabSz="914400" rtl="0" eaLnBrk="1" latinLnBrk="0" hangingPunct="1">
                  <a:lnSpc>
                    <a:spcPct val="90000"/>
                  </a:lnSpc>
                  <a:spcBef>
                    <a:spcPts val="500"/>
                  </a:spcBef>
                  <a:buFont typeface="Arial" panose="020B0604020202020204" pitchFamily="34" charset="0"/>
                  <a:buChar char="•"/>
                  <a:defRPr sz="1399" kern="1200">
                    <a:solidFill>
                      <a:schemeClr val="tx1"/>
                    </a:solidFill>
                    <a:latin typeface="+mn-lt"/>
                    <a:ea typeface="+mn-ea"/>
                    <a:cs typeface="+mn-cs"/>
                  </a:defRPr>
                </a:lvl4pPr>
                <a:lvl5pPr marL="761891" indent="-228567" algn="l" defTabSz="914400" rtl="0" eaLnBrk="1" latinLnBrk="0" hangingPunct="1">
                  <a:lnSpc>
                    <a:spcPct val="90000"/>
                  </a:lnSpc>
                  <a:spcBef>
                    <a:spcPts val="500"/>
                  </a:spcBef>
                  <a:buFont typeface="Arial" panose="020B0604020202020204" pitchFamily="34" charset="0"/>
                  <a:buChar char="•"/>
                  <a:defRPr sz="1399"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uz-Latn-UZ" sz="3200" b="1" dirty="0">
                    <a:solidFill>
                      <a:schemeClr val="accent1"/>
                    </a:solidFill>
                    <a:latin typeface="Arial" panose="020B0604020202020204" pitchFamily="34" charset="0"/>
                    <a:cs typeface="Arial" panose="020B0604020202020204" pitchFamily="34" charset="0"/>
                  </a:rPr>
                  <a:t>Berilgan: </a:t>
                </a:r>
                <a:endParaRPr lang="en-US" sz="3200" b="1" dirty="0">
                  <a:solidFill>
                    <a:schemeClr val="accent1"/>
                  </a:solidFill>
                  <a:latin typeface="Arial" panose="020B0604020202020204" pitchFamily="34" charset="0"/>
                  <a:cs typeface="Arial" panose="020B0604020202020204" pitchFamily="34" charset="0"/>
                </a:endParaRPr>
              </a:p>
              <a:p>
                <a14:m>
                  <m:oMath xmlns:m="http://schemas.openxmlformats.org/officeDocument/2006/math">
                    <m:r>
                      <a:rPr lang="en-US" sz="3200" b="0" i="1" smtClean="0">
                        <a:latin typeface="Cambria Math" panose="02040503050406030204" pitchFamily="18" charset="0"/>
                        <a:cs typeface="Arial" panose="020B0604020202020204" pitchFamily="34" charset="0"/>
                      </a:rPr>
                      <m:t>𝐴</m:t>
                    </m:r>
                    <m:r>
                      <a:rPr lang="en-US" sz="3200" b="0" i="1" smtClean="0">
                        <a:latin typeface="Cambria Math" panose="02040503050406030204" pitchFamily="18" charset="0"/>
                        <a:cs typeface="Arial" panose="020B0604020202020204" pitchFamily="34" charset="0"/>
                      </a:rPr>
                      <m:t>=3,3∙</m:t>
                    </m:r>
                    <m:sSup>
                      <m:sSupPr>
                        <m:ctrlPr>
                          <a:rPr lang="en-US" sz="3200" b="0" i="1" smtClean="0">
                            <a:latin typeface="Cambria Math" panose="02040503050406030204" pitchFamily="18" charset="0"/>
                            <a:cs typeface="Arial" panose="020B0604020202020204" pitchFamily="34" charset="0"/>
                          </a:rPr>
                        </m:ctrlPr>
                      </m:sSupPr>
                      <m:e>
                        <m:r>
                          <a:rPr lang="en-US" sz="3200" b="0" i="1" smtClean="0">
                            <a:latin typeface="Cambria Math" panose="02040503050406030204" pitchFamily="18" charset="0"/>
                            <a:cs typeface="Arial" panose="020B0604020202020204" pitchFamily="34" charset="0"/>
                          </a:rPr>
                          <m:t>10</m:t>
                        </m:r>
                      </m:e>
                      <m:sup>
                        <m:r>
                          <a:rPr lang="en-US" sz="3200" b="0" i="1" smtClean="0">
                            <a:latin typeface="Cambria Math" panose="02040503050406030204" pitchFamily="18" charset="0"/>
                            <a:cs typeface="Arial" panose="020B0604020202020204" pitchFamily="34" charset="0"/>
                          </a:rPr>
                          <m:t>−19</m:t>
                        </m:r>
                      </m:sup>
                    </m:sSup>
                    <m:r>
                      <m:rPr>
                        <m:sty m:val="p"/>
                      </m:rPr>
                      <a:rPr lang="en-US" sz="3200" b="0" i="0" smtClean="0">
                        <a:latin typeface="Cambria Math" panose="02040503050406030204" pitchFamily="18" charset="0"/>
                        <a:cs typeface="Arial" panose="020B0604020202020204" pitchFamily="34" charset="0"/>
                      </a:rPr>
                      <m:t>J</m:t>
                    </m:r>
                  </m:oMath>
                </a14:m>
                <a:r>
                  <a:rPr lang="en-US" sz="3200" dirty="0">
                    <a:latin typeface="Arial" panose="020B0604020202020204" pitchFamily="34" charset="0"/>
                    <a:cs typeface="Arial" panose="020B0604020202020204" pitchFamily="34" charset="0"/>
                  </a:rPr>
                  <a:t> </a:t>
                </a:r>
              </a:p>
              <a:p>
                <a14:m>
                  <m:oMath xmlns:m="http://schemas.openxmlformats.org/officeDocument/2006/math">
                    <m:r>
                      <a:rPr lang="en-US" sz="3200" b="0" i="1" smtClean="0">
                        <a:latin typeface="Cambria Math" panose="02040503050406030204" pitchFamily="18" charset="0"/>
                        <a:cs typeface="Arial" panose="020B0604020202020204" pitchFamily="34" charset="0"/>
                      </a:rPr>
                      <m:t>h</m:t>
                    </m:r>
                    <m:r>
                      <a:rPr lang="en-US" sz="3200" b="0" i="1" smtClean="0">
                        <a:latin typeface="Cambria Math" panose="02040503050406030204" pitchFamily="18" charset="0"/>
                        <a:cs typeface="Arial" panose="020B0604020202020204" pitchFamily="34" charset="0"/>
                      </a:rPr>
                      <m:t>=6,6∙</m:t>
                    </m:r>
                    <m:sSup>
                      <m:sSupPr>
                        <m:ctrlPr>
                          <a:rPr lang="en-US" sz="3200" b="0" i="1" smtClean="0">
                            <a:latin typeface="Cambria Math" panose="02040503050406030204" pitchFamily="18" charset="0"/>
                            <a:cs typeface="Arial" panose="020B0604020202020204" pitchFamily="34" charset="0"/>
                          </a:rPr>
                        </m:ctrlPr>
                      </m:sSupPr>
                      <m:e>
                        <m:r>
                          <a:rPr lang="en-US" sz="3200" b="0" i="1" smtClean="0">
                            <a:latin typeface="Cambria Math" panose="02040503050406030204" pitchFamily="18" charset="0"/>
                            <a:cs typeface="Arial" panose="020B0604020202020204" pitchFamily="34" charset="0"/>
                          </a:rPr>
                          <m:t>10</m:t>
                        </m:r>
                      </m:e>
                      <m:sup>
                        <m:r>
                          <a:rPr lang="en-US" sz="3200" b="0" i="1" smtClean="0">
                            <a:latin typeface="Cambria Math" panose="02040503050406030204" pitchFamily="18" charset="0"/>
                            <a:cs typeface="Arial" panose="020B0604020202020204" pitchFamily="34" charset="0"/>
                          </a:rPr>
                          <m:t>−34</m:t>
                        </m:r>
                      </m:sup>
                    </m:sSup>
                    <m:r>
                      <m:rPr>
                        <m:sty m:val="p"/>
                      </m:rPr>
                      <a:rPr lang="en-US" sz="3200" b="0" i="0" smtClean="0">
                        <a:latin typeface="Cambria Math" panose="02040503050406030204" pitchFamily="18" charset="0"/>
                        <a:cs typeface="Arial" panose="020B0604020202020204" pitchFamily="34" charset="0"/>
                      </a:rPr>
                      <m:t>J</m:t>
                    </m:r>
                    <m:r>
                      <a:rPr lang="en-US" sz="3200" b="0" i="1" smtClean="0">
                        <a:latin typeface="Cambria Math" panose="02040503050406030204" pitchFamily="18" charset="0"/>
                        <a:cs typeface="Arial" panose="020B0604020202020204" pitchFamily="34" charset="0"/>
                      </a:rPr>
                      <m:t>∙</m:t>
                    </m:r>
                    <m:r>
                      <a:rPr lang="en-US" sz="3200" b="0" i="1" smtClean="0">
                        <a:latin typeface="Cambria Math" panose="02040503050406030204" pitchFamily="18" charset="0"/>
                        <a:cs typeface="Arial" panose="020B0604020202020204" pitchFamily="34" charset="0"/>
                      </a:rPr>
                      <m:t>𝑠</m:t>
                    </m:r>
                  </m:oMath>
                </a14:m>
                <a:r>
                  <a:rPr lang="en-US" sz="3200" dirty="0">
                    <a:latin typeface="Arial" panose="020B0604020202020204" pitchFamily="34" charset="0"/>
                    <a:cs typeface="Arial" panose="020B0604020202020204" pitchFamily="34" charset="0"/>
                  </a:rPr>
                  <a:t> </a:t>
                </a:r>
                <a:endParaRPr lang="uz-Latn-UZ" sz="3200" dirty="0">
                  <a:latin typeface="Arial" panose="020B0604020202020204" pitchFamily="34" charset="0"/>
                  <a:cs typeface="Arial" panose="020B0604020202020204" pitchFamily="34" charset="0"/>
                </a:endParaRPr>
              </a:p>
              <a:p>
                <a:r>
                  <a:rPr lang="uz-Latn-UZ" sz="3200" b="1" dirty="0">
                    <a:solidFill>
                      <a:schemeClr val="accent1"/>
                    </a:solidFill>
                    <a:latin typeface="Arial" panose="020B0604020202020204" pitchFamily="34" charset="0"/>
                    <a:cs typeface="Arial" panose="020B0604020202020204" pitchFamily="34" charset="0"/>
                  </a:rPr>
                  <a:t>Topish kerak: </a:t>
                </a:r>
                <a14:m>
                  <m:oMath xmlns:m="http://schemas.openxmlformats.org/officeDocument/2006/math">
                    <m:sSub>
                      <m:sSubPr>
                        <m:ctrlPr>
                          <a:rPr lang="uz-Latn-UZ" sz="3200" b="0" i="1" smtClean="0">
                            <a:latin typeface="Cambria Math" panose="02040503050406030204" pitchFamily="18" charset="0"/>
                            <a:cs typeface="Arial" panose="020B0604020202020204" pitchFamily="34" charset="0"/>
                          </a:rPr>
                        </m:ctrlPr>
                      </m:sSubPr>
                      <m:e>
                        <m:r>
                          <a:rPr lang="uz-Latn-UZ" sz="3200" b="0" i="1" smtClean="0">
                            <a:latin typeface="Cambria Math" panose="02040503050406030204" pitchFamily="18" charset="0"/>
                            <a:ea typeface="Cambria Math" panose="02040503050406030204" pitchFamily="18" charset="0"/>
                            <a:cs typeface="Arial" panose="020B0604020202020204" pitchFamily="34" charset="0"/>
                          </a:rPr>
                          <m:t>𝜈</m:t>
                        </m:r>
                      </m:e>
                      <m:sub>
                        <m:r>
                          <a:rPr lang="en-US" sz="3200" b="0" i="1" smtClean="0">
                            <a:latin typeface="Cambria Math" panose="02040503050406030204" pitchFamily="18" charset="0"/>
                            <a:cs typeface="Arial" panose="020B0604020202020204" pitchFamily="34" charset="0"/>
                          </a:rPr>
                          <m:t>0</m:t>
                        </m:r>
                      </m:sub>
                    </m:sSub>
                    <m:r>
                      <a:rPr lang="uz-Latn-UZ" sz="3200" b="0" i="1" smtClean="0">
                        <a:latin typeface="Cambria Math" panose="02040503050406030204" pitchFamily="18" charset="0"/>
                        <a:cs typeface="Arial" panose="020B0604020202020204" pitchFamily="34" charset="0"/>
                      </a:rPr>
                      <m:t>−?</m:t>
                    </m:r>
                  </m:oMath>
                </a14:m>
                <a:r>
                  <a:rPr lang="uz-Latn-UZ" sz="3200" dirty="0">
                    <a:latin typeface="Arial" panose="020B0604020202020204" pitchFamily="34" charset="0"/>
                    <a:cs typeface="Arial" panose="020B0604020202020204" pitchFamily="34" charset="0"/>
                  </a:rPr>
                  <a:t> </a:t>
                </a:r>
              </a:p>
            </p:txBody>
          </p:sp>
        </mc:Choice>
        <mc:Fallback xmlns="">
          <p:sp>
            <p:nvSpPr>
              <p:cNvPr id="12" name="Текст 7">
                <a:extLst>
                  <a:ext uri="{FF2B5EF4-FFF2-40B4-BE49-F238E27FC236}">
                    <a16:creationId xmlns:a16="http://schemas.microsoft.com/office/drawing/2014/main" id="{1EEE983A-1D03-454E-90EF-CB202336A02C}"/>
                  </a:ext>
                </a:extLst>
              </p:cNvPr>
              <p:cNvSpPr txBox="1">
                <a:spLocks noRot="1" noChangeAspect="1" noMove="1" noResize="1" noEditPoints="1" noAdjustHandles="1" noChangeArrowheads="1" noChangeShapeType="1" noTextEdit="1"/>
              </p:cNvSpPr>
              <p:nvPr/>
            </p:nvSpPr>
            <p:spPr>
              <a:xfrm>
                <a:off x="863598" y="235226"/>
                <a:ext cx="4041912" cy="3038065"/>
              </a:xfrm>
              <a:prstGeom prst="rect">
                <a:avLst/>
              </a:prstGeom>
              <a:blipFill>
                <a:blip r:embed="rId4"/>
                <a:stretch>
                  <a:fillRect l="-3922" t="-4217"/>
                </a:stretch>
              </a:blipFill>
            </p:spPr>
            <p:txBody>
              <a:bodyPr/>
              <a:lstStyle/>
              <a:p>
                <a:r>
                  <a:rPr lang="ru-RU">
                    <a:noFill/>
                  </a:rPr>
                  <a:t> </a:t>
                </a:r>
              </a:p>
            </p:txBody>
          </p:sp>
        </mc:Fallback>
      </mc:AlternateContent>
    </p:spTree>
    <p:extLst>
      <p:ext uri="{BB962C8B-B14F-4D97-AF65-F5344CB8AC3E}">
        <p14:creationId xmlns:p14="http://schemas.microsoft.com/office/powerpoint/2010/main" val="22853623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arn(inVertical)">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barn(inVertical)">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barn(inVertical)">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arn(inVertical)">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barn(inVertical)">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barn(inVertical)">
                                      <p:cBhvr>
                                        <p:cTn id="37" dur="500"/>
                                        <p:tgtEl>
                                          <p:spTgt spid="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Effect transition="in" filter="barn(inVertical)">
                                      <p:cBhvr>
                                        <p:cTn id="42" dur="500"/>
                                        <p:tgtEl>
                                          <p:spTgt spid="8">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fade">
                                      <p:cBhvr>
                                        <p:cTn id="47" dur="1000"/>
                                        <p:tgtEl>
                                          <p:spTgt spid="7">
                                            <p:txEl>
                                              <p:pRg st="1" end="1"/>
                                            </p:txEl>
                                          </p:spTgt>
                                        </p:tgtEl>
                                      </p:cBhvr>
                                    </p:animEffect>
                                    <p:anim calcmode="lin" valueType="num">
                                      <p:cBhvr>
                                        <p:cTn id="4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7">
                                            <p:txEl>
                                              <p:pRg st="3" end="3"/>
                                            </p:txEl>
                                          </p:spTgt>
                                        </p:tgtEl>
                                        <p:attrNameLst>
                                          <p:attrName>style.visibility</p:attrName>
                                        </p:attrNameLst>
                                      </p:cBhvr>
                                      <p:to>
                                        <p:strVal val="visible"/>
                                      </p:to>
                                    </p:set>
                                    <p:anim calcmode="lin" valueType="num">
                                      <p:cBhvr additive="base">
                                        <p:cTn id="54"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a:extLst>
              <a:ext uri="{FF2B5EF4-FFF2-40B4-BE49-F238E27FC236}">
                <a16:creationId xmlns:a16="http://schemas.microsoft.com/office/drawing/2014/main" id="{BB088941-E81D-46B1-A6A4-A858DDAB4CD4}"/>
              </a:ext>
            </a:extLst>
          </p:cNvPr>
          <p:cNvSpPr>
            <a:spLocks noGrp="1"/>
          </p:cNvSpPr>
          <p:nvPr>
            <p:ph idx="1"/>
          </p:nvPr>
        </p:nvSpPr>
        <p:spPr>
          <a:xfrm>
            <a:off x="569843" y="1739900"/>
            <a:ext cx="11025809" cy="4793422"/>
          </a:xfrm>
        </p:spPr>
        <p:txBody>
          <a:bodyPr>
            <a:noAutofit/>
          </a:bodyPr>
          <a:lstStyle/>
          <a:p>
            <a:pPr marL="266700" indent="0" algn="just">
              <a:lnSpc>
                <a:spcPct val="100000"/>
              </a:lnSpc>
              <a:spcBef>
                <a:spcPts val="0"/>
              </a:spcBef>
              <a:spcAft>
                <a:spcPts val="1200"/>
              </a:spcAft>
              <a:buNone/>
            </a:pP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Mavzuni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o‘qish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mavzuga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oid</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savollarga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javob</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yozish</a:t>
            </a:r>
            <a:r>
              <a:rPr lang="en-US" sz="4000" dirty="0">
                <a:latin typeface="Arial" panose="020B0604020202020204" pitchFamily="34" charset="0"/>
                <a:cs typeface="Arial" panose="020B0604020202020204" pitchFamily="34" charset="0"/>
              </a:rPr>
              <a:t>.</a:t>
            </a:r>
          </a:p>
          <a:p>
            <a:pPr marL="266700" indent="0" algn="just">
              <a:lnSpc>
                <a:spcPct val="100000"/>
              </a:lnSpc>
              <a:spcBef>
                <a:spcPts val="0"/>
              </a:spcBef>
              <a:spcAft>
                <a:spcPts val="1200"/>
              </a:spcAft>
              <a:buNone/>
            </a:pPr>
            <a:r>
              <a:rPr lang="en-US" sz="4000" dirty="0">
                <a:latin typeface="Arial" panose="020B0604020202020204" pitchFamily="34" charset="0"/>
                <a:cs typeface="Arial" panose="020B0604020202020204" pitchFamily="34" charset="0"/>
              </a:rPr>
              <a:t>   2. </a:t>
            </a:r>
            <a:r>
              <a:rPr lang="en-US" sz="4000" b="1" dirty="0">
                <a:latin typeface="Arial" panose="020B0604020202020204" pitchFamily="34" charset="0"/>
                <a:cs typeface="Arial" panose="020B0604020202020204" pitchFamily="34" charset="0"/>
              </a:rPr>
              <a:t>6-</a:t>
            </a:r>
            <a:r>
              <a:rPr lang="en-US" sz="4000" dirty="0">
                <a:latin typeface="Arial" panose="020B0604020202020204" pitchFamily="34" charset="0"/>
                <a:cs typeface="Arial" panose="020B0604020202020204" pitchFamily="34" charset="0"/>
              </a:rPr>
              <a:t>mashqning </a:t>
            </a:r>
            <a:r>
              <a:rPr lang="en-US" sz="4000" b="1" dirty="0">
                <a:latin typeface="Arial" panose="020B0604020202020204" pitchFamily="34" charset="0"/>
                <a:cs typeface="Arial" panose="020B0604020202020204" pitchFamily="34" charset="0"/>
              </a:rPr>
              <a:t>8-</a:t>
            </a:r>
            <a:r>
              <a:rPr lang="en-US" sz="4000" dirty="0">
                <a:latin typeface="Arial" panose="020B0604020202020204" pitchFamily="34" charset="0"/>
                <a:cs typeface="Arial" panose="020B0604020202020204" pitchFamily="34" charset="0"/>
              </a:rPr>
              <a:t>masalasini </a:t>
            </a:r>
            <a:r>
              <a:rPr lang="en-US" sz="4000" dirty="0" err="1">
                <a:latin typeface="Arial" panose="020B0604020202020204" pitchFamily="34" charset="0"/>
                <a:cs typeface="Arial" panose="020B0604020202020204" pitchFamily="34" charset="0"/>
              </a:rPr>
              <a:t>yechish</a:t>
            </a:r>
            <a:r>
              <a:rPr lang="en-US" sz="4000" dirty="0">
                <a:latin typeface="Arial" panose="020B0604020202020204" pitchFamily="34" charset="0"/>
                <a:cs typeface="Arial" panose="020B0604020202020204" pitchFamily="34" charset="0"/>
              </a:rPr>
              <a:t>.</a:t>
            </a:r>
            <a:endParaRPr lang="uz-Latn-UZ" sz="4000" dirty="0">
              <a:latin typeface="Arial" panose="020B0604020202020204" pitchFamily="34" charset="0"/>
              <a:cs typeface="Arial" panose="020B0604020202020204" pitchFamily="34" charset="0"/>
            </a:endParaRPr>
          </a:p>
        </p:txBody>
      </p:sp>
      <p:sp>
        <p:nvSpPr>
          <p:cNvPr id="7" name="Заголовок 9">
            <a:extLst>
              <a:ext uri="{FF2B5EF4-FFF2-40B4-BE49-F238E27FC236}">
                <a16:creationId xmlns:a16="http://schemas.microsoft.com/office/drawing/2014/main" id="{39630581-0D87-4D41-AB71-C86D2496F91E}"/>
              </a:ext>
            </a:extLst>
          </p:cNvPr>
          <p:cNvSpPr>
            <a:spLocks noGrp="1"/>
          </p:cNvSpPr>
          <p:nvPr>
            <p:ph type="title"/>
          </p:nvPr>
        </p:nvSpPr>
        <p:spPr>
          <a:xfrm>
            <a:off x="0" y="1"/>
            <a:ext cx="12192000" cy="1086677"/>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uz-Latn-UZ" sz="4800" dirty="0">
                <a:latin typeface="Arial" panose="020B0604020202020204" pitchFamily="34" charset="0"/>
                <a:cs typeface="Arial" panose="020B0604020202020204" pitchFamily="34" charset="0"/>
              </a:rPr>
              <a:t>Mustaqil bajarish uchun topshiriqlar</a:t>
            </a:r>
            <a:endParaRPr lang="ru-RU"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28942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9424A4-090B-41EA-9FDA-FF914A3796AE}"/>
              </a:ext>
            </a:extLst>
          </p:cNvPr>
          <p:cNvSpPr>
            <a:spLocks noGrp="1"/>
          </p:cNvSpPr>
          <p:nvPr>
            <p:ph type="title"/>
          </p:nvPr>
        </p:nvSpPr>
        <p:spPr>
          <a:xfrm>
            <a:off x="0" y="1"/>
            <a:ext cx="12192000" cy="1054099"/>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r>
              <a:rPr lang="en-US" dirty="0" err="1">
                <a:latin typeface="Arial" panose="020B0604020202020204" pitchFamily="34" charset="0"/>
                <a:cs typeface="Arial" panose="020B0604020202020204" pitchFamily="34" charset="0"/>
              </a:rPr>
              <a:t>Fotoelektrik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effekt</a:t>
            </a:r>
            <a:endParaRPr lang="ru-RU" dirty="0"/>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E6CACAD0-34BE-4B55-9170-BB23E9AF78A6}"/>
                  </a:ext>
                </a:extLst>
              </p:cNvPr>
              <p:cNvSpPr>
                <a:spLocks noGrp="1"/>
              </p:cNvSpPr>
              <p:nvPr>
                <p:ph idx="1"/>
              </p:nvPr>
            </p:nvSpPr>
            <p:spPr>
              <a:xfrm>
                <a:off x="342900" y="1054100"/>
                <a:ext cx="8534400" cy="5651500"/>
              </a:xfrm>
            </p:spPr>
            <p:txBody>
              <a:bodyPr>
                <a:noAutofit/>
              </a:bodyPr>
              <a:lstStyle/>
              <a:p>
                <a:pPr marL="0" indent="0" algn="just">
                  <a:lnSpc>
                    <a:spcPct val="110000"/>
                  </a:lnSpc>
                  <a:buNone/>
                </a:pPr>
                <a:r>
                  <a:rPr lang="en-US" dirty="0"/>
                  <a:t>     </a:t>
                </a:r>
                <a:r>
                  <a:rPr lang="uz-Latn-UZ" b="1" dirty="0">
                    <a:latin typeface="News706 BT" panose="02040804060705020204" pitchFamily="18" charset="0"/>
                  </a:rPr>
                  <a:t> </a:t>
                </a:r>
                <a:r>
                  <a:rPr lang="uz-Latn-UZ" dirty="0">
                    <a:latin typeface="Arial" panose="020B0604020202020204" pitchFamily="34" charset="0"/>
                    <a:cs typeface="Arial" panose="020B0604020202020204" pitchFamily="34" charset="0"/>
                  </a:rPr>
                  <a:t>Fotoelektrik effekt yoki qisqacha </a:t>
                </a:r>
                <a14:m>
                  <m:oMath xmlns:m="http://schemas.openxmlformats.org/officeDocument/2006/math">
                    <m:r>
                      <a:rPr lang="uz-Latn-UZ" b="0" i="1">
                        <a:latin typeface="Cambria Math" panose="02040503050406030204" pitchFamily="18" charset="0"/>
                      </a:rPr>
                      <m:t>−</m:t>
                    </m:r>
                  </m:oMath>
                </a14:m>
                <a:r>
                  <a:rPr lang="uz-Latn-UZ" dirty="0">
                    <a:latin typeface="Arial" panose="020B0604020202020204" pitchFamily="34" charset="0"/>
                    <a:cs typeface="Arial" panose="020B0604020202020204" pitchFamily="34" charset="0"/>
                  </a:rPr>
                  <a:t> fotoeffekt   18</a:t>
                </a:r>
                <a:r>
                  <a:rPr lang="en-US" dirty="0">
                    <a:latin typeface="Arial" panose="020B0604020202020204" pitchFamily="34" charset="0"/>
                    <a:cs typeface="Arial" panose="020B0604020202020204" pitchFamily="34" charset="0"/>
                  </a:rPr>
                  <a:t>8</a:t>
                </a:r>
                <a:r>
                  <a:rPr lang="uz-Latn-UZ" dirty="0">
                    <a:latin typeface="Arial" panose="020B0604020202020204" pitchFamily="34" charset="0"/>
                    <a:cs typeface="Arial" panose="020B0604020202020204" pitchFamily="34" charset="0"/>
                  </a:rPr>
                  <a:t>7-yilda H. Hertz tomonidan kashf qilinib, tajribada rus olimi A. Stoletov tomonidan har tomonlama tadqiq qilingan. </a:t>
                </a:r>
              </a:p>
              <a:p>
                <a:pPr marL="0" indent="0" algn="just">
                  <a:lnSpc>
                    <a:spcPct val="110000"/>
                  </a:lnSpc>
                  <a:buNone/>
                </a:pPr>
                <a:r>
                  <a:rPr lang="uz-Latn-UZ" dirty="0">
                    <a:latin typeface="Arial" panose="020B0604020202020204" pitchFamily="34" charset="0"/>
                    <a:cs typeface="Arial" panose="020B0604020202020204" pitchFamily="34" charset="0"/>
                  </a:rPr>
                  <a:t>Fotoeffekt 2 ga bo‘linadi</a:t>
                </a:r>
                <a:r>
                  <a:rPr lang="uz-Latn-UZ" b="1" i="1" dirty="0">
                    <a:latin typeface="Arial" panose="020B0604020202020204" pitchFamily="34" charset="0"/>
                    <a:cs typeface="Arial" panose="020B0604020202020204" pitchFamily="34" charset="0"/>
                  </a:rPr>
                  <a:t>: ichki va tashqi fotoeffekt</a:t>
                </a:r>
                <a:r>
                  <a:rPr lang="en-US" b="1" i="1" dirty="0">
                    <a:latin typeface="Arial" panose="020B0604020202020204" pitchFamily="34" charset="0"/>
                    <a:cs typeface="Arial" panose="020B0604020202020204" pitchFamily="34" charset="0"/>
                  </a:rPr>
                  <a:t>.</a:t>
                </a:r>
                <a:endParaRPr lang="uz-Latn-UZ" b="1" i="1" dirty="0">
                  <a:latin typeface="Arial" panose="020B0604020202020204" pitchFamily="34" charset="0"/>
                  <a:cs typeface="Arial" panose="020B0604020202020204" pitchFamily="34" charset="0"/>
                </a:endParaRPr>
              </a:p>
              <a:p>
                <a:pPr marL="0" indent="0" algn="just">
                  <a:lnSpc>
                    <a:spcPct val="110000"/>
                  </a:lnSpc>
                  <a:buNone/>
                </a:pPr>
                <a:r>
                  <a:rPr lang="uz-Latn-UZ" dirty="0">
                    <a:latin typeface="Arial" panose="020B0604020202020204" pitchFamily="34" charset="0"/>
                    <a:cs typeface="Arial" panose="020B0604020202020204" pitchFamily="34" charset="0"/>
                  </a:rPr>
                  <a:t>    </a:t>
                </a:r>
                <a:r>
                  <a:rPr lang="uz-Latn-UZ" i="1" dirty="0">
                    <a:latin typeface="Arial" panose="020B0604020202020204" pitchFamily="34" charset="0"/>
                    <a:cs typeface="Arial" panose="020B0604020202020204" pitchFamily="34" charset="0"/>
                  </a:rPr>
                  <a:t>Tashqi fotoeffekt </a:t>
                </a:r>
                <a:r>
                  <a:rPr lang="uz-Latn-UZ" dirty="0">
                    <a:latin typeface="Arial" panose="020B0604020202020204" pitchFamily="34" charset="0"/>
                    <a:cs typeface="Arial" panose="020B0604020202020204" pitchFamily="34" charset="0"/>
                  </a:rPr>
                  <a:t>– bu moddadan yorug‘lik ta’sirida elektronlarning chiqarilishi. </a:t>
                </a:r>
              </a:p>
              <a:p>
                <a:pPr marL="0" indent="0" algn="just">
                  <a:lnSpc>
                    <a:spcPct val="110000"/>
                  </a:lnSpc>
                  <a:buNone/>
                </a:pPr>
                <a:r>
                  <a:rPr lang="uz-Latn-UZ" dirty="0">
                    <a:latin typeface="Arial" panose="020B0604020202020204" pitchFamily="34" charset="0"/>
                    <a:cs typeface="Arial" panose="020B0604020202020204" pitchFamily="34" charset="0"/>
                  </a:rPr>
                  <a:t>    Ichki fotoeffekt </a:t>
                </a:r>
                <a:r>
                  <a:rPr lang="uz-Latn-UZ" b="1" i="1" dirty="0">
                    <a:latin typeface="Arial" panose="020B0604020202020204" pitchFamily="34" charset="0"/>
                    <a:cs typeface="Arial" panose="020B0604020202020204" pitchFamily="34" charset="0"/>
                  </a:rPr>
                  <a:t>– </a:t>
                </a:r>
                <a:r>
                  <a:rPr lang="uz-Latn-UZ" dirty="0">
                    <a:latin typeface="Arial" panose="020B0604020202020204" pitchFamily="34" charset="0"/>
                    <a:cs typeface="Arial" panose="020B0604020202020204" pitchFamily="34" charset="0"/>
                  </a:rPr>
                  <a:t>bu yarimo‘tkazgichlarga nur ta’sir etishi natijasida unda erkin zaryad tashuvchilarning ya’ni erkin elektronlarning hosil bo‘lishi. Ichki fotoeffekt 1908-yilda A.Ioffe tomonidan o‘rganilgan. </a:t>
                </a:r>
                <a:endParaRPr lang="ru-RU" dirty="0">
                  <a:latin typeface="Arial" panose="020B0604020202020204" pitchFamily="34" charset="0"/>
                  <a:cs typeface="Arial" panose="020B0604020202020204" pitchFamily="34" charset="0"/>
                </a:endParaRPr>
              </a:p>
            </p:txBody>
          </p:sp>
        </mc:Choice>
        <mc:Fallback xmlns="">
          <p:sp>
            <p:nvSpPr>
              <p:cNvPr id="3" name="Объект 2">
                <a:extLst>
                  <a:ext uri="{FF2B5EF4-FFF2-40B4-BE49-F238E27FC236}">
                    <a16:creationId xmlns:a16="http://schemas.microsoft.com/office/drawing/2014/main" id="{E6CACAD0-34BE-4B55-9170-BB23E9AF78A6}"/>
                  </a:ext>
                </a:extLst>
              </p:cNvPr>
              <p:cNvSpPr>
                <a:spLocks noGrp="1" noRot="1" noChangeAspect="1" noMove="1" noResize="1" noEditPoints="1" noAdjustHandles="1" noChangeArrowheads="1" noChangeShapeType="1" noTextEdit="1"/>
              </p:cNvSpPr>
              <p:nvPr>
                <p:ph idx="1"/>
              </p:nvPr>
            </p:nvSpPr>
            <p:spPr>
              <a:xfrm>
                <a:off x="342900" y="1054100"/>
                <a:ext cx="8534400" cy="5651500"/>
              </a:xfrm>
              <a:blipFill>
                <a:blip r:embed="rId3"/>
                <a:stretch>
                  <a:fillRect l="-1429" t="-1079" r="-1500" b="-2050"/>
                </a:stretch>
              </a:blipFill>
            </p:spPr>
            <p:txBody>
              <a:bodyPr/>
              <a:lstStyle/>
              <a:p>
                <a:r>
                  <a:rPr lang="ru-RU">
                    <a:noFill/>
                  </a:rPr>
                  <a:t> </a:t>
                </a:r>
              </a:p>
            </p:txBody>
          </p:sp>
        </mc:Fallback>
      </mc:AlternateContent>
      <p:graphicFrame>
        <p:nvGraphicFramePr>
          <p:cNvPr id="4" name="Объект 3">
            <a:extLst>
              <a:ext uri="{FF2B5EF4-FFF2-40B4-BE49-F238E27FC236}">
                <a16:creationId xmlns:a16="http://schemas.microsoft.com/office/drawing/2014/main" id="{87E363F7-12E7-48FA-9222-D80BC08302F4}"/>
              </a:ext>
            </a:extLst>
          </p:cNvPr>
          <p:cNvGraphicFramePr>
            <a:graphicFrameLocks noChangeAspect="1"/>
          </p:cNvGraphicFramePr>
          <p:nvPr>
            <p:extLst>
              <p:ext uri="{D42A27DB-BD31-4B8C-83A1-F6EECF244321}">
                <p14:modId xmlns:p14="http://schemas.microsoft.com/office/powerpoint/2010/main" val="4265067183"/>
              </p:ext>
            </p:extLst>
          </p:nvPr>
        </p:nvGraphicFramePr>
        <p:xfrm>
          <a:off x="9726267" y="1219222"/>
          <a:ext cx="2232439" cy="2822575"/>
        </p:xfrm>
        <a:graphic>
          <a:graphicData uri="http://schemas.openxmlformats.org/presentationml/2006/ole">
            <mc:AlternateContent xmlns:mc="http://schemas.openxmlformats.org/markup-compatibility/2006">
              <mc:Choice xmlns:v="urn:schemas-microsoft-com:vml" Requires="v">
                <p:oleObj spid="_x0000_s1115" name="PHOTO-PAINT" r:id="rId4" imgW="7924680" imgH="12141000" progId="CorelPHOTOPAINT.Image.19">
                  <p:embed/>
                </p:oleObj>
              </mc:Choice>
              <mc:Fallback>
                <p:oleObj name="PHOTO-PAINT" r:id="rId4" imgW="7924680" imgH="12141000" progId="CorelPHOTOPAINT.Image.19">
                  <p:embed/>
                  <p:pic>
                    <p:nvPicPr>
                      <p:cNvPr id="4" name="Объект 3"/>
                      <p:cNvPicPr/>
                      <p:nvPr/>
                    </p:nvPicPr>
                    <p:blipFill>
                      <a:blip r:embed="rId5"/>
                      <a:stretch>
                        <a:fillRect/>
                      </a:stretch>
                    </p:blipFill>
                    <p:spPr>
                      <a:xfrm>
                        <a:off x="9726267" y="1219222"/>
                        <a:ext cx="2232439" cy="2822575"/>
                      </a:xfrm>
                      <a:prstGeom prst="rect">
                        <a:avLst/>
                      </a:prstGeom>
                      <a:ln>
                        <a:solidFill>
                          <a:schemeClr val="accent1"/>
                        </a:solidFill>
                      </a:ln>
                    </p:spPr>
                  </p:pic>
                </p:oleObj>
              </mc:Fallback>
            </mc:AlternateContent>
          </a:graphicData>
        </a:graphic>
      </p:graphicFrame>
      <p:graphicFrame>
        <p:nvGraphicFramePr>
          <p:cNvPr id="5" name="Объект 4">
            <a:extLst>
              <a:ext uri="{FF2B5EF4-FFF2-40B4-BE49-F238E27FC236}">
                <a16:creationId xmlns:a16="http://schemas.microsoft.com/office/drawing/2014/main" id="{F365D9BC-B529-4980-B4B2-33D70E205B06}"/>
              </a:ext>
            </a:extLst>
          </p:cNvPr>
          <p:cNvGraphicFramePr>
            <a:graphicFrameLocks noChangeAspect="1"/>
          </p:cNvGraphicFramePr>
          <p:nvPr>
            <p:extLst>
              <p:ext uri="{D42A27DB-BD31-4B8C-83A1-F6EECF244321}">
                <p14:modId xmlns:p14="http://schemas.microsoft.com/office/powerpoint/2010/main" val="1201191628"/>
              </p:ext>
            </p:extLst>
          </p:nvPr>
        </p:nvGraphicFramePr>
        <p:xfrm>
          <a:off x="9726267" y="4206920"/>
          <a:ext cx="2137465" cy="2651079"/>
        </p:xfrm>
        <a:graphic>
          <a:graphicData uri="http://schemas.openxmlformats.org/presentationml/2006/ole">
            <mc:AlternateContent xmlns:mc="http://schemas.openxmlformats.org/markup-compatibility/2006">
              <mc:Choice xmlns:v="urn:schemas-microsoft-com:vml" Requires="v">
                <p:oleObj spid="_x0000_s1116" name="PHOTO-PAINT" r:id="rId6" imgW="7860960" imgH="12432960" progId="CorelPHOTOPAINT.Image.19">
                  <p:embed/>
                </p:oleObj>
              </mc:Choice>
              <mc:Fallback>
                <p:oleObj name="PHOTO-PAINT" r:id="rId6" imgW="7860960" imgH="12432960" progId="CorelPHOTOPAINT.Image.19">
                  <p:embed/>
                  <p:pic>
                    <p:nvPicPr>
                      <p:cNvPr id="5" name="Объект 4"/>
                      <p:cNvPicPr/>
                      <p:nvPr/>
                    </p:nvPicPr>
                    <p:blipFill>
                      <a:blip r:embed="rId7"/>
                      <a:stretch>
                        <a:fillRect/>
                      </a:stretch>
                    </p:blipFill>
                    <p:spPr>
                      <a:xfrm>
                        <a:off x="9726267" y="4206920"/>
                        <a:ext cx="2137465" cy="2651079"/>
                      </a:xfrm>
                      <a:prstGeom prst="rect">
                        <a:avLst/>
                      </a:prstGeom>
                    </p:spPr>
                  </p:pic>
                </p:oleObj>
              </mc:Fallback>
            </mc:AlternateContent>
          </a:graphicData>
        </a:graphic>
      </p:graphicFrame>
    </p:spTree>
    <p:extLst>
      <p:ext uri="{BB962C8B-B14F-4D97-AF65-F5344CB8AC3E}">
        <p14:creationId xmlns:p14="http://schemas.microsoft.com/office/powerpoint/2010/main" val="403765202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5A9E6E-D83E-4684-9323-FEBFFF17D4DE}"/>
              </a:ext>
            </a:extLst>
          </p:cNvPr>
          <p:cNvSpPr>
            <a:spLocks noGrp="1"/>
          </p:cNvSpPr>
          <p:nvPr>
            <p:ph type="title"/>
          </p:nvPr>
        </p:nvSpPr>
        <p:spPr>
          <a:xfrm>
            <a:off x="0" y="1"/>
            <a:ext cx="12192000" cy="1298712"/>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r>
              <a:rPr lang="en-US" dirty="0" err="1">
                <a:latin typeface="Arial" panose="020B0604020202020204" pitchFamily="34" charset="0"/>
                <a:cs typeface="Arial" panose="020B0604020202020204" pitchFamily="34" charset="0"/>
              </a:rPr>
              <a:t>Tajribalar</a:t>
            </a:r>
            <a:endParaRPr lang="ru-RU" dirty="0"/>
          </a:p>
        </p:txBody>
      </p:sp>
      <p:sp>
        <p:nvSpPr>
          <p:cNvPr id="3" name="Объект 2">
            <a:extLst>
              <a:ext uri="{FF2B5EF4-FFF2-40B4-BE49-F238E27FC236}">
                <a16:creationId xmlns:a16="http://schemas.microsoft.com/office/drawing/2014/main" id="{FF9F6E43-4F8A-4248-AB1E-6B787B3C81B4}"/>
              </a:ext>
            </a:extLst>
          </p:cNvPr>
          <p:cNvSpPr>
            <a:spLocks noGrp="1"/>
          </p:cNvSpPr>
          <p:nvPr>
            <p:ph idx="1"/>
          </p:nvPr>
        </p:nvSpPr>
        <p:spPr>
          <a:xfrm>
            <a:off x="384314" y="1524000"/>
            <a:ext cx="11586816" cy="5062330"/>
          </a:xfrm>
        </p:spPr>
        <p:txBody>
          <a:bodyPr/>
          <a:lstStyle/>
          <a:p>
            <a:pPr marL="0" indent="0" algn="just">
              <a:lnSpc>
                <a:spcPct val="100000"/>
              </a:lnSpc>
              <a:buNone/>
            </a:pPr>
            <a:r>
              <a:rPr lang="en-US" dirty="0"/>
              <a:t>              </a:t>
            </a:r>
            <a:endParaRPr lang="ru-RU" dirty="0"/>
          </a:p>
        </p:txBody>
      </p:sp>
      <p:pic>
        <p:nvPicPr>
          <p:cNvPr id="5" name="Рисунок 4">
            <a:extLst>
              <a:ext uri="{FF2B5EF4-FFF2-40B4-BE49-F238E27FC236}">
                <a16:creationId xmlns:a16="http://schemas.microsoft.com/office/drawing/2014/main" id="{D693B3A9-93C1-4244-8327-2E766E60E6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9500" y="2734693"/>
            <a:ext cx="6477000" cy="3263900"/>
          </a:xfrm>
          <a:prstGeom prst="rect">
            <a:avLst/>
          </a:prstGeom>
        </p:spPr>
      </p:pic>
      <p:sp>
        <p:nvSpPr>
          <p:cNvPr id="4" name="Прямоугольник 3">
            <a:extLst>
              <a:ext uri="{FF2B5EF4-FFF2-40B4-BE49-F238E27FC236}">
                <a16:creationId xmlns:a16="http://schemas.microsoft.com/office/drawing/2014/main" id="{E1E763EF-B8A4-4CB9-B203-330B47E9E738}"/>
              </a:ext>
            </a:extLst>
          </p:cNvPr>
          <p:cNvSpPr/>
          <p:nvPr/>
        </p:nvSpPr>
        <p:spPr>
          <a:xfrm>
            <a:off x="717847" y="1414140"/>
            <a:ext cx="10801883" cy="1077218"/>
          </a:xfrm>
          <a:prstGeom prst="rect">
            <a:avLst/>
          </a:prstGeom>
        </p:spPr>
        <p:txBody>
          <a:bodyPr wrap="square">
            <a:spAutoFit/>
          </a:bodyPr>
          <a:lstStyle/>
          <a:p>
            <a:pPr algn="ctr"/>
            <a:r>
              <a:rPr lang="uz-Latn-UZ" sz="3200" dirty="0">
                <a:latin typeface="Arial" panose="020B0604020202020204" pitchFamily="34" charset="0"/>
                <a:cs typeface="Arial" panose="020B0604020202020204" pitchFamily="34" charset="0"/>
              </a:rPr>
              <a:t>Fotoeffekt hodisasini o‘rgan</a:t>
            </a:r>
            <a:r>
              <a:rPr lang="en-US" sz="3200" dirty="0" err="1">
                <a:latin typeface="Arial" panose="020B0604020202020204" pitchFamily="34" charset="0"/>
                <a:cs typeface="Arial" panose="020B0604020202020204" pitchFamily="34" charset="0"/>
              </a:rPr>
              <a:t>uvchi</a:t>
            </a:r>
            <a:r>
              <a:rPr lang="uz-Latn-UZ" sz="3200" dirty="0">
                <a:latin typeface="Arial" panose="020B0604020202020204" pitchFamily="34" charset="0"/>
                <a:cs typeface="Arial" panose="020B0604020202020204" pitchFamily="34" charset="0"/>
              </a:rPr>
              <a:t> eksperiment qurilmasining sxematik ko‘rinishi</a:t>
            </a:r>
            <a:r>
              <a:rPr lang="en-US" sz="3200" dirty="0">
                <a:latin typeface="Arial" panose="020B0604020202020204" pitchFamily="34" charset="0"/>
                <a:cs typeface="Arial" panose="020B0604020202020204" pitchFamily="34" charset="0"/>
              </a:rPr>
              <a:t>.</a:t>
            </a:r>
            <a:endParaRPr lang="uz-Latn-UZ" sz="3200" dirty="0">
              <a:latin typeface="Arial" panose="020B0604020202020204" pitchFamily="34" charset="0"/>
              <a:cs typeface="Arial" panose="020B0604020202020204" pitchFamily="34" charset="0"/>
            </a:endParaRPr>
          </a:p>
        </p:txBody>
      </p:sp>
      <p:pic>
        <p:nvPicPr>
          <p:cNvPr id="6" name="Рисунок 5">
            <a:extLst>
              <a:ext uri="{FF2B5EF4-FFF2-40B4-BE49-F238E27FC236}">
                <a16:creationId xmlns:a16="http://schemas.microsoft.com/office/drawing/2014/main" id="{2D143F13-CEF0-4108-9605-97DA6BD73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00" y="3136899"/>
            <a:ext cx="3354387" cy="2861694"/>
          </a:xfrm>
          <a:prstGeom prst="rect">
            <a:avLst/>
          </a:prstGeom>
        </p:spPr>
      </p:pic>
    </p:spTree>
    <p:extLst>
      <p:ext uri="{BB962C8B-B14F-4D97-AF65-F5344CB8AC3E}">
        <p14:creationId xmlns:p14="http://schemas.microsoft.com/office/powerpoint/2010/main" val="15129029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fotoeff">
            <a:hlinkClick r:id="" action="ppaction://media"/>
            <a:extLst>
              <a:ext uri="{FF2B5EF4-FFF2-40B4-BE49-F238E27FC236}">
                <a16:creationId xmlns:a16="http://schemas.microsoft.com/office/drawing/2014/main" id="{84BDD2B8-9558-4A52-BCDC-410DF28C5B65}"/>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p:spPr>
      </p:pic>
      <p:sp>
        <p:nvSpPr>
          <p:cNvPr id="2" name="Прямоугольник 1"/>
          <p:cNvSpPr/>
          <p:nvPr/>
        </p:nvSpPr>
        <p:spPr>
          <a:xfrm>
            <a:off x="8315058" y="6434983"/>
            <a:ext cx="2956845" cy="423017"/>
          </a:xfrm>
          <a:prstGeom prst="rect">
            <a:avLst/>
          </a:prstGeom>
          <a:solidFill>
            <a:srgbClr val="929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8200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6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529DC0F7-4BD8-4EDF-94DE-9A45558883D0}"/>
                  </a:ext>
                </a:extLst>
              </p:cNvPr>
              <p:cNvSpPr>
                <a:spLocks noGrp="1"/>
              </p:cNvSpPr>
              <p:nvPr>
                <p:ph idx="1"/>
              </p:nvPr>
            </p:nvSpPr>
            <p:spPr>
              <a:xfrm>
                <a:off x="344556" y="292100"/>
                <a:ext cx="11339444" cy="6333987"/>
              </a:xfrm>
            </p:spPr>
            <p:txBody>
              <a:bodyPr>
                <a:normAutofit/>
              </a:bodyPr>
              <a:lstStyle/>
              <a:p>
                <a:pPr marL="0" indent="0" algn="just">
                  <a:lnSpc>
                    <a:spcPct val="100000"/>
                  </a:lnSpc>
                  <a:buNone/>
                </a:pPr>
                <a:r>
                  <a:rPr lang="en-US" dirty="0"/>
                  <a:t>                                     </a:t>
                </a:r>
                <a14:m>
                  <m:oMath xmlns:m="http://schemas.openxmlformats.org/officeDocument/2006/math">
                    <m:sSub>
                      <m:sSubPr>
                        <m:ctrlPr>
                          <a:rPr lang="en-US" sz="4000" b="1" i="1" smtClean="0">
                            <a:latin typeface="Cambria Math" panose="02040503050406030204" pitchFamily="18" charset="0"/>
                            <a:cs typeface="Arial" panose="020B0604020202020204" pitchFamily="34" charset="0"/>
                          </a:rPr>
                        </m:ctrlPr>
                      </m:sSubPr>
                      <m:e>
                        <m:r>
                          <a:rPr lang="en-US" sz="4000" b="1" i="1" smtClean="0">
                            <a:latin typeface="Cambria Math" panose="02040503050406030204" pitchFamily="18" charset="0"/>
                            <a:cs typeface="Arial" panose="020B0604020202020204" pitchFamily="34" charset="0"/>
                          </a:rPr>
                          <m:t>𝑬</m:t>
                        </m:r>
                      </m:e>
                      <m:sub>
                        <m:r>
                          <a:rPr lang="en-US" sz="4000" b="1" i="1" smtClean="0">
                            <a:latin typeface="Cambria Math" panose="02040503050406030204" pitchFamily="18" charset="0"/>
                            <a:cs typeface="Arial" panose="020B0604020202020204" pitchFamily="34" charset="0"/>
                          </a:rPr>
                          <m:t>𝒌</m:t>
                        </m:r>
                        <m:r>
                          <a:rPr lang="en-US" sz="4000" b="1" i="1" smtClean="0">
                            <a:latin typeface="Cambria Math" panose="02040503050406030204" pitchFamily="18" charset="0"/>
                            <a:cs typeface="Arial" panose="020B0604020202020204" pitchFamily="34" charset="0"/>
                          </a:rPr>
                          <m:t> </m:t>
                        </m:r>
                        <m:r>
                          <a:rPr lang="en-US" sz="4000" b="1" i="1" smtClean="0">
                            <a:latin typeface="Cambria Math" panose="02040503050406030204" pitchFamily="18" charset="0"/>
                            <a:cs typeface="Arial" panose="020B0604020202020204" pitchFamily="34" charset="0"/>
                          </a:rPr>
                          <m:t>𝒎𝒂𝒙</m:t>
                        </m:r>
                      </m:sub>
                    </m:sSub>
                    <m:r>
                      <a:rPr lang="en-US" sz="4000" b="1" i="0" smtClean="0">
                        <a:latin typeface="Cambria Math" panose="02040503050406030204" pitchFamily="18" charset="0"/>
                        <a:cs typeface="Arial" panose="020B0604020202020204" pitchFamily="34" charset="0"/>
                      </a:rPr>
                      <m:t>=</m:t>
                    </m:r>
                    <m:f>
                      <m:fPr>
                        <m:ctrlPr>
                          <a:rPr lang="en-US" sz="4000" b="1" i="1" smtClean="0">
                            <a:latin typeface="Cambria Math" panose="02040503050406030204" pitchFamily="18" charset="0"/>
                            <a:cs typeface="Arial" panose="020B0604020202020204" pitchFamily="34" charset="0"/>
                          </a:rPr>
                        </m:ctrlPr>
                      </m:fPr>
                      <m:num>
                        <m:r>
                          <a:rPr lang="en-US" sz="4000" b="1" i="1" smtClean="0">
                            <a:latin typeface="Cambria Math" panose="02040503050406030204" pitchFamily="18" charset="0"/>
                            <a:cs typeface="Arial" panose="020B0604020202020204" pitchFamily="34" charset="0"/>
                          </a:rPr>
                          <m:t>𝒎</m:t>
                        </m:r>
                        <m:sSubSup>
                          <m:sSubSupPr>
                            <m:ctrlPr>
                              <a:rPr lang="en-US" sz="4000" b="1" i="1" smtClean="0">
                                <a:latin typeface="Cambria Math" panose="02040503050406030204" pitchFamily="18" charset="0"/>
                                <a:cs typeface="Arial" panose="020B0604020202020204" pitchFamily="34" charset="0"/>
                              </a:rPr>
                            </m:ctrlPr>
                          </m:sSubSupPr>
                          <m:e>
                            <m:r>
                              <a:rPr lang="en-US" sz="4000" b="1" i="1" smtClean="0">
                                <a:latin typeface="Cambria Math" panose="02040503050406030204" pitchFamily="18" charset="0"/>
                                <a:ea typeface="Cambria Math" panose="02040503050406030204" pitchFamily="18" charset="0"/>
                                <a:cs typeface="Arial" panose="020B0604020202020204" pitchFamily="34" charset="0"/>
                              </a:rPr>
                              <m:t>𝝑</m:t>
                            </m:r>
                          </m:e>
                          <m:sub>
                            <m:r>
                              <a:rPr lang="en-US" sz="4000" b="1" i="1" smtClean="0">
                                <a:latin typeface="Cambria Math" panose="02040503050406030204" pitchFamily="18" charset="0"/>
                                <a:cs typeface="Arial" panose="020B0604020202020204" pitchFamily="34" charset="0"/>
                              </a:rPr>
                              <m:t>𝒎𝒂𝒙</m:t>
                            </m:r>
                          </m:sub>
                          <m:sup>
                            <m:r>
                              <a:rPr lang="en-US" sz="4000" b="1" i="1" smtClean="0">
                                <a:latin typeface="Cambria Math" panose="02040503050406030204" pitchFamily="18" charset="0"/>
                                <a:cs typeface="Arial" panose="020B0604020202020204" pitchFamily="34" charset="0"/>
                              </a:rPr>
                              <m:t>𝟐</m:t>
                            </m:r>
                          </m:sup>
                        </m:sSubSup>
                      </m:num>
                      <m:den>
                        <m:r>
                          <a:rPr lang="en-US" sz="4000" b="1" i="1" smtClean="0">
                            <a:latin typeface="Cambria Math" panose="02040503050406030204" pitchFamily="18" charset="0"/>
                            <a:cs typeface="Arial" panose="020B0604020202020204" pitchFamily="34" charset="0"/>
                          </a:rPr>
                          <m:t>𝟐</m:t>
                        </m:r>
                      </m:den>
                    </m:f>
                    <m:r>
                      <a:rPr lang="en-US" sz="4000" b="1" i="0" smtClean="0">
                        <a:latin typeface="Cambria Math" panose="02040503050406030204" pitchFamily="18" charset="0"/>
                        <a:cs typeface="Arial" panose="020B0604020202020204" pitchFamily="34" charset="0"/>
                      </a:rPr>
                      <m:t>=</m:t>
                    </m:r>
                    <m:r>
                      <a:rPr lang="en-US" sz="4000" b="1" i="0" smtClean="0">
                        <a:latin typeface="Cambria Math" panose="02040503050406030204" pitchFamily="18" charset="0"/>
                        <a:cs typeface="Arial" panose="020B0604020202020204" pitchFamily="34" charset="0"/>
                      </a:rPr>
                      <m:t>𝐞</m:t>
                    </m:r>
                    <m:sSub>
                      <m:sSubPr>
                        <m:ctrlPr>
                          <a:rPr lang="en-US" sz="4000" b="1" i="1" smtClean="0">
                            <a:latin typeface="Cambria Math" panose="02040503050406030204" pitchFamily="18" charset="0"/>
                            <a:cs typeface="Arial" panose="020B0604020202020204" pitchFamily="34" charset="0"/>
                          </a:rPr>
                        </m:ctrlPr>
                      </m:sSubPr>
                      <m:e>
                        <m:r>
                          <a:rPr lang="en-US" sz="4000" b="1" i="1" smtClean="0">
                            <a:latin typeface="Cambria Math" panose="02040503050406030204" pitchFamily="18" charset="0"/>
                            <a:cs typeface="Arial" panose="020B0604020202020204" pitchFamily="34" charset="0"/>
                          </a:rPr>
                          <m:t>𝑼</m:t>
                        </m:r>
                      </m:e>
                      <m:sub>
                        <m:r>
                          <a:rPr lang="en-US" sz="4000" b="1" i="1" smtClean="0">
                            <a:latin typeface="Cambria Math" panose="02040503050406030204" pitchFamily="18" charset="0"/>
                            <a:cs typeface="Arial" panose="020B0604020202020204" pitchFamily="34" charset="0"/>
                          </a:rPr>
                          <m:t>𝒚𝒐𝒑</m:t>
                        </m:r>
                      </m:sub>
                    </m:sSub>
                  </m:oMath>
                </a14:m>
                <a:endParaRPr lang="en-US" sz="4000" b="1" dirty="0">
                  <a:latin typeface="Arial" panose="020B0604020202020204" pitchFamily="34" charset="0"/>
                  <a:cs typeface="Arial" panose="020B0604020202020204" pitchFamily="34" charset="0"/>
                </a:endParaRPr>
              </a:p>
              <a:p>
                <a:pPr marL="0" indent="0" algn="just">
                  <a:lnSpc>
                    <a:spcPct val="100000"/>
                  </a:lnSpc>
                  <a:buNone/>
                </a:pPr>
                <a:r>
                  <a:rPr lang="en-US" sz="3200" dirty="0">
                    <a:latin typeface="Arial" panose="020B0604020202020204" pitchFamily="34" charset="0"/>
                    <a:cs typeface="Arial" panose="020B0604020202020204" pitchFamily="34" charset="0"/>
                  </a:rPr>
                  <a:t>     </a:t>
                </a:r>
                <a:r>
                  <a:rPr lang="uz-Latn-UZ" sz="3200" dirty="0">
                    <a:latin typeface="Arial" panose="020B0604020202020204" pitchFamily="34" charset="0"/>
                    <a:cs typeface="Arial" panose="020B0604020202020204" pitchFamily="34" charset="0"/>
                  </a:rPr>
                  <a:t>F. Lenard o‘z tajribalarida ko‘rsatganday, </a:t>
                </a:r>
                <a14:m>
                  <m:oMath xmlns:m="http://schemas.openxmlformats.org/officeDocument/2006/math">
                    <m:sSub>
                      <m:sSubPr>
                        <m:ctrlPr>
                          <a:rPr lang="uz-Latn-UZ" sz="3200" i="1">
                            <a:latin typeface="Cambria Math" panose="02040503050406030204" pitchFamily="18" charset="0"/>
                          </a:rPr>
                        </m:ctrlPr>
                      </m:sSubPr>
                      <m:e>
                        <m:r>
                          <a:rPr lang="uz-Latn-UZ" sz="3200" b="0" i="1">
                            <a:latin typeface="Cambria Math" panose="02040503050406030204" pitchFamily="18" charset="0"/>
                          </a:rPr>
                          <m:t>𝑈</m:t>
                        </m:r>
                      </m:e>
                      <m:sub>
                        <m:r>
                          <a:rPr lang="uz-Latn-UZ" sz="3200" b="0" i="1">
                            <a:latin typeface="Cambria Math" panose="02040503050406030204" pitchFamily="18" charset="0"/>
                          </a:rPr>
                          <m:t>𝑦𝑜𝑝</m:t>
                        </m:r>
                      </m:sub>
                    </m:sSub>
                    <m:r>
                      <a:rPr lang="uz-Latn-UZ" sz="3200" b="0" i="1">
                        <a:latin typeface="Cambria Math" panose="02040503050406030204" pitchFamily="18" charset="0"/>
                      </a:rPr>
                      <m:t>−</m:t>
                    </m:r>
                  </m:oMath>
                </a14:m>
                <a:r>
                  <a:rPr lang="uz-Latn-UZ" sz="3200" dirty="0">
                    <a:latin typeface="Arial" panose="020B0604020202020204" pitchFamily="34" charset="0"/>
                    <a:cs typeface="Arial" panose="020B0604020202020204" pitchFamily="34" charset="0"/>
                  </a:rPr>
                  <a:t>yopuvchi potensial tushayotgan nurning intensivligiga (yorug‘lik oqimiga) bog‘liq bo‘lmasdan, tushayotgan nurning chastotasiga chiziqli bog‘liq ekanligini ko‘rsatadi.</a:t>
                </a:r>
              </a:p>
              <a:p>
                <a:pPr marL="0" indent="0" algn="just">
                  <a:lnSpc>
                    <a:spcPct val="100000"/>
                  </a:lnSpc>
                  <a:buNone/>
                </a:pPr>
                <a:endParaRPr lang="ru-RU" sz="4000" b="1" dirty="0">
                  <a:latin typeface="Arial" panose="020B0604020202020204" pitchFamily="34" charset="0"/>
                  <a:cs typeface="Arial" panose="020B0604020202020204" pitchFamily="34" charset="0"/>
                </a:endParaRPr>
              </a:p>
            </p:txBody>
          </p:sp>
        </mc:Choice>
        <mc:Fallback xmlns="">
          <p:sp>
            <p:nvSpPr>
              <p:cNvPr id="3" name="Объект 2">
                <a:extLst>
                  <a:ext uri="{FF2B5EF4-FFF2-40B4-BE49-F238E27FC236}">
                    <a16:creationId xmlns:a16="http://schemas.microsoft.com/office/drawing/2014/main" id="{529DC0F7-4BD8-4EDF-94DE-9A45558883D0}"/>
                  </a:ext>
                </a:extLst>
              </p:cNvPr>
              <p:cNvSpPr>
                <a:spLocks noGrp="1" noRot="1" noChangeAspect="1" noMove="1" noResize="1" noEditPoints="1" noAdjustHandles="1" noChangeArrowheads="1" noChangeShapeType="1" noTextEdit="1"/>
              </p:cNvSpPr>
              <p:nvPr>
                <p:ph idx="1"/>
              </p:nvPr>
            </p:nvSpPr>
            <p:spPr>
              <a:xfrm>
                <a:off x="344556" y="292100"/>
                <a:ext cx="11339444" cy="6333987"/>
              </a:xfrm>
              <a:blipFill>
                <a:blip r:embed="rId2"/>
                <a:stretch>
                  <a:fillRect l="-1398" r="-1344"/>
                </a:stretch>
              </a:blipFill>
            </p:spPr>
            <p:txBody>
              <a:bodyPr/>
              <a:lstStyle/>
              <a:p>
                <a:r>
                  <a:rPr lang="ru-RU">
                    <a:noFill/>
                  </a:rPr>
                  <a:t> </a:t>
                </a:r>
              </a:p>
            </p:txBody>
          </p:sp>
        </mc:Fallback>
      </mc:AlternateContent>
      <p:pic>
        <p:nvPicPr>
          <p:cNvPr id="7" name="Рисунок 6">
            <a:extLst>
              <a:ext uri="{FF2B5EF4-FFF2-40B4-BE49-F238E27FC236}">
                <a16:creationId xmlns:a16="http://schemas.microsoft.com/office/drawing/2014/main" id="{8DD69A45-5D82-44E5-86DF-0BFA4FB856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3050" y="3708400"/>
            <a:ext cx="6819900" cy="2667000"/>
          </a:xfrm>
          <a:prstGeom prst="rect">
            <a:avLst/>
          </a:prstGeom>
        </p:spPr>
      </p:pic>
    </p:spTree>
    <p:extLst>
      <p:ext uri="{BB962C8B-B14F-4D97-AF65-F5344CB8AC3E}">
        <p14:creationId xmlns:p14="http://schemas.microsoft.com/office/powerpoint/2010/main" val="158832031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5BD585-5C87-426B-861A-40A6554FB683}"/>
              </a:ext>
            </a:extLst>
          </p:cNvPr>
          <p:cNvSpPr>
            <a:spLocks noGrp="1"/>
          </p:cNvSpPr>
          <p:nvPr>
            <p:ph type="title"/>
          </p:nvPr>
        </p:nvSpPr>
        <p:spPr>
          <a:xfrm>
            <a:off x="0" y="1"/>
            <a:ext cx="12192000" cy="1272208"/>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r>
              <a:rPr lang="en-US" sz="5400" dirty="0" err="1">
                <a:latin typeface="Arial" panose="020B0604020202020204" pitchFamily="34" charset="0"/>
                <a:cs typeface="Arial" panose="020B0604020202020204" pitchFamily="34" charset="0"/>
              </a:rPr>
              <a:t>Fotoeffekt</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qonunlari</a:t>
            </a:r>
            <a:r>
              <a:rPr lang="en-US" sz="5400" dirty="0">
                <a:latin typeface="Arial" panose="020B0604020202020204" pitchFamily="34" charset="0"/>
                <a:cs typeface="Arial" panose="020B0604020202020204" pitchFamily="34" charset="0"/>
              </a:rPr>
              <a:t> </a:t>
            </a:r>
            <a:r>
              <a:rPr lang="en-US" sz="5400" dirty="0"/>
              <a:t>   </a:t>
            </a:r>
            <a:endParaRPr lang="ru-RU" sz="5400" dirty="0"/>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B9E96F1C-DDC6-4EC4-9C36-7BCFD9C8DE2C}"/>
                  </a:ext>
                </a:extLst>
              </p:cNvPr>
              <p:cNvSpPr>
                <a:spLocks noGrp="1"/>
              </p:cNvSpPr>
              <p:nvPr>
                <p:ph idx="1"/>
              </p:nvPr>
            </p:nvSpPr>
            <p:spPr>
              <a:xfrm>
                <a:off x="215900" y="1371600"/>
                <a:ext cx="11688392" cy="5613400"/>
              </a:xfrm>
            </p:spPr>
            <p:txBody>
              <a:bodyPr>
                <a:normAutofit lnSpcReduction="10000"/>
              </a:bodyPr>
              <a:lstStyle/>
              <a:p>
                <a:pPr algn="just">
                  <a:lnSpc>
                    <a:spcPct val="110000"/>
                  </a:lnSpc>
                  <a:buAutoNum type="arabicPeriod"/>
                </a:pPr>
                <a:r>
                  <a:rPr lang="en-US" sz="3200" dirty="0">
                    <a:latin typeface="Arial" panose="020B0604020202020204" pitchFamily="34" charset="0"/>
                    <a:cs typeface="Arial" panose="020B0604020202020204" pitchFamily="34" charset="0"/>
                  </a:rPr>
                  <a:t> </a:t>
                </a:r>
                <a:r>
                  <a:rPr lang="uz-Latn-UZ" sz="3200" dirty="0">
                    <a:latin typeface="Arial" panose="020B0604020202020204" pitchFamily="34" charset="0"/>
                    <a:cs typeface="Arial" panose="020B0604020202020204" pitchFamily="34" charset="0"/>
                  </a:rPr>
                  <a:t>Fotoelektronlarning maksimal kinetik energiyasi yorug‘lik oqimi (intensivligiga) bog‘liq emas va tushuvchi nurning chastotasi </a:t>
                </a:r>
                <a14:m>
                  <m:oMath xmlns:m="http://schemas.openxmlformats.org/officeDocument/2006/math">
                    <m:r>
                      <a:rPr lang="uz-Latn-UZ" sz="3200" b="1" i="1">
                        <a:latin typeface="Cambria Math" panose="02040503050406030204" pitchFamily="18" charset="0"/>
                        <a:ea typeface="Cambria Math" panose="02040503050406030204" pitchFamily="18" charset="0"/>
                      </a:rPr>
                      <m:t>𝝂</m:t>
                    </m:r>
                  </m:oMath>
                </a14:m>
                <a:r>
                  <a:rPr lang="uz-Latn-UZ" sz="3200" dirty="0">
                    <a:latin typeface="Arial" panose="020B0604020202020204" pitchFamily="34" charset="0"/>
                    <a:cs typeface="Arial" panose="020B0604020202020204" pitchFamily="34" charset="0"/>
                  </a:rPr>
                  <a:t> ga chiziqli bog‘liq </a:t>
                </a:r>
                <a:r>
                  <a:rPr lang="uz-Latn-UZ" sz="3200" b="1" i="1" dirty="0">
                    <a:latin typeface="Arial" panose="020B0604020202020204" pitchFamily="34" charset="0"/>
                    <a:cs typeface="Arial" panose="020B0604020202020204" pitchFamily="34" charset="0"/>
                  </a:rPr>
                  <a:t>(</a:t>
                </a:r>
                <a14:m>
                  <m:oMath xmlns:m="http://schemas.openxmlformats.org/officeDocument/2006/math">
                    <m:r>
                      <a:rPr lang="uz-Latn-UZ" sz="3200" b="1" i="1">
                        <a:latin typeface="Cambria Math" panose="02040503050406030204" pitchFamily="18" charset="0"/>
                        <a:ea typeface="Cambria Math" panose="02040503050406030204" pitchFamily="18" charset="0"/>
                      </a:rPr>
                      <m:t>𝝂</m:t>
                    </m:r>
                    <m:r>
                      <a:rPr lang="uz-Latn-UZ" sz="3200" b="1" i="1">
                        <a:latin typeface="Cambria Math" panose="02040503050406030204" pitchFamily="18" charset="0"/>
                        <a:ea typeface="Cambria Math" panose="02040503050406030204" pitchFamily="18" charset="0"/>
                      </a:rPr>
                      <m:t> </m:t>
                    </m:r>
                  </m:oMath>
                </a14:m>
                <a:r>
                  <a:rPr lang="uz-Latn-UZ" sz="3200" b="1" i="1" dirty="0">
                    <a:latin typeface="Arial" panose="020B0604020202020204" pitchFamily="34" charset="0"/>
                    <a:cs typeface="Arial" panose="020B0604020202020204" pitchFamily="34" charset="0"/>
                  </a:rPr>
                  <a:t>ortishi bilan </a:t>
                </a:r>
                <a14:m>
                  <m:oMath xmlns:m="http://schemas.openxmlformats.org/officeDocument/2006/math">
                    <m:r>
                      <a:rPr lang="uz-Latn-UZ" sz="3200" b="1" i="1">
                        <a:latin typeface="Cambria Math" panose="02040503050406030204" pitchFamily="18" charset="0"/>
                      </a:rPr>
                      <m:t>𝑰</m:t>
                    </m:r>
                  </m:oMath>
                </a14:m>
                <a:r>
                  <a:rPr lang="uz-Latn-UZ" sz="3200" b="1" i="1" dirty="0">
                    <a:latin typeface="Arial" panose="020B0604020202020204" pitchFamily="34" charset="0"/>
                    <a:cs typeface="Arial" panose="020B0604020202020204" pitchFamily="34" charset="0"/>
                  </a:rPr>
                  <a:t> chiziqli ortadi). </a:t>
                </a:r>
              </a:p>
              <a:p>
                <a:pPr algn="just">
                  <a:lnSpc>
                    <a:spcPct val="110000"/>
                  </a:lnSpc>
                  <a:buAutoNum type="arabicPeriod"/>
                </a:pPr>
                <a:r>
                  <a:rPr lang="en-US" sz="3200" dirty="0">
                    <a:latin typeface="Arial" panose="020B0604020202020204" pitchFamily="34" charset="0"/>
                    <a:cs typeface="Arial" panose="020B0604020202020204" pitchFamily="34" charset="0"/>
                  </a:rPr>
                  <a:t> </a:t>
                </a:r>
                <a:r>
                  <a:rPr lang="uz-Latn-UZ" sz="3200" dirty="0">
                    <a:latin typeface="Arial" panose="020B0604020202020204" pitchFamily="34" charset="0"/>
                    <a:cs typeface="Arial" panose="020B0604020202020204" pitchFamily="34" charset="0"/>
                  </a:rPr>
                  <a:t>Har bir modda uchun fotoeffekt ro‘y beradigan minimal chastota </a:t>
                </a:r>
                <a14:m>
                  <m:oMath xmlns:m="http://schemas.openxmlformats.org/officeDocument/2006/math">
                    <m:sSub>
                      <m:sSubPr>
                        <m:ctrlPr>
                          <a:rPr lang="uz-Latn-UZ" sz="3200" b="1" i="1" smtClean="0">
                            <a:solidFill>
                              <a:schemeClr val="tx1"/>
                            </a:solidFill>
                            <a:latin typeface="Cambria Math" panose="02040503050406030204" pitchFamily="18" charset="0"/>
                          </a:rPr>
                        </m:ctrlPr>
                      </m:sSubPr>
                      <m:e>
                        <m:r>
                          <a:rPr lang="uz-Latn-UZ" sz="3200" b="1" i="1">
                            <a:solidFill>
                              <a:schemeClr val="tx1"/>
                            </a:solidFill>
                            <a:latin typeface="Cambria Math" panose="02040503050406030204" pitchFamily="18" charset="0"/>
                            <a:ea typeface="Cambria Math" panose="02040503050406030204" pitchFamily="18" charset="0"/>
                          </a:rPr>
                          <m:t>𝝂</m:t>
                        </m:r>
                      </m:e>
                      <m:sub>
                        <m:r>
                          <a:rPr lang="uz-Latn-UZ" sz="3200" b="1" i="1">
                            <a:solidFill>
                              <a:schemeClr val="tx1"/>
                            </a:solidFill>
                            <a:latin typeface="Cambria Math" panose="02040503050406030204" pitchFamily="18" charset="0"/>
                          </a:rPr>
                          <m:t>𝒎𝒊𝒏</m:t>
                        </m:r>
                      </m:sub>
                    </m:sSub>
                  </m:oMath>
                </a14:m>
                <a:r>
                  <a:rPr lang="uz-Latn-UZ" sz="3200" dirty="0">
                    <a:latin typeface="Arial" panose="020B0604020202020204" pitchFamily="34" charset="0"/>
                    <a:cs typeface="Arial" panose="020B0604020202020204" pitchFamily="34" charset="0"/>
                  </a:rPr>
                  <a:t> mavjud va </a:t>
                </a:r>
                <a:r>
                  <a:rPr lang="uz-Latn-UZ" sz="3200" b="1" i="1" dirty="0">
                    <a:latin typeface="Arial" panose="020B0604020202020204" pitchFamily="34" charset="0"/>
                    <a:cs typeface="Arial" panose="020B0604020202020204" pitchFamily="34" charset="0"/>
                  </a:rPr>
                  <a:t>bu fotoeffektning qizil chegarasi </a:t>
                </a:r>
                <a:r>
                  <a:rPr lang="uz-Latn-UZ" sz="3200" dirty="0">
                    <a:latin typeface="Arial" panose="020B0604020202020204" pitchFamily="34" charset="0"/>
                    <a:cs typeface="Arial" panose="020B0604020202020204" pitchFamily="34" charset="0"/>
                  </a:rPr>
                  <a:t>deyiladi. </a:t>
                </a:r>
              </a:p>
              <a:p>
                <a:pPr algn="just">
                  <a:lnSpc>
                    <a:spcPct val="110000"/>
                  </a:lnSpc>
                  <a:buAutoNum type="arabicPeriod"/>
                </a:pPr>
                <a:r>
                  <a:rPr lang="en-US" sz="3200" dirty="0">
                    <a:latin typeface="Arial" panose="020B0604020202020204" pitchFamily="34" charset="0"/>
                    <a:cs typeface="Arial" panose="020B0604020202020204" pitchFamily="34" charset="0"/>
                  </a:rPr>
                  <a:t> </a:t>
                </a:r>
                <a:r>
                  <a:rPr lang="uz-Latn-UZ" sz="3200" dirty="0">
                    <a:latin typeface="Arial" panose="020B0604020202020204" pitchFamily="34" charset="0"/>
                    <a:cs typeface="Arial" panose="020B0604020202020204" pitchFamily="34" charset="0"/>
                  </a:rPr>
                  <a:t>Katoddan vaqt birligida chiqayotgan fotoelektronlar soni katodga tushayotgan </a:t>
                </a:r>
                <a:r>
                  <a:rPr lang="uz-Latn-UZ" sz="3200" b="1" i="1" dirty="0">
                    <a:latin typeface="Arial" panose="020B0604020202020204" pitchFamily="34" charset="0"/>
                    <a:cs typeface="Arial" panose="020B0604020202020204" pitchFamily="34" charset="0"/>
                  </a:rPr>
                  <a:t>yorug‘lik oqimi (intensivligiga) to‘g‘ri proporsional</a:t>
                </a:r>
                <a:r>
                  <a:rPr lang="uz-Latn-UZ" sz="3200" dirty="0">
                    <a:latin typeface="Arial" panose="020B0604020202020204" pitchFamily="34" charset="0"/>
                    <a:cs typeface="Arial" panose="020B0604020202020204" pitchFamily="34" charset="0"/>
                  </a:rPr>
                  <a:t>, chastotasiga bog‘liq emas.</a:t>
                </a:r>
                <a:endParaRPr lang="ru-RU" sz="3200" dirty="0">
                  <a:latin typeface="Arial" panose="020B0604020202020204" pitchFamily="34" charset="0"/>
                  <a:cs typeface="Arial" panose="020B0604020202020204" pitchFamily="34" charset="0"/>
                </a:endParaRPr>
              </a:p>
            </p:txBody>
          </p:sp>
        </mc:Choice>
        <mc:Fallback xmlns="">
          <p:sp>
            <p:nvSpPr>
              <p:cNvPr id="3" name="Объект 2">
                <a:extLst>
                  <a:ext uri="{FF2B5EF4-FFF2-40B4-BE49-F238E27FC236}">
                    <a16:creationId xmlns:a16="http://schemas.microsoft.com/office/drawing/2014/main" id="{B9E96F1C-DDC6-4EC4-9C36-7BCFD9C8DE2C}"/>
                  </a:ext>
                </a:extLst>
              </p:cNvPr>
              <p:cNvSpPr>
                <a:spLocks noGrp="1" noRot="1" noChangeAspect="1" noMove="1" noResize="1" noEditPoints="1" noAdjustHandles="1" noChangeArrowheads="1" noChangeShapeType="1" noTextEdit="1"/>
              </p:cNvSpPr>
              <p:nvPr>
                <p:ph idx="1"/>
              </p:nvPr>
            </p:nvSpPr>
            <p:spPr>
              <a:xfrm>
                <a:off x="215900" y="1371600"/>
                <a:ext cx="11688392" cy="5613400"/>
              </a:xfrm>
              <a:blipFill>
                <a:blip r:embed="rId2"/>
                <a:stretch>
                  <a:fillRect l="-1199" t="-1412" r="-1303"/>
                </a:stretch>
              </a:blipFill>
            </p:spPr>
            <p:txBody>
              <a:bodyPr/>
              <a:lstStyle/>
              <a:p>
                <a:r>
                  <a:rPr lang="ru-RU">
                    <a:noFill/>
                  </a:rPr>
                  <a:t> </a:t>
                </a:r>
              </a:p>
            </p:txBody>
          </p:sp>
        </mc:Fallback>
      </mc:AlternateContent>
    </p:spTree>
    <p:extLst>
      <p:ext uri="{BB962C8B-B14F-4D97-AF65-F5344CB8AC3E}">
        <p14:creationId xmlns:p14="http://schemas.microsoft.com/office/powerpoint/2010/main" val="1300459195"/>
      </p:ext>
    </p:extLst>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AD2367-BBC4-49FF-B685-99F51D84B682}"/>
              </a:ext>
            </a:extLst>
          </p:cNvPr>
          <p:cNvSpPr>
            <a:spLocks noGrp="1"/>
          </p:cNvSpPr>
          <p:nvPr>
            <p:ph type="title"/>
          </p:nvPr>
        </p:nvSpPr>
        <p:spPr>
          <a:xfrm>
            <a:off x="0" y="1"/>
            <a:ext cx="12192000" cy="1231899"/>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r>
              <a:rPr lang="en-US" sz="5400" dirty="0" err="1">
                <a:latin typeface="Arial" panose="020B0604020202020204" pitchFamily="34" charset="0"/>
                <a:cs typeface="Arial" panose="020B0604020202020204" pitchFamily="34" charset="0"/>
              </a:rPr>
              <a:t>Fotoeffekt</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nazariyasi</a:t>
            </a:r>
            <a:endParaRPr lang="ru-RU" sz="5400" dirty="0"/>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79E6BF99-D733-477D-A0D2-2184BD4A6B47}"/>
                  </a:ext>
                </a:extLst>
              </p:cNvPr>
              <p:cNvSpPr>
                <a:spLocks noGrp="1"/>
              </p:cNvSpPr>
              <p:nvPr>
                <p:ph idx="1"/>
              </p:nvPr>
            </p:nvSpPr>
            <p:spPr>
              <a:xfrm>
                <a:off x="264920" y="1549400"/>
                <a:ext cx="8981630" cy="5054600"/>
              </a:xfrm>
            </p:spPr>
            <p:txBody>
              <a:bodyPr>
                <a:normAutofit fontScale="70000" lnSpcReduction="20000"/>
              </a:bodyPr>
              <a:lstStyle/>
              <a:p>
                <a:pPr marL="0" indent="0" algn="just">
                  <a:lnSpc>
                    <a:spcPct val="120000"/>
                  </a:lnSpc>
                  <a:buNone/>
                </a:pPr>
                <a:r>
                  <a:rPr lang="en-US" b="1" dirty="0">
                    <a:latin typeface="News706 BT" panose="02040804060705020204" pitchFamily="18" charset="0"/>
                  </a:rPr>
                  <a:t>      </a:t>
                </a:r>
                <a:r>
                  <a:rPr lang="uz-Latn-UZ" b="1" dirty="0">
                    <a:latin typeface="News706 BT" panose="02040804060705020204" pitchFamily="18" charset="0"/>
                  </a:rPr>
                  <a:t> </a:t>
                </a:r>
                <a:r>
                  <a:rPr lang="uz-Latn-UZ" sz="4100" dirty="0">
                    <a:latin typeface="Arial" panose="020B0604020202020204" pitchFamily="34" charset="0"/>
                    <a:cs typeface="Arial" panose="020B0604020202020204" pitchFamily="34" charset="0"/>
                  </a:rPr>
                  <a:t>Fotoeffekt nazariyasi 1905-yilda A. Eynshteyn tomonidan asoslab berildi. U M.Plank gipotezasidan foydalanib, elektromagnit to‘lqinlar ham alohida porsiyalar – kvantlardan iborat degan xulosaga keladi. Ular keyinchalik fotonlar deb ataladi.</a:t>
                </a:r>
              </a:p>
              <a:p>
                <a:pPr marL="0" indent="0" algn="just">
                  <a:lnSpc>
                    <a:spcPct val="120000"/>
                  </a:lnSpc>
                  <a:buNone/>
                </a:pPr>
                <a:r>
                  <a:rPr lang="uz-Latn-UZ" sz="5100" b="1" dirty="0">
                    <a:solidFill>
                      <a:schemeClr val="tx1"/>
                    </a:solidFill>
                    <a:latin typeface="Arial" panose="020B0604020202020204" pitchFamily="34" charset="0"/>
                    <a:cs typeface="Arial" panose="020B0604020202020204" pitchFamily="34" charset="0"/>
                  </a:rPr>
                  <a:t>  </a:t>
                </a:r>
                <a:r>
                  <a:rPr lang="en-US" sz="5100" b="1" dirty="0">
                    <a:solidFill>
                      <a:schemeClr val="tx1"/>
                    </a:solidFill>
                    <a:latin typeface="Arial" panose="020B0604020202020204" pitchFamily="34" charset="0"/>
                    <a:cs typeface="Arial" panose="020B0604020202020204" pitchFamily="34" charset="0"/>
                  </a:rPr>
                  <a:t>                     </a:t>
                </a:r>
                <a:r>
                  <a:rPr lang="uz-Latn-UZ" sz="5100" b="1" dirty="0">
                    <a:solidFill>
                      <a:schemeClr val="tx1"/>
                    </a:solidFill>
                    <a:latin typeface="Arial" panose="020B0604020202020204" pitchFamily="34" charset="0"/>
                    <a:cs typeface="Arial" panose="020B0604020202020204" pitchFamily="34" charset="0"/>
                  </a:rPr>
                  <a:t> </a:t>
                </a:r>
                <a14:m>
                  <m:oMath xmlns:m="http://schemas.openxmlformats.org/officeDocument/2006/math">
                    <m:r>
                      <a:rPr lang="uz-Latn-UZ" sz="5100" b="1" i="1" smtClean="0">
                        <a:solidFill>
                          <a:schemeClr val="tx1"/>
                        </a:solidFill>
                        <a:latin typeface="Cambria Math" panose="02040503050406030204" pitchFamily="18" charset="0"/>
                      </a:rPr>
                      <m:t>𝒉</m:t>
                    </m:r>
                    <m:r>
                      <a:rPr lang="uz-Latn-UZ" sz="5100" b="1" i="1" smtClean="0">
                        <a:solidFill>
                          <a:schemeClr val="tx1"/>
                        </a:solidFill>
                        <a:latin typeface="Cambria Math" panose="02040503050406030204" pitchFamily="18" charset="0"/>
                        <a:ea typeface="Cambria Math" panose="02040503050406030204" pitchFamily="18" charset="0"/>
                      </a:rPr>
                      <m:t>𝝂</m:t>
                    </m:r>
                    <m:r>
                      <a:rPr lang="uz-Latn-UZ" sz="5100" b="1" i="1" smtClean="0">
                        <a:solidFill>
                          <a:schemeClr val="tx1"/>
                        </a:solidFill>
                        <a:latin typeface="Cambria Math" panose="02040503050406030204" pitchFamily="18" charset="0"/>
                        <a:ea typeface="Cambria Math" panose="02040503050406030204" pitchFamily="18" charset="0"/>
                      </a:rPr>
                      <m:t>=</m:t>
                    </m:r>
                    <m:r>
                      <a:rPr lang="uz-Latn-UZ" sz="5100" b="1" i="1" smtClean="0">
                        <a:solidFill>
                          <a:schemeClr val="tx1"/>
                        </a:solidFill>
                        <a:latin typeface="Cambria Math" panose="02040503050406030204" pitchFamily="18" charset="0"/>
                        <a:ea typeface="Cambria Math" panose="02040503050406030204" pitchFamily="18" charset="0"/>
                      </a:rPr>
                      <m:t>𝑨</m:t>
                    </m:r>
                    <m:r>
                      <a:rPr lang="uz-Latn-UZ" sz="5100" b="1" i="1" smtClean="0">
                        <a:solidFill>
                          <a:schemeClr val="tx1"/>
                        </a:solidFill>
                        <a:latin typeface="Cambria Math" panose="02040503050406030204" pitchFamily="18" charset="0"/>
                        <a:ea typeface="Cambria Math" panose="02040503050406030204" pitchFamily="18" charset="0"/>
                      </a:rPr>
                      <m:t>+</m:t>
                    </m:r>
                    <m:f>
                      <m:fPr>
                        <m:ctrlPr>
                          <a:rPr lang="uz-Latn-UZ" sz="5100" b="1" i="1">
                            <a:solidFill>
                              <a:schemeClr val="tx1"/>
                            </a:solidFill>
                            <a:latin typeface="Cambria Math" panose="02040503050406030204" pitchFamily="18" charset="0"/>
                            <a:ea typeface="Cambria Math" panose="02040503050406030204" pitchFamily="18" charset="0"/>
                          </a:rPr>
                        </m:ctrlPr>
                      </m:fPr>
                      <m:num>
                        <m:r>
                          <a:rPr lang="uz-Latn-UZ" sz="5100" b="1" i="1" smtClean="0">
                            <a:solidFill>
                              <a:schemeClr val="tx1"/>
                            </a:solidFill>
                            <a:latin typeface="Cambria Math" panose="02040503050406030204" pitchFamily="18" charset="0"/>
                            <a:ea typeface="Cambria Math" panose="02040503050406030204" pitchFamily="18" charset="0"/>
                          </a:rPr>
                          <m:t>𝒎</m:t>
                        </m:r>
                        <m:sSup>
                          <m:sSupPr>
                            <m:ctrlPr>
                              <a:rPr lang="uz-Latn-UZ" sz="5100" b="1" i="1">
                                <a:solidFill>
                                  <a:schemeClr val="tx1"/>
                                </a:solidFill>
                                <a:latin typeface="Cambria Math" panose="02040503050406030204" pitchFamily="18" charset="0"/>
                                <a:ea typeface="Cambria Math" panose="02040503050406030204" pitchFamily="18" charset="0"/>
                              </a:rPr>
                            </m:ctrlPr>
                          </m:sSupPr>
                          <m:e>
                            <m:r>
                              <a:rPr lang="uz-Latn-UZ" sz="5100" b="1" i="1" smtClean="0">
                                <a:solidFill>
                                  <a:schemeClr val="tx1"/>
                                </a:solidFill>
                                <a:latin typeface="Cambria Math" panose="02040503050406030204" pitchFamily="18" charset="0"/>
                                <a:ea typeface="Cambria Math" panose="02040503050406030204" pitchFamily="18" charset="0"/>
                              </a:rPr>
                              <m:t>𝝑</m:t>
                            </m:r>
                          </m:e>
                          <m:sup>
                            <m:r>
                              <a:rPr lang="uz-Latn-UZ" sz="5100" b="1" i="1" smtClean="0">
                                <a:solidFill>
                                  <a:schemeClr val="tx1"/>
                                </a:solidFill>
                                <a:latin typeface="Cambria Math" panose="02040503050406030204" pitchFamily="18" charset="0"/>
                                <a:ea typeface="Cambria Math" panose="02040503050406030204" pitchFamily="18" charset="0"/>
                              </a:rPr>
                              <m:t>𝟐</m:t>
                            </m:r>
                          </m:sup>
                        </m:sSup>
                      </m:num>
                      <m:den>
                        <m:r>
                          <a:rPr lang="uz-Latn-UZ" sz="5100" b="1" i="1" smtClean="0">
                            <a:solidFill>
                              <a:schemeClr val="tx1"/>
                            </a:solidFill>
                            <a:latin typeface="Cambria Math" panose="02040503050406030204" pitchFamily="18" charset="0"/>
                            <a:ea typeface="Cambria Math" panose="02040503050406030204" pitchFamily="18" charset="0"/>
                          </a:rPr>
                          <m:t>𝟐</m:t>
                        </m:r>
                      </m:den>
                    </m:f>
                  </m:oMath>
                </a14:m>
                <a:r>
                  <a:rPr lang="uz-Latn-UZ" sz="5100" b="1" dirty="0">
                    <a:solidFill>
                      <a:schemeClr val="tx1"/>
                    </a:solidFill>
                    <a:latin typeface="Arial" panose="020B0604020202020204" pitchFamily="34" charset="0"/>
                    <a:cs typeface="Arial" panose="020B0604020202020204" pitchFamily="34" charset="0"/>
                  </a:rPr>
                  <a:t> </a:t>
                </a:r>
              </a:p>
              <a:p>
                <a:pPr marL="0" indent="0" algn="just">
                  <a:lnSpc>
                    <a:spcPct val="120000"/>
                  </a:lnSpc>
                  <a:buNone/>
                </a:pPr>
                <a:r>
                  <a:rPr lang="uz-Latn-UZ" sz="5100" b="1" dirty="0">
                    <a:solidFill>
                      <a:schemeClr val="tx1"/>
                    </a:solidFill>
                    <a:latin typeface="Arial" panose="020B0604020202020204" pitchFamily="34" charset="0"/>
                    <a:cs typeface="Arial" panose="020B0604020202020204" pitchFamily="34" charset="0"/>
                  </a:rPr>
                  <a:t>                 </a:t>
                </a:r>
                <a:r>
                  <a:rPr lang="en-US" sz="5100" b="1" dirty="0">
                    <a:solidFill>
                      <a:schemeClr val="tx1"/>
                    </a:solidFill>
                    <a:latin typeface="Arial" panose="020B0604020202020204" pitchFamily="34" charset="0"/>
                    <a:cs typeface="Arial" panose="020B0604020202020204" pitchFamily="34" charset="0"/>
                  </a:rPr>
                  <a:t>    </a:t>
                </a:r>
                <a14:m>
                  <m:oMath xmlns:m="http://schemas.openxmlformats.org/officeDocument/2006/math">
                    <m:sSub>
                      <m:sSubPr>
                        <m:ctrlPr>
                          <a:rPr lang="uz-Latn-UZ" sz="5100" b="1" i="1">
                            <a:solidFill>
                              <a:schemeClr val="tx1"/>
                            </a:solidFill>
                            <a:latin typeface="Cambria Math" panose="02040503050406030204" pitchFamily="18" charset="0"/>
                          </a:rPr>
                        </m:ctrlPr>
                      </m:sSubPr>
                      <m:e>
                        <m:r>
                          <a:rPr lang="uz-Latn-UZ" sz="5100" b="1" i="1" smtClean="0">
                            <a:solidFill>
                              <a:schemeClr val="tx1"/>
                            </a:solidFill>
                            <a:latin typeface="Cambria Math" panose="02040503050406030204" pitchFamily="18" charset="0"/>
                          </a:rPr>
                          <m:t>(</m:t>
                        </m:r>
                        <m:f>
                          <m:fPr>
                            <m:ctrlPr>
                              <a:rPr lang="uz-Latn-UZ" sz="5100" b="1" i="1">
                                <a:solidFill>
                                  <a:schemeClr val="tx1"/>
                                </a:solidFill>
                                <a:latin typeface="Cambria Math" panose="02040503050406030204" pitchFamily="18" charset="0"/>
                              </a:rPr>
                            </m:ctrlPr>
                          </m:fPr>
                          <m:num>
                            <m:r>
                              <a:rPr lang="uz-Latn-UZ" sz="5100" b="1" i="1" smtClean="0">
                                <a:solidFill>
                                  <a:schemeClr val="tx1"/>
                                </a:solidFill>
                                <a:latin typeface="Cambria Math" panose="02040503050406030204" pitchFamily="18" charset="0"/>
                              </a:rPr>
                              <m:t>𝒎</m:t>
                            </m:r>
                            <m:sSup>
                              <m:sSupPr>
                                <m:ctrlPr>
                                  <a:rPr lang="uz-Latn-UZ" sz="5100" b="1" i="1">
                                    <a:solidFill>
                                      <a:schemeClr val="tx1"/>
                                    </a:solidFill>
                                    <a:latin typeface="Cambria Math" panose="02040503050406030204" pitchFamily="18" charset="0"/>
                                  </a:rPr>
                                </m:ctrlPr>
                              </m:sSupPr>
                              <m:e>
                                <m:r>
                                  <a:rPr lang="uz-Latn-UZ" sz="5100" b="1" i="1" smtClean="0">
                                    <a:solidFill>
                                      <a:schemeClr val="tx1"/>
                                    </a:solidFill>
                                    <a:latin typeface="Cambria Math" panose="02040503050406030204" pitchFamily="18" charset="0"/>
                                    <a:ea typeface="Cambria Math" panose="02040503050406030204" pitchFamily="18" charset="0"/>
                                  </a:rPr>
                                  <m:t>𝝑</m:t>
                                </m:r>
                              </m:e>
                              <m:sup>
                                <m:r>
                                  <a:rPr lang="uz-Latn-UZ" sz="5100" b="1" i="1" smtClean="0">
                                    <a:solidFill>
                                      <a:schemeClr val="tx1"/>
                                    </a:solidFill>
                                    <a:latin typeface="Cambria Math" panose="02040503050406030204" pitchFamily="18" charset="0"/>
                                  </a:rPr>
                                  <m:t>𝟐</m:t>
                                </m:r>
                              </m:sup>
                            </m:sSup>
                          </m:num>
                          <m:den>
                            <m:r>
                              <a:rPr lang="uz-Latn-UZ" sz="5100" b="1" i="1" smtClean="0">
                                <a:solidFill>
                                  <a:schemeClr val="tx1"/>
                                </a:solidFill>
                                <a:latin typeface="Cambria Math" panose="02040503050406030204" pitchFamily="18" charset="0"/>
                              </a:rPr>
                              <m:t>𝟐</m:t>
                            </m:r>
                          </m:den>
                        </m:f>
                        <m:r>
                          <a:rPr lang="uz-Latn-UZ" sz="5100" b="1" i="1" smtClean="0">
                            <a:solidFill>
                              <a:schemeClr val="tx1"/>
                            </a:solidFill>
                            <a:latin typeface="Cambria Math" panose="02040503050406030204" pitchFamily="18" charset="0"/>
                          </a:rPr>
                          <m:t>)</m:t>
                        </m:r>
                      </m:e>
                      <m:sub>
                        <m:r>
                          <a:rPr lang="uz-Latn-UZ" sz="5100" b="1" i="1" smtClean="0">
                            <a:solidFill>
                              <a:schemeClr val="tx1"/>
                            </a:solidFill>
                            <a:latin typeface="Cambria Math" panose="02040503050406030204" pitchFamily="18" charset="0"/>
                          </a:rPr>
                          <m:t>𝒎𝒂𝒙</m:t>
                        </m:r>
                      </m:sub>
                    </m:sSub>
                    <m:r>
                      <a:rPr lang="uz-Latn-UZ" sz="5100" b="1" i="1" smtClean="0">
                        <a:solidFill>
                          <a:schemeClr val="tx1"/>
                        </a:solidFill>
                        <a:latin typeface="Cambria Math" panose="02040503050406030204" pitchFamily="18" charset="0"/>
                      </a:rPr>
                      <m:t>=</m:t>
                    </m:r>
                    <m:r>
                      <a:rPr lang="uz-Latn-UZ" sz="5100" b="1" i="1" smtClean="0">
                        <a:solidFill>
                          <a:schemeClr val="tx1"/>
                        </a:solidFill>
                        <a:latin typeface="Cambria Math" panose="02040503050406030204" pitchFamily="18" charset="0"/>
                      </a:rPr>
                      <m:t>𝒆</m:t>
                    </m:r>
                    <m:sSub>
                      <m:sSubPr>
                        <m:ctrlPr>
                          <a:rPr lang="uz-Latn-UZ" sz="5100" b="1" i="1">
                            <a:solidFill>
                              <a:schemeClr val="tx1"/>
                            </a:solidFill>
                            <a:latin typeface="Cambria Math" panose="02040503050406030204" pitchFamily="18" charset="0"/>
                          </a:rPr>
                        </m:ctrlPr>
                      </m:sSubPr>
                      <m:e>
                        <m:r>
                          <a:rPr lang="uz-Latn-UZ" sz="5100" b="1" i="1" smtClean="0">
                            <a:solidFill>
                              <a:schemeClr val="tx1"/>
                            </a:solidFill>
                            <a:latin typeface="Cambria Math" panose="02040503050406030204" pitchFamily="18" charset="0"/>
                          </a:rPr>
                          <m:t>𝑼</m:t>
                        </m:r>
                      </m:e>
                      <m:sub>
                        <m:r>
                          <a:rPr lang="uz-Latn-UZ" sz="5100" b="1" i="1" smtClean="0">
                            <a:solidFill>
                              <a:schemeClr val="tx1"/>
                            </a:solidFill>
                            <a:latin typeface="Cambria Math" panose="02040503050406030204" pitchFamily="18" charset="0"/>
                          </a:rPr>
                          <m:t>𝒚𝒐𝒑</m:t>
                        </m:r>
                      </m:sub>
                    </m:sSub>
                  </m:oMath>
                </a14:m>
                <a:r>
                  <a:rPr lang="uz-Latn-UZ" sz="5100" b="1" dirty="0">
                    <a:solidFill>
                      <a:schemeClr val="tx1"/>
                    </a:solidFill>
                    <a:latin typeface="Arial" panose="020B0604020202020204" pitchFamily="34" charset="0"/>
                    <a:cs typeface="Arial" panose="020B0604020202020204" pitchFamily="34" charset="0"/>
                  </a:rPr>
                  <a:t>  </a:t>
                </a:r>
              </a:p>
              <a:p>
                <a:pPr marL="0" indent="0" algn="just">
                  <a:lnSpc>
                    <a:spcPct val="120000"/>
                  </a:lnSpc>
                  <a:buNone/>
                </a:pPr>
                <a:r>
                  <a:rPr lang="uz-Latn-UZ" sz="5100" b="1" dirty="0">
                    <a:solidFill>
                      <a:schemeClr val="tx1"/>
                    </a:solidFill>
                    <a:latin typeface="Arial" panose="020B0604020202020204" pitchFamily="34" charset="0"/>
                    <a:cs typeface="Arial" panose="020B0604020202020204" pitchFamily="34" charset="0"/>
                  </a:rPr>
                  <a:t>                       </a:t>
                </a:r>
                <a14:m>
                  <m:oMath xmlns:m="http://schemas.openxmlformats.org/officeDocument/2006/math">
                    <m:r>
                      <a:rPr lang="uz-Latn-UZ" sz="5100" b="1" i="1" smtClean="0">
                        <a:solidFill>
                          <a:schemeClr val="tx1"/>
                        </a:solidFill>
                        <a:latin typeface="Cambria Math" panose="02040503050406030204" pitchFamily="18" charset="0"/>
                      </a:rPr>
                      <m:t>𝒉</m:t>
                    </m:r>
                    <m:r>
                      <a:rPr lang="uz-Latn-UZ" sz="5100" b="1" i="1" smtClean="0">
                        <a:solidFill>
                          <a:schemeClr val="tx1"/>
                        </a:solidFill>
                        <a:latin typeface="Cambria Math" panose="02040503050406030204" pitchFamily="18" charset="0"/>
                        <a:ea typeface="Cambria Math" panose="02040503050406030204" pitchFamily="18" charset="0"/>
                      </a:rPr>
                      <m:t>𝝂</m:t>
                    </m:r>
                    <m:r>
                      <a:rPr lang="uz-Latn-UZ" sz="5100" b="1" i="1" smtClean="0">
                        <a:solidFill>
                          <a:schemeClr val="tx1"/>
                        </a:solidFill>
                        <a:latin typeface="Cambria Math" panose="02040503050406030204" pitchFamily="18" charset="0"/>
                        <a:ea typeface="Cambria Math" panose="02040503050406030204" pitchFamily="18" charset="0"/>
                      </a:rPr>
                      <m:t>=</m:t>
                    </m:r>
                    <m:r>
                      <a:rPr lang="uz-Latn-UZ" sz="5100" b="1" i="1" smtClean="0">
                        <a:solidFill>
                          <a:schemeClr val="tx1"/>
                        </a:solidFill>
                        <a:latin typeface="Cambria Math" panose="02040503050406030204" pitchFamily="18" charset="0"/>
                        <a:ea typeface="Cambria Math" panose="02040503050406030204" pitchFamily="18" charset="0"/>
                      </a:rPr>
                      <m:t>𝑨</m:t>
                    </m:r>
                    <m:r>
                      <a:rPr lang="uz-Latn-UZ" sz="5100" b="1" i="1" smtClean="0">
                        <a:solidFill>
                          <a:schemeClr val="tx1"/>
                        </a:solidFill>
                        <a:latin typeface="Cambria Math" panose="02040503050406030204" pitchFamily="18" charset="0"/>
                        <a:ea typeface="Cambria Math" panose="02040503050406030204" pitchFamily="18" charset="0"/>
                      </a:rPr>
                      <m:t>+</m:t>
                    </m:r>
                    <m:r>
                      <a:rPr lang="uz-Latn-UZ" sz="5100" b="1" i="1" smtClean="0">
                        <a:solidFill>
                          <a:schemeClr val="tx1"/>
                        </a:solidFill>
                        <a:latin typeface="Cambria Math" panose="02040503050406030204" pitchFamily="18" charset="0"/>
                        <a:ea typeface="Cambria Math" panose="02040503050406030204" pitchFamily="18" charset="0"/>
                      </a:rPr>
                      <m:t>𝒆</m:t>
                    </m:r>
                    <m:sSub>
                      <m:sSubPr>
                        <m:ctrlPr>
                          <a:rPr lang="uz-Latn-UZ" sz="5100" b="1" i="1">
                            <a:solidFill>
                              <a:schemeClr val="tx1"/>
                            </a:solidFill>
                            <a:latin typeface="Cambria Math" panose="02040503050406030204" pitchFamily="18" charset="0"/>
                            <a:ea typeface="Cambria Math" panose="02040503050406030204" pitchFamily="18" charset="0"/>
                          </a:rPr>
                        </m:ctrlPr>
                      </m:sSubPr>
                      <m:e>
                        <m:r>
                          <a:rPr lang="uz-Latn-UZ" sz="5100" b="1" i="1" smtClean="0">
                            <a:solidFill>
                              <a:schemeClr val="tx1"/>
                            </a:solidFill>
                            <a:latin typeface="Cambria Math" panose="02040503050406030204" pitchFamily="18" charset="0"/>
                            <a:ea typeface="Cambria Math" panose="02040503050406030204" pitchFamily="18" charset="0"/>
                          </a:rPr>
                          <m:t>𝑼</m:t>
                        </m:r>
                      </m:e>
                      <m:sub>
                        <m:r>
                          <a:rPr lang="uz-Latn-UZ" sz="5100" b="1" i="1" smtClean="0">
                            <a:solidFill>
                              <a:schemeClr val="tx1"/>
                            </a:solidFill>
                            <a:latin typeface="Cambria Math" panose="02040503050406030204" pitchFamily="18" charset="0"/>
                            <a:ea typeface="Cambria Math" panose="02040503050406030204" pitchFamily="18" charset="0"/>
                          </a:rPr>
                          <m:t>𝒚𝒐𝒑</m:t>
                        </m:r>
                      </m:sub>
                    </m:sSub>
                  </m:oMath>
                </a14:m>
                <a:endParaRPr lang="ru-RU" sz="5100" b="1" dirty="0">
                  <a:latin typeface="Arial" panose="020B0604020202020204" pitchFamily="34" charset="0"/>
                  <a:cs typeface="Arial" panose="020B0604020202020204" pitchFamily="34" charset="0"/>
                </a:endParaRPr>
              </a:p>
            </p:txBody>
          </p:sp>
        </mc:Choice>
        <mc:Fallback xmlns="">
          <p:sp>
            <p:nvSpPr>
              <p:cNvPr id="3" name="Объект 2">
                <a:extLst>
                  <a:ext uri="{FF2B5EF4-FFF2-40B4-BE49-F238E27FC236}">
                    <a16:creationId xmlns:a16="http://schemas.microsoft.com/office/drawing/2014/main" id="{79E6BF99-D733-477D-A0D2-2184BD4A6B47}"/>
                  </a:ext>
                </a:extLst>
              </p:cNvPr>
              <p:cNvSpPr>
                <a:spLocks noGrp="1" noRot="1" noChangeAspect="1" noMove="1" noResize="1" noEditPoints="1" noAdjustHandles="1" noChangeArrowheads="1" noChangeShapeType="1" noTextEdit="1"/>
              </p:cNvSpPr>
              <p:nvPr>
                <p:ph idx="1"/>
              </p:nvPr>
            </p:nvSpPr>
            <p:spPr>
              <a:xfrm>
                <a:off x="264920" y="1549400"/>
                <a:ext cx="8981630" cy="5054600"/>
              </a:xfrm>
              <a:blipFill>
                <a:blip r:embed="rId3"/>
                <a:stretch>
                  <a:fillRect l="-1425" t="-1206" r="-1425"/>
                </a:stretch>
              </a:blipFill>
            </p:spPr>
            <p:txBody>
              <a:bodyPr/>
              <a:lstStyle/>
              <a:p>
                <a:r>
                  <a:rPr lang="ru-RU">
                    <a:noFill/>
                  </a:rPr>
                  <a:t> </a:t>
                </a:r>
              </a:p>
            </p:txBody>
          </p:sp>
        </mc:Fallback>
      </mc:AlternateContent>
      <p:graphicFrame>
        <p:nvGraphicFramePr>
          <p:cNvPr id="4" name="Объект 3">
            <a:extLst>
              <a:ext uri="{FF2B5EF4-FFF2-40B4-BE49-F238E27FC236}">
                <a16:creationId xmlns:a16="http://schemas.microsoft.com/office/drawing/2014/main" id="{2DEFC6DC-0832-4193-B359-27DF719C7E66}"/>
              </a:ext>
            </a:extLst>
          </p:cNvPr>
          <p:cNvGraphicFramePr>
            <a:graphicFrameLocks noChangeAspect="1"/>
          </p:cNvGraphicFramePr>
          <p:nvPr>
            <p:extLst>
              <p:ext uri="{D42A27DB-BD31-4B8C-83A1-F6EECF244321}">
                <p14:modId xmlns:p14="http://schemas.microsoft.com/office/powerpoint/2010/main" val="1883818833"/>
              </p:ext>
            </p:extLst>
          </p:nvPr>
        </p:nvGraphicFramePr>
        <p:xfrm>
          <a:off x="9372600" y="1320800"/>
          <a:ext cx="2667000" cy="2933701"/>
        </p:xfrm>
        <a:graphic>
          <a:graphicData uri="http://schemas.openxmlformats.org/presentationml/2006/ole">
            <mc:AlternateContent xmlns:mc="http://schemas.openxmlformats.org/markup-compatibility/2006">
              <mc:Choice xmlns:v="urn:schemas-microsoft-com:vml" Requires="v">
                <p:oleObj spid="_x0000_s2115" name="PHOTO-PAINT" r:id="rId4" imgW="7543440" imgH="10718640" progId="CorelPHOTOPAINT.Image.19">
                  <p:embed/>
                </p:oleObj>
              </mc:Choice>
              <mc:Fallback>
                <p:oleObj name="PHOTO-PAINT" r:id="rId4" imgW="7543440" imgH="10718640" progId="CorelPHOTOPAINT.Image.19">
                  <p:embed/>
                  <p:pic>
                    <p:nvPicPr>
                      <p:cNvPr id="2" name="Объект 1"/>
                      <p:cNvPicPr/>
                      <p:nvPr/>
                    </p:nvPicPr>
                    <p:blipFill>
                      <a:blip r:embed="rId5"/>
                      <a:stretch>
                        <a:fillRect/>
                      </a:stretch>
                    </p:blipFill>
                    <p:spPr>
                      <a:xfrm>
                        <a:off x="9372600" y="1320800"/>
                        <a:ext cx="2667000" cy="2933701"/>
                      </a:xfrm>
                      <a:prstGeom prst="rect">
                        <a:avLst/>
                      </a:prstGeom>
                    </p:spPr>
                  </p:pic>
                </p:oleObj>
              </mc:Fallback>
            </mc:AlternateContent>
          </a:graphicData>
        </a:graphic>
      </p:graphicFrame>
      <p:graphicFrame>
        <p:nvGraphicFramePr>
          <p:cNvPr id="5" name="Объект 4">
            <a:extLst>
              <a:ext uri="{FF2B5EF4-FFF2-40B4-BE49-F238E27FC236}">
                <a16:creationId xmlns:a16="http://schemas.microsoft.com/office/drawing/2014/main" id="{3A438B7E-69DC-48AF-A89F-CA398BA25801}"/>
              </a:ext>
            </a:extLst>
          </p:cNvPr>
          <p:cNvGraphicFramePr>
            <a:graphicFrameLocks noChangeAspect="1"/>
          </p:cNvGraphicFramePr>
          <p:nvPr>
            <p:extLst>
              <p:ext uri="{D42A27DB-BD31-4B8C-83A1-F6EECF244321}">
                <p14:modId xmlns:p14="http://schemas.microsoft.com/office/powerpoint/2010/main" val="3630362456"/>
              </p:ext>
            </p:extLst>
          </p:nvPr>
        </p:nvGraphicFramePr>
        <p:xfrm>
          <a:off x="9461500" y="4254501"/>
          <a:ext cx="2578100" cy="2465409"/>
        </p:xfrm>
        <a:graphic>
          <a:graphicData uri="http://schemas.openxmlformats.org/presentationml/2006/ole">
            <mc:AlternateContent xmlns:mc="http://schemas.openxmlformats.org/markup-compatibility/2006">
              <mc:Choice xmlns:v="urn:schemas-microsoft-com:vml" Requires="v">
                <p:oleObj spid="_x0000_s2116" name="PHOTO-PAINT" r:id="rId6" imgW="9143640" imgH="9905760" progId="CorelPHOTOPAINT.Image.19">
                  <p:embed/>
                </p:oleObj>
              </mc:Choice>
              <mc:Fallback>
                <p:oleObj name="PHOTO-PAINT" r:id="rId6" imgW="9143640" imgH="9905760" progId="CorelPHOTOPAINT.Image.19">
                  <p:embed/>
                  <p:pic>
                    <p:nvPicPr>
                      <p:cNvPr id="4" name="Объект 3"/>
                      <p:cNvPicPr/>
                      <p:nvPr/>
                    </p:nvPicPr>
                    <p:blipFill>
                      <a:blip r:embed="rId7"/>
                      <a:stretch>
                        <a:fillRect/>
                      </a:stretch>
                    </p:blipFill>
                    <p:spPr>
                      <a:xfrm>
                        <a:off x="9461500" y="4254501"/>
                        <a:ext cx="2578100" cy="2465409"/>
                      </a:xfrm>
                      <a:prstGeom prst="rect">
                        <a:avLst/>
                      </a:prstGeom>
                    </p:spPr>
                  </p:pic>
                </p:oleObj>
              </mc:Fallback>
            </mc:AlternateContent>
          </a:graphicData>
        </a:graphic>
      </p:graphicFrame>
    </p:spTree>
    <p:extLst>
      <p:ext uri="{BB962C8B-B14F-4D97-AF65-F5344CB8AC3E}">
        <p14:creationId xmlns:p14="http://schemas.microsoft.com/office/powerpoint/2010/main" val="14703408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CB1C4339-7B51-483D-9B57-46161E5DA416}"/>
                  </a:ext>
                </a:extLst>
              </p:cNvPr>
              <p:cNvSpPr>
                <a:spLocks noGrp="1"/>
              </p:cNvSpPr>
              <p:nvPr>
                <p:ph idx="1"/>
              </p:nvPr>
            </p:nvSpPr>
            <p:spPr>
              <a:xfrm>
                <a:off x="393700" y="355600"/>
                <a:ext cx="11468100" cy="6299200"/>
              </a:xfrm>
            </p:spPr>
            <p:txBody>
              <a:bodyPr>
                <a:normAutofit lnSpcReduction="10000"/>
              </a:bodyPr>
              <a:lstStyle/>
              <a:p>
                <a:pPr marL="0" indent="358775" algn="just">
                  <a:lnSpc>
                    <a:spcPct val="100000"/>
                  </a:lnSpc>
                  <a:buNone/>
                </a:pPr>
                <a:r>
                  <a:rPr lang="uz-Latn-UZ" sz="3200" dirty="0">
                    <a:latin typeface="Arial" panose="020B0604020202020204" pitchFamily="34" charset="0"/>
                    <a:cs typeface="Arial" panose="020B0604020202020204" pitchFamily="34" charset="0"/>
                  </a:rPr>
                  <a:t>E</a:t>
                </a:r>
                <a:r>
                  <a:rPr lang="ru-RU" sz="3200" dirty="0" err="1">
                    <a:latin typeface="Arial" panose="020B0604020202020204" pitchFamily="34" charset="0"/>
                    <a:cs typeface="Arial" panose="020B0604020202020204" pitchFamily="34" charset="0"/>
                  </a:rPr>
                  <a:t>ynshteynning</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fotoeffekt</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uchun</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tenglamasi</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fotoeffekt</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hodisasi</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uchun</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energiyaning</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saqlanish</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qonunini</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ifodalaydi</a:t>
                </a:r>
                <a:r>
                  <a:rPr lang="uz-Latn-UZ" sz="3200" dirty="0">
                    <a:latin typeface="Arial" panose="020B0604020202020204" pitchFamily="34" charset="0"/>
                    <a:cs typeface="Arial" panose="020B0604020202020204" pitchFamily="34" charset="0"/>
                  </a:rPr>
                  <a:t>,</a:t>
                </a:r>
                <a:r>
                  <a:rPr lang="ru-RU" sz="3200" dirty="0">
                    <a:latin typeface="Arial" panose="020B0604020202020204" pitchFamily="34" charset="0"/>
                    <a:cs typeface="Arial" panose="020B0604020202020204" pitchFamily="34" charset="0"/>
                  </a:rPr>
                  <a:t> </a:t>
                </a:r>
                <a:r>
                  <a:rPr lang="uz-Latn-UZ" sz="3200" dirty="0">
                    <a:latin typeface="Arial" panose="020B0604020202020204" pitchFamily="34" charset="0"/>
                    <a:cs typeface="Arial" panose="020B0604020202020204" pitchFamily="34" charset="0"/>
                  </a:rPr>
                  <a:t>s</a:t>
                </a:r>
                <a:r>
                  <a:rPr lang="ru-RU" sz="3200" dirty="0" err="1">
                    <a:latin typeface="Arial" panose="020B0604020202020204" pitchFamily="34" charset="0"/>
                    <a:cs typeface="Arial" panose="020B0604020202020204" pitchFamily="34" charset="0"/>
                  </a:rPr>
                  <a:t>huningdek</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fotoeffekt</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qonunlarini</a:t>
                </a:r>
                <a:r>
                  <a:rPr lang="uz-Latn-UZ" sz="3200" dirty="0">
                    <a:latin typeface="Arial" panose="020B0604020202020204" pitchFamily="34" charset="0"/>
                    <a:cs typeface="Arial" panose="020B0604020202020204" pitchFamily="34" charset="0"/>
                  </a:rPr>
                  <a:t> isbotlab beradi: </a:t>
                </a:r>
                <a:endParaRPr lang="ru-RU" sz="3200" dirty="0">
                  <a:latin typeface="Arial" panose="020B0604020202020204" pitchFamily="34" charset="0"/>
                  <a:cs typeface="Arial" panose="020B0604020202020204" pitchFamily="34" charset="0"/>
                </a:endParaRPr>
              </a:p>
              <a:p>
                <a:pPr marL="0" lvl="0" indent="358775" algn="just" fontAlgn="base">
                  <a:lnSpc>
                    <a:spcPct val="100000"/>
                  </a:lnSpc>
                  <a:buNone/>
                </a:pPr>
                <a:r>
                  <a:rPr lang="en-US" sz="3200" dirty="0">
                    <a:latin typeface="Arial" panose="020B0604020202020204" pitchFamily="34" charset="0"/>
                    <a:cs typeface="Arial" panose="020B0604020202020204" pitchFamily="34" charset="0"/>
                  </a:rPr>
                  <a:t>a) </a:t>
                </a:r>
                <a:r>
                  <a:rPr lang="ru-RU" sz="3200" dirty="0" err="1">
                    <a:latin typeface="Arial" panose="020B0604020202020204" pitchFamily="34" charset="0"/>
                    <a:cs typeface="Arial" panose="020B0604020202020204" pitchFamily="34" charset="0"/>
                  </a:rPr>
                  <a:t>fotoelektronlarning</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maksimal</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kinetik</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energiyasini</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tushuvchi</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nurning</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chastotasiga</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chiziqli</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bog‘liqligi</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va</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tushuvchi</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nurning</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intensivligiga</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oqimiga</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bog‘liq</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emasligi</a:t>
                </a:r>
                <a:r>
                  <a:rPr lang="ru-RU" sz="3200" dirty="0">
                    <a:latin typeface="Arial" panose="020B0604020202020204" pitchFamily="34" charset="0"/>
                    <a:cs typeface="Arial" panose="020B0604020202020204" pitchFamily="34" charset="0"/>
                  </a:rPr>
                  <a:t>;</a:t>
                </a:r>
              </a:p>
              <a:p>
                <a:pPr marL="0" lvl="0" indent="358775" algn="just" fontAlgn="base">
                  <a:lnSpc>
                    <a:spcPct val="100000"/>
                  </a:lnSpc>
                  <a:buNone/>
                </a:pPr>
                <a:r>
                  <a:rPr lang="en-US" sz="3200" dirty="0">
                    <a:latin typeface="Arial" panose="020B0604020202020204" pitchFamily="34" charset="0"/>
                    <a:cs typeface="Arial" panose="020B0604020202020204" pitchFamily="34" charset="0"/>
                  </a:rPr>
                  <a:t>b) </a:t>
                </a:r>
                <a:r>
                  <a:rPr lang="en-US" sz="3200" dirty="0" err="1">
                    <a:latin typeface="Arial" panose="020B0604020202020204" pitchFamily="34" charset="0"/>
                    <a:cs typeface="Arial" panose="020B0604020202020204" pitchFamily="34" charset="0"/>
                  </a:rPr>
                  <a:t>fotoeffektning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qizil</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chegarasi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mavjudligi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ya’ni</a:t>
                </a:r>
                <a:r>
                  <a:rPr lang="uz-Latn-UZ" sz="3200" dirty="0">
                    <a:latin typeface="Arial" panose="020B0604020202020204" pitchFamily="34" charset="0"/>
                    <a:cs typeface="Arial" panose="020B0604020202020204" pitchFamily="34" charset="0"/>
                  </a:rPr>
                  <a:t>:</a:t>
                </a:r>
                <a:r>
                  <a:rPr lang="en-US" sz="3200" dirty="0">
                    <a:latin typeface="Arial" panose="020B0604020202020204" pitchFamily="34" charset="0"/>
                    <a:cs typeface="Arial" panose="020B0604020202020204" pitchFamily="34" charset="0"/>
                  </a:rPr>
                  <a:t>  </a:t>
                </a:r>
                <a14:m>
                  <m:oMath xmlns:m="http://schemas.openxmlformats.org/officeDocument/2006/math">
                    <m:r>
                      <a:rPr lang="uz-Latn-UZ" sz="3200" b="0" smtClean="0">
                        <a:latin typeface="Cambria Math" panose="02040503050406030204" pitchFamily="18" charset="0"/>
                      </a:rPr>
                      <m:t>    </m:t>
                    </m:r>
                  </m:oMath>
                </a14:m>
                <a:endParaRPr lang="en-US" sz="3200" b="0" dirty="0">
                  <a:latin typeface="Cambria Math" panose="02040503050406030204" pitchFamily="18" charset="0"/>
                </a:endParaRPr>
              </a:p>
              <a:p>
                <a:pPr marL="0" lvl="0" indent="358775" algn="just" fontAlgn="base">
                  <a:lnSpc>
                    <a:spcPct val="100000"/>
                  </a:lnSpc>
                  <a:buNone/>
                </a:pPr>
                <a14:m>
                  <m:oMathPara xmlns:m="http://schemas.openxmlformats.org/officeDocument/2006/math">
                    <m:oMathParaPr>
                      <m:jc m:val="centerGroup"/>
                    </m:oMathParaPr>
                    <m:oMath xmlns:m="http://schemas.openxmlformats.org/officeDocument/2006/math">
                      <m:r>
                        <a:rPr lang="uz-Latn-UZ" sz="3600" b="1" i="1" smtClean="0">
                          <a:solidFill>
                            <a:schemeClr val="tx1"/>
                          </a:solidFill>
                          <a:latin typeface="Cambria Math" panose="02040503050406030204" pitchFamily="18" charset="0"/>
                        </a:rPr>
                        <m:t>𝒉</m:t>
                      </m:r>
                      <m:sSub>
                        <m:sSubPr>
                          <m:ctrlPr>
                            <a:rPr lang="uz-Latn-UZ" sz="3600" b="1" i="1">
                              <a:solidFill>
                                <a:schemeClr val="tx1"/>
                              </a:solidFill>
                              <a:latin typeface="Cambria Math" panose="02040503050406030204" pitchFamily="18" charset="0"/>
                            </a:rPr>
                          </m:ctrlPr>
                        </m:sSubPr>
                        <m:e>
                          <m:r>
                            <a:rPr lang="uz-Latn-UZ" sz="3600" b="1" i="1" smtClean="0">
                              <a:solidFill>
                                <a:schemeClr val="tx1"/>
                              </a:solidFill>
                              <a:latin typeface="Cambria Math" panose="02040503050406030204" pitchFamily="18" charset="0"/>
                              <a:ea typeface="Cambria Math" panose="02040503050406030204" pitchFamily="18" charset="0"/>
                            </a:rPr>
                            <m:t>𝝂</m:t>
                          </m:r>
                        </m:e>
                        <m:sub>
                          <m:r>
                            <a:rPr lang="uz-Latn-UZ" sz="3600" b="1" i="1" smtClean="0">
                              <a:solidFill>
                                <a:schemeClr val="tx1"/>
                              </a:solidFill>
                              <a:latin typeface="Cambria Math" panose="02040503050406030204" pitchFamily="18" charset="0"/>
                            </a:rPr>
                            <m:t>𝒎𝒊𝒏</m:t>
                          </m:r>
                        </m:sub>
                      </m:sSub>
                      <m:r>
                        <a:rPr lang="uz-Latn-UZ" sz="3600" b="1" i="1" smtClean="0">
                          <a:solidFill>
                            <a:schemeClr val="tx1"/>
                          </a:solidFill>
                          <a:latin typeface="Cambria Math" panose="02040503050406030204" pitchFamily="18" charset="0"/>
                        </a:rPr>
                        <m:t>=</m:t>
                      </m:r>
                      <m:r>
                        <a:rPr lang="uz-Latn-UZ" sz="3600" b="1" i="1" smtClean="0">
                          <a:solidFill>
                            <a:schemeClr val="tx1"/>
                          </a:solidFill>
                          <a:latin typeface="Cambria Math" panose="02040503050406030204" pitchFamily="18" charset="0"/>
                        </a:rPr>
                        <m:t>𝑨</m:t>
                      </m:r>
                      <m:r>
                        <a:rPr lang="uz-Latn-UZ" sz="3600" b="1" i="1" smtClean="0">
                          <a:solidFill>
                            <a:schemeClr val="tx1"/>
                          </a:solidFill>
                          <a:latin typeface="Cambria Math" panose="02040503050406030204" pitchFamily="18" charset="0"/>
                        </a:rPr>
                        <m:t>    </m:t>
                      </m:r>
                    </m:oMath>
                  </m:oMathPara>
                </a14:m>
                <a:endParaRPr lang="ru-RU" sz="3600" b="1" dirty="0">
                  <a:solidFill>
                    <a:schemeClr val="tx1"/>
                  </a:solidFill>
                  <a:latin typeface="Arial" panose="020B0604020202020204" pitchFamily="34" charset="0"/>
                  <a:cs typeface="Arial" panose="020B0604020202020204" pitchFamily="34" charset="0"/>
                </a:endParaRPr>
              </a:p>
              <a:p>
                <a:pPr marL="0" indent="358775" algn="just">
                  <a:lnSpc>
                    <a:spcPct val="100000"/>
                  </a:lnSpc>
                  <a:buNone/>
                </a:pPr>
                <a:r>
                  <a:rPr lang="en-US" sz="3200" dirty="0">
                    <a:latin typeface="Arial" panose="020B0604020202020204" pitchFamily="34" charset="0"/>
                    <a:cs typeface="Arial" panose="020B0604020202020204" pitchFamily="34" charset="0"/>
                  </a:rPr>
                  <a:t>c) </a:t>
                </a:r>
                <a:r>
                  <a:rPr lang="en-US" sz="3200" dirty="0" err="1">
                    <a:latin typeface="Arial" panose="020B0604020202020204" pitchFamily="34" charset="0"/>
                    <a:cs typeface="Arial" panose="020B0604020202020204" pitchFamily="34" charset="0"/>
                  </a:rPr>
                  <a:t>fotoeffektning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inersiyasizligini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tushuntirib</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berdi</a:t>
                </a:r>
                <a:r>
                  <a:rPr lang="en-US" sz="3200" dirty="0">
                    <a:latin typeface="Arial" panose="020B0604020202020204" pitchFamily="34" charset="0"/>
                    <a:cs typeface="Arial" panose="020B0604020202020204" pitchFamily="34" charset="0"/>
                  </a:rPr>
                  <a:t>. </a:t>
                </a:r>
                <a:r>
                  <a:rPr lang="uz-Latn-UZ" sz="3200" dirty="0">
                    <a:latin typeface="Arial" panose="020B0604020202020204" pitchFamily="34" charset="0"/>
                    <a:cs typeface="Arial" panose="020B0604020202020204" pitchFamily="34" charset="0"/>
                  </a:rPr>
                  <a:t>E</a:t>
                </a:r>
                <a:r>
                  <a:rPr lang="en-US" sz="3200" dirty="0" err="1">
                    <a:latin typeface="Arial" panose="020B0604020202020204" pitchFamily="34" charset="0"/>
                    <a:cs typeface="Arial" panose="020B0604020202020204" pitchFamily="34" charset="0"/>
                  </a:rPr>
                  <a:t>ynshteyn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tenglamasiga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asosan</a:t>
                </a:r>
                <a:r>
                  <a:rPr lang="en-US" sz="3200"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1 s </a:t>
                </a:r>
                <a:r>
                  <a:rPr lang="en-US" sz="3200" dirty="0">
                    <a:latin typeface="Arial" panose="020B0604020202020204" pitchFamily="34" charset="0"/>
                    <a:cs typeface="Arial" panose="020B0604020202020204" pitchFamily="34" charset="0"/>
                  </a:rPr>
                  <a:t>da </a:t>
                </a:r>
                <a:r>
                  <a:rPr lang="en-US" sz="3200" dirty="0" err="1">
                    <a:latin typeface="Arial" panose="020B0604020202020204" pitchFamily="34" charset="0"/>
                    <a:cs typeface="Arial" panose="020B0604020202020204" pitchFamily="34" charset="0"/>
                  </a:rPr>
                  <a:t>yuzadan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chiqayotgan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fotoelektronlar</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soni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shu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yuzaga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tushuvchi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fotonlar</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soniga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proporsional</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bo‘ladi</a:t>
                </a:r>
                <a:r>
                  <a:rPr lang="en-US" sz="3200" dirty="0">
                    <a:latin typeface="Arial" panose="020B0604020202020204" pitchFamily="34" charset="0"/>
                    <a:cs typeface="Arial" panose="020B0604020202020204" pitchFamily="34" charset="0"/>
                  </a:rPr>
                  <a:t>.</a:t>
                </a:r>
                <a:endParaRPr lang="ru-RU" dirty="0"/>
              </a:p>
            </p:txBody>
          </p:sp>
        </mc:Choice>
        <mc:Fallback xmlns="">
          <p:sp>
            <p:nvSpPr>
              <p:cNvPr id="3" name="Объект 2">
                <a:extLst>
                  <a:ext uri="{FF2B5EF4-FFF2-40B4-BE49-F238E27FC236}">
                    <a16:creationId xmlns:a16="http://schemas.microsoft.com/office/drawing/2014/main" id="{CB1C4339-7B51-483D-9B57-46161E5DA416}"/>
                  </a:ext>
                </a:extLst>
              </p:cNvPr>
              <p:cNvSpPr>
                <a:spLocks noGrp="1" noRot="1" noChangeAspect="1" noMove="1" noResize="1" noEditPoints="1" noAdjustHandles="1" noChangeArrowheads="1" noChangeShapeType="1" noTextEdit="1"/>
              </p:cNvSpPr>
              <p:nvPr>
                <p:ph idx="1"/>
              </p:nvPr>
            </p:nvSpPr>
            <p:spPr>
              <a:xfrm>
                <a:off x="393700" y="355600"/>
                <a:ext cx="11468100" cy="6299200"/>
              </a:xfrm>
              <a:blipFill>
                <a:blip r:embed="rId2"/>
                <a:stretch>
                  <a:fillRect l="-1382" t="-2031" r="-1329"/>
                </a:stretch>
              </a:blipFill>
            </p:spPr>
            <p:txBody>
              <a:bodyPr/>
              <a:lstStyle/>
              <a:p>
                <a:r>
                  <a:rPr lang="ru-RU">
                    <a:noFill/>
                  </a:rPr>
                  <a:t> </a:t>
                </a:r>
              </a:p>
            </p:txBody>
          </p:sp>
        </mc:Fallback>
      </mc:AlternateContent>
    </p:spTree>
    <p:extLst>
      <p:ext uri="{BB962C8B-B14F-4D97-AF65-F5344CB8AC3E}">
        <p14:creationId xmlns:p14="http://schemas.microsoft.com/office/powerpoint/2010/main" val="26457715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Заголовок 1">
                <a:extLst>
                  <a:ext uri="{FF2B5EF4-FFF2-40B4-BE49-F238E27FC236}">
                    <a16:creationId xmlns:a16="http://schemas.microsoft.com/office/drawing/2014/main" id="{B2946385-896F-4249-A8D8-B97ACB973AB9}"/>
                  </a:ext>
                </a:extLst>
              </p:cNvPr>
              <p:cNvSpPr>
                <a:spLocks noGrp="1"/>
              </p:cNvSpPr>
              <p:nvPr>
                <p:ph idx="1"/>
              </p:nvPr>
            </p:nvSpPr>
            <p:spPr>
              <a:xfrm>
                <a:off x="215900" y="304800"/>
                <a:ext cx="11658600" cy="6172912"/>
              </a:xfrm>
            </p:spPr>
            <p:txBody>
              <a:bodyPr>
                <a:normAutofit fontScale="92500"/>
              </a:bodyPr>
              <a:lstStyle/>
              <a:p>
                <a:pPr marL="0" indent="0" algn="just">
                  <a:lnSpc>
                    <a:spcPct val="120000"/>
                  </a:lnSpc>
                  <a:buNone/>
                </a:pPr>
                <a:r>
                  <a:rPr lang="en-US" sz="3000" dirty="0"/>
                  <a:t>   </a:t>
                </a:r>
                <a14:m>
                  <m:oMath xmlns:m="http://schemas.openxmlformats.org/officeDocument/2006/math">
                    <m:sSub>
                      <m:sSubPr>
                        <m:ctrlPr>
                          <a:rPr lang="uz-Latn-UZ" sz="3000" i="1">
                            <a:latin typeface="Cambria Math" panose="02040503050406030204" pitchFamily="18" charset="0"/>
                          </a:rPr>
                        </m:ctrlPr>
                      </m:sSubPr>
                      <m:e>
                        <m:r>
                          <a:rPr lang="uz-Latn-UZ" sz="3000" b="0" i="1">
                            <a:latin typeface="Cambria Math" panose="02040503050406030204" pitchFamily="18" charset="0"/>
                          </a:rPr>
                          <m:t>𝑈</m:t>
                        </m:r>
                      </m:e>
                      <m:sub>
                        <m:r>
                          <a:rPr lang="uz-Latn-UZ" sz="3000" b="0" i="1">
                            <a:latin typeface="Cambria Math" panose="02040503050406030204" pitchFamily="18" charset="0"/>
                          </a:rPr>
                          <m:t>𝑦𝑜𝑝</m:t>
                        </m:r>
                      </m:sub>
                    </m:sSub>
                    <m:r>
                      <a:rPr lang="uz-Latn-UZ" sz="3000" b="0" i="1">
                        <a:latin typeface="Cambria Math" panose="02040503050406030204" pitchFamily="18" charset="0"/>
                      </a:rPr>
                      <m:t>−</m:t>
                    </m:r>
                  </m:oMath>
                </a14:m>
                <a:r>
                  <a:rPr lang="uz-Latn-UZ" sz="3000" dirty="0">
                    <a:latin typeface="Arial" panose="020B0604020202020204" pitchFamily="34" charset="0"/>
                    <a:cs typeface="Arial" panose="020B0604020202020204" pitchFamily="34" charset="0"/>
                  </a:rPr>
                  <a:t> yopuvchi potensialning chastotaga bog‘lanish grafigi qiyaligi </a:t>
                </a:r>
                <a14:m>
                  <m:oMath xmlns:m="http://schemas.openxmlformats.org/officeDocument/2006/math">
                    <m:r>
                      <a:rPr lang="uz-Latn-UZ" sz="3000" b="0" i="1">
                        <a:latin typeface="Cambria Math" panose="02040503050406030204" pitchFamily="18" charset="0"/>
                      </a:rPr>
                      <m:t>𝑡𝑔</m:t>
                    </m:r>
                    <m:r>
                      <a:rPr lang="uz-Latn-UZ" sz="3000" b="0" i="1">
                        <a:latin typeface="Cambria Math" panose="02040503050406030204" pitchFamily="18" charset="0"/>
                        <a:ea typeface="Cambria Math" panose="02040503050406030204" pitchFamily="18" charset="0"/>
                      </a:rPr>
                      <m:t>𝛼</m:t>
                    </m:r>
                    <m:r>
                      <a:rPr lang="uz-Latn-UZ" sz="3000" b="0" i="1">
                        <a:latin typeface="Cambria Math" panose="02040503050406030204" pitchFamily="18" charset="0"/>
                        <a:ea typeface="Cambria Math" panose="02040503050406030204" pitchFamily="18" charset="0"/>
                      </a:rPr>
                      <m:t>−</m:t>
                    </m:r>
                  </m:oMath>
                </a14:m>
                <a:r>
                  <a:rPr lang="uz-Latn-UZ" sz="3000" dirty="0">
                    <a:latin typeface="Arial" panose="020B0604020202020204" pitchFamily="34" charset="0"/>
                    <a:cs typeface="Arial" panose="020B0604020202020204" pitchFamily="34" charset="0"/>
                  </a:rPr>
                  <a:t> Plank doimiysini elektron zaryadiga nisbatiga teng, ya’ni </a:t>
                </a:r>
              </a:p>
              <a:p>
                <a:pPr marL="0" indent="0" algn="just">
                  <a:lnSpc>
                    <a:spcPct val="120000"/>
                  </a:lnSpc>
                  <a:buNone/>
                </a:pPr>
                <a:r>
                  <a:rPr lang="uz-Latn-UZ" sz="3600" dirty="0">
                    <a:solidFill>
                      <a:srgbClr val="C00000"/>
                    </a:solidFill>
                    <a:latin typeface="Arial" panose="020B0604020202020204" pitchFamily="34" charset="0"/>
                    <a:cs typeface="Arial" panose="020B0604020202020204" pitchFamily="34" charset="0"/>
                  </a:rPr>
                  <a:t>                              </a:t>
                </a:r>
                <a:r>
                  <a:rPr lang="en-US" sz="3600" dirty="0">
                    <a:solidFill>
                      <a:srgbClr val="C00000"/>
                    </a:solidFill>
                    <a:latin typeface="Arial" panose="020B0604020202020204" pitchFamily="34" charset="0"/>
                    <a:cs typeface="Arial" panose="020B0604020202020204" pitchFamily="34" charset="0"/>
                  </a:rPr>
                  <a:t>      </a:t>
                </a:r>
                <a14:m>
                  <m:oMath xmlns:m="http://schemas.openxmlformats.org/officeDocument/2006/math">
                    <m:r>
                      <a:rPr lang="uz-Latn-UZ" sz="4300" b="1" i="0" smtClean="0">
                        <a:solidFill>
                          <a:schemeClr val="tx1"/>
                        </a:solidFill>
                        <a:latin typeface="Cambria Math" panose="02040503050406030204" pitchFamily="18" charset="0"/>
                      </a:rPr>
                      <m:t>𝐭𝐠</m:t>
                    </m:r>
                    <m:r>
                      <a:rPr lang="uz-Latn-UZ" sz="4300" b="1" i="0">
                        <a:solidFill>
                          <a:schemeClr val="tx1"/>
                        </a:solidFill>
                        <a:latin typeface="Cambria Math" panose="02040503050406030204" pitchFamily="18" charset="0"/>
                        <a:ea typeface="Cambria Math" panose="02040503050406030204" pitchFamily="18" charset="0"/>
                      </a:rPr>
                      <m:t>𝛂</m:t>
                    </m:r>
                    <m:r>
                      <a:rPr lang="uz-Latn-UZ" sz="4300" b="1" i="0">
                        <a:solidFill>
                          <a:schemeClr val="tx1"/>
                        </a:solidFill>
                        <a:latin typeface="Cambria Math" panose="02040503050406030204" pitchFamily="18" charset="0"/>
                        <a:ea typeface="Cambria Math" panose="02040503050406030204" pitchFamily="18" charset="0"/>
                      </a:rPr>
                      <m:t>=</m:t>
                    </m:r>
                    <m:f>
                      <m:fPr>
                        <m:ctrlPr>
                          <a:rPr lang="uz-Latn-UZ" sz="4300" b="1" i="1">
                            <a:solidFill>
                              <a:schemeClr val="tx1"/>
                            </a:solidFill>
                            <a:latin typeface="Cambria Math" panose="02040503050406030204" pitchFamily="18" charset="0"/>
                            <a:ea typeface="Cambria Math" panose="02040503050406030204" pitchFamily="18" charset="0"/>
                          </a:rPr>
                        </m:ctrlPr>
                      </m:fPr>
                      <m:num>
                        <m:r>
                          <a:rPr lang="uz-Latn-UZ" sz="4300" b="1" i="0">
                            <a:solidFill>
                              <a:schemeClr val="tx1"/>
                            </a:solidFill>
                            <a:latin typeface="Cambria Math" panose="02040503050406030204" pitchFamily="18" charset="0"/>
                            <a:ea typeface="Cambria Math" panose="02040503050406030204" pitchFamily="18" charset="0"/>
                          </a:rPr>
                          <m:t>𝐡</m:t>
                        </m:r>
                      </m:num>
                      <m:den>
                        <m:d>
                          <m:dPr>
                            <m:begChr m:val="|"/>
                            <m:endChr m:val="|"/>
                            <m:ctrlPr>
                              <a:rPr lang="uz-Latn-UZ" sz="4300" b="1" i="1">
                                <a:solidFill>
                                  <a:schemeClr val="tx1"/>
                                </a:solidFill>
                                <a:latin typeface="Cambria Math" panose="02040503050406030204" pitchFamily="18" charset="0"/>
                                <a:ea typeface="Cambria Math" panose="02040503050406030204" pitchFamily="18" charset="0"/>
                              </a:rPr>
                            </m:ctrlPr>
                          </m:dPr>
                          <m:e>
                            <m:r>
                              <a:rPr lang="uz-Latn-UZ" sz="4300" b="1" i="0">
                                <a:solidFill>
                                  <a:schemeClr val="tx1"/>
                                </a:solidFill>
                                <a:latin typeface="Cambria Math" panose="02040503050406030204" pitchFamily="18" charset="0"/>
                                <a:ea typeface="Cambria Math" panose="02040503050406030204" pitchFamily="18" charset="0"/>
                              </a:rPr>
                              <m:t>𝐞</m:t>
                            </m:r>
                          </m:e>
                        </m:d>
                      </m:den>
                    </m:f>
                  </m:oMath>
                </a14:m>
                <a:endParaRPr lang="uz-Latn-UZ" sz="4300" b="1" dirty="0">
                  <a:solidFill>
                    <a:srgbClr val="C00000"/>
                  </a:solidFill>
                  <a:latin typeface="Arial" panose="020B0604020202020204" pitchFamily="34" charset="0"/>
                  <a:cs typeface="Arial" panose="020B0604020202020204" pitchFamily="34" charset="0"/>
                </a:endParaRPr>
              </a:p>
              <a:p>
                <a:pPr marL="0" indent="0" algn="just">
                  <a:lnSpc>
                    <a:spcPct val="120000"/>
                  </a:lnSpc>
                  <a:buNone/>
                </a:pPr>
                <a:r>
                  <a:rPr lang="en-US" dirty="0">
                    <a:latin typeface="Arial" panose="020B0604020202020204" pitchFamily="34" charset="0"/>
                    <a:cs typeface="Arial" panose="020B0604020202020204" pitchFamily="34" charset="0"/>
                  </a:rPr>
                  <a:t>     </a:t>
                </a:r>
                <a:r>
                  <a:rPr lang="uz-Latn-UZ" dirty="0">
                    <a:latin typeface="Arial" panose="020B0604020202020204" pitchFamily="34" charset="0"/>
                    <a:cs typeface="Arial" panose="020B0604020202020204" pitchFamily="34" charset="0"/>
                  </a:rPr>
                  <a:t>Bu nisbat Plank doimiysini tajribada aniqlash imkonini beradi. Bunday tajriba 1914-yili R.Milliken tomonidan o‘tkazilib, Plank doimiysi aniqlangan.</a:t>
                </a:r>
                <a:endParaRPr lang="en-US" dirty="0">
                  <a:latin typeface="Arial" panose="020B0604020202020204" pitchFamily="34" charset="0"/>
                  <a:cs typeface="Arial" panose="020B0604020202020204" pitchFamily="34" charset="0"/>
                </a:endParaRPr>
              </a:p>
              <a:p>
                <a:pPr marL="0" indent="0" algn="just">
                  <a:lnSpc>
                    <a:spcPct val="120000"/>
                  </a:lnSpc>
                  <a:buNone/>
                </a:pPr>
                <a14:m>
                  <m:oMath xmlns:m="http://schemas.openxmlformats.org/officeDocument/2006/math">
                    <m:r>
                      <a:rPr lang="uz-Latn-UZ" sz="4000" b="1" i="1" smtClean="0">
                        <a:solidFill>
                          <a:schemeClr val="tx1"/>
                        </a:solidFill>
                        <a:latin typeface="Cambria Math" panose="02040503050406030204" pitchFamily="18" charset="0"/>
                      </a:rPr>
                      <m:t>𝑨</m:t>
                    </m:r>
                    <m:r>
                      <a:rPr lang="uz-Latn-UZ" sz="4000" b="1" i="1" smtClean="0">
                        <a:solidFill>
                          <a:schemeClr val="tx1"/>
                        </a:solidFill>
                        <a:latin typeface="Cambria Math" panose="02040503050406030204" pitchFamily="18" charset="0"/>
                      </a:rPr>
                      <m:t>=</m:t>
                    </m:r>
                    <m:r>
                      <a:rPr lang="uz-Latn-UZ" sz="4000" b="1" i="1" smtClean="0">
                        <a:solidFill>
                          <a:schemeClr val="tx1"/>
                        </a:solidFill>
                        <a:latin typeface="Cambria Math" panose="02040503050406030204" pitchFamily="18" charset="0"/>
                      </a:rPr>
                      <m:t>𝒉</m:t>
                    </m:r>
                    <m:sSub>
                      <m:sSubPr>
                        <m:ctrlPr>
                          <a:rPr lang="uz-Latn-UZ" sz="4000" b="1" i="1">
                            <a:solidFill>
                              <a:schemeClr val="tx1"/>
                            </a:solidFill>
                            <a:latin typeface="Cambria Math" panose="02040503050406030204" pitchFamily="18" charset="0"/>
                          </a:rPr>
                        </m:ctrlPr>
                      </m:sSubPr>
                      <m:e>
                        <m:r>
                          <a:rPr lang="uz-Latn-UZ" sz="4000" b="1" i="1">
                            <a:solidFill>
                              <a:schemeClr val="tx1"/>
                            </a:solidFill>
                            <a:latin typeface="Cambria Math" panose="02040503050406030204" pitchFamily="18" charset="0"/>
                            <a:ea typeface="Cambria Math" panose="02040503050406030204" pitchFamily="18" charset="0"/>
                          </a:rPr>
                          <m:t>𝝂</m:t>
                        </m:r>
                      </m:e>
                      <m:sub>
                        <m:r>
                          <a:rPr lang="uz-Latn-UZ" sz="4000" b="1" i="1">
                            <a:solidFill>
                              <a:schemeClr val="tx1"/>
                            </a:solidFill>
                            <a:latin typeface="Cambria Math" panose="02040503050406030204" pitchFamily="18" charset="0"/>
                          </a:rPr>
                          <m:t>𝒎𝒊𝒏</m:t>
                        </m:r>
                      </m:sub>
                    </m:sSub>
                    <m:r>
                      <a:rPr lang="uz-Latn-UZ" sz="4000" b="1" i="1">
                        <a:solidFill>
                          <a:schemeClr val="tx1"/>
                        </a:solidFill>
                        <a:latin typeface="Cambria Math" panose="02040503050406030204" pitchFamily="18" charset="0"/>
                      </a:rPr>
                      <m:t>=</m:t>
                    </m:r>
                    <m:f>
                      <m:fPr>
                        <m:ctrlPr>
                          <a:rPr lang="uz-Latn-UZ" sz="4000" b="1" i="1">
                            <a:solidFill>
                              <a:schemeClr val="tx1"/>
                            </a:solidFill>
                            <a:latin typeface="Cambria Math" panose="02040503050406030204" pitchFamily="18" charset="0"/>
                          </a:rPr>
                        </m:ctrlPr>
                      </m:fPr>
                      <m:num>
                        <m:r>
                          <a:rPr lang="uz-Latn-UZ" sz="4000" b="1" i="1">
                            <a:solidFill>
                              <a:schemeClr val="tx1"/>
                            </a:solidFill>
                            <a:latin typeface="Cambria Math" panose="02040503050406030204" pitchFamily="18" charset="0"/>
                          </a:rPr>
                          <m:t>𝒉𝒄</m:t>
                        </m:r>
                      </m:num>
                      <m:den>
                        <m:sSub>
                          <m:sSubPr>
                            <m:ctrlPr>
                              <a:rPr lang="uz-Latn-UZ" sz="4000" b="1" i="1">
                                <a:solidFill>
                                  <a:schemeClr val="tx1"/>
                                </a:solidFill>
                                <a:latin typeface="Cambria Math" panose="02040503050406030204" pitchFamily="18" charset="0"/>
                              </a:rPr>
                            </m:ctrlPr>
                          </m:sSubPr>
                          <m:e>
                            <m:r>
                              <a:rPr lang="uz-Latn-UZ" sz="4000" b="1" i="1">
                                <a:solidFill>
                                  <a:schemeClr val="tx1"/>
                                </a:solidFill>
                                <a:latin typeface="Cambria Math" panose="02040503050406030204" pitchFamily="18" charset="0"/>
                                <a:ea typeface="Cambria Math" panose="02040503050406030204" pitchFamily="18" charset="0"/>
                              </a:rPr>
                              <m:t>𝝀</m:t>
                            </m:r>
                          </m:e>
                          <m:sub>
                            <m:r>
                              <a:rPr lang="uz-Latn-UZ" sz="4000" b="1" i="1">
                                <a:solidFill>
                                  <a:schemeClr val="tx1"/>
                                </a:solidFill>
                                <a:latin typeface="Cambria Math" panose="02040503050406030204" pitchFamily="18" charset="0"/>
                              </a:rPr>
                              <m:t>𝟎</m:t>
                            </m:r>
                          </m:sub>
                        </m:sSub>
                      </m:den>
                    </m:f>
                    <m:r>
                      <a:rPr lang="en-US" sz="4000" b="1" i="1" smtClean="0">
                        <a:solidFill>
                          <a:schemeClr val="tx1"/>
                        </a:solidFill>
                        <a:latin typeface="Cambria Math" panose="02040503050406030204" pitchFamily="18" charset="0"/>
                      </a:rPr>
                      <m:t>  ;     </m:t>
                    </m:r>
                  </m:oMath>
                </a14:m>
                <a:r>
                  <a:rPr lang="uz-Latn-UZ" b="1" dirty="0">
                    <a:solidFill>
                      <a:schemeClr val="tx1"/>
                    </a:solidFill>
                    <a:latin typeface="Arial" panose="020B0604020202020204" pitchFamily="34" charset="0"/>
                    <a:cs typeface="Arial" panose="020B0604020202020204" pitchFamily="34" charset="0"/>
                  </a:rPr>
                  <a:t>(1eV=1,6</a:t>
                </a:r>
                <a14:m>
                  <m:oMath xmlns:m="http://schemas.openxmlformats.org/officeDocument/2006/math">
                    <m:r>
                      <a:rPr lang="uz-Latn-UZ" b="1" i="1">
                        <a:solidFill>
                          <a:schemeClr val="tx1"/>
                        </a:solidFill>
                        <a:latin typeface="Cambria Math" panose="02040503050406030204" pitchFamily="18" charset="0"/>
                      </a:rPr>
                      <m:t>∙</m:t>
                    </m:r>
                    <m:sSup>
                      <m:sSupPr>
                        <m:ctrlPr>
                          <a:rPr lang="uz-Latn-UZ" b="1" i="1">
                            <a:solidFill>
                              <a:schemeClr val="tx1"/>
                            </a:solidFill>
                            <a:latin typeface="Cambria Math" panose="02040503050406030204" pitchFamily="18" charset="0"/>
                          </a:rPr>
                        </m:ctrlPr>
                      </m:sSupPr>
                      <m:e>
                        <m:r>
                          <a:rPr lang="uz-Latn-UZ" b="1" i="1">
                            <a:solidFill>
                              <a:schemeClr val="tx1"/>
                            </a:solidFill>
                            <a:latin typeface="Cambria Math" panose="02040503050406030204" pitchFamily="18" charset="0"/>
                          </a:rPr>
                          <m:t>𝟏𝟎</m:t>
                        </m:r>
                      </m:e>
                      <m:sup>
                        <m:r>
                          <a:rPr lang="uz-Latn-UZ" b="1" i="1">
                            <a:solidFill>
                              <a:schemeClr val="tx1"/>
                            </a:solidFill>
                            <a:latin typeface="Cambria Math" panose="02040503050406030204" pitchFamily="18" charset="0"/>
                          </a:rPr>
                          <m:t>−</m:t>
                        </m:r>
                        <m:r>
                          <a:rPr lang="uz-Latn-UZ" b="1" i="1">
                            <a:solidFill>
                              <a:schemeClr val="tx1"/>
                            </a:solidFill>
                            <a:latin typeface="Cambria Math" panose="02040503050406030204" pitchFamily="18" charset="0"/>
                          </a:rPr>
                          <m:t>𝟏𝟗</m:t>
                        </m:r>
                      </m:sup>
                    </m:sSup>
                  </m:oMath>
                </a14:m>
                <a:r>
                  <a:rPr lang="uz-Latn-UZ" b="1" dirty="0">
                    <a:solidFill>
                      <a:schemeClr val="tx1"/>
                    </a:solidFill>
                    <a:latin typeface="Arial" panose="020B0604020202020204" pitchFamily="34" charset="0"/>
                    <a:cs typeface="Arial" panose="020B0604020202020204" pitchFamily="34" charset="0"/>
                  </a:rPr>
                  <a:t>J)</a:t>
                </a:r>
                <a:r>
                  <a:rPr lang="en-US" b="1" dirty="0">
                    <a:solidFill>
                      <a:schemeClr val="tx1"/>
                    </a:solidFill>
                    <a:latin typeface="Arial" panose="020B0604020202020204" pitchFamily="34" charset="0"/>
                    <a:cs typeface="Arial" panose="020B0604020202020204" pitchFamily="34" charset="0"/>
                  </a:rPr>
                  <a:t>  ;   </a:t>
                </a:r>
                <a14:m>
                  <m:oMath xmlns:m="http://schemas.openxmlformats.org/officeDocument/2006/math">
                    <m:r>
                      <a:rPr lang="uz-Latn-UZ" sz="3200" b="1" i="1">
                        <a:solidFill>
                          <a:schemeClr val="tx1"/>
                        </a:solidFill>
                        <a:latin typeface="Cambria Math" panose="02040503050406030204" pitchFamily="18" charset="0"/>
                      </a:rPr>
                      <m:t>𝒉</m:t>
                    </m:r>
                    <m:r>
                      <a:rPr lang="uz-Latn-UZ" sz="3200" b="1" i="1">
                        <a:solidFill>
                          <a:schemeClr val="tx1"/>
                        </a:solidFill>
                        <a:latin typeface="Cambria Math" panose="02040503050406030204" pitchFamily="18" charset="0"/>
                      </a:rPr>
                      <m:t>=</m:t>
                    </m:r>
                    <m:r>
                      <a:rPr lang="uz-Latn-UZ" sz="3200" b="1" i="1">
                        <a:solidFill>
                          <a:schemeClr val="tx1"/>
                        </a:solidFill>
                        <a:latin typeface="Cambria Math" panose="02040503050406030204" pitchFamily="18" charset="0"/>
                      </a:rPr>
                      <m:t>𝟒</m:t>
                    </m:r>
                    <m:r>
                      <a:rPr lang="uz-Latn-UZ" sz="3200" b="1" i="1">
                        <a:solidFill>
                          <a:schemeClr val="tx1"/>
                        </a:solidFill>
                        <a:latin typeface="Cambria Math" panose="02040503050406030204" pitchFamily="18" charset="0"/>
                      </a:rPr>
                      <m:t>,</m:t>
                    </m:r>
                    <m:r>
                      <a:rPr lang="uz-Latn-UZ" sz="3200" b="1" i="1">
                        <a:solidFill>
                          <a:schemeClr val="tx1"/>
                        </a:solidFill>
                        <a:latin typeface="Cambria Math" panose="02040503050406030204" pitchFamily="18" charset="0"/>
                      </a:rPr>
                      <m:t>𝟏𝟑𝟔</m:t>
                    </m:r>
                    <m:r>
                      <a:rPr lang="uz-Latn-UZ" sz="3200" b="1" i="1">
                        <a:solidFill>
                          <a:schemeClr val="tx1"/>
                        </a:solidFill>
                        <a:latin typeface="Cambria Math" panose="02040503050406030204" pitchFamily="18" charset="0"/>
                      </a:rPr>
                      <m:t>∙</m:t>
                    </m:r>
                    <m:sSup>
                      <m:sSupPr>
                        <m:ctrlPr>
                          <a:rPr lang="uz-Latn-UZ" sz="3200" b="1" i="1">
                            <a:solidFill>
                              <a:schemeClr val="tx1"/>
                            </a:solidFill>
                            <a:latin typeface="Cambria Math" panose="02040503050406030204" pitchFamily="18" charset="0"/>
                          </a:rPr>
                        </m:ctrlPr>
                      </m:sSupPr>
                      <m:e>
                        <m:r>
                          <a:rPr lang="uz-Latn-UZ" sz="3200" b="1" i="1">
                            <a:solidFill>
                              <a:schemeClr val="tx1"/>
                            </a:solidFill>
                            <a:latin typeface="Cambria Math" panose="02040503050406030204" pitchFamily="18" charset="0"/>
                          </a:rPr>
                          <m:t>𝟏𝟎</m:t>
                        </m:r>
                      </m:e>
                      <m:sup>
                        <m:r>
                          <a:rPr lang="uz-Latn-UZ" sz="3200" b="1" i="1">
                            <a:solidFill>
                              <a:schemeClr val="tx1"/>
                            </a:solidFill>
                            <a:latin typeface="Cambria Math" panose="02040503050406030204" pitchFamily="18" charset="0"/>
                          </a:rPr>
                          <m:t>−</m:t>
                        </m:r>
                        <m:r>
                          <a:rPr lang="uz-Latn-UZ" sz="3200" b="1" i="1">
                            <a:solidFill>
                              <a:schemeClr val="tx1"/>
                            </a:solidFill>
                            <a:latin typeface="Cambria Math" panose="02040503050406030204" pitchFamily="18" charset="0"/>
                          </a:rPr>
                          <m:t>𝟏𝟓</m:t>
                        </m:r>
                      </m:sup>
                    </m:sSup>
                    <m:r>
                      <a:rPr lang="uz-Latn-UZ" sz="3200" b="1" i="1">
                        <a:solidFill>
                          <a:schemeClr val="tx1"/>
                        </a:solidFill>
                        <a:latin typeface="Cambria Math" panose="02040503050406030204" pitchFamily="18" charset="0"/>
                      </a:rPr>
                      <m:t>𝒆𝑽</m:t>
                    </m:r>
                    <m:r>
                      <a:rPr lang="uz-Latn-UZ" sz="3200" b="1" i="1">
                        <a:solidFill>
                          <a:schemeClr val="tx1"/>
                        </a:solidFill>
                        <a:latin typeface="Cambria Math" panose="02040503050406030204" pitchFamily="18" charset="0"/>
                      </a:rPr>
                      <m:t>∙</m:t>
                    </m:r>
                    <m:r>
                      <a:rPr lang="uz-Latn-UZ" sz="3200" b="1" i="1">
                        <a:solidFill>
                          <a:schemeClr val="tx1"/>
                        </a:solidFill>
                        <a:latin typeface="Cambria Math" panose="02040503050406030204" pitchFamily="18" charset="0"/>
                      </a:rPr>
                      <m:t>𝒔</m:t>
                    </m:r>
                  </m:oMath>
                </a14:m>
                <a:r>
                  <a:rPr lang="uz-Latn-UZ" sz="3200" b="1" dirty="0">
                    <a:solidFill>
                      <a:schemeClr val="tx1"/>
                    </a:solidFill>
                    <a:latin typeface="Arial" panose="020B0604020202020204" pitchFamily="34" charset="0"/>
                    <a:cs typeface="Arial" panose="020B0604020202020204" pitchFamily="34" charset="0"/>
                  </a:rPr>
                  <a:t> </a:t>
                </a:r>
              </a:p>
              <a:p>
                <a:pPr marL="0" indent="0" algn="just">
                  <a:lnSpc>
                    <a:spcPct val="120000"/>
                  </a:lnSpc>
                  <a:buNone/>
                </a:pPr>
                <a:r>
                  <a:rPr lang="en-US" dirty="0">
                    <a:latin typeface="Arial" panose="020B0604020202020204" pitchFamily="34" charset="0"/>
                    <a:cs typeface="Arial" panose="020B0604020202020204" pitchFamily="34" charset="0"/>
                  </a:rPr>
                  <a:t>   </a:t>
                </a:r>
                <a:r>
                  <a:rPr lang="uz-Latn-UZ" dirty="0">
                    <a:latin typeface="Arial" panose="020B0604020202020204" pitchFamily="34" charset="0"/>
                    <a:cs typeface="Arial" panose="020B0604020202020204" pitchFamily="34" charset="0"/>
                  </a:rPr>
                  <a:t>Metallar ichida ishqoriy metallar: </a:t>
                </a:r>
                <a:r>
                  <a:rPr lang="uz-Latn-UZ" b="1" dirty="0">
                    <a:latin typeface="Arial" panose="020B0604020202020204" pitchFamily="34" charset="0"/>
                    <a:cs typeface="Arial" panose="020B0604020202020204" pitchFamily="34" charset="0"/>
                  </a:rPr>
                  <a:t>Na, K, Cs, Rb </a:t>
                </a:r>
                <a:r>
                  <a:rPr lang="uz-Latn-UZ" dirty="0">
                    <a:latin typeface="Arial" panose="020B0604020202020204" pitchFamily="34" charset="0"/>
                    <a:cs typeface="Arial" panose="020B0604020202020204" pitchFamily="34" charset="0"/>
                  </a:rPr>
                  <a:t>kabilar kichik chiqish ishiga ega.</a:t>
                </a:r>
                <a:endParaRPr lang="ru-RU" dirty="0"/>
              </a:p>
            </p:txBody>
          </p:sp>
        </mc:Choice>
        <mc:Fallback xmlns="">
          <p:sp>
            <p:nvSpPr>
              <p:cNvPr id="4" name="Заголовок 1">
                <a:extLst>
                  <a:ext uri="{FF2B5EF4-FFF2-40B4-BE49-F238E27FC236}">
                    <a16:creationId xmlns:a16="http://schemas.microsoft.com/office/drawing/2014/main" id="{B2946385-896F-4249-A8D8-B97ACB973AB9}"/>
                  </a:ext>
                </a:extLst>
              </p:cNvPr>
              <p:cNvSpPr>
                <a:spLocks noGrp="1" noRot="1" noChangeAspect="1" noMove="1" noResize="1" noEditPoints="1" noAdjustHandles="1" noChangeArrowheads="1" noChangeShapeType="1" noTextEdit="1"/>
              </p:cNvSpPr>
              <p:nvPr>
                <p:ph idx="1"/>
              </p:nvPr>
            </p:nvSpPr>
            <p:spPr>
              <a:xfrm>
                <a:off x="215900" y="304800"/>
                <a:ext cx="11658600" cy="6172912"/>
              </a:xfrm>
              <a:blipFill>
                <a:blip r:embed="rId2"/>
                <a:stretch>
                  <a:fillRect l="-941" r="-1045"/>
                </a:stretch>
              </a:blipFill>
            </p:spPr>
            <p:txBody>
              <a:bodyPr/>
              <a:lstStyle/>
              <a:p>
                <a:r>
                  <a:rPr lang="ru-RU">
                    <a:noFill/>
                  </a:rPr>
                  <a:t> </a:t>
                </a:r>
              </a:p>
            </p:txBody>
          </p:sp>
        </mc:Fallback>
      </mc:AlternateContent>
    </p:spTree>
    <p:extLst>
      <p:ext uri="{BB962C8B-B14F-4D97-AF65-F5344CB8AC3E}">
        <p14:creationId xmlns:p14="http://schemas.microsoft.com/office/powerpoint/2010/main" val="3959739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904</TotalTime>
  <Words>842</Words>
  <Application>Microsoft Office PowerPoint</Application>
  <PresentationFormat>Широкоэкранный</PresentationFormat>
  <Paragraphs>67</Paragraphs>
  <Slides>15</Slides>
  <Notes>0</Notes>
  <HiddenSlides>0</HiddenSlides>
  <MMClips>2</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15</vt:i4>
      </vt:variant>
    </vt:vector>
  </HeadingPairs>
  <TitlesOfParts>
    <vt:vector size="22" baseType="lpstr">
      <vt:lpstr>Arial</vt:lpstr>
      <vt:lpstr>Calibri</vt:lpstr>
      <vt:lpstr>Calibri Light</vt:lpstr>
      <vt:lpstr>Cambria Math</vt:lpstr>
      <vt:lpstr>News706 BT</vt:lpstr>
      <vt:lpstr>Тема Office</vt:lpstr>
      <vt:lpstr>PHOTO-PAINT</vt:lpstr>
      <vt:lpstr>Презентация PowerPoint</vt:lpstr>
      <vt:lpstr>                            Fotoelektrik effekt</vt:lpstr>
      <vt:lpstr>                                      Tajribalar</vt:lpstr>
      <vt:lpstr>Презентация PowerPoint</vt:lpstr>
      <vt:lpstr>Презентация PowerPoint</vt:lpstr>
      <vt:lpstr>                       Fotoeffekt qonunlari    </vt:lpstr>
      <vt:lpstr>                      Fotoeffekt nazariyasi</vt:lpstr>
      <vt:lpstr>Презентация PowerPoint</vt:lpstr>
      <vt:lpstr>Презентация PowerPoint</vt:lpstr>
      <vt:lpstr>                         Ichki fotoeffekt</vt:lpstr>
      <vt:lpstr>Презентация PowerPoint</vt:lpstr>
      <vt:lpstr>                                     Fotonlar</vt:lpstr>
      <vt:lpstr>                                    Masala</vt:lpstr>
      <vt:lpstr>Презентация PowerPoint</vt:lpstr>
      <vt:lpstr>Mustaqil bajarish uchun topshiriqlar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Davronbek Salimbekov</dc:creator>
  <cp:lastModifiedBy>hp</cp:lastModifiedBy>
  <cp:revision>211</cp:revision>
  <dcterms:created xsi:type="dcterms:W3CDTF">2020-11-20T09:11:53Z</dcterms:created>
  <dcterms:modified xsi:type="dcterms:W3CDTF">2021-03-31T11:00:25Z</dcterms:modified>
</cp:coreProperties>
</file>