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7" r:id="rId2"/>
    <p:sldId id="316" r:id="rId3"/>
    <p:sldId id="258" r:id="rId4"/>
    <p:sldId id="318" r:id="rId5"/>
    <p:sldId id="317" r:id="rId6"/>
    <p:sldId id="259" r:id="rId7"/>
    <p:sldId id="260" r:id="rId8"/>
    <p:sldId id="261" r:id="rId9"/>
    <p:sldId id="315" r:id="rId10"/>
    <p:sldId id="262" r:id="rId11"/>
    <p:sldId id="263" r:id="rId12"/>
    <p:sldId id="310" r:id="rId13"/>
    <p:sldId id="306" r:id="rId14"/>
    <p:sldId id="311" r:id="rId15"/>
    <p:sldId id="312" r:id="rId16"/>
    <p:sldId id="313"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99E2D0-BC48-4912-976C-34F4037D78A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36CD893B-B650-448E-B321-F4A04DB90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272E9E5-A1AF-4F9F-8FE2-35FB9B386BE6}"/>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5" name="Нижний колонтитул 4">
            <a:extLst>
              <a:ext uri="{FF2B5EF4-FFF2-40B4-BE49-F238E27FC236}">
                <a16:creationId xmlns:a16="http://schemas.microsoft.com/office/drawing/2014/main" id="{315C6129-E707-4D52-9CF1-FA558BEABBB0}"/>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47DF3184-0326-4D4A-B0DA-6F0CF320A3A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0496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D94C8B-418D-4CB5-A455-E077E9049D5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8EF0029-CB7C-451E-B3C9-6F3E2AA205B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9652AF9-27DC-4773-968F-BCB722174649}"/>
              </a:ext>
            </a:extLst>
          </p:cNvPr>
          <p:cNvSpPr>
            <a:spLocks noGrp="1"/>
          </p:cNvSpPr>
          <p:nvPr>
            <p:ph type="dt" sz="half" idx="10"/>
          </p:nvPr>
        </p:nvSpPr>
        <p:spPr/>
        <p:txBody>
          <a:bodyPr/>
          <a:lstStyle/>
          <a:p>
            <a:fld id="{55C6B4A9-1611-4792-9094-5F34BCA07E0B}" type="datetimeFigureOut">
              <a:rPr lang="en-US" smtClean="0"/>
              <a:t>3/31/2021</a:t>
            </a:fld>
            <a:endParaRPr lang="en-US" dirty="0"/>
          </a:p>
        </p:txBody>
      </p:sp>
      <p:sp>
        <p:nvSpPr>
          <p:cNvPr id="5" name="Нижний колонтитул 4">
            <a:extLst>
              <a:ext uri="{FF2B5EF4-FFF2-40B4-BE49-F238E27FC236}">
                <a16:creationId xmlns:a16="http://schemas.microsoft.com/office/drawing/2014/main" id="{7055A1D9-8401-492B-9BED-E31921896717}"/>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665A2E8A-1FAC-46E5-954D-B79E4D85B206}"/>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059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DB91066-E04B-4DE5-BE0A-68556CAA762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2F49658-5A55-4DE1-8A11-18014850BED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FA6DE31-2E54-4CE3-AA67-4E8E6A7A1D32}"/>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5" name="Нижний колонтитул 4">
            <a:extLst>
              <a:ext uri="{FF2B5EF4-FFF2-40B4-BE49-F238E27FC236}">
                <a16:creationId xmlns:a16="http://schemas.microsoft.com/office/drawing/2014/main" id="{C0826DED-23B0-4B4F-B916-15A63AFAF68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19BE2A13-66D9-4481-8552-9EDC46B2BE2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5578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27676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A07AF3-4D07-409E-8119-DC868B99D8C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4149F39-2790-4D02-9E4B-6BAD2646D2C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A9100A-4C0D-4858-BB18-E55B9F010205}"/>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5" name="Нижний колонтитул 4">
            <a:extLst>
              <a:ext uri="{FF2B5EF4-FFF2-40B4-BE49-F238E27FC236}">
                <a16:creationId xmlns:a16="http://schemas.microsoft.com/office/drawing/2014/main" id="{8EF02AF2-F535-49A8-BCC7-6DD55FDF83B5}"/>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FC492AE7-44AA-4574-AD7C-5CEC3E98CF8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82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4B9497-29F5-4B00-B679-29A31E17A9C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656307D-5797-4697-BAB7-3F2725D759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B5BBD84-913D-45C1-9B20-D19A6B470F61}"/>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5" name="Нижний колонтитул 4">
            <a:extLst>
              <a:ext uri="{FF2B5EF4-FFF2-40B4-BE49-F238E27FC236}">
                <a16:creationId xmlns:a16="http://schemas.microsoft.com/office/drawing/2014/main" id="{461D88AC-E175-4DCB-862C-877254F9B789}"/>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F99A63C0-21A0-4E0C-9493-7BE69CB2A79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350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669855-9BFA-495E-8B38-4A9C757A6C6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4A9C6EB-55C8-4B94-AD93-4EAE3721CC5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57A8B80-3186-49C1-8ADE-C6B6979ABC9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CFA8307-26BB-481E-A5ED-BDAE0B91A74D}"/>
              </a:ext>
            </a:extLst>
          </p:cNvPr>
          <p:cNvSpPr>
            <a:spLocks noGrp="1"/>
          </p:cNvSpPr>
          <p:nvPr>
            <p:ph type="dt" sz="half" idx="10"/>
          </p:nvPr>
        </p:nvSpPr>
        <p:spPr/>
        <p:txBody>
          <a:bodyPr/>
          <a:lstStyle/>
          <a:p>
            <a:fld id="{EB712588-04B1-427B-82EE-E8DB90309F08}" type="datetimeFigureOut">
              <a:rPr lang="en-US" smtClean="0"/>
              <a:t>3/31/2021</a:t>
            </a:fld>
            <a:endParaRPr lang="en-US" dirty="0"/>
          </a:p>
        </p:txBody>
      </p:sp>
      <p:sp>
        <p:nvSpPr>
          <p:cNvPr id="6" name="Нижний колонтитул 5">
            <a:extLst>
              <a:ext uri="{FF2B5EF4-FFF2-40B4-BE49-F238E27FC236}">
                <a16:creationId xmlns:a16="http://schemas.microsoft.com/office/drawing/2014/main" id="{39E524BD-02B5-46D5-B01E-054A4B20E505}"/>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2DA50136-4241-422A-A908-865CB7E4F45B}"/>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274898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D1347-4533-4C92-B1ED-C0B2EB9807D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E630B0B-877A-470F-BC9A-5AE351187F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E8C2C50-056A-41C3-8185-B8AD132D84E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B55D9EC-7040-43B8-BAC0-3590CDF7E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4CAB3EE-84F8-439A-B6AA-02F839D10EE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0D607B8-6F81-4E44-8792-5EC8D0094275}"/>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8" name="Нижний колонтитул 7">
            <a:extLst>
              <a:ext uri="{FF2B5EF4-FFF2-40B4-BE49-F238E27FC236}">
                <a16:creationId xmlns:a16="http://schemas.microsoft.com/office/drawing/2014/main" id="{6D47E0C0-92CB-4A74-A4F0-32F79DDBF29B}"/>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9CE347CA-16A1-4091-BF80-C359C0F1BCB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0496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EDC7A0-8F7B-4650-B8CF-75CC7359731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3ED7E71-493F-47DC-AA55-59D4E85E0572}"/>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4" name="Нижний колонтитул 3">
            <a:extLst>
              <a:ext uri="{FF2B5EF4-FFF2-40B4-BE49-F238E27FC236}">
                <a16:creationId xmlns:a16="http://schemas.microsoft.com/office/drawing/2014/main" id="{F3A282F6-25A2-4A97-A87F-BABE41853810}"/>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1C65CE99-D380-442A-8774-E7E1FF66B2F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636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FFEF1E6-4EE6-4E78-8793-E4929D72183D}"/>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3" name="Нижний колонтитул 2">
            <a:extLst>
              <a:ext uri="{FF2B5EF4-FFF2-40B4-BE49-F238E27FC236}">
                <a16:creationId xmlns:a16="http://schemas.microsoft.com/office/drawing/2014/main" id="{AF01863E-422E-4D0E-A3A5-84E7D8EE9FFE}"/>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9A5D2AD4-D25B-4257-B266-737538856AB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279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E3727E-9DD4-474F-9D74-28AD3D9F1A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0BBE2ED-6799-4091-8217-999665BCF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A52243E-9197-4663-8694-EE232CC2B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7349F96-CBBD-42B5-B664-74F5B61CFC5B}"/>
              </a:ext>
            </a:extLst>
          </p:cNvPr>
          <p:cNvSpPr>
            <a:spLocks noGrp="1"/>
          </p:cNvSpPr>
          <p:nvPr>
            <p:ph type="dt" sz="half" idx="10"/>
          </p:nvPr>
        </p:nvSpPr>
        <p:spPr/>
        <p:txBody>
          <a:bodyPr/>
          <a:lstStyle/>
          <a:p>
            <a:fld id="{42A54C80-263E-416B-A8E0-580EDEADCBDC}" type="datetimeFigureOut">
              <a:rPr lang="en-US" smtClean="0"/>
              <a:t>3/31/2021</a:t>
            </a:fld>
            <a:endParaRPr lang="en-US" dirty="0"/>
          </a:p>
        </p:txBody>
      </p:sp>
      <p:sp>
        <p:nvSpPr>
          <p:cNvPr id="6" name="Нижний колонтитул 5">
            <a:extLst>
              <a:ext uri="{FF2B5EF4-FFF2-40B4-BE49-F238E27FC236}">
                <a16:creationId xmlns:a16="http://schemas.microsoft.com/office/drawing/2014/main" id="{781D2A60-B792-4578-8076-7D226ED4A1D4}"/>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705D2D6A-D55C-43AA-97BD-3E93780E9A71}"/>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99633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D26F3B-62FD-41FB-976C-B59DD9BEAD5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FDFB08EE-4470-4B38-AEEC-FE04168D8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EA67A6F-9A70-4BCC-BE30-189DCD67B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78CB867-A5B4-490C-B6C0-C353CAC3F8F4}"/>
              </a:ext>
            </a:extLst>
          </p:cNvPr>
          <p:cNvSpPr>
            <a:spLocks noGrp="1"/>
          </p:cNvSpPr>
          <p:nvPr>
            <p:ph type="dt" sz="half" idx="10"/>
          </p:nvPr>
        </p:nvSpPr>
        <p:spPr/>
        <p:txBody>
          <a:bodyPr/>
          <a:lstStyle/>
          <a:p>
            <a:fld id="{B61BEF0D-F0BB-DE4B-95CE-6DB70DBA9567}" type="datetimeFigureOut">
              <a:rPr lang="en-US" smtClean="0"/>
              <a:pPr/>
              <a:t>3/31/2021</a:t>
            </a:fld>
            <a:endParaRPr lang="en-US" dirty="0"/>
          </a:p>
        </p:txBody>
      </p:sp>
      <p:sp>
        <p:nvSpPr>
          <p:cNvPr id="6" name="Нижний колонтитул 5">
            <a:extLst>
              <a:ext uri="{FF2B5EF4-FFF2-40B4-BE49-F238E27FC236}">
                <a16:creationId xmlns:a16="http://schemas.microsoft.com/office/drawing/2014/main" id="{72C24FD4-F063-468E-92F9-F0B0D82A645C}"/>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0900C7D-CB31-4805-BD1F-122C214F69A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6222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DE62F4-9F41-4F60-AD95-01303D879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14D57E2-B0C6-4998-AA03-C49E131F6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3BECCA9-BCB6-4268-BE03-09CA54FCB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3/31/2021</a:t>
            </a:fld>
            <a:endParaRPr lang="en-US" dirty="0"/>
          </a:p>
        </p:txBody>
      </p:sp>
      <p:sp>
        <p:nvSpPr>
          <p:cNvPr id="5" name="Нижний колонтитул 4">
            <a:extLst>
              <a:ext uri="{FF2B5EF4-FFF2-40B4-BE49-F238E27FC236}">
                <a16:creationId xmlns:a16="http://schemas.microsoft.com/office/drawing/2014/main" id="{CAF412CE-0662-4205-9BF2-E3AD14A07F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id="{F7BDA477-3AFC-4C16-90DD-9AC924621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952079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2985" y="3247"/>
            <a:ext cx="12189015" cy="1799049"/>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1173050" y="2129322"/>
            <a:ext cx="10031896" cy="4923461"/>
          </a:xfrm>
          <a:prstGeom prst="rect">
            <a:avLst/>
          </a:prstGeom>
        </p:spPr>
        <p:txBody>
          <a:bodyPr vert="horz" wrap="square" lIns="0" tIns="29525" rIns="0" bIns="0" rtlCol="0">
            <a:spAutoFit/>
          </a:bodyPr>
          <a:lstStyle/>
          <a:p>
            <a:pPr>
              <a:spcAft>
                <a:spcPts val="1200"/>
              </a:spcAft>
            </a:pPr>
            <a:r>
              <a:rPr lang="uz-Latn-UZ" sz="4800" dirty="0">
                <a:solidFill>
                  <a:srgbClr val="002060"/>
                </a:solidFill>
                <a:latin typeface="Arial"/>
                <a:cs typeface="Arial"/>
              </a:rPr>
              <a:t>Mavzu:</a:t>
            </a:r>
            <a:endParaRPr lang="en-US" sz="4800" dirty="0">
              <a:solidFill>
                <a:srgbClr val="002060"/>
              </a:solidFill>
              <a:latin typeface="Arial"/>
              <a:cs typeface="Arial"/>
            </a:endParaRPr>
          </a:p>
          <a:p>
            <a:pPr>
              <a:spcAft>
                <a:spcPts val="1200"/>
              </a:spcAft>
            </a:pPr>
            <a:r>
              <a:rPr lang="en-US" sz="4800" b="1" dirty="0" err="1">
                <a:solidFill>
                  <a:srgbClr val="002060"/>
                </a:solidFill>
                <a:latin typeface="Arial"/>
                <a:cs typeface="Arial"/>
              </a:rPr>
              <a:t>Kvant</a:t>
            </a:r>
            <a:r>
              <a:rPr lang="en-US" sz="4800" b="1" dirty="0">
                <a:solidFill>
                  <a:srgbClr val="002060"/>
                </a:solidFill>
                <a:latin typeface="Arial"/>
                <a:cs typeface="Arial"/>
              </a:rPr>
              <a:t> </a:t>
            </a:r>
            <a:r>
              <a:rPr lang="en-US" sz="4800" b="1" dirty="0" err="1">
                <a:solidFill>
                  <a:srgbClr val="002060"/>
                </a:solidFill>
                <a:latin typeface="Arial"/>
                <a:cs typeface="Arial"/>
              </a:rPr>
              <a:t>fizikasining</a:t>
            </a:r>
            <a:r>
              <a:rPr lang="en-US" sz="4800" b="1" dirty="0">
                <a:solidFill>
                  <a:srgbClr val="002060"/>
                </a:solidFill>
                <a:latin typeface="Arial"/>
                <a:cs typeface="Arial"/>
              </a:rPr>
              <a:t> </a:t>
            </a:r>
            <a:r>
              <a:rPr lang="en-US" sz="4800" b="1" dirty="0" err="1">
                <a:solidFill>
                  <a:srgbClr val="002060"/>
                </a:solidFill>
                <a:latin typeface="Arial"/>
                <a:cs typeface="Arial"/>
              </a:rPr>
              <a:t>paydo</a:t>
            </a:r>
            <a:r>
              <a:rPr lang="en-US" sz="4800" b="1" dirty="0">
                <a:solidFill>
                  <a:srgbClr val="002060"/>
                </a:solidFill>
                <a:latin typeface="Arial"/>
                <a:cs typeface="Arial"/>
              </a:rPr>
              <a:t> </a:t>
            </a:r>
            <a:r>
              <a:rPr lang="en-US" sz="4800" b="1" dirty="0" err="1">
                <a:solidFill>
                  <a:srgbClr val="002060"/>
                </a:solidFill>
                <a:latin typeface="Arial"/>
                <a:cs typeface="Arial"/>
              </a:rPr>
              <a:t>bo‘lishi</a:t>
            </a:r>
            <a:r>
              <a:rPr lang="en-US" sz="4800" b="1" dirty="0">
                <a:solidFill>
                  <a:srgbClr val="002060"/>
                </a:solidFill>
                <a:latin typeface="Arial"/>
                <a:cs typeface="Arial"/>
              </a:rPr>
              <a:t>.</a:t>
            </a:r>
          </a:p>
          <a:p>
            <a:pPr marL="38918">
              <a:spcBef>
                <a:spcPts val="233"/>
              </a:spcBef>
            </a:pPr>
            <a:endParaRPr lang="en-US" sz="2400" b="1" dirty="0">
              <a:solidFill>
                <a:srgbClr val="7030A0"/>
              </a:solidFill>
              <a:latin typeface="Arial"/>
              <a:cs typeface="Arial"/>
            </a:endParaRPr>
          </a:p>
          <a:p>
            <a:pPr marL="38918">
              <a:spcBef>
                <a:spcPts val="233"/>
              </a:spcBef>
            </a:pPr>
            <a:endParaRPr lang="en-US" sz="2400" b="1" dirty="0">
              <a:solidFill>
                <a:srgbClr val="7030A0"/>
              </a:solidFill>
              <a:latin typeface="Arial"/>
              <a:cs typeface="Arial"/>
            </a:endParaRPr>
          </a:p>
          <a:p>
            <a:pPr marL="38918">
              <a:spcBef>
                <a:spcPts val="233"/>
              </a:spcBef>
            </a:pPr>
            <a:r>
              <a:rPr lang="en-US" sz="2400" b="1" dirty="0" err="1">
                <a:solidFill>
                  <a:srgbClr val="7030A0"/>
                </a:solidFill>
                <a:latin typeface="Arial"/>
                <a:cs typeface="Arial"/>
              </a:rPr>
              <a:t>O‘qituvchi</a:t>
            </a:r>
            <a:r>
              <a:rPr lang="en-US" sz="2400" b="1" dirty="0">
                <a:solidFill>
                  <a:srgbClr val="7030A0"/>
                </a:solidFill>
                <a:latin typeface="Arial"/>
                <a:cs typeface="Arial"/>
              </a:rPr>
              <a:t>: </a:t>
            </a:r>
          </a:p>
          <a:p>
            <a:pPr marL="38918">
              <a:spcBef>
                <a:spcPts val="233"/>
              </a:spcBef>
            </a:pPr>
            <a:r>
              <a:rPr lang="en-US" sz="2400" dirty="0">
                <a:solidFill>
                  <a:srgbClr val="7030A0"/>
                </a:solidFill>
                <a:latin typeface="Arial"/>
                <a:cs typeface="Arial"/>
              </a:rPr>
              <a:t>Toshkent </a:t>
            </a:r>
            <a:r>
              <a:rPr lang="en-US" sz="2400" dirty="0" err="1">
                <a:solidFill>
                  <a:srgbClr val="7030A0"/>
                </a:solidFill>
                <a:latin typeface="Arial"/>
                <a:cs typeface="Arial"/>
              </a:rPr>
              <a:t>shahar</a:t>
            </a:r>
            <a:r>
              <a:rPr lang="en-US" sz="2400" dirty="0">
                <a:solidFill>
                  <a:srgbClr val="7030A0"/>
                </a:solidFill>
                <a:latin typeface="Arial"/>
                <a:cs typeface="Arial"/>
              </a:rPr>
              <a:t> </a:t>
            </a:r>
            <a:r>
              <a:rPr lang="en-US" sz="2400" dirty="0" err="1">
                <a:solidFill>
                  <a:srgbClr val="7030A0"/>
                </a:solidFill>
                <a:latin typeface="Arial"/>
                <a:cs typeface="Arial"/>
              </a:rPr>
              <a:t>Uchtepa</a:t>
            </a:r>
            <a:r>
              <a:rPr lang="en-US" sz="2400" dirty="0">
                <a:solidFill>
                  <a:srgbClr val="7030A0"/>
                </a:solidFill>
                <a:latin typeface="Arial"/>
                <a:cs typeface="Arial"/>
              </a:rPr>
              <a:t> </a:t>
            </a:r>
            <a:r>
              <a:rPr lang="en-US" sz="2400" dirty="0" err="1">
                <a:solidFill>
                  <a:srgbClr val="7030A0"/>
                </a:solidFill>
                <a:latin typeface="Arial"/>
                <a:cs typeface="Arial"/>
              </a:rPr>
              <a:t>tumani</a:t>
            </a:r>
            <a:r>
              <a:rPr lang="en-US" sz="2400" dirty="0">
                <a:solidFill>
                  <a:srgbClr val="7030A0"/>
                </a:solidFill>
                <a:latin typeface="Arial"/>
                <a:cs typeface="Arial"/>
              </a:rPr>
              <a:t> </a:t>
            </a:r>
          </a:p>
          <a:p>
            <a:pPr marL="38918">
              <a:spcBef>
                <a:spcPts val="233"/>
              </a:spcBef>
            </a:pPr>
            <a:r>
              <a:rPr lang="en-US" sz="2400" dirty="0">
                <a:solidFill>
                  <a:srgbClr val="7030A0"/>
                </a:solidFill>
                <a:latin typeface="Arial"/>
                <a:cs typeface="Arial"/>
              </a:rPr>
              <a:t>287-maktab </a:t>
            </a:r>
            <a:r>
              <a:rPr lang="en-US" sz="2400" dirty="0" err="1">
                <a:solidFill>
                  <a:srgbClr val="7030A0"/>
                </a:solidFill>
                <a:latin typeface="Arial"/>
                <a:cs typeface="Arial"/>
              </a:rPr>
              <a:t>fizika</a:t>
            </a:r>
            <a:r>
              <a:rPr lang="en-US" sz="2400" dirty="0">
                <a:solidFill>
                  <a:srgbClr val="7030A0"/>
                </a:solidFill>
                <a:latin typeface="Arial"/>
                <a:cs typeface="Arial"/>
              </a:rPr>
              <a:t> </a:t>
            </a:r>
            <a:r>
              <a:rPr lang="en-US" sz="2400" dirty="0" err="1">
                <a:solidFill>
                  <a:srgbClr val="7030A0"/>
                </a:solidFill>
                <a:latin typeface="Arial"/>
                <a:cs typeface="Arial"/>
              </a:rPr>
              <a:t>fani</a:t>
            </a:r>
            <a:r>
              <a:rPr lang="en-US" sz="2400" dirty="0">
                <a:solidFill>
                  <a:srgbClr val="7030A0"/>
                </a:solidFill>
                <a:latin typeface="Arial"/>
                <a:cs typeface="Arial"/>
              </a:rPr>
              <a:t> </a:t>
            </a:r>
            <a:r>
              <a:rPr lang="en-US" sz="2400" dirty="0" err="1">
                <a:solidFill>
                  <a:srgbClr val="7030A0"/>
                </a:solidFill>
                <a:latin typeface="Arial"/>
                <a:cs typeface="Arial"/>
              </a:rPr>
              <a:t>o‘qituvchisi</a:t>
            </a:r>
            <a:endParaRPr lang="en-US" sz="2400" dirty="0">
              <a:solidFill>
                <a:srgbClr val="7030A0"/>
              </a:solidFill>
              <a:latin typeface="Arial"/>
              <a:cs typeface="Arial"/>
            </a:endParaRPr>
          </a:p>
          <a:p>
            <a:pPr marL="38918">
              <a:spcBef>
                <a:spcPts val="233"/>
              </a:spcBef>
            </a:pPr>
            <a:r>
              <a:rPr lang="en-US" sz="2400" b="1" dirty="0" err="1">
                <a:solidFill>
                  <a:srgbClr val="7030A0"/>
                </a:solidFill>
                <a:latin typeface="Arial"/>
                <a:cs typeface="Arial"/>
              </a:rPr>
              <a:t>Xodjayeva</a:t>
            </a:r>
            <a:r>
              <a:rPr lang="en-US" sz="2400" b="1" dirty="0">
                <a:solidFill>
                  <a:srgbClr val="7030A0"/>
                </a:solidFill>
                <a:latin typeface="Arial"/>
                <a:cs typeface="Arial"/>
              </a:rPr>
              <a:t> </a:t>
            </a:r>
            <a:r>
              <a:rPr lang="en-US" sz="2400" b="1" dirty="0" err="1">
                <a:solidFill>
                  <a:srgbClr val="7030A0"/>
                </a:solidFill>
                <a:latin typeface="Arial"/>
                <a:cs typeface="Arial"/>
              </a:rPr>
              <a:t>Maxtuma</a:t>
            </a:r>
            <a:r>
              <a:rPr lang="en-US" sz="2400" b="1" dirty="0">
                <a:solidFill>
                  <a:srgbClr val="7030A0"/>
                </a:solidFill>
                <a:latin typeface="Arial"/>
                <a:cs typeface="Arial"/>
              </a:rPr>
              <a:t> </a:t>
            </a:r>
            <a:r>
              <a:rPr lang="en-US" sz="2400" b="1" dirty="0" err="1">
                <a:solidFill>
                  <a:srgbClr val="7030A0"/>
                </a:solidFill>
                <a:latin typeface="Arial"/>
                <a:cs typeface="Arial"/>
              </a:rPr>
              <a:t>Ziyatovna</a:t>
            </a:r>
            <a:r>
              <a:rPr lang="en-US" sz="2400" b="1" dirty="0">
                <a:solidFill>
                  <a:srgbClr val="7030A0"/>
                </a:solidFill>
                <a:latin typeface="Arial"/>
                <a:cs typeface="Arial"/>
              </a:rPr>
              <a:t>.</a:t>
            </a:r>
            <a:endParaRPr lang="en-US" sz="2400" b="1" dirty="0">
              <a:solidFill>
                <a:srgbClr val="002060"/>
              </a:solidFill>
              <a:latin typeface="Arial"/>
              <a:cs typeface="Arial"/>
            </a:endParaRPr>
          </a:p>
          <a:p>
            <a:pPr>
              <a:spcAft>
                <a:spcPts val="1200"/>
              </a:spcAft>
            </a:pPr>
            <a:endParaRPr lang="en-US" sz="4800" b="1" dirty="0">
              <a:solidFill>
                <a:srgbClr val="002060"/>
              </a:solidFill>
              <a:latin typeface="Arial"/>
              <a:cs typeface="Arial"/>
            </a:endParaRPr>
          </a:p>
        </p:txBody>
      </p:sp>
      <p:sp>
        <p:nvSpPr>
          <p:cNvPr id="16" name="object 5">
            <a:extLst>
              <a:ext uri="{FF2B5EF4-FFF2-40B4-BE49-F238E27FC236}">
                <a16:creationId xmlns:a16="http://schemas.microsoft.com/office/drawing/2014/main" id="{A8BAE388-D6D2-40E9-8208-E39C1E0E7029}"/>
              </a:ext>
            </a:extLst>
          </p:cNvPr>
          <p:cNvSpPr/>
          <p:nvPr/>
        </p:nvSpPr>
        <p:spPr>
          <a:xfrm>
            <a:off x="426964" y="2229744"/>
            <a:ext cx="615623" cy="1614833"/>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dirty="0"/>
          </a:p>
        </p:txBody>
      </p:sp>
      <p:sp>
        <p:nvSpPr>
          <p:cNvPr id="20" name="object 9">
            <a:extLst>
              <a:ext uri="{FF2B5EF4-FFF2-40B4-BE49-F238E27FC236}">
                <a16:creationId xmlns:a16="http://schemas.microsoft.com/office/drawing/2014/main" id="{F294EAD7-CAB8-401C-B12D-6064AA1177E0}"/>
              </a:ext>
            </a:extLst>
          </p:cNvPr>
          <p:cNvSpPr/>
          <p:nvPr/>
        </p:nvSpPr>
        <p:spPr>
          <a:xfrm>
            <a:off x="8892210" y="430695"/>
            <a:ext cx="2261956" cy="1005347"/>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dirty="0"/>
          </a:p>
        </p:txBody>
      </p:sp>
      <p:sp>
        <p:nvSpPr>
          <p:cNvPr id="21" name="object 10">
            <a:extLst>
              <a:ext uri="{FF2B5EF4-FFF2-40B4-BE49-F238E27FC236}">
                <a16:creationId xmlns:a16="http://schemas.microsoft.com/office/drawing/2014/main" id="{27824596-7DE1-4136-95E4-49A51856B6D3}"/>
              </a:ext>
            </a:extLst>
          </p:cNvPr>
          <p:cNvSpPr/>
          <p:nvPr/>
        </p:nvSpPr>
        <p:spPr>
          <a:xfrm>
            <a:off x="8892210" y="430695"/>
            <a:ext cx="2261955" cy="1005347"/>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8915340" y="467731"/>
            <a:ext cx="2133600" cy="765747"/>
          </a:xfrm>
          <a:prstGeom prst="rect">
            <a:avLst/>
          </a:prstGeom>
        </p:spPr>
        <p:txBody>
          <a:bodyPr vert="horz" wrap="square" lIns="0" tIns="33552" rIns="0" bIns="0" rtlCol="0">
            <a:spAutoFit/>
          </a:bodyPr>
          <a:lstStyle/>
          <a:p>
            <a:pPr algn="ctr">
              <a:spcBef>
                <a:spcPts val="265"/>
              </a:spcBef>
            </a:pPr>
            <a:r>
              <a:rPr lang="en-US" sz="4756" b="1" spc="21" dirty="0">
                <a:solidFill>
                  <a:srgbClr val="FEFEFE"/>
                </a:solidFill>
                <a:latin typeface="Arial"/>
                <a:cs typeface="Arial"/>
              </a:rPr>
              <a:t>11</a:t>
            </a:r>
            <a:r>
              <a:rPr lang="uz-Latn-UZ" sz="4756" b="1" spc="21" dirty="0">
                <a:solidFill>
                  <a:srgbClr val="FEFEFE"/>
                </a:solidFill>
                <a:latin typeface="Arial"/>
                <a:cs typeface="Arial"/>
              </a:rPr>
              <a:t>-sinf</a:t>
            </a:r>
            <a:endParaRPr sz="4756" dirty="0">
              <a:latin typeface="Arial"/>
              <a:cs typeface="Arial"/>
            </a:endParaRPr>
          </a:p>
        </p:txBody>
      </p:sp>
      <p:sp>
        <p:nvSpPr>
          <p:cNvPr id="26" name="object 2">
            <a:extLst>
              <a:ext uri="{FF2B5EF4-FFF2-40B4-BE49-F238E27FC236}">
                <a16:creationId xmlns:a16="http://schemas.microsoft.com/office/drawing/2014/main" id="{33B3743F-69E5-4A0A-9505-41E75798E9CF}"/>
              </a:ext>
            </a:extLst>
          </p:cNvPr>
          <p:cNvSpPr txBox="1">
            <a:spLocks/>
          </p:cNvSpPr>
          <p:nvPr/>
        </p:nvSpPr>
        <p:spPr>
          <a:xfrm>
            <a:off x="2060486" y="476759"/>
            <a:ext cx="7424708" cy="113856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en-US" sz="7196" kern="0" spc="11" dirty="0" err="1">
                <a:solidFill>
                  <a:sysClr val="window" lastClr="FFFFFF"/>
                </a:solidFill>
              </a:rPr>
              <a:t>Fizika</a:t>
            </a:r>
            <a:endParaRPr lang="en-US" sz="7196" kern="0" spc="11" dirty="0">
              <a:solidFill>
                <a:sysClr val="window" lastClr="FFFFFF"/>
              </a:solidFill>
            </a:endParaRPr>
          </a:p>
        </p:txBody>
      </p:sp>
      <p:sp>
        <p:nvSpPr>
          <p:cNvPr id="27" name="object 11">
            <a:extLst>
              <a:ext uri="{FF2B5EF4-FFF2-40B4-BE49-F238E27FC236}">
                <a16:creationId xmlns:a16="http://schemas.microsoft.com/office/drawing/2014/main" id="{CF4C4251-150C-409F-BB4F-13D887806802}"/>
              </a:ext>
            </a:extLst>
          </p:cNvPr>
          <p:cNvSpPr/>
          <p:nvPr/>
        </p:nvSpPr>
        <p:spPr>
          <a:xfrm>
            <a:off x="703724" y="430695"/>
            <a:ext cx="901290" cy="1005347"/>
          </a:xfrm>
          <a:prstGeom prst="rect">
            <a:avLst/>
          </a:prstGeom>
          <a:blipFill>
            <a:blip r:embed="rId2" cstate="print"/>
            <a:stretch>
              <a:fillRect/>
            </a:stretch>
          </a:blipFill>
        </p:spPr>
        <p:txBody>
          <a:bodyPr wrap="square" lIns="0" tIns="0" rIns="0" bIns="0" rtlCol="0"/>
          <a:lstStyle/>
          <a:p>
            <a:pPr defTabSz="1935419"/>
            <a:endParaRPr sz="3810">
              <a:solidFill>
                <a:prstClr val="black"/>
              </a:solidFill>
              <a:latin typeface="Calibri"/>
            </a:endParaRPr>
          </a:p>
        </p:txBody>
      </p:sp>
      <p:sp>
        <p:nvSpPr>
          <p:cNvPr id="10" name="object 6">
            <a:extLst>
              <a:ext uri="{FF2B5EF4-FFF2-40B4-BE49-F238E27FC236}">
                <a16:creationId xmlns:a16="http://schemas.microsoft.com/office/drawing/2014/main" id="{F05B6658-0136-473A-903A-272AA544F9A9}"/>
              </a:ext>
            </a:extLst>
          </p:cNvPr>
          <p:cNvSpPr/>
          <p:nvPr/>
        </p:nvSpPr>
        <p:spPr>
          <a:xfrm>
            <a:off x="426964" y="4665446"/>
            <a:ext cx="615623" cy="1614833"/>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pic>
        <p:nvPicPr>
          <p:cNvPr id="11" name="Рисунок 10">
            <a:extLst>
              <a:ext uri="{FF2B5EF4-FFF2-40B4-BE49-F238E27FC236}">
                <a16:creationId xmlns:a16="http://schemas.microsoft.com/office/drawing/2014/main" id="{0353D4B0-69B7-4E02-9482-959F37967A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606889" y="4178300"/>
            <a:ext cx="3158147" cy="2249005"/>
          </a:xfrm>
          <a:prstGeom prst="rect">
            <a:avLst/>
          </a:prstGeom>
        </p:spPr>
      </p:pic>
    </p:spTree>
    <p:extLst>
      <p:ext uri="{BB962C8B-B14F-4D97-AF65-F5344CB8AC3E}">
        <p14:creationId xmlns:p14="http://schemas.microsoft.com/office/powerpoint/2010/main" val="3817747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4700" y="1409700"/>
            <a:ext cx="11112500" cy="4699902"/>
          </a:xfrm>
        </p:spPr>
        <p:txBody>
          <a:bodyPr>
            <a:normAutofit/>
          </a:bodyPr>
          <a:lstStyle/>
          <a:p>
            <a:pPr marL="0" indent="0">
              <a:buNone/>
            </a:pPr>
            <a:r>
              <a:rPr lang="uz-Latn-UZ" sz="4000" b="1" i="1" dirty="0">
                <a:latin typeface="Arial" panose="020B0604020202020204" pitchFamily="34" charset="0"/>
                <a:cs typeface="Arial" panose="020B0604020202020204" pitchFamily="34" charset="0"/>
              </a:rPr>
              <a:t>Kvant fizikasi </a:t>
            </a:r>
            <a:r>
              <a:rPr lang="en-US" sz="4000" b="1" i="1" dirty="0" err="1">
                <a:latin typeface="Arial" panose="020B0604020202020204" pitchFamily="34" charset="0"/>
                <a:cs typeface="Arial" panose="020B0604020202020204" pitchFamily="34" charset="0"/>
              </a:rPr>
              <a:t>uch</a:t>
            </a:r>
            <a:r>
              <a:rPr lang="uz-Latn-UZ" sz="4000" b="1" i="1" dirty="0">
                <a:latin typeface="Arial" panose="020B0604020202020204" pitchFamily="34" charset="0"/>
                <a:cs typeface="Arial" panose="020B0604020202020204" pitchFamily="34" charset="0"/>
              </a:rPr>
              <a:t> qismga bo‘lib o‘rgan</a:t>
            </a:r>
            <a:r>
              <a:rPr lang="en-US" sz="4000" b="1" i="1" dirty="0" err="1">
                <a:latin typeface="Arial" panose="020B0604020202020204" pitchFamily="34" charset="0"/>
                <a:cs typeface="Arial" panose="020B0604020202020204" pitchFamily="34" charset="0"/>
              </a:rPr>
              <a:t>iladi</a:t>
            </a:r>
            <a:r>
              <a:rPr lang="uz-Latn-UZ" sz="4000" b="1" i="1" dirty="0">
                <a:latin typeface="Arial" panose="020B0604020202020204" pitchFamily="34" charset="0"/>
                <a:cs typeface="Arial" panose="020B0604020202020204" pitchFamily="34" charset="0"/>
              </a:rPr>
              <a:t>:</a:t>
            </a:r>
          </a:p>
          <a:p>
            <a:pPr marL="514350" indent="-514350">
              <a:buAutoNum type="arabicPeriod"/>
            </a:pPr>
            <a:r>
              <a:rPr lang="uz-Latn-UZ" sz="4000" dirty="0">
                <a:latin typeface="Arial" panose="020B0604020202020204" pitchFamily="34" charset="0"/>
                <a:cs typeface="Arial" panose="020B0604020202020204" pitchFamily="34" charset="0"/>
              </a:rPr>
              <a:t>Kvant optikasi elemtlari</a:t>
            </a:r>
            <a:r>
              <a:rPr lang="en-US" sz="4000" dirty="0">
                <a:latin typeface="Arial" panose="020B0604020202020204" pitchFamily="34" charset="0"/>
                <a:cs typeface="Arial" panose="020B0604020202020204" pitchFamily="34" charset="0"/>
              </a:rPr>
              <a:t>;</a:t>
            </a:r>
            <a:endParaRPr lang="uz-Latn-UZ" sz="4000" dirty="0">
              <a:latin typeface="Arial" panose="020B0604020202020204" pitchFamily="34" charset="0"/>
              <a:cs typeface="Arial" panose="020B0604020202020204" pitchFamily="34" charset="0"/>
            </a:endParaRPr>
          </a:p>
          <a:p>
            <a:pPr marL="514350" indent="-514350">
              <a:buAutoNum type="arabicPeriod"/>
            </a:pPr>
            <a:r>
              <a:rPr lang="uz-Latn-UZ" sz="4000" dirty="0">
                <a:latin typeface="Arial" panose="020B0604020202020204" pitchFamily="34" charset="0"/>
                <a:cs typeface="Arial" panose="020B0604020202020204" pitchFamily="34" charset="0"/>
              </a:rPr>
              <a:t>Atom va atom yadrosi</a:t>
            </a:r>
            <a:r>
              <a:rPr lang="en-US" sz="4000" dirty="0">
                <a:latin typeface="Arial" panose="020B0604020202020204" pitchFamily="34" charset="0"/>
                <a:cs typeface="Arial" panose="020B0604020202020204" pitchFamily="34" charset="0"/>
              </a:rPr>
              <a:t>;</a:t>
            </a:r>
            <a:endParaRPr lang="uz-Latn-UZ" sz="4000" dirty="0">
              <a:latin typeface="Arial" panose="020B0604020202020204" pitchFamily="34" charset="0"/>
              <a:cs typeface="Arial" panose="020B0604020202020204" pitchFamily="34" charset="0"/>
            </a:endParaRPr>
          </a:p>
          <a:p>
            <a:pPr marL="514350" indent="-514350">
              <a:buAutoNum type="arabicPeriod"/>
            </a:pPr>
            <a:r>
              <a:rPr lang="uz-Latn-UZ" sz="4000" dirty="0">
                <a:latin typeface="Arial" panose="020B0604020202020204" pitchFamily="34" charset="0"/>
                <a:cs typeface="Arial" panose="020B0604020202020204" pitchFamily="34" charset="0"/>
              </a:rPr>
              <a:t>Yadro energetikasi</a:t>
            </a:r>
            <a:r>
              <a:rPr lang="en-US" sz="4000" dirty="0">
                <a:latin typeface="Arial" panose="020B0604020202020204" pitchFamily="34" charset="0"/>
                <a:cs typeface="Arial" panose="020B0604020202020204" pitchFamily="34" charset="0"/>
              </a:rPr>
              <a:t>.</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2755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6366" y="150125"/>
            <a:ext cx="11269014" cy="6340827"/>
          </a:xfrm>
        </p:spPr>
        <p:txBody>
          <a:bodyPr>
            <a:normAutofit/>
          </a:bodyPr>
          <a:lstStyle/>
          <a:p>
            <a:pPr marL="0" indent="0" algn="just">
              <a:buNone/>
            </a:pPr>
            <a:r>
              <a:rPr lang="uz-Latn-UZ"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K</a:t>
            </a:r>
            <a:r>
              <a:rPr lang="uz-Latn-UZ" sz="320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ant </a:t>
            </a:r>
            <a:r>
              <a:rPr lang="en-US" sz="3200" dirty="0" err="1">
                <a:latin typeface="Arial" panose="020B0604020202020204" pitchFamily="34" charset="0"/>
                <a:cs typeface="Arial" panose="020B0604020202020204" pitchFamily="34" charset="0"/>
              </a:rPr>
              <a:t>fizikasi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zamonaviy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ilmiy-texnik</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revolyu</a:t>
            </a:r>
            <a:r>
              <a:rPr lang="uz-Latn-UZ" sz="3200" dirty="0">
                <a:latin typeface="Arial" panose="020B0604020202020204" pitchFamily="34" charset="0"/>
                <a:cs typeface="Arial" panose="020B0604020202020204" pitchFamily="34" charset="0"/>
              </a:rPr>
              <a:t>t</a:t>
            </a:r>
            <a:r>
              <a:rPr lang="en-US" sz="3200" dirty="0" err="1">
                <a:latin typeface="Arial" panose="020B0604020202020204" pitchFamily="34" charset="0"/>
                <a:cs typeface="Arial" panose="020B0604020202020204" pitchFamily="34" charset="0"/>
              </a:rPr>
              <a:t>siyani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amalga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oshirishda</a:t>
            </a:r>
            <a:r>
              <a:rPr lang="en-US" sz="3200" dirty="0">
                <a:latin typeface="Arial" panose="020B0604020202020204" pitchFamily="34" charset="0"/>
                <a:cs typeface="Arial" panose="020B0604020202020204" pitchFamily="34" charset="0"/>
              </a:rPr>
              <a:t> ham </a:t>
            </a:r>
            <a:r>
              <a:rPr lang="en-US" sz="3200" dirty="0" err="1">
                <a:latin typeface="Arial" panose="020B0604020202020204" pitchFamily="34" charset="0"/>
                <a:cs typeface="Arial" panose="020B0604020202020204" pitchFamily="34" charset="0"/>
              </a:rPr>
              <a:t>alohida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tutadi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Jumladan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yapon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fizigi</a:t>
            </a:r>
            <a:r>
              <a:rPr lang="en-US" sz="3200" dirty="0">
                <a:latin typeface="Arial" panose="020B0604020202020204" pitchFamily="34" charset="0"/>
                <a:cs typeface="Arial" panose="020B0604020202020204" pitchFamily="34" charset="0"/>
              </a:rPr>
              <a:t> Esaki </a:t>
            </a:r>
            <a:r>
              <a:rPr lang="en-US" sz="3200" dirty="0" err="1">
                <a:latin typeface="Arial" panose="020B0604020202020204" pitchFamily="34" charset="0"/>
                <a:cs typeface="Arial" panose="020B0604020202020204" pitchFamily="34" charset="0"/>
              </a:rPr>
              <a:t>tomonidan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tunel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effekti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yarimo‘tkazgichlarda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qo‘llanishi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tranzistorlarning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paydo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bo‘lishiga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keldi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radioelektronikadagi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revolyu</a:t>
            </a:r>
            <a:r>
              <a:rPr lang="uz-Latn-UZ" sz="3200" dirty="0">
                <a:latin typeface="Arial" panose="020B0604020202020204" pitchFamily="34" charset="0"/>
                <a:cs typeface="Arial" panose="020B0604020202020204" pitchFamily="34" charset="0"/>
              </a:rPr>
              <a:t>t</a:t>
            </a:r>
            <a:r>
              <a:rPr lang="en-US" sz="3200" dirty="0" err="1">
                <a:latin typeface="Arial" panose="020B0604020202020204" pitchFamily="34" charset="0"/>
                <a:cs typeface="Arial" panose="020B0604020202020204" pitchFamily="34" charset="0"/>
              </a:rPr>
              <a:t>siyani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amalga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oshirdi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Hozirgi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kunda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nanotexnologiyaning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rivojlanishida</a:t>
            </a:r>
            <a:r>
              <a:rPr lang="en-US" sz="3200" dirty="0">
                <a:latin typeface="Arial" panose="020B0604020202020204" pitchFamily="34" charset="0"/>
                <a:cs typeface="Arial" panose="020B0604020202020204" pitchFamily="34" charset="0"/>
              </a:rPr>
              <a:t> ham </a:t>
            </a:r>
            <a:r>
              <a:rPr lang="en-US" sz="3200" dirty="0" err="1">
                <a:latin typeface="Arial" panose="020B0604020202020204" pitchFamily="34" charset="0"/>
                <a:cs typeface="Arial" panose="020B0604020202020204" pitchFamily="34" charset="0"/>
              </a:rPr>
              <a:t>kvant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mexanika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alohida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tutadi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Jumladan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xossalari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oldindan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ma’lum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bo‘lgan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moddalarni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hosil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qilishga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yaqqol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misol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qilib</a:t>
            </a:r>
            <a:r>
              <a:rPr lang="en-US" sz="3200" dirty="0">
                <a:latin typeface="Arial" panose="020B0604020202020204" pitchFamily="34" charset="0"/>
                <a:cs typeface="Arial" panose="020B0604020202020204" pitchFamily="34" charset="0"/>
              </a:rPr>
              <a:t> 2010 </a:t>
            </a:r>
            <a:r>
              <a:rPr lang="en-US" sz="3200" dirty="0" err="1">
                <a:latin typeface="Arial" panose="020B0604020202020204" pitchFamily="34" charset="0"/>
                <a:cs typeface="Arial" panose="020B0604020202020204" pitchFamily="34" charset="0"/>
              </a:rPr>
              <a:t>yili</a:t>
            </a:r>
            <a:r>
              <a:rPr lang="en-US" sz="3200" dirty="0">
                <a:latin typeface="Arial" panose="020B0604020202020204" pitchFamily="34" charset="0"/>
                <a:cs typeface="Arial" panose="020B0604020202020204" pitchFamily="34" charset="0"/>
              </a:rPr>
              <a:t> Nobel </a:t>
            </a:r>
            <a:r>
              <a:rPr lang="en-US" sz="3200" dirty="0" err="1">
                <a:latin typeface="Arial" panose="020B0604020202020204" pitchFamily="34" charset="0"/>
                <a:cs typeface="Arial" panose="020B0604020202020204" pitchFamily="34" charset="0"/>
              </a:rPr>
              <a:t>mukofotiga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sazovor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bo‘lgan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Geym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Novosyolovlar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tomonidan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kashf</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qilingan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grafen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ko‘rsatish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mumkin</a:t>
            </a:r>
            <a:r>
              <a:rPr lang="en-US" sz="3200" dirty="0">
                <a:latin typeface="Arial" panose="020B0604020202020204" pitchFamily="34" charset="0"/>
                <a:cs typeface="Arial" panose="020B0604020202020204" pitchFamily="34" charset="0"/>
              </a:rPr>
              <a:t>. U </a:t>
            </a:r>
            <a:r>
              <a:rPr lang="en-US" sz="3200" dirty="0" err="1">
                <a:latin typeface="Arial" panose="020B0604020202020204" pitchFamily="34" charset="0"/>
                <a:cs typeface="Arial" panose="020B0604020202020204" pitchFamily="34" charset="0"/>
              </a:rPr>
              <a:t>o‘ta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mustahkam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bo‘lib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yuqori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elektr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o‘tkazuvchanlikka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kelajakda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ilmiy-texnik</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taraqqiyotni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yanada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rivojlantirishga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xizmat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qiladi</a:t>
            </a:r>
            <a:r>
              <a:rPr lang="uz-Latn-UZ" sz="3200" dirty="0">
                <a:latin typeface="Arial" panose="020B0604020202020204" pitchFamily="34" charset="0"/>
                <a:cs typeface="Arial" panose="020B0604020202020204" pitchFamily="34" charset="0"/>
              </a:rPr>
              <a:t>.</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0437590"/>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84E863-76BB-4598-882E-F6D226247CF4}"/>
              </a:ext>
            </a:extLst>
          </p:cNvPr>
          <p:cNvSpPr>
            <a:spLocks noGrp="1"/>
          </p:cNvSpPr>
          <p:nvPr>
            <p:ph type="title"/>
          </p:nvPr>
        </p:nvSpPr>
        <p:spPr>
          <a:xfrm>
            <a:off x="0" y="1"/>
            <a:ext cx="12192000" cy="119773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4800" dirty="0">
                <a:latin typeface="Arial" panose="020B0604020202020204" pitchFamily="34" charset="0"/>
                <a:cs typeface="Arial" panose="020B0604020202020204" pitchFamily="34" charset="0"/>
              </a:rPr>
              <a:t>1-masala</a:t>
            </a:r>
            <a:endParaRPr lang="ru-RU" sz="4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EF55E985-D000-4CA3-BAE1-E0B5AD1A2602}"/>
                  </a:ext>
                </a:extLst>
              </p:cNvPr>
              <p:cNvSpPr>
                <a:spLocks noGrp="1"/>
              </p:cNvSpPr>
              <p:nvPr>
                <p:ph idx="1"/>
              </p:nvPr>
            </p:nvSpPr>
            <p:spPr>
              <a:xfrm>
                <a:off x="425003" y="2095499"/>
                <a:ext cx="11269013" cy="4081463"/>
              </a:xfrm>
            </p:spPr>
            <p:txBody>
              <a:bodyPr>
                <a:normAutofit/>
              </a:bodyPr>
              <a:lstStyle/>
              <a:p>
                <a:pPr marL="0" indent="0" algn="just">
                  <a:buNone/>
                </a:pPr>
                <a:r>
                  <a:rPr lang="en-US" sz="4000" dirty="0">
                    <a:latin typeface="Arial" panose="020B0604020202020204" pitchFamily="34" charset="0"/>
                    <a:cs typeface="Arial" panose="020B0604020202020204" pitchFamily="34" charset="0"/>
                  </a:rPr>
                  <a:t>    </a:t>
                </a:r>
                <a:r>
                  <a:rPr lang="uz-Latn-UZ" sz="4000" dirty="0">
                    <a:latin typeface="Arial" panose="020B0604020202020204" pitchFamily="34" charset="0"/>
                    <a:cs typeface="Arial" panose="020B0604020202020204" pitchFamily="34" charset="0"/>
                  </a:rPr>
                  <a:t>To‘lqin uzunligi </a:t>
                </a:r>
                <a:r>
                  <a:rPr lang="uz-Latn-UZ" sz="4000" b="1" dirty="0">
                    <a:latin typeface="Arial" panose="020B0604020202020204" pitchFamily="34" charset="0"/>
                    <a:cs typeface="Arial" panose="020B0604020202020204" pitchFamily="34" charset="0"/>
                  </a:rPr>
                  <a:t>3∙</a:t>
                </a:r>
                <a14:m>
                  <m:oMath xmlns:m="http://schemas.openxmlformats.org/officeDocument/2006/math">
                    <m:sSup>
                      <m:sSupPr>
                        <m:ctrlPr>
                          <a:rPr lang="uz-Latn-UZ" sz="4000" b="1" i="1" smtClean="0">
                            <a:latin typeface="Cambria Math" panose="02040503050406030204" pitchFamily="18" charset="0"/>
                          </a:rPr>
                        </m:ctrlPr>
                      </m:sSupPr>
                      <m:e>
                        <m:r>
                          <a:rPr lang="uz-Latn-UZ" sz="4000" b="1" i="1" smtClean="0">
                            <a:latin typeface="Cambria Math" panose="02040503050406030204" pitchFamily="18" charset="0"/>
                          </a:rPr>
                          <m:t>𝟏𝟎</m:t>
                        </m:r>
                      </m:e>
                      <m:sup>
                        <m:r>
                          <a:rPr lang="uz-Latn-UZ" sz="4000" b="1" i="1" smtClean="0">
                            <a:latin typeface="Cambria Math" panose="02040503050406030204" pitchFamily="18" charset="0"/>
                          </a:rPr>
                          <m:t>−</m:t>
                        </m:r>
                        <m:r>
                          <a:rPr lang="uz-Latn-UZ" sz="4000" b="1" i="1" smtClean="0">
                            <a:latin typeface="Cambria Math" panose="02040503050406030204" pitchFamily="18" charset="0"/>
                          </a:rPr>
                          <m:t>𝟕</m:t>
                        </m:r>
                      </m:sup>
                    </m:sSup>
                  </m:oMath>
                </a14:m>
                <a:r>
                  <a:rPr lang="uz-Latn-UZ" sz="4000" b="1" dirty="0">
                    <a:latin typeface="Arial" panose="020B0604020202020204" pitchFamily="34" charset="0"/>
                    <a:cs typeface="Arial" panose="020B0604020202020204" pitchFamily="34" charset="0"/>
                  </a:rPr>
                  <a:t>m </a:t>
                </a:r>
                <a:r>
                  <a:rPr lang="uz-Latn-UZ" sz="4000" dirty="0">
                    <a:latin typeface="Arial" panose="020B0604020202020204" pitchFamily="34" charset="0"/>
                    <a:cs typeface="Arial" panose="020B0604020202020204" pitchFamily="34" charset="0"/>
                  </a:rPr>
                  <a:t>ga to‘g‘ri keluvchi yorug‘lik nuri kva</a:t>
                </a:r>
                <a:r>
                  <a:rPr lang="en-US" sz="4000" dirty="0">
                    <a:latin typeface="Arial" panose="020B0604020202020204" pitchFamily="34" charset="0"/>
                    <a:cs typeface="Arial" panose="020B0604020202020204" pitchFamily="34" charset="0"/>
                  </a:rPr>
                  <a:t>n</a:t>
                </a:r>
                <a:r>
                  <a:rPr lang="uz-Latn-UZ" sz="4000" dirty="0">
                    <a:latin typeface="Arial" panose="020B0604020202020204" pitchFamily="34" charset="0"/>
                    <a:cs typeface="Arial" panose="020B0604020202020204" pitchFamily="34" charset="0"/>
                  </a:rPr>
                  <a:t>tining energiyasini aniqlang. </a:t>
                </a:r>
                <a:endParaRPr lang="en-US" sz="4000" dirty="0">
                  <a:latin typeface="Arial" panose="020B0604020202020204" pitchFamily="34" charset="0"/>
                  <a:cs typeface="Arial" panose="020B0604020202020204" pitchFamily="34" charset="0"/>
                </a:endParaRPr>
              </a:p>
              <a:p>
                <a:pPr marL="0" indent="0" algn="just">
                  <a:buNone/>
                </a:pPr>
                <a14:m>
                  <m:oMath xmlns:m="http://schemas.openxmlformats.org/officeDocument/2006/math">
                    <m:r>
                      <a:rPr lang="en-US" sz="4000" b="1" i="1" smtClean="0">
                        <a:latin typeface="Cambria Math" panose="02040503050406030204" pitchFamily="18" charset="0"/>
                        <a:cs typeface="Arial" panose="020B0604020202020204" pitchFamily="34" charset="0"/>
                      </a:rPr>
                      <m:t>𝒄</m:t>
                    </m:r>
                    <m:r>
                      <a:rPr lang="en-US" sz="4000" b="1" i="1" smtClean="0">
                        <a:latin typeface="Cambria Math" panose="02040503050406030204" pitchFamily="18" charset="0"/>
                        <a:cs typeface="Arial" panose="020B0604020202020204" pitchFamily="34" charset="0"/>
                      </a:rPr>
                      <m:t>=</m:t>
                    </m:r>
                    <m:r>
                      <a:rPr lang="en-US" sz="4000" b="1" i="1" smtClean="0">
                        <a:latin typeface="Cambria Math" panose="02040503050406030204" pitchFamily="18" charset="0"/>
                        <a:cs typeface="Arial" panose="020B0604020202020204" pitchFamily="34" charset="0"/>
                      </a:rPr>
                      <m:t>𝟑</m:t>
                    </m:r>
                    <m:r>
                      <a:rPr lang="en-US" sz="4000" b="1" i="1" smtClean="0">
                        <a:latin typeface="Cambria Math" panose="02040503050406030204" pitchFamily="18" charset="0"/>
                        <a:cs typeface="Arial" panose="020B0604020202020204" pitchFamily="34" charset="0"/>
                      </a:rPr>
                      <m:t>∙</m:t>
                    </m:r>
                    <m:sSup>
                      <m:sSupPr>
                        <m:ctrlPr>
                          <a:rPr lang="en-US" sz="4000" b="1" i="1" smtClean="0">
                            <a:latin typeface="Cambria Math" panose="02040503050406030204" pitchFamily="18" charset="0"/>
                            <a:ea typeface="Cambria Math" panose="02040503050406030204" pitchFamily="18" charset="0"/>
                            <a:cs typeface="Arial" panose="020B0604020202020204" pitchFamily="34" charset="0"/>
                          </a:rPr>
                        </m:ctrlPr>
                      </m:sSupPr>
                      <m:e>
                        <m:r>
                          <a:rPr lang="en-US" sz="4000" b="1" i="1" smtClean="0">
                            <a:latin typeface="Cambria Math" panose="02040503050406030204" pitchFamily="18" charset="0"/>
                            <a:ea typeface="Cambria Math" panose="02040503050406030204" pitchFamily="18" charset="0"/>
                            <a:cs typeface="Arial" panose="020B0604020202020204" pitchFamily="34" charset="0"/>
                          </a:rPr>
                          <m:t>𝟏𝟎</m:t>
                        </m:r>
                      </m:e>
                      <m:sup>
                        <m:r>
                          <a:rPr lang="en-US" sz="4000" b="1" i="1" smtClean="0">
                            <a:latin typeface="Cambria Math" panose="02040503050406030204" pitchFamily="18" charset="0"/>
                            <a:ea typeface="Cambria Math" panose="02040503050406030204" pitchFamily="18" charset="0"/>
                            <a:cs typeface="Arial" panose="020B0604020202020204" pitchFamily="34" charset="0"/>
                          </a:rPr>
                          <m:t>𝟖</m:t>
                        </m:r>
                      </m:sup>
                    </m:sSup>
                    <m:r>
                      <a:rPr lang="en-US" sz="4000" b="1" i="1" smtClean="0">
                        <a:latin typeface="Cambria Math" panose="02040503050406030204" pitchFamily="18" charset="0"/>
                        <a:ea typeface="Cambria Math" panose="02040503050406030204" pitchFamily="18" charset="0"/>
                        <a:cs typeface="Arial" panose="020B0604020202020204" pitchFamily="34" charset="0"/>
                      </a:rPr>
                      <m:t> </m:t>
                    </m:r>
                    <m:r>
                      <a:rPr lang="en-US" sz="4000" b="1" i="1" smtClean="0">
                        <a:latin typeface="Cambria Math" panose="02040503050406030204" pitchFamily="18" charset="0"/>
                        <a:ea typeface="Cambria Math" panose="02040503050406030204" pitchFamily="18" charset="0"/>
                        <a:cs typeface="Arial" panose="020B0604020202020204" pitchFamily="34" charset="0"/>
                      </a:rPr>
                      <m:t>𝒎</m:t>
                    </m:r>
                    <m:r>
                      <a:rPr lang="en-US" sz="4000" b="1" i="1" smtClean="0">
                        <a:latin typeface="Cambria Math" panose="02040503050406030204" pitchFamily="18" charset="0"/>
                        <a:ea typeface="Cambria Math" panose="02040503050406030204" pitchFamily="18" charset="0"/>
                        <a:cs typeface="Arial" panose="020B0604020202020204" pitchFamily="34" charset="0"/>
                      </a:rPr>
                      <m:t>/</m:t>
                    </m:r>
                    <m:r>
                      <a:rPr lang="en-US" sz="4000" b="1" i="1" smtClean="0">
                        <a:latin typeface="Cambria Math" panose="02040503050406030204" pitchFamily="18" charset="0"/>
                        <a:ea typeface="Cambria Math" panose="02040503050406030204" pitchFamily="18" charset="0"/>
                        <a:cs typeface="Arial" panose="020B0604020202020204" pitchFamily="34" charset="0"/>
                      </a:rPr>
                      <m:t>𝒔</m:t>
                    </m:r>
                  </m:oMath>
                </a14:m>
                <a:r>
                  <a:rPr lang="en-US" sz="4000" b="1" dirty="0">
                    <a:latin typeface="Arial" panose="020B0604020202020204" pitchFamily="34" charset="0"/>
                    <a:cs typeface="Arial" panose="020B0604020202020204" pitchFamily="34" charset="0"/>
                  </a:rPr>
                  <a:t> </a:t>
                </a:r>
                <a:endParaRPr lang="uz-Latn-UZ" sz="4000" b="1" dirty="0">
                  <a:latin typeface="Arial" panose="020B0604020202020204" pitchFamily="34" charset="0"/>
                  <a:cs typeface="Arial" panose="020B0604020202020204" pitchFamily="34" charset="0"/>
                </a:endParaRPr>
              </a:p>
              <a:p>
                <a:pPr marL="0" indent="0" algn="just">
                  <a:buNone/>
                </a:pPr>
                <a:endParaRPr lang="uz-Latn-UZ" sz="4000" dirty="0">
                  <a:latin typeface="Arial" panose="020B0604020202020204" pitchFamily="34" charset="0"/>
                  <a:cs typeface="Arial" panose="020B0604020202020204" pitchFamily="34" charset="0"/>
                </a:endParaRPr>
              </a:p>
              <a:p>
                <a:pPr marL="0" indent="0" algn="just">
                  <a:buNone/>
                </a:pPr>
                <a:endParaRPr lang="ru-RU" sz="4000" dirty="0">
                  <a:latin typeface="Arial" panose="020B0604020202020204" pitchFamily="34" charset="0"/>
                  <a:cs typeface="Arial" panose="020B0604020202020204" pitchFamily="34" charset="0"/>
                </a:endParaRPr>
              </a:p>
            </p:txBody>
          </p:sp>
        </mc:Choice>
        <mc:Fallback xmlns="">
          <p:sp>
            <p:nvSpPr>
              <p:cNvPr id="3" name="Объект 2">
                <a:extLst>
                  <a:ext uri="{FF2B5EF4-FFF2-40B4-BE49-F238E27FC236}">
                    <a16:creationId xmlns:a16="http://schemas.microsoft.com/office/drawing/2014/main" id="{EF55E985-D000-4CA3-BAE1-E0B5AD1A2602}"/>
                  </a:ext>
                </a:extLst>
              </p:cNvPr>
              <p:cNvSpPr>
                <a:spLocks noGrp="1" noRot="1" noChangeAspect="1" noMove="1" noResize="1" noEditPoints="1" noAdjustHandles="1" noChangeArrowheads="1" noChangeShapeType="1" noTextEdit="1"/>
              </p:cNvSpPr>
              <p:nvPr>
                <p:ph idx="1"/>
              </p:nvPr>
            </p:nvSpPr>
            <p:spPr>
              <a:xfrm>
                <a:off x="425003" y="2095499"/>
                <a:ext cx="11269013" cy="4081463"/>
              </a:xfrm>
              <a:blipFill>
                <a:blip r:embed="rId2"/>
                <a:stretch>
                  <a:fillRect l="-1948" t="-3886" r="-1894"/>
                </a:stretch>
              </a:blipFill>
            </p:spPr>
            <p:txBody>
              <a:bodyPr/>
              <a:lstStyle/>
              <a:p>
                <a:r>
                  <a:rPr lang="ru-RU">
                    <a:noFill/>
                  </a:rPr>
                  <a:t> </a:t>
                </a:r>
              </a:p>
            </p:txBody>
          </p:sp>
        </mc:Fallback>
      </mc:AlternateContent>
    </p:spTree>
    <p:extLst>
      <p:ext uri="{BB962C8B-B14F-4D97-AF65-F5344CB8AC3E}">
        <p14:creationId xmlns:p14="http://schemas.microsoft.com/office/powerpoint/2010/main" val="294229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Текст 7">
                <a:extLst>
                  <a:ext uri="{FF2B5EF4-FFF2-40B4-BE49-F238E27FC236}">
                    <a16:creationId xmlns:a16="http://schemas.microsoft.com/office/drawing/2014/main" id="{A9941E72-F7BB-4003-A70A-F8AD012D167E}"/>
                  </a:ext>
                </a:extLst>
              </p:cNvPr>
              <p:cNvSpPr>
                <a:spLocks noGrp="1"/>
              </p:cNvSpPr>
              <p:nvPr>
                <p:ph type="body" sz="quarter" idx="14"/>
              </p:nvPr>
            </p:nvSpPr>
            <p:spPr>
              <a:xfrm>
                <a:off x="4920054" y="256404"/>
                <a:ext cx="5496202" cy="3460830"/>
              </a:xfrm>
            </p:spPr>
            <p:txBody>
              <a:bodyPr/>
              <a:lstStyle/>
              <a:p>
                <a:pPr algn="ctr"/>
                <a:r>
                  <a:rPr lang="uz-Latn-UZ" sz="3600" dirty="0">
                    <a:latin typeface="Arial" panose="020B0604020202020204" pitchFamily="34" charset="0"/>
                    <a:cs typeface="Arial" panose="020B0604020202020204" pitchFamily="34" charset="0"/>
                  </a:rPr>
                  <a:t>   </a:t>
                </a:r>
                <a:r>
                  <a:rPr lang="uz-Latn-UZ" sz="3200" b="1" dirty="0">
                    <a:solidFill>
                      <a:schemeClr val="accent1"/>
                    </a:solidFill>
                    <a:latin typeface="Arial" panose="020B0604020202020204" pitchFamily="34" charset="0"/>
                    <a:cs typeface="Arial" panose="020B0604020202020204" pitchFamily="34" charset="0"/>
                  </a:rPr>
                  <a:t>Formula:</a:t>
                </a:r>
                <a:endParaRPr lang="en-US" sz="3200" b="1" dirty="0">
                  <a:solidFill>
                    <a:schemeClr val="accent1"/>
                  </a:solidFill>
                  <a:latin typeface="Arial" panose="020B0604020202020204" pitchFamily="34" charset="0"/>
                  <a:cs typeface="Arial" panose="020B0604020202020204" pitchFamily="34" charset="0"/>
                </a:endParaRPr>
              </a:p>
              <a:p>
                <a:pPr algn="ctr"/>
                <a14:m>
                  <m:oMath xmlns:m="http://schemas.openxmlformats.org/officeDocument/2006/math">
                    <m:r>
                      <a:rPr lang="en-US" sz="3600" b="0" i="1" smtClean="0">
                        <a:latin typeface="Cambria Math" panose="02040503050406030204" pitchFamily="18" charset="0"/>
                        <a:cs typeface="Arial" panose="020B0604020202020204" pitchFamily="34" charset="0"/>
                      </a:rPr>
                      <m:t>𝐸</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h</m:t>
                    </m:r>
                    <m:r>
                      <a:rPr lang="en-US" sz="3600" b="0" i="1" smtClean="0">
                        <a:latin typeface="Cambria Math" panose="02040503050406030204" pitchFamily="18" charset="0"/>
                        <a:ea typeface="Cambria Math" panose="02040503050406030204" pitchFamily="18" charset="0"/>
                        <a:cs typeface="Arial" panose="020B0604020202020204" pitchFamily="34" charset="0"/>
                      </a:rPr>
                      <m:t>𝜈</m:t>
                    </m:r>
                  </m:oMath>
                </a14:m>
                <a:r>
                  <a:rPr lang="en-US" sz="3200" dirty="0">
                    <a:latin typeface="Arial" panose="020B0604020202020204" pitchFamily="34" charset="0"/>
                    <a:cs typeface="Arial" panose="020B0604020202020204" pitchFamily="34" charset="0"/>
                  </a:rPr>
                  <a:t> </a:t>
                </a:r>
              </a:p>
              <a:p>
                <a:pPr algn="ctr"/>
                <a14:m>
                  <m:oMath xmlns:m="http://schemas.openxmlformats.org/officeDocument/2006/math">
                    <m:r>
                      <a:rPr lang="ru-RU" sz="3600" b="0" i="1" smtClean="0">
                        <a:latin typeface="Cambria Math" panose="02040503050406030204" pitchFamily="18" charset="0"/>
                        <a:cs typeface="Arial" panose="020B0604020202020204" pitchFamily="34" charset="0"/>
                      </a:rPr>
                      <m:t>с=</m:t>
                    </m:r>
                    <m:r>
                      <a:rPr lang="ru-RU" sz="3600" b="0" i="1" smtClean="0">
                        <a:latin typeface="Cambria Math" panose="02040503050406030204" pitchFamily="18" charset="0"/>
                        <a:ea typeface="Cambria Math" panose="02040503050406030204" pitchFamily="18" charset="0"/>
                        <a:cs typeface="Arial" panose="020B0604020202020204" pitchFamily="34" charset="0"/>
                      </a:rPr>
                      <m:t>𝜆𝜈</m:t>
                    </m:r>
                    <m:r>
                      <a:rPr lang="ru-RU" sz="3600" b="0" i="1" smtClean="0">
                        <a:latin typeface="Cambria Math" panose="02040503050406030204" pitchFamily="18" charset="0"/>
                        <a:ea typeface="Cambria Math" panose="02040503050406030204" pitchFamily="18" charset="0"/>
                        <a:cs typeface="Arial" panose="020B0604020202020204" pitchFamily="34" charset="0"/>
                      </a:rPr>
                      <m:t>⇒</m:t>
                    </m:r>
                    <m:r>
                      <a:rPr lang="ru-RU" sz="3600" b="0" i="1" smtClean="0">
                        <a:latin typeface="Cambria Math" panose="02040503050406030204" pitchFamily="18" charset="0"/>
                        <a:ea typeface="Cambria Math" panose="02040503050406030204" pitchFamily="18" charset="0"/>
                        <a:cs typeface="Arial" panose="020B0604020202020204" pitchFamily="34" charset="0"/>
                      </a:rPr>
                      <m:t>𝜈</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ea typeface="Cambria Math" panose="02040503050406030204" pitchFamily="18" charset="0"/>
                            <a:cs typeface="Arial" panose="020B0604020202020204" pitchFamily="34" charset="0"/>
                          </a:rPr>
                          <m:t>𝑐</m:t>
                        </m:r>
                      </m:num>
                      <m:den>
                        <m:r>
                          <a:rPr lang="en-US" sz="3600" b="0" i="1" smtClean="0">
                            <a:latin typeface="Cambria Math" panose="02040503050406030204" pitchFamily="18" charset="0"/>
                            <a:ea typeface="Cambria Math" panose="02040503050406030204" pitchFamily="18" charset="0"/>
                            <a:cs typeface="Arial" panose="020B0604020202020204" pitchFamily="34" charset="0"/>
                          </a:rPr>
                          <m:t>𝜆</m:t>
                        </m:r>
                      </m:den>
                    </m:f>
                  </m:oMath>
                </a14:m>
                <a:r>
                  <a:rPr lang="en-US" sz="3200" dirty="0">
                    <a:latin typeface="Arial" panose="020B0604020202020204" pitchFamily="34" charset="0"/>
                    <a:cs typeface="Arial" panose="020B0604020202020204" pitchFamily="34" charset="0"/>
                  </a:rPr>
                  <a:t> </a:t>
                </a:r>
              </a:p>
              <a:p>
                <a:pPr algn="ctr"/>
                <a14:m>
                  <m:oMath xmlns:m="http://schemas.openxmlformats.org/officeDocument/2006/math">
                    <m:r>
                      <a:rPr lang="en-US" sz="4000" b="0" i="1" smtClean="0">
                        <a:latin typeface="Cambria Math" panose="02040503050406030204" pitchFamily="18" charset="0"/>
                        <a:cs typeface="Arial" panose="020B0604020202020204" pitchFamily="34" charset="0"/>
                      </a:rPr>
                      <m:t>𝐸</m:t>
                    </m:r>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h𝑐</m:t>
                        </m:r>
                      </m:num>
                      <m:den>
                        <m:r>
                          <a:rPr lang="en-US" sz="4000" b="0" i="1" smtClean="0">
                            <a:latin typeface="Cambria Math" panose="02040503050406030204" pitchFamily="18" charset="0"/>
                            <a:ea typeface="Cambria Math" panose="02040503050406030204" pitchFamily="18" charset="0"/>
                            <a:cs typeface="Arial" panose="020B0604020202020204" pitchFamily="34" charset="0"/>
                          </a:rPr>
                          <m:t>𝜆</m:t>
                        </m:r>
                      </m:den>
                    </m:f>
                  </m:oMath>
                </a14:m>
                <a:r>
                  <a:rPr lang="en-US" sz="3200" dirty="0">
                    <a:latin typeface="Arial" panose="020B0604020202020204" pitchFamily="34" charset="0"/>
                    <a:cs typeface="Arial" panose="020B0604020202020204" pitchFamily="34" charset="0"/>
                  </a:rPr>
                  <a:t> </a:t>
                </a:r>
                <a:endParaRPr lang="uz-Latn-UZ" sz="3200" dirty="0">
                  <a:latin typeface="Arial" panose="020B0604020202020204" pitchFamily="34" charset="0"/>
                  <a:cs typeface="Arial" panose="020B0604020202020204" pitchFamily="34" charset="0"/>
                </a:endParaRPr>
              </a:p>
            </p:txBody>
          </p:sp>
        </mc:Choice>
        <mc:Fallback xmlns="">
          <p:sp>
            <p:nvSpPr>
              <p:cNvPr id="8" name="Текст 7">
                <a:extLst>
                  <a:ext uri="{FF2B5EF4-FFF2-40B4-BE49-F238E27FC236}">
                    <a16:creationId xmlns:a16="http://schemas.microsoft.com/office/drawing/2014/main" id="{A9941E72-F7BB-4003-A70A-F8AD012D167E}"/>
                  </a:ext>
                </a:extLst>
              </p:cNvPr>
              <p:cNvSpPr>
                <a:spLocks noGrp="1" noRot="1" noChangeAspect="1" noMove="1" noResize="1" noEditPoints="1" noAdjustHandles="1" noChangeArrowheads="1" noChangeShapeType="1" noTextEdit="1"/>
              </p:cNvSpPr>
              <p:nvPr>
                <p:ph type="body" sz="quarter" idx="14"/>
              </p:nvPr>
            </p:nvSpPr>
            <p:spPr>
              <a:xfrm>
                <a:off x="4920054" y="256404"/>
                <a:ext cx="5496202" cy="3460830"/>
              </a:xfrm>
              <a:blipFill>
                <a:blip r:embed="rId2"/>
                <a:stretch>
                  <a:fillRect t="-2465"/>
                </a:stretch>
              </a:blipFill>
            </p:spPr>
            <p:txBody>
              <a:bodyPr/>
              <a:lstStyle/>
              <a:p>
                <a:r>
                  <a:rPr lang="ru-RU">
                    <a:noFill/>
                  </a:rPr>
                  <a:t> </a:t>
                </a:r>
              </a:p>
            </p:txBody>
          </p:sp>
        </mc:Fallback>
      </mc:AlternateContent>
      <p:cxnSp>
        <p:nvCxnSpPr>
          <p:cNvPr id="15" name="Прямая соединительная линия 14">
            <a:extLst>
              <a:ext uri="{FF2B5EF4-FFF2-40B4-BE49-F238E27FC236}">
                <a16:creationId xmlns:a16="http://schemas.microsoft.com/office/drawing/2014/main" id="{EBB494ED-E982-4FFD-92D6-05B811471AC6}"/>
              </a:ext>
            </a:extLst>
          </p:cNvPr>
          <p:cNvCxnSpPr>
            <a:cxnSpLocks/>
          </p:cNvCxnSpPr>
          <p:nvPr/>
        </p:nvCxnSpPr>
        <p:spPr>
          <a:xfrm flipH="1">
            <a:off x="4523848" y="604636"/>
            <a:ext cx="1" cy="2602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1AA31EA8-E4F8-48A1-B32D-B34E40401B85}"/>
              </a:ext>
            </a:extLst>
          </p:cNvPr>
          <p:cNvCxnSpPr>
            <a:cxnSpLocks/>
          </p:cNvCxnSpPr>
          <p:nvPr/>
        </p:nvCxnSpPr>
        <p:spPr>
          <a:xfrm>
            <a:off x="853312" y="2581468"/>
            <a:ext cx="356623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Текст 8">
                <a:extLst>
                  <a:ext uri="{FF2B5EF4-FFF2-40B4-BE49-F238E27FC236}">
                    <a16:creationId xmlns:a16="http://schemas.microsoft.com/office/drawing/2014/main" id="{BFD3E70D-B3C1-4417-B987-133A28B5F260}"/>
                  </a:ext>
                </a:extLst>
              </p:cNvPr>
              <p:cNvSpPr txBox="1">
                <a:spLocks/>
              </p:cNvSpPr>
              <p:nvPr/>
            </p:nvSpPr>
            <p:spPr>
              <a:xfrm>
                <a:off x="853312" y="4134317"/>
                <a:ext cx="11514415" cy="24672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99" kern="1200">
                    <a:solidFill>
                      <a:schemeClr val="tx1"/>
                    </a:solidFill>
                    <a:latin typeface="+mn-lt"/>
                    <a:ea typeface="+mn-ea"/>
                    <a:cs typeface="+mn-cs"/>
                  </a:defRPr>
                </a:lvl1pPr>
                <a:lvl2pPr marL="152378"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2pPr>
                <a:lvl3pPr marL="304757"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3pPr>
                <a:lvl4pPr marL="533324"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761891"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z-Latn-UZ" sz="3200" b="1" dirty="0">
                    <a:solidFill>
                      <a:schemeClr val="accent1"/>
                    </a:solidFill>
                    <a:latin typeface="Arial" panose="020B0604020202020204" pitchFamily="34" charset="0"/>
                    <a:cs typeface="Arial" panose="020B0604020202020204" pitchFamily="34" charset="0"/>
                  </a:rPr>
                  <a:t>Yechish</a:t>
                </a:r>
                <a:r>
                  <a:rPr lang="uz-Latn-UZ" sz="3600" b="1" dirty="0">
                    <a:solidFill>
                      <a:schemeClr val="accent1"/>
                    </a:solidFill>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0" smtClean="0">
                        <a:latin typeface="Cambria Math" panose="02040503050406030204" pitchFamily="18" charset="0"/>
                        <a:ea typeface="Cambria Math" panose="02040503050406030204" pitchFamily="18" charset="0"/>
                        <a:cs typeface="Arial" panose="020B0604020202020204" pitchFamily="34" charset="0"/>
                      </a:rPr>
                      <m:t>  </m:t>
                    </m:r>
                    <m:r>
                      <m:rPr>
                        <m:sty m:val="p"/>
                      </m:rPr>
                      <a:rPr lang="en-US" sz="3600" b="0" i="0" smtClean="0">
                        <a:latin typeface="Cambria Math" panose="02040503050406030204" pitchFamily="18" charset="0"/>
                        <a:ea typeface="Cambria Math" panose="02040503050406030204" pitchFamily="18" charset="0"/>
                        <a:cs typeface="Arial" panose="020B0604020202020204" pitchFamily="34" charset="0"/>
                      </a:rPr>
                      <m:t>E</m:t>
                    </m:r>
                    <m:r>
                      <a:rPr lang="en-US" sz="3600" b="0" i="0" smtClean="0">
                        <a:latin typeface="Cambria Math" panose="02040503050406030204" pitchFamily="18" charset="0"/>
                        <a:ea typeface="Cambria Math" panose="02040503050406030204" pitchFamily="18" charset="0"/>
                        <a:cs typeface="Arial" panose="020B0604020202020204" pitchFamily="34" charset="0"/>
                      </a:rPr>
                      <m:t>=</m:t>
                    </m:r>
                    <m:f>
                      <m:f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3600">
                            <a:latin typeface="Cambria Math" panose="02040503050406030204" pitchFamily="18" charset="0"/>
                            <a:ea typeface="Cambria Math" panose="02040503050406030204" pitchFamily="18" charset="0"/>
                            <a:cs typeface="Arial" panose="020B0604020202020204" pitchFamily="34" charset="0"/>
                          </a:rPr>
                          <m:t>6,6</m:t>
                        </m:r>
                        <m:r>
                          <a:rPr lang="en-US" sz="3600" i="1">
                            <a:latin typeface="Cambria Math" panose="02040503050406030204" pitchFamily="18" charset="0"/>
                            <a:ea typeface="Cambria Math" panose="02040503050406030204" pitchFamily="18" charset="0"/>
                            <a:cs typeface="Arial" panose="020B0604020202020204" pitchFamily="34" charset="0"/>
                          </a:rPr>
                          <m:t>∙</m:t>
                        </m:r>
                        <m:sSup>
                          <m:sSupPr>
                            <m:ctrlPr>
                              <a:rPr lang="en-US" sz="3600" i="1">
                                <a:latin typeface="Cambria Math" panose="02040503050406030204" pitchFamily="18" charset="0"/>
                                <a:ea typeface="Cambria Math" panose="02040503050406030204" pitchFamily="18" charset="0"/>
                                <a:cs typeface="Arial" panose="020B0604020202020204" pitchFamily="34" charset="0"/>
                              </a:rPr>
                            </m:ctrlPr>
                          </m:sSupPr>
                          <m:e>
                            <m:r>
                              <a:rPr lang="en-US" sz="3600" i="1">
                                <a:latin typeface="Cambria Math" panose="02040503050406030204" pitchFamily="18" charset="0"/>
                                <a:ea typeface="Cambria Math" panose="02040503050406030204" pitchFamily="18" charset="0"/>
                                <a:cs typeface="Arial" panose="020B0604020202020204" pitchFamily="34" charset="0"/>
                              </a:rPr>
                              <m:t>10</m:t>
                            </m:r>
                          </m:e>
                          <m:sup>
                            <m:r>
                              <a:rPr lang="en-US" sz="3600" i="1">
                                <a:latin typeface="Cambria Math" panose="02040503050406030204" pitchFamily="18" charset="0"/>
                                <a:ea typeface="Cambria Math" panose="02040503050406030204" pitchFamily="18" charset="0"/>
                                <a:cs typeface="Arial" panose="020B0604020202020204" pitchFamily="34" charset="0"/>
                              </a:rPr>
                              <m:t>−34</m:t>
                            </m:r>
                          </m:sup>
                        </m:sSup>
                        <m:r>
                          <a:rPr lang="en-US" sz="3600" i="1">
                            <a:latin typeface="Cambria Math" panose="02040503050406030204" pitchFamily="18" charset="0"/>
                            <a:ea typeface="Cambria Math" panose="02040503050406030204" pitchFamily="18" charset="0"/>
                            <a:cs typeface="Arial" panose="020B0604020202020204" pitchFamily="34" charset="0"/>
                          </a:rPr>
                          <m:t>𝐽</m:t>
                        </m:r>
                        <m:r>
                          <a:rPr lang="en-US" sz="3600" i="1">
                            <a:latin typeface="Cambria Math" panose="02040503050406030204" pitchFamily="18" charset="0"/>
                            <a:ea typeface="Cambria Math" panose="02040503050406030204" pitchFamily="18" charset="0"/>
                            <a:cs typeface="Arial" panose="020B0604020202020204" pitchFamily="34" charset="0"/>
                          </a:rPr>
                          <m:t>∙</m:t>
                        </m:r>
                        <m:r>
                          <a:rPr lang="en-US" sz="3600" i="1">
                            <a:latin typeface="Cambria Math" panose="02040503050406030204" pitchFamily="18" charset="0"/>
                            <a:ea typeface="Cambria Math" panose="02040503050406030204" pitchFamily="18" charset="0"/>
                            <a:cs typeface="Arial" panose="020B0604020202020204" pitchFamily="34" charset="0"/>
                          </a:rPr>
                          <m:t>𝑠</m:t>
                        </m:r>
                        <m:r>
                          <a:rPr lang="en-US" sz="3600" i="1">
                            <a:latin typeface="Cambria Math" panose="02040503050406030204" pitchFamily="18" charset="0"/>
                            <a:ea typeface="Cambria Math" panose="02040503050406030204" pitchFamily="18" charset="0"/>
                            <a:cs typeface="Arial" panose="020B0604020202020204" pitchFamily="34" charset="0"/>
                          </a:rPr>
                          <m:t>∙3∙</m:t>
                        </m:r>
                        <m:sSup>
                          <m:sSup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sz="3600" b="0" i="1" smtClean="0">
                                <a:latin typeface="Cambria Math" panose="02040503050406030204" pitchFamily="18" charset="0"/>
                                <a:ea typeface="Cambria Math" panose="02040503050406030204" pitchFamily="18" charset="0"/>
                                <a:cs typeface="Arial" panose="020B0604020202020204" pitchFamily="34" charset="0"/>
                              </a:rPr>
                              <m:t>8</m:t>
                            </m:r>
                          </m:sup>
                        </m:sSup>
                        <m:r>
                          <a:rPr lang="en-US" sz="3600" b="0" i="1" smtClean="0">
                            <a:latin typeface="Cambria Math" panose="02040503050406030204" pitchFamily="18" charset="0"/>
                            <a:ea typeface="Cambria Math" panose="02040503050406030204" pitchFamily="18" charset="0"/>
                            <a:cs typeface="Arial" panose="020B0604020202020204" pitchFamily="34" charset="0"/>
                          </a:rPr>
                          <m:t> </m:t>
                        </m:r>
                        <m:r>
                          <a:rPr lang="en-US" sz="3600" b="0" i="1" smtClean="0">
                            <a:latin typeface="Cambria Math" panose="02040503050406030204" pitchFamily="18" charset="0"/>
                            <a:ea typeface="Cambria Math" panose="02040503050406030204" pitchFamily="18" charset="0"/>
                            <a:cs typeface="Arial" panose="020B0604020202020204" pitchFamily="34" charset="0"/>
                          </a:rPr>
                          <m:t>𝑚</m:t>
                        </m:r>
                        <m:r>
                          <a:rPr lang="en-US" sz="3600" b="0" i="1" smtClean="0">
                            <a:latin typeface="Cambria Math" panose="02040503050406030204" pitchFamily="18" charset="0"/>
                            <a:ea typeface="Cambria Math" panose="02040503050406030204" pitchFamily="18" charset="0"/>
                            <a:cs typeface="Arial" panose="020B0604020202020204" pitchFamily="34" charset="0"/>
                          </a:rPr>
                          <m:t>/</m:t>
                        </m:r>
                        <m:r>
                          <a:rPr lang="en-US" sz="3600" b="0" i="1" smtClean="0">
                            <a:latin typeface="Cambria Math" panose="02040503050406030204" pitchFamily="18" charset="0"/>
                            <a:ea typeface="Cambria Math" panose="02040503050406030204" pitchFamily="18" charset="0"/>
                            <a:cs typeface="Arial" panose="020B0604020202020204" pitchFamily="34" charset="0"/>
                          </a:rPr>
                          <m:t>𝑠</m:t>
                        </m:r>
                      </m:num>
                      <m:den>
                        <m:r>
                          <a:rPr lang="en-US" sz="3600" i="1">
                            <a:latin typeface="Cambria Math" panose="02040503050406030204" pitchFamily="18" charset="0"/>
                            <a:ea typeface="Cambria Math" panose="02040503050406030204" pitchFamily="18" charset="0"/>
                            <a:cs typeface="Arial" panose="020B0604020202020204" pitchFamily="34" charset="0"/>
                          </a:rPr>
                          <m:t>3∙</m:t>
                        </m:r>
                        <m:sSup>
                          <m:sSupPr>
                            <m:ctrlPr>
                              <a:rPr lang="en-US" sz="3600" i="1">
                                <a:latin typeface="Cambria Math" panose="02040503050406030204" pitchFamily="18" charset="0"/>
                                <a:ea typeface="Cambria Math" panose="02040503050406030204" pitchFamily="18" charset="0"/>
                                <a:cs typeface="Arial" panose="020B0604020202020204" pitchFamily="34" charset="0"/>
                              </a:rPr>
                            </m:ctrlPr>
                          </m:sSupPr>
                          <m:e>
                            <m:r>
                              <a:rPr lang="en-US" sz="3600" i="1">
                                <a:latin typeface="Cambria Math" panose="02040503050406030204" pitchFamily="18" charset="0"/>
                                <a:ea typeface="Cambria Math" panose="02040503050406030204" pitchFamily="18" charset="0"/>
                                <a:cs typeface="Arial" panose="020B0604020202020204" pitchFamily="34" charset="0"/>
                              </a:rPr>
                              <m:t>10</m:t>
                            </m:r>
                          </m:e>
                          <m:sup>
                            <m:r>
                              <a:rPr lang="en-US" sz="3600" i="1">
                                <a:latin typeface="Cambria Math" panose="02040503050406030204" pitchFamily="18" charset="0"/>
                                <a:ea typeface="Cambria Math" panose="02040503050406030204" pitchFamily="18" charset="0"/>
                                <a:cs typeface="Arial" panose="020B0604020202020204" pitchFamily="34" charset="0"/>
                              </a:rPr>
                              <m:t>−7</m:t>
                            </m:r>
                          </m:sup>
                        </m:sSup>
                        <m:r>
                          <a:rPr lang="en-US" sz="3600" i="1">
                            <a:latin typeface="Cambria Math" panose="02040503050406030204" pitchFamily="18" charset="0"/>
                            <a:ea typeface="Cambria Math" panose="02040503050406030204" pitchFamily="18" charset="0"/>
                            <a:cs typeface="Arial" panose="020B0604020202020204" pitchFamily="34" charset="0"/>
                          </a:rPr>
                          <m:t>𝑚</m:t>
                        </m:r>
                      </m:den>
                    </m:f>
                    <m:r>
                      <a:rPr lang="en-US" sz="3600" b="0" i="1" smtClean="0">
                        <a:latin typeface="Cambria Math" panose="02040503050406030204" pitchFamily="18" charset="0"/>
                        <a:ea typeface="Cambria Math" panose="02040503050406030204" pitchFamily="18" charset="0"/>
                        <a:cs typeface="Arial" panose="020B0604020202020204" pitchFamily="34" charset="0"/>
                      </a:rPr>
                      <m:t>=6,6∙</m:t>
                    </m:r>
                    <m:sSup>
                      <m:sSupPr>
                        <m:ctrlPr>
                          <a:rPr lang="en-US" sz="36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sz="3600" b="0" i="1" smtClean="0">
                            <a:latin typeface="Cambria Math" panose="02040503050406030204" pitchFamily="18" charset="0"/>
                            <a:ea typeface="Cambria Math" panose="02040503050406030204" pitchFamily="18" charset="0"/>
                            <a:cs typeface="Arial" panose="020B0604020202020204" pitchFamily="34" charset="0"/>
                          </a:rPr>
                          <m:t>−19</m:t>
                        </m:r>
                      </m:sup>
                    </m:sSup>
                    <m:r>
                      <a:rPr lang="en-US" sz="3600" b="0" i="1" smtClean="0">
                        <a:latin typeface="Cambria Math" panose="02040503050406030204" pitchFamily="18" charset="0"/>
                        <a:ea typeface="Cambria Math" panose="02040503050406030204" pitchFamily="18" charset="0"/>
                        <a:cs typeface="Arial" panose="020B0604020202020204" pitchFamily="34" charset="0"/>
                      </a:rPr>
                      <m:t>𝐽</m:t>
                    </m:r>
                  </m:oMath>
                </a14:m>
                <a:r>
                  <a:rPr lang="en-US" sz="3600" dirty="0">
                    <a:latin typeface="Arial" panose="020B0604020202020204" pitchFamily="34" charset="0"/>
                    <a:ea typeface="Cambria Math" panose="02040503050406030204" pitchFamily="18" charset="0"/>
                    <a:cs typeface="Arial" panose="020B0604020202020204" pitchFamily="34" charset="0"/>
                  </a:rPr>
                  <a:t> </a:t>
                </a:r>
                <a:endParaRPr lang="uz-Latn-UZ" sz="3600" dirty="0">
                  <a:latin typeface="Arial" panose="020B0604020202020204" pitchFamily="34" charset="0"/>
                  <a:ea typeface="Cambria Math" panose="02040503050406030204" pitchFamily="18" charset="0"/>
                  <a:cs typeface="Arial" panose="020B0604020202020204" pitchFamily="34" charset="0"/>
                </a:endParaRPr>
              </a:p>
              <a:p>
                <a:r>
                  <a:rPr lang="en-US" sz="3600" b="1" dirty="0">
                    <a:solidFill>
                      <a:schemeClr val="accent1"/>
                    </a:solidFill>
                    <a:latin typeface="Arial" panose="020B0604020202020204" pitchFamily="34" charset="0"/>
                    <a:cs typeface="Arial" panose="020B0604020202020204" pitchFamily="34" charset="0"/>
                  </a:rPr>
                  <a:t>Javob:  </a:t>
                </a:r>
                <a14:m>
                  <m:oMath xmlns:m="http://schemas.openxmlformats.org/officeDocument/2006/math">
                    <m:r>
                      <a:rPr lang="en-US" sz="3600" b="1" i="1" smtClean="0">
                        <a:solidFill>
                          <a:schemeClr val="accent1"/>
                        </a:solidFill>
                        <a:latin typeface="Cambria Math" panose="02040503050406030204" pitchFamily="18" charset="0"/>
                        <a:cs typeface="Arial" panose="020B0604020202020204" pitchFamily="34" charset="0"/>
                      </a:rPr>
                      <m:t>𝑬</m:t>
                    </m:r>
                    <m:r>
                      <a:rPr lang="en-US" sz="3600" b="1" i="1" smtClean="0">
                        <a:solidFill>
                          <a:schemeClr val="accent1"/>
                        </a:solidFill>
                        <a:latin typeface="Cambria Math" panose="02040503050406030204" pitchFamily="18" charset="0"/>
                        <a:cs typeface="Arial" panose="020B0604020202020204" pitchFamily="34" charset="0"/>
                      </a:rPr>
                      <m:t>=</m:t>
                    </m:r>
                    <m:r>
                      <a:rPr lang="en-US" sz="3600" b="1" i="1" smtClean="0">
                        <a:solidFill>
                          <a:schemeClr val="accent1"/>
                        </a:solidFill>
                        <a:latin typeface="Cambria Math" panose="02040503050406030204" pitchFamily="18" charset="0"/>
                        <a:cs typeface="Arial" panose="020B0604020202020204" pitchFamily="34" charset="0"/>
                      </a:rPr>
                      <m:t>𝟔</m:t>
                    </m:r>
                    <m:r>
                      <a:rPr lang="en-US" sz="3600" b="1" i="1" smtClean="0">
                        <a:solidFill>
                          <a:schemeClr val="accent1"/>
                        </a:solidFill>
                        <a:latin typeface="Cambria Math" panose="02040503050406030204" pitchFamily="18" charset="0"/>
                        <a:cs typeface="Arial" panose="020B0604020202020204" pitchFamily="34" charset="0"/>
                      </a:rPr>
                      <m:t>,</m:t>
                    </m:r>
                    <m:r>
                      <a:rPr lang="en-US" sz="3600" b="1" i="1" smtClean="0">
                        <a:solidFill>
                          <a:schemeClr val="accent1"/>
                        </a:solidFill>
                        <a:latin typeface="Cambria Math" panose="02040503050406030204" pitchFamily="18" charset="0"/>
                        <a:cs typeface="Arial" panose="020B0604020202020204" pitchFamily="34" charset="0"/>
                      </a:rPr>
                      <m:t>𝟔</m:t>
                    </m:r>
                    <m:r>
                      <a:rPr lang="en-US" sz="3600" b="1" i="1" smtClean="0">
                        <a:solidFill>
                          <a:schemeClr val="accent1"/>
                        </a:solidFill>
                        <a:latin typeface="Cambria Math" panose="02040503050406030204" pitchFamily="18" charset="0"/>
                        <a:cs typeface="Arial" panose="020B0604020202020204" pitchFamily="34" charset="0"/>
                      </a:rPr>
                      <m:t>∙</m:t>
                    </m:r>
                    <m:sSup>
                      <m:sSupPr>
                        <m:ctrlPr>
                          <a:rPr lang="en-US" sz="36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t>𝟏𝟎</m:t>
                        </m:r>
                      </m:e>
                      <m:sup>
                        <m:r>
                          <a:rPr lang="en-US" sz="36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t>−</m:t>
                        </m:r>
                        <m:r>
                          <a:rPr lang="en-US" sz="36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t>𝟏𝟗</m:t>
                        </m:r>
                      </m:sup>
                    </m:sSup>
                  </m:oMath>
                </a14:m>
                <a:r>
                  <a:rPr lang="en-US" sz="3600" b="1" dirty="0">
                    <a:solidFill>
                      <a:schemeClr val="accent1"/>
                    </a:solidFill>
                    <a:latin typeface="Arial" panose="020B0604020202020204" pitchFamily="34" charset="0"/>
                    <a:cs typeface="Arial" panose="020B0604020202020204" pitchFamily="34" charset="0"/>
                  </a:rPr>
                  <a:t> J</a:t>
                </a:r>
                <a:endParaRPr lang="uz-Latn-UZ" sz="3600" b="1" dirty="0">
                  <a:solidFill>
                    <a:schemeClr val="accent1"/>
                  </a:solidFill>
                  <a:latin typeface="Arial" panose="020B0604020202020204" pitchFamily="34" charset="0"/>
                  <a:cs typeface="Arial" panose="020B0604020202020204" pitchFamily="34" charset="0"/>
                </a:endParaRPr>
              </a:p>
            </p:txBody>
          </p:sp>
        </mc:Choice>
        <mc:Fallback xmlns="">
          <p:sp>
            <p:nvSpPr>
              <p:cNvPr id="7" name="Текст 8">
                <a:extLst>
                  <a:ext uri="{FF2B5EF4-FFF2-40B4-BE49-F238E27FC236}">
                    <a16:creationId xmlns:a16="http://schemas.microsoft.com/office/drawing/2014/main" id="{BFD3E70D-B3C1-4417-B987-133A28B5F260}"/>
                  </a:ext>
                </a:extLst>
              </p:cNvPr>
              <p:cNvSpPr txBox="1">
                <a:spLocks noRot="1" noChangeAspect="1" noMove="1" noResize="1" noEditPoints="1" noAdjustHandles="1" noChangeArrowheads="1" noChangeShapeType="1" noTextEdit="1"/>
              </p:cNvSpPr>
              <p:nvPr/>
            </p:nvSpPr>
            <p:spPr>
              <a:xfrm>
                <a:off x="853312" y="4134317"/>
                <a:ext cx="11514415" cy="2467279"/>
              </a:xfrm>
              <a:prstGeom prst="rect">
                <a:avLst/>
              </a:prstGeom>
              <a:blipFill>
                <a:blip r:embed="rId3"/>
                <a:stretch>
                  <a:fillRect l="-164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Текст 7">
                <a:extLst>
                  <a:ext uri="{FF2B5EF4-FFF2-40B4-BE49-F238E27FC236}">
                    <a16:creationId xmlns:a16="http://schemas.microsoft.com/office/drawing/2014/main" id="{1EEE983A-1D03-454E-90EF-CB202336A02C}"/>
                  </a:ext>
                </a:extLst>
              </p:cNvPr>
              <p:cNvSpPr txBox="1">
                <a:spLocks/>
              </p:cNvSpPr>
              <p:nvPr/>
            </p:nvSpPr>
            <p:spPr>
              <a:xfrm>
                <a:off x="853312" y="256404"/>
                <a:ext cx="5496203" cy="37483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99" kern="1200">
                    <a:solidFill>
                      <a:schemeClr val="tx1"/>
                    </a:solidFill>
                    <a:latin typeface="+mn-lt"/>
                    <a:ea typeface="+mn-ea"/>
                    <a:cs typeface="+mn-cs"/>
                  </a:defRPr>
                </a:lvl1pPr>
                <a:lvl2pPr marL="152378"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2pPr>
                <a:lvl3pPr marL="304757"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3pPr>
                <a:lvl4pPr marL="533324"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761891"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z-Latn-UZ" sz="4000" dirty="0">
                    <a:solidFill>
                      <a:schemeClr val="accent1"/>
                    </a:solidFill>
                    <a:latin typeface="Arial" panose="020B0604020202020204" pitchFamily="34" charset="0"/>
                    <a:cs typeface="Arial" panose="020B0604020202020204" pitchFamily="34" charset="0"/>
                  </a:rPr>
                  <a:t>   </a:t>
                </a:r>
                <a:r>
                  <a:rPr lang="uz-Latn-UZ" sz="3200" b="1" dirty="0">
                    <a:solidFill>
                      <a:schemeClr val="accent1"/>
                    </a:solidFill>
                    <a:latin typeface="Arial" panose="020B0604020202020204" pitchFamily="34" charset="0"/>
                    <a:cs typeface="Arial" panose="020B0604020202020204" pitchFamily="34" charset="0"/>
                  </a:rPr>
                  <a:t>Berilgan:</a:t>
                </a:r>
                <a:endParaRPr lang="en-US" sz="3200" b="1" dirty="0">
                  <a:solidFill>
                    <a:schemeClr val="accent1"/>
                  </a:solidFill>
                  <a:latin typeface="Arial" panose="020B0604020202020204" pitchFamily="34" charset="0"/>
                  <a:cs typeface="Arial" panose="020B0604020202020204" pitchFamily="34" charset="0"/>
                </a:endParaRPr>
              </a:p>
              <a:p>
                <a14:m>
                  <m:oMath xmlns:m="http://schemas.openxmlformats.org/officeDocument/2006/math">
                    <m:r>
                      <a:rPr lang="en-US" sz="3200" i="1" smtClean="0">
                        <a:latin typeface="Cambria Math" panose="02040503050406030204" pitchFamily="18" charset="0"/>
                        <a:ea typeface="Cambria Math" panose="02040503050406030204" pitchFamily="18" charset="0"/>
                        <a:cs typeface="Arial" panose="020B0604020202020204" pitchFamily="34" charset="0"/>
                      </a:rPr>
                      <m:t>𝜆</m:t>
                    </m:r>
                    <m:r>
                      <a:rPr lang="en-US" sz="3200" b="0" i="1" smtClean="0">
                        <a:latin typeface="Cambria Math" panose="02040503050406030204" pitchFamily="18" charset="0"/>
                        <a:ea typeface="Cambria Math" panose="02040503050406030204" pitchFamily="18" charset="0"/>
                        <a:cs typeface="Arial" panose="020B0604020202020204" pitchFamily="34" charset="0"/>
                      </a:rPr>
                      <m:t>=3∙</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−7</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𝑚</m:t>
                    </m:r>
                  </m:oMath>
                </a14:m>
                <a:r>
                  <a:rPr lang="en-US" sz="3200" dirty="0">
                    <a:latin typeface="Arial" panose="020B0604020202020204" pitchFamily="34" charset="0"/>
                    <a:cs typeface="Arial" panose="020B0604020202020204" pitchFamily="34" charset="0"/>
                  </a:rPr>
                  <a:t> </a:t>
                </a:r>
              </a:p>
              <a:p>
                <a14:m>
                  <m:oMath xmlns:m="http://schemas.openxmlformats.org/officeDocument/2006/math">
                    <m:r>
                      <a:rPr lang="en-US" sz="3200" b="0" i="1" smtClean="0">
                        <a:latin typeface="Cambria Math" panose="02040503050406030204" pitchFamily="18" charset="0"/>
                        <a:cs typeface="Arial" panose="020B0604020202020204" pitchFamily="34" charset="0"/>
                      </a:rPr>
                      <m:t>h</m:t>
                    </m:r>
                    <m:r>
                      <a:rPr lang="en-US" sz="3200" b="0" i="1" smtClean="0">
                        <a:latin typeface="Cambria Math" panose="02040503050406030204" pitchFamily="18" charset="0"/>
                        <a:cs typeface="Arial" panose="020B0604020202020204" pitchFamily="34" charset="0"/>
                      </a:rPr>
                      <m:t>=6,6∙</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−34</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 </m:t>
                    </m:r>
                    <m:r>
                      <a:rPr lang="en-US" sz="3200" b="0" i="1" smtClean="0">
                        <a:latin typeface="Cambria Math" panose="02040503050406030204" pitchFamily="18" charset="0"/>
                        <a:ea typeface="Cambria Math" panose="02040503050406030204" pitchFamily="18" charset="0"/>
                        <a:cs typeface="Arial" panose="020B0604020202020204" pitchFamily="34" charset="0"/>
                      </a:rPr>
                      <m:t>𝐽</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𝑠</m:t>
                    </m:r>
                  </m:oMath>
                </a14:m>
                <a:r>
                  <a:rPr lang="en-US" sz="3200" dirty="0">
                    <a:latin typeface="Arial" panose="020B0604020202020204" pitchFamily="34" charset="0"/>
                    <a:cs typeface="Arial" panose="020B0604020202020204" pitchFamily="34" charset="0"/>
                  </a:rPr>
                  <a:t> </a:t>
                </a:r>
              </a:p>
              <a:p>
                <a14:m>
                  <m:oMath xmlns:m="http://schemas.openxmlformats.org/officeDocument/2006/math">
                    <m:r>
                      <a:rPr lang="en-US" sz="3200" b="0" i="1" smtClean="0">
                        <a:latin typeface="Cambria Math" panose="02040503050406030204" pitchFamily="18" charset="0"/>
                        <a:cs typeface="Arial" panose="020B0604020202020204" pitchFamily="34" charset="0"/>
                      </a:rPr>
                      <m:t>𝑐</m:t>
                    </m:r>
                    <m:r>
                      <a:rPr lang="en-US" sz="3200" b="0" i="1" smtClean="0">
                        <a:latin typeface="Cambria Math" panose="02040503050406030204" pitchFamily="18" charset="0"/>
                        <a:cs typeface="Arial" panose="020B0604020202020204" pitchFamily="34" charset="0"/>
                      </a:rPr>
                      <m:t>=3∙</m:t>
                    </m:r>
                    <m:sSup>
                      <m:sSupPr>
                        <m:ctrlPr>
                          <a:rPr lang="en-US" sz="32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3200" b="0" i="1" smtClean="0">
                            <a:latin typeface="Cambria Math" panose="02040503050406030204" pitchFamily="18" charset="0"/>
                            <a:ea typeface="Cambria Math" panose="02040503050406030204" pitchFamily="18" charset="0"/>
                            <a:cs typeface="Arial" panose="020B0604020202020204" pitchFamily="34" charset="0"/>
                          </a:rPr>
                          <m:t>10</m:t>
                        </m:r>
                      </m:e>
                      <m:sup>
                        <m:r>
                          <a:rPr lang="en-US" sz="3200" b="0" i="1" smtClean="0">
                            <a:latin typeface="Cambria Math" panose="02040503050406030204" pitchFamily="18" charset="0"/>
                            <a:ea typeface="Cambria Math" panose="02040503050406030204" pitchFamily="18" charset="0"/>
                            <a:cs typeface="Arial" panose="020B0604020202020204" pitchFamily="34" charset="0"/>
                          </a:rPr>
                          <m:t>8</m:t>
                        </m:r>
                      </m:sup>
                    </m:sSup>
                    <m:r>
                      <a:rPr lang="en-US" sz="3200" b="0" i="1" smtClean="0">
                        <a:latin typeface="Cambria Math" panose="02040503050406030204" pitchFamily="18" charset="0"/>
                        <a:ea typeface="Cambria Math" panose="02040503050406030204" pitchFamily="18" charset="0"/>
                        <a:cs typeface="Arial" panose="020B0604020202020204" pitchFamily="34" charset="0"/>
                      </a:rPr>
                      <m:t> </m:t>
                    </m:r>
                    <m:r>
                      <a:rPr lang="en-US" sz="3200" b="0" i="1" smtClean="0">
                        <a:latin typeface="Cambria Math" panose="02040503050406030204" pitchFamily="18" charset="0"/>
                        <a:ea typeface="Cambria Math" panose="02040503050406030204" pitchFamily="18" charset="0"/>
                        <a:cs typeface="Arial" panose="020B0604020202020204" pitchFamily="34" charset="0"/>
                      </a:rPr>
                      <m:t>𝑚</m:t>
                    </m:r>
                    <m:r>
                      <a:rPr lang="en-US" sz="3200" b="0" i="1" smtClean="0">
                        <a:latin typeface="Cambria Math" panose="02040503050406030204" pitchFamily="18" charset="0"/>
                        <a:ea typeface="Cambria Math" panose="02040503050406030204" pitchFamily="18" charset="0"/>
                        <a:cs typeface="Arial" panose="020B0604020202020204" pitchFamily="34" charset="0"/>
                      </a:rPr>
                      <m:t>/</m:t>
                    </m:r>
                    <m:r>
                      <a:rPr lang="en-US" sz="3200" b="0" i="1" smtClean="0">
                        <a:latin typeface="Cambria Math" panose="02040503050406030204" pitchFamily="18" charset="0"/>
                        <a:ea typeface="Cambria Math" panose="02040503050406030204" pitchFamily="18" charset="0"/>
                        <a:cs typeface="Arial" panose="020B0604020202020204" pitchFamily="34" charset="0"/>
                      </a:rPr>
                      <m:t>𝑠</m:t>
                    </m:r>
                  </m:oMath>
                </a14:m>
                <a:r>
                  <a:rPr lang="en-US" sz="3200" dirty="0">
                    <a:latin typeface="Arial" panose="020B0604020202020204" pitchFamily="34" charset="0"/>
                    <a:cs typeface="Arial" panose="020B0604020202020204" pitchFamily="34" charset="0"/>
                  </a:rPr>
                  <a:t> </a:t>
                </a:r>
                <a:endParaRPr lang="uz-Latn-UZ" sz="3200" dirty="0">
                  <a:latin typeface="Arial" panose="020B0604020202020204" pitchFamily="34" charset="0"/>
                  <a:cs typeface="Arial" panose="020B0604020202020204" pitchFamily="34" charset="0"/>
                </a:endParaRPr>
              </a:p>
              <a:p>
                <a:r>
                  <a:rPr lang="uz-Latn-UZ" sz="3200" b="1" dirty="0">
                    <a:solidFill>
                      <a:schemeClr val="accent1"/>
                    </a:solidFill>
                    <a:latin typeface="Arial" panose="020B0604020202020204" pitchFamily="34" charset="0"/>
                    <a:cs typeface="Arial" panose="020B0604020202020204" pitchFamily="34" charset="0"/>
                  </a:rPr>
                  <a:t>Topish kerak: </a:t>
                </a:r>
                <a14:m>
                  <m:oMath xmlns:m="http://schemas.openxmlformats.org/officeDocument/2006/math">
                    <m:r>
                      <m:rPr>
                        <m:sty m:val="p"/>
                      </m:rPr>
                      <a:rPr lang="en-US" sz="3200" b="0" i="0" smtClean="0">
                        <a:latin typeface="Cambria Math" panose="02040503050406030204" pitchFamily="18" charset="0"/>
                        <a:cs typeface="Arial" panose="020B0604020202020204" pitchFamily="34" charset="0"/>
                      </a:rPr>
                      <m:t>E</m:t>
                    </m:r>
                    <m:r>
                      <a:rPr lang="uz-Latn-UZ" sz="3200" i="1" smtClean="0">
                        <a:latin typeface="Cambria Math" panose="02040503050406030204" pitchFamily="18" charset="0"/>
                        <a:cs typeface="Arial" panose="020B0604020202020204" pitchFamily="34" charset="0"/>
                      </a:rPr>
                      <m:t>−?</m:t>
                    </m:r>
                  </m:oMath>
                </a14:m>
                <a:r>
                  <a:rPr lang="uz-Latn-UZ" sz="3200" dirty="0">
                    <a:latin typeface="Arial" panose="020B0604020202020204" pitchFamily="34" charset="0"/>
                    <a:cs typeface="Arial" panose="020B0604020202020204" pitchFamily="34" charset="0"/>
                  </a:rPr>
                  <a:t>  </a:t>
                </a:r>
              </a:p>
            </p:txBody>
          </p:sp>
        </mc:Choice>
        <mc:Fallback xmlns="">
          <p:sp>
            <p:nvSpPr>
              <p:cNvPr id="12" name="Текст 7">
                <a:extLst>
                  <a:ext uri="{FF2B5EF4-FFF2-40B4-BE49-F238E27FC236}">
                    <a16:creationId xmlns:a16="http://schemas.microsoft.com/office/drawing/2014/main" id="{1EEE983A-1D03-454E-90EF-CB202336A02C}"/>
                  </a:ext>
                </a:extLst>
              </p:cNvPr>
              <p:cNvSpPr txBox="1">
                <a:spLocks noRot="1" noChangeAspect="1" noMove="1" noResize="1" noEditPoints="1" noAdjustHandles="1" noChangeArrowheads="1" noChangeShapeType="1" noTextEdit="1"/>
              </p:cNvSpPr>
              <p:nvPr/>
            </p:nvSpPr>
            <p:spPr>
              <a:xfrm>
                <a:off x="853312" y="256404"/>
                <a:ext cx="5496203" cy="3748343"/>
              </a:xfrm>
              <a:prstGeom prst="rect">
                <a:avLst/>
              </a:prstGeom>
              <a:blipFill>
                <a:blip r:embed="rId4"/>
                <a:stretch>
                  <a:fillRect l="-2882" t="-1138"/>
                </a:stretch>
              </a:blipFill>
            </p:spPr>
            <p:txBody>
              <a:bodyPr/>
              <a:lstStyle/>
              <a:p>
                <a:r>
                  <a:rPr lang="ru-RU">
                    <a:noFill/>
                  </a:rPr>
                  <a:t> </a:t>
                </a:r>
              </a:p>
            </p:txBody>
          </p:sp>
        </mc:Fallback>
      </mc:AlternateContent>
    </p:spTree>
    <p:extLst>
      <p:ext uri="{BB962C8B-B14F-4D97-AF65-F5344CB8AC3E}">
        <p14:creationId xmlns:p14="http://schemas.microsoft.com/office/powerpoint/2010/main" val="1214073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 calcmode="lin" valueType="num">
                                      <p:cBhvr additive="base">
                                        <p:cTn id="3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 calcmode="lin" valueType="num">
                                      <p:cBhvr additive="base">
                                        <p:cTn id="3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additive="base">
                                        <p:cTn id="4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additive="base">
                                        <p:cTn id="5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xEl>
                                              <p:pRg st="0" end="0"/>
                                            </p:txEl>
                                          </p:spTgt>
                                        </p:tgtEl>
                                        <p:attrNameLst>
                                          <p:attrName>style.visibility</p:attrName>
                                        </p:attrNameLst>
                                      </p:cBhvr>
                                      <p:to>
                                        <p:strVal val="visible"/>
                                      </p:to>
                                    </p:set>
                                    <p:anim calcmode="lin" valueType="num">
                                      <p:cBhvr additive="base">
                                        <p:cTn id="5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 calcmode="lin" valueType="num">
                                      <p:cBhvr additive="base">
                                        <p:cTn id="6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84E863-76BB-4598-882E-F6D226247CF4}"/>
              </a:ext>
            </a:extLst>
          </p:cNvPr>
          <p:cNvSpPr>
            <a:spLocks noGrp="1"/>
          </p:cNvSpPr>
          <p:nvPr>
            <p:ph type="title"/>
          </p:nvPr>
        </p:nvSpPr>
        <p:spPr>
          <a:xfrm>
            <a:off x="0" y="1"/>
            <a:ext cx="12192000" cy="119773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4800" dirty="0">
                <a:latin typeface="Arial" panose="020B0604020202020204" pitchFamily="34" charset="0"/>
                <a:cs typeface="Arial" panose="020B0604020202020204" pitchFamily="34" charset="0"/>
              </a:rPr>
              <a:t>2-masala</a:t>
            </a:r>
            <a:endParaRPr lang="ru-RU" sz="48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EF55E985-D000-4CA3-BAE1-E0B5AD1A2602}"/>
              </a:ext>
            </a:extLst>
          </p:cNvPr>
          <p:cNvSpPr>
            <a:spLocks noGrp="1"/>
          </p:cNvSpPr>
          <p:nvPr>
            <p:ph idx="1"/>
          </p:nvPr>
        </p:nvSpPr>
        <p:spPr>
          <a:xfrm>
            <a:off x="425003" y="1917699"/>
            <a:ext cx="11269013" cy="4259263"/>
          </a:xfrm>
        </p:spPr>
        <p:txBody>
          <a:bodyPr>
            <a:normAutofit/>
          </a:bodyPr>
          <a:lstStyle/>
          <a:p>
            <a:pPr marL="0" indent="0" algn="just">
              <a:buNone/>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Energiyasi</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E </a:t>
            </a:r>
            <a:r>
              <a:rPr lang="en-US" sz="4000" dirty="0" err="1">
                <a:latin typeface="Arial" panose="020B0604020202020204" pitchFamily="34" charset="0"/>
                <a:cs typeface="Arial" panose="020B0604020202020204" pitchFamily="34" charset="0"/>
              </a:rPr>
              <a:t>ga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teng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boʻlgan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fotonning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toʻlqin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uzunligi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nimaga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teng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Yorugʻlik</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tezigi</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c </a:t>
            </a:r>
            <a:r>
              <a:rPr lang="en-US" sz="4000" i="1" dirty="0" err="1">
                <a:latin typeface="Arial" panose="020B0604020202020204" pitchFamily="34" charset="0"/>
                <a:cs typeface="Arial" panose="020B0604020202020204" pitchFamily="34" charset="0"/>
              </a:rPr>
              <a:t>ga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teng</a:t>
            </a:r>
            <a:r>
              <a:rPr lang="en-US" sz="4000" i="1" dirty="0">
                <a:latin typeface="Arial" panose="020B0604020202020204" pitchFamily="34" charset="0"/>
                <a:cs typeface="Arial" panose="020B0604020202020204" pitchFamily="34" charset="0"/>
              </a:rPr>
              <a:t>.</a:t>
            </a:r>
            <a:endParaRPr lang="uz-Latn-UZ" sz="4000" dirty="0">
              <a:latin typeface="Arial" panose="020B0604020202020204" pitchFamily="34" charset="0"/>
              <a:cs typeface="Arial" panose="020B0604020202020204" pitchFamily="34" charset="0"/>
            </a:endParaRPr>
          </a:p>
          <a:p>
            <a:pPr marL="0" indent="0" algn="just">
              <a:buNone/>
            </a:pP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084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Текст 7">
                <a:extLst>
                  <a:ext uri="{FF2B5EF4-FFF2-40B4-BE49-F238E27FC236}">
                    <a16:creationId xmlns:a16="http://schemas.microsoft.com/office/drawing/2014/main" id="{A9941E72-F7BB-4003-A70A-F8AD012D167E}"/>
                  </a:ext>
                </a:extLst>
              </p:cNvPr>
              <p:cNvSpPr>
                <a:spLocks noGrp="1"/>
              </p:cNvSpPr>
              <p:nvPr>
                <p:ph type="body" sz="quarter" idx="14"/>
              </p:nvPr>
            </p:nvSpPr>
            <p:spPr>
              <a:xfrm>
                <a:off x="4851400" y="643272"/>
                <a:ext cx="5564855" cy="3073961"/>
              </a:xfrm>
            </p:spPr>
            <p:txBody>
              <a:bodyPr/>
              <a:lstStyle/>
              <a:p>
                <a:pPr algn="ctr"/>
                <a:r>
                  <a:rPr lang="uz-Latn-UZ" sz="3600" dirty="0">
                    <a:latin typeface="Arial" panose="020B0604020202020204" pitchFamily="34" charset="0"/>
                    <a:cs typeface="Arial" panose="020B0604020202020204" pitchFamily="34" charset="0"/>
                  </a:rPr>
                  <a:t>   </a:t>
                </a:r>
                <a:r>
                  <a:rPr lang="uz-Latn-UZ" sz="3200" b="1" dirty="0">
                    <a:solidFill>
                      <a:schemeClr val="accent1"/>
                    </a:solidFill>
                    <a:latin typeface="Arial" panose="020B0604020202020204" pitchFamily="34" charset="0"/>
                    <a:cs typeface="Arial" panose="020B0604020202020204" pitchFamily="34" charset="0"/>
                  </a:rPr>
                  <a:t>Formula:</a:t>
                </a:r>
                <a:endParaRPr lang="en-US" sz="3200" b="1" dirty="0">
                  <a:solidFill>
                    <a:schemeClr val="accent1"/>
                  </a:solidFill>
                  <a:latin typeface="Arial" panose="020B0604020202020204" pitchFamily="34" charset="0"/>
                  <a:cs typeface="Arial" panose="020B0604020202020204" pitchFamily="34" charset="0"/>
                </a:endParaRPr>
              </a:p>
              <a:p>
                <a:pPr algn="ctr"/>
                <a14:m>
                  <m:oMath xmlns:m="http://schemas.openxmlformats.org/officeDocument/2006/math">
                    <m:r>
                      <a:rPr lang="en-US" sz="3200" b="0" i="1" smtClean="0">
                        <a:latin typeface="Cambria Math" panose="02040503050406030204" pitchFamily="18" charset="0"/>
                        <a:cs typeface="Arial" panose="020B0604020202020204" pitchFamily="34" charset="0"/>
                      </a:rPr>
                      <m:t>𝐸</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h</m:t>
                    </m:r>
                    <m:r>
                      <a:rPr lang="en-US" sz="3200" b="0" i="1" smtClean="0">
                        <a:latin typeface="Cambria Math" panose="02040503050406030204" pitchFamily="18" charset="0"/>
                        <a:ea typeface="Cambria Math" panose="02040503050406030204" pitchFamily="18" charset="0"/>
                        <a:cs typeface="Arial" panose="020B0604020202020204" pitchFamily="34" charset="0"/>
                      </a:rPr>
                      <m:t>𝜈</m:t>
                    </m:r>
                  </m:oMath>
                </a14:m>
                <a:r>
                  <a:rPr lang="en-US" sz="3200" dirty="0">
                    <a:latin typeface="Arial" panose="020B0604020202020204" pitchFamily="34" charset="0"/>
                    <a:cs typeface="Arial" panose="020B0604020202020204" pitchFamily="34" charset="0"/>
                  </a:rPr>
                  <a:t> </a:t>
                </a:r>
              </a:p>
              <a:p>
                <a:pPr algn="ctr"/>
                <a14:m>
                  <m:oMath xmlns:m="http://schemas.openxmlformats.org/officeDocument/2006/math">
                    <m:r>
                      <a:rPr lang="ru-RU" sz="3200" i="1">
                        <a:latin typeface="Cambria Math" panose="02040503050406030204" pitchFamily="18" charset="0"/>
                        <a:cs typeface="Arial" panose="020B0604020202020204" pitchFamily="34" charset="0"/>
                      </a:rPr>
                      <m:t>с=</m:t>
                    </m:r>
                    <m:r>
                      <a:rPr lang="ru-RU" sz="3200" i="1">
                        <a:latin typeface="Cambria Math" panose="02040503050406030204" pitchFamily="18" charset="0"/>
                        <a:ea typeface="Cambria Math" panose="02040503050406030204" pitchFamily="18" charset="0"/>
                        <a:cs typeface="Arial" panose="020B0604020202020204" pitchFamily="34" charset="0"/>
                      </a:rPr>
                      <m:t>𝜆𝜈</m:t>
                    </m:r>
                    <m:r>
                      <a:rPr lang="ru-RU" sz="3200" i="1">
                        <a:latin typeface="Cambria Math" panose="02040503050406030204" pitchFamily="18" charset="0"/>
                        <a:ea typeface="Cambria Math" panose="02040503050406030204" pitchFamily="18" charset="0"/>
                        <a:cs typeface="Arial" panose="020B0604020202020204" pitchFamily="34" charset="0"/>
                      </a:rPr>
                      <m:t>⇒</m:t>
                    </m:r>
                    <m:r>
                      <a:rPr lang="ru-RU" sz="3200" i="1">
                        <a:latin typeface="Cambria Math" panose="02040503050406030204" pitchFamily="18" charset="0"/>
                        <a:ea typeface="Cambria Math" panose="02040503050406030204" pitchFamily="18" charset="0"/>
                        <a:cs typeface="Arial" panose="020B0604020202020204" pitchFamily="34" charset="0"/>
                      </a:rPr>
                      <m:t>𝜈</m:t>
                    </m:r>
                    <m:r>
                      <a:rPr lang="en-US" sz="3200" i="1">
                        <a:latin typeface="Cambria Math" panose="02040503050406030204" pitchFamily="18" charset="0"/>
                        <a:ea typeface="Cambria Math" panose="02040503050406030204" pitchFamily="18" charset="0"/>
                        <a:cs typeface="Arial" panose="020B0604020202020204" pitchFamily="34" charset="0"/>
                      </a:rPr>
                      <m:t>=</m:t>
                    </m:r>
                    <m:f>
                      <m:fPr>
                        <m:ctrlPr>
                          <a:rPr lang="en-US" sz="3200" i="1">
                            <a:latin typeface="Cambria Math" panose="02040503050406030204" pitchFamily="18" charset="0"/>
                            <a:ea typeface="Cambria Math" panose="02040503050406030204" pitchFamily="18" charset="0"/>
                            <a:cs typeface="Arial" panose="020B0604020202020204" pitchFamily="34" charset="0"/>
                          </a:rPr>
                        </m:ctrlPr>
                      </m:fPr>
                      <m:num>
                        <m:r>
                          <a:rPr lang="en-US" sz="3200" i="1">
                            <a:latin typeface="Cambria Math" panose="02040503050406030204" pitchFamily="18" charset="0"/>
                            <a:ea typeface="Cambria Math" panose="02040503050406030204" pitchFamily="18" charset="0"/>
                            <a:cs typeface="Arial" panose="020B0604020202020204" pitchFamily="34" charset="0"/>
                          </a:rPr>
                          <m:t>𝑐</m:t>
                        </m:r>
                      </m:num>
                      <m:den>
                        <m:r>
                          <a:rPr lang="en-US" sz="3200" i="1">
                            <a:latin typeface="Cambria Math" panose="02040503050406030204" pitchFamily="18" charset="0"/>
                            <a:ea typeface="Cambria Math" panose="02040503050406030204" pitchFamily="18" charset="0"/>
                            <a:cs typeface="Arial" panose="020B0604020202020204" pitchFamily="34" charset="0"/>
                          </a:rPr>
                          <m:t>𝜆</m:t>
                        </m:r>
                      </m:den>
                    </m:f>
                  </m:oMath>
                </a14:m>
                <a:r>
                  <a:rPr lang="en-US" sz="2800" dirty="0">
                    <a:latin typeface="Arial" panose="020B0604020202020204" pitchFamily="34" charset="0"/>
                    <a:cs typeface="Arial" panose="020B0604020202020204" pitchFamily="34" charset="0"/>
                  </a:rPr>
                  <a:t> </a:t>
                </a:r>
              </a:p>
              <a:p>
                <a:pPr algn="ctr"/>
                <a14:m>
                  <m:oMath xmlns:m="http://schemas.openxmlformats.org/officeDocument/2006/math">
                    <m:r>
                      <a:rPr lang="en-US" sz="3600" i="1">
                        <a:latin typeface="Cambria Math" panose="02040503050406030204" pitchFamily="18" charset="0"/>
                        <a:cs typeface="Arial" panose="020B0604020202020204" pitchFamily="34" charset="0"/>
                      </a:rPr>
                      <m:t>𝐸</m:t>
                    </m:r>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cs typeface="Arial" panose="020B0604020202020204" pitchFamily="34" charset="0"/>
                          </a:rPr>
                        </m:ctrlPr>
                      </m:fPr>
                      <m:num>
                        <m:r>
                          <a:rPr lang="en-US" sz="3600" i="1">
                            <a:latin typeface="Cambria Math" panose="02040503050406030204" pitchFamily="18" charset="0"/>
                            <a:cs typeface="Arial" panose="020B0604020202020204" pitchFamily="34" charset="0"/>
                          </a:rPr>
                          <m:t>h𝑐</m:t>
                        </m:r>
                      </m:num>
                      <m:den>
                        <m:r>
                          <a:rPr lang="en-US" sz="3600" i="1">
                            <a:latin typeface="Cambria Math" panose="02040503050406030204" pitchFamily="18" charset="0"/>
                            <a:ea typeface="Cambria Math" panose="02040503050406030204" pitchFamily="18" charset="0"/>
                            <a:cs typeface="Arial" panose="020B0604020202020204" pitchFamily="34" charset="0"/>
                          </a:rPr>
                          <m:t>𝜆</m:t>
                        </m:r>
                      </m:den>
                    </m:f>
                  </m:oMath>
                </a14:m>
                <a:r>
                  <a:rPr lang="en-US" sz="2800" dirty="0">
                    <a:latin typeface="Arial" panose="020B0604020202020204" pitchFamily="34" charset="0"/>
                    <a:cs typeface="Arial" panose="020B0604020202020204" pitchFamily="34" charset="0"/>
                  </a:rPr>
                  <a:t> </a:t>
                </a:r>
                <a:endParaRPr lang="uz-Latn-UZ" sz="2800" dirty="0">
                  <a:latin typeface="Arial" panose="020B0604020202020204" pitchFamily="34" charset="0"/>
                  <a:cs typeface="Arial" panose="020B0604020202020204" pitchFamily="34" charset="0"/>
                </a:endParaRPr>
              </a:p>
              <a:p>
                <a:pPr algn="ct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𝜆</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ea typeface="Cambria Math" panose="02040503050406030204" pitchFamily="18" charset="0"/>
                            <a:cs typeface="Arial" panose="020B0604020202020204" pitchFamily="34" charset="0"/>
                          </a:rPr>
                          <m:t>h𝑐</m:t>
                        </m:r>
                      </m:num>
                      <m:den>
                        <m:r>
                          <a:rPr lang="en-US" sz="4000" b="0" i="1" smtClean="0">
                            <a:latin typeface="Cambria Math" panose="02040503050406030204" pitchFamily="18" charset="0"/>
                            <a:ea typeface="Cambria Math" panose="02040503050406030204" pitchFamily="18" charset="0"/>
                            <a:cs typeface="Arial" panose="020B0604020202020204" pitchFamily="34" charset="0"/>
                          </a:rPr>
                          <m:t>𝐸</m:t>
                        </m:r>
                      </m:den>
                    </m:f>
                  </m:oMath>
                </a14:m>
                <a:r>
                  <a:rPr lang="en-US" sz="3200" dirty="0">
                    <a:latin typeface="Arial" panose="020B0604020202020204" pitchFamily="34" charset="0"/>
                    <a:cs typeface="Arial" panose="020B0604020202020204" pitchFamily="34" charset="0"/>
                  </a:rPr>
                  <a:t> </a:t>
                </a:r>
              </a:p>
            </p:txBody>
          </p:sp>
        </mc:Choice>
        <mc:Fallback xmlns="">
          <p:sp>
            <p:nvSpPr>
              <p:cNvPr id="8" name="Текст 7">
                <a:extLst>
                  <a:ext uri="{FF2B5EF4-FFF2-40B4-BE49-F238E27FC236}">
                    <a16:creationId xmlns:a16="http://schemas.microsoft.com/office/drawing/2014/main" id="{A9941E72-F7BB-4003-A70A-F8AD012D167E}"/>
                  </a:ext>
                </a:extLst>
              </p:cNvPr>
              <p:cNvSpPr>
                <a:spLocks noGrp="1" noRot="1" noChangeAspect="1" noMove="1" noResize="1" noEditPoints="1" noAdjustHandles="1" noChangeArrowheads="1" noChangeShapeType="1" noTextEdit="1"/>
              </p:cNvSpPr>
              <p:nvPr>
                <p:ph type="body" sz="quarter" idx="14"/>
              </p:nvPr>
            </p:nvSpPr>
            <p:spPr>
              <a:xfrm>
                <a:off x="4851400" y="643272"/>
                <a:ext cx="5564855" cy="3073961"/>
              </a:xfrm>
              <a:blipFill>
                <a:blip r:embed="rId2"/>
                <a:stretch>
                  <a:fillRect t="-2778" b="-17063"/>
                </a:stretch>
              </a:blipFill>
            </p:spPr>
            <p:txBody>
              <a:bodyPr/>
              <a:lstStyle/>
              <a:p>
                <a:r>
                  <a:rPr lang="ru-RU">
                    <a:noFill/>
                  </a:rPr>
                  <a:t> </a:t>
                </a:r>
              </a:p>
            </p:txBody>
          </p:sp>
        </mc:Fallback>
      </mc:AlternateContent>
      <p:cxnSp>
        <p:nvCxnSpPr>
          <p:cNvPr id="15" name="Прямая соединительная линия 14">
            <a:extLst>
              <a:ext uri="{FF2B5EF4-FFF2-40B4-BE49-F238E27FC236}">
                <a16:creationId xmlns:a16="http://schemas.microsoft.com/office/drawing/2014/main" id="{EBB494ED-E982-4FFD-92D6-05B811471AC6}"/>
              </a:ext>
            </a:extLst>
          </p:cNvPr>
          <p:cNvCxnSpPr>
            <a:cxnSpLocks/>
          </p:cNvCxnSpPr>
          <p:nvPr/>
        </p:nvCxnSpPr>
        <p:spPr>
          <a:xfrm flipH="1">
            <a:off x="4851400" y="922673"/>
            <a:ext cx="1" cy="1610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1AA31EA8-E4F8-48A1-B32D-B34E40401B85}"/>
              </a:ext>
            </a:extLst>
          </p:cNvPr>
          <p:cNvCxnSpPr>
            <a:cxnSpLocks/>
          </p:cNvCxnSpPr>
          <p:nvPr/>
        </p:nvCxnSpPr>
        <p:spPr>
          <a:xfrm>
            <a:off x="1018897" y="1892269"/>
            <a:ext cx="3566236"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Текст 8">
                <a:extLst>
                  <a:ext uri="{FF2B5EF4-FFF2-40B4-BE49-F238E27FC236}">
                    <a16:creationId xmlns:a16="http://schemas.microsoft.com/office/drawing/2014/main" id="{BFD3E70D-B3C1-4417-B987-133A28B5F260}"/>
                  </a:ext>
                </a:extLst>
              </p:cNvPr>
              <p:cNvSpPr txBox="1">
                <a:spLocks/>
              </p:cNvSpPr>
              <p:nvPr/>
            </p:nvSpPr>
            <p:spPr>
              <a:xfrm>
                <a:off x="863600" y="4282285"/>
                <a:ext cx="11504127" cy="23193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99" kern="1200">
                    <a:solidFill>
                      <a:schemeClr val="tx1"/>
                    </a:solidFill>
                    <a:latin typeface="+mn-lt"/>
                    <a:ea typeface="+mn-ea"/>
                    <a:cs typeface="+mn-cs"/>
                  </a:defRPr>
                </a:lvl1pPr>
                <a:lvl2pPr marL="152378"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2pPr>
                <a:lvl3pPr marL="304757"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3pPr>
                <a:lvl4pPr marL="533324"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761891"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accent1"/>
                    </a:solidFill>
                    <a:latin typeface="Arial" panose="020B0604020202020204" pitchFamily="34" charset="0"/>
                    <a:cs typeface="Arial" panose="020B0604020202020204" pitchFamily="34" charset="0"/>
                  </a:rPr>
                  <a:t>Javob:   </a:t>
                </a:r>
                <a14:m>
                  <m:oMath xmlns:m="http://schemas.openxmlformats.org/officeDocument/2006/math">
                    <m:r>
                      <a:rPr lang="en-US" sz="40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t>𝝀</m:t>
                    </m:r>
                    <m:r>
                      <a:rPr lang="en-US" sz="4000" b="1" i="1" smtClean="0">
                        <a:solidFill>
                          <a:schemeClr val="accent1"/>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b="1" i="1">
                            <a:solidFill>
                              <a:schemeClr val="accent1"/>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1" i="1">
                            <a:solidFill>
                              <a:schemeClr val="accent1"/>
                            </a:solidFill>
                            <a:latin typeface="Cambria Math" panose="02040503050406030204" pitchFamily="18" charset="0"/>
                            <a:ea typeface="Cambria Math" panose="02040503050406030204" pitchFamily="18" charset="0"/>
                            <a:cs typeface="Arial" panose="020B0604020202020204" pitchFamily="34" charset="0"/>
                          </a:rPr>
                          <m:t>𝒉𝒄</m:t>
                        </m:r>
                      </m:num>
                      <m:den>
                        <m:r>
                          <a:rPr lang="en-US" sz="4000" b="1" i="1">
                            <a:solidFill>
                              <a:schemeClr val="accent1"/>
                            </a:solidFill>
                            <a:latin typeface="Cambria Math" panose="02040503050406030204" pitchFamily="18" charset="0"/>
                            <a:ea typeface="Cambria Math" panose="02040503050406030204" pitchFamily="18" charset="0"/>
                            <a:cs typeface="Arial" panose="020B0604020202020204" pitchFamily="34" charset="0"/>
                          </a:rPr>
                          <m:t>𝑬</m:t>
                        </m:r>
                      </m:den>
                    </m:f>
                  </m:oMath>
                </a14:m>
                <a:endParaRPr lang="uz-Latn-UZ" sz="3600" b="1" dirty="0">
                  <a:solidFill>
                    <a:schemeClr val="accent1"/>
                  </a:solidFill>
                  <a:latin typeface="Arial" panose="020B0604020202020204" pitchFamily="34" charset="0"/>
                  <a:cs typeface="Arial" panose="020B0604020202020204" pitchFamily="34" charset="0"/>
                </a:endParaRPr>
              </a:p>
            </p:txBody>
          </p:sp>
        </mc:Choice>
        <mc:Fallback xmlns="">
          <p:sp>
            <p:nvSpPr>
              <p:cNvPr id="7" name="Текст 8">
                <a:extLst>
                  <a:ext uri="{FF2B5EF4-FFF2-40B4-BE49-F238E27FC236}">
                    <a16:creationId xmlns:a16="http://schemas.microsoft.com/office/drawing/2014/main" id="{BFD3E70D-B3C1-4417-B987-133A28B5F260}"/>
                  </a:ext>
                </a:extLst>
              </p:cNvPr>
              <p:cNvSpPr txBox="1">
                <a:spLocks noRot="1" noChangeAspect="1" noMove="1" noResize="1" noEditPoints="1" noAdjustHandles="1" noChangeArrowheads="1" noChangeShapeType="1" noTextEdit="1"/>
              </p:cNvSpPr>
              <p:nvPr/>
            </p:nvSpPr>
            <p:spPr>
              <a:xfrm>
                <a:off x="863600" y="4282285"/>
                <a:ext cx="11504127" cy="2319312"/>
              </a:xfrm>
              <a:prstGeom prst="rect">
                <a:avLst/>
              </a:prstGeom>
              <a:blipFill>
                <a:blip r:embed="rId3"/>
                <a:stretch>
                  <a:fillRect l="-164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Текст 7">
                <a:extLst>
                  <a:ext uri="{FF2B5EF4-FFF2-40B4-BE49-F238E27FC236}">
                    <a16:creationId xmlns:a16="http://schemas.microsoft.com/office/drawing/2014/main" id="{1EEE983A-1D03-454E-90EF-CB202336A02C}"/>
                  </a:ext>
                </a:extLst>
              </p:cNvPr>
              <p:cNvSpPr txBox="1">
                <a:spLocks/>
              </p:cNvSpPr>
              <p:nvPr/>
            </p:nvSpPr>
            <p:spPr>
              <a:xfrm>
                <a:off x="863600" y="643272"/>
                <a:ext cx="5232400" cy="31832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399" kern="1200">
                    <a:solidFill>
                      <a:schemeClr val="tx1"/>
                    </a:solidFill>
                    <a:latin typeface="+mn-lt"/>
                    <a:ea typeface="+mn-ea"/>
                    <a:cs typeface="+mn-cs"/>
                  </a:defRPr>
                </a:lvl1pPr>
                <a:lvl2pPr marL="152378"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2pPr>
                <a:lvl3pPr marL="304757" indent="-152378"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3pPr>
                <a:lvl4pPr marL="533324"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4pPr>
                <a:lvl5pPr marL="761891" indent="-228567" algn="l" defTabSz="914400" rtl="0" eaLnBrk="1" latinLnBrk="0" hangingPunct="1">
                  <a:lnSpc>
                    <a:spcPct val="90000"/>
                  </a:lnSpc>
                  <a:spcBef>
                    <a:spcPts val="500"/>
                  </a:spcBef>
                  <a:buFont typeface="Arial" panose="020B0604020202020204" pitchFamily="34" charset="0"/>
                  <a:buChar char="•"/>
                  <a:defRPr sz="1399"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z-Latn-UZ" sz="4000" dirty="0">
                    <a:latin typeface="Arial" panose="020B0604020202020204" pitchFamily="34" charset="0"/>
                    <a:cs typeface="Arial" panose="020B0604020202020204" pitchFamily="34" charset="0"/>
                  </a:rPr>
                  <a:t> </a:t>
                </a:r>
                <a:r>
                  <a:rPr lang="uz-Latn-UZ" sz="3200" b="1" dirty="0">
                    <a:solidFill>
                      <a:schemeClr val="accent1"/>
                    </a:solidFill>
                    <a:latin typeface="Arial" panose="020B0604020202020204" pitchFamily="34" charset="0"/>
                    <a:cs typeface="Arial" panose="020B0604020202020204" pitchFamily="34" charset="0"/>
                  </a:rPr>
                  <a:t>Berilgan:</a:t>
                </a:r>
                <a:endParaRPr lang="en-US" sz="3200" b="1" dirty="0">
                  <a:solidFill>
                    <a:schemeClr val="accent1"/>
                  </a:solidFill>
                  <a:latin typeface="Arial" panose="020B0604020202020204" pitchFamily="34" charset="0"/>
                  <a:cs typeface="Arial" panose="020B0604020202020204" pitchFamily="34" charset="0"/>
                </a:endParaRPr>
              </a:p>
              <a:p>
                <a:r>
                  <a:rPr lang="en-US" sz="3200" i="1" dirty="0">
                    <a:latin typeface="Arial" panose="020B0604020202020204" pitchFamily="34" charset="0"/>
                    <a:cs typeface="Arial" panose="020B0604020202020204" pitchFamily="34" charset="0"/>
                  </a:rPr>
                  <a:t> E</a:t>
                </a:r>
                <a:r>
                  <a:rPr lang="en-US" sz="3200"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h</a:t>
                </a:r>
                <a:r>
                  <a:rPr lang="en-US" sz="3200" dirty="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   c</a:t>
                </a:r>
                <a:r>
                  <a:rPr lang="en-US" sz="3200" dirty="0">
                    <a:latin typeface="Arial" panose="020B0604020202020204" pitchFamily="34" charset="0"/>
                    <a:cs typeface="Arial" panose="020B0604020202020204" pitchFamily="34" charset="0"/>
                  </a:rPr>
                  <a:t>;</a:t>
                </a:r>
              </a:p>
              <a:p>
                <a:r>
                  <a:rPr lang="uz-Latn-UZ" sz="3200" b="1" dirty="0">
                    <a:solidFill>
                      <a:schemeClr val="accent1"/>
                    </a:solidFill>
                    <a:latin typeface="Arial" panose="020B0604020202020204" pitchFamily="34" charset="0"/>
                    <a:cs typeface="Arial" panose="020B0604020202020204" pitchFamily="34" charset="0"/>
                  </a:rPr>
                  <a:t>Topish kerak: </a:t>
                </a:r>
                <a14:m>
                  <m:oMath xmlns:m="http://schemas.openxmlformats.org/officeDocument/2006/math">
                    <m:r>
                      <m:rPr>
                        <m:sty m:val="p"/>
                      </m:rPr>
                      <a:rPr lang="el-GR" sz="3200" i="1" smtClean="0">
                        <a:latin typeface="Cambria Math" panose="02040503050406030204" pitchFamily="18" charset="0"/>
                        <a:ea typeface="Cambria Math" panose="02040503050406030204" pitchFamily="18" charset="0"/>
                        <a:cs typeface="Arial" panose="020B0604020202020204" pitchFamily="34" charset="0"/>
                      </a:rPr>
                      <m:t>λ</m:t>
                    </m:r>
                    <m:r>
                      <a:rPr lang="uz-Latn-UZ" sz="3200" i="1" smtClean="0">
                        <a:latin typeface="Cambria Math" panose="02040503050406030204" pitchFamily="18" charset="0"/>
                        <a:cs typeface="Arial" panose="020B0604020202020204" pitchFamily="34" charset="0"/>
                      </a:rPr>
                      <m:t>−?</m:t>
                    </m:r>
                  </m:oMath>
                </a14:m>
                <a:r>
                  <a:rPr lang="uz-Latn-UZ" sz="3200" dirty="0">
                    <a:latin typeface="Arial" panose="020B0604020202020204" pitchFamily="34" charset="0"/>
                    <a:cs typeface="Arial" panose="020B0604020202020204" pitchFamily="34" charset="0"/>
                  </a:rPr>
                  <a:t>  </a:t>
                </a:r>
              </a:p>
            </p:txBody>
          </p:sp>
        </mc:Choice>
        <mc:Fallback xmlns="">
          <p:sp>
            <p:nvSpPr>
              <p:cNvPr id="12" name="Текст 7">
                <a:extLst>
                  <a:ext uri="{FF2B5EF4-FFF2-40B4-BE49-F238E27FC236}">
                    <a16:creationId xmlns:a16="http://schemas.microsoft.com/office/drawing/2014/main" id="{1EEE983A-1D03-454E-90EF-CB202336A02C}"/>
                  </a:ext>
                </a:extLst>
              </p:cNvPr>
              <p:cNvSpPr txBox="1">
                <a:spLocks noRot="1" noChangeAspect="1" noMove="1" noResize="1" noEditPoints="1" noAdjustHandles="1" noChangeArrowheads="1" noChangeShapeType="1" noTextEdit="1"/>
              </p:cNvSpPr>
              <p:nvPr/>
            </p:nvSpPr>
            <p:spPr>
              <a:xfrm>
                <a:off x="863600" y="643272"/>
                <a:ext cx="5232400" cy="3183292"/>
              </a:xfrm>
              <a:prstGeom prst="rect">
                <a:avLst/>
              </a:prstGeom>
              <a:blipFill>
                <a:blip r:embed="rId4"/>
                <a:stretch>
                  <a:fillRect l="-3030" t="-1341"/>
                </a:stretch>
              </a:blipFill>
            </p:spPr>
            <p:txBody>
              <a:bodyPr/>
              <a:lstStyle/>
              <a:p>
                <a:r>
                  <a:rPr lang="ru-RU">
                    <a:noFill/>
                  </a:rPr>
                  <a:t> </a:t>
                </a:r>
              </a:p>
            </p:txBody>
          </p:sp>
        </mc:Fallback>
      </mc:AlternateContent>
    </p:spTree>
    <p:extLst>
      <p:ext uri="{BB962C8B-B14F-4D97-AF65-F5344CB8AC3E}">
        <p14:creationId xmlns:p14="http://schemas.microsoft.com/office/powerpoint/2010/main" val="3154892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additive="base">
                                        <p:cTn id="2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 calcmode="lin" valueType="num">
                                      <p:cBhvr additive="base">
                                        <p:cTn id="3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 calcmode="lin" valueType="num">
                                      <p:cBhvr additive="base">
                                        <p:cTn id="4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 calcmode="lin" valueType="num">
                                      <p:cBhvr additive="base">
                                        <p:cTn id="4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 calcmode="lin" valueType="num">
                                      <p:cBhvr additive="base">
                                        <p:cTn id="5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84E863-76BB-4598-882E-F6D226247CF4}"/>
              </a:ext>
            </a:extLst>
          </p:cNvPr>
          <p:cNvSpPr>
            <a:spLocks noGrp="1"/>
          </p:cNvSpPr>
          <p:nvPr>
            <p:ph type="title"/>
          </p:nvPr>
        </p:nvSpPr>
        <p:spPr>
          <a:xfrm>
            <a:off x="0" y="1"/>
            <a:ext cx="12192000" cy="119773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4800" dirty="0" err="1">
                <a:latin typeface="Arial" panose="020B0604020202020204" pitchFamily="34" charset="0"/>
                <a:cs typeface="Arial" panose="020B0604020202020204" pitchFamily="34" charset="0"/>
              </a:rPr>
              <a:t>Mustaqil</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bajarish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uchun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topshiriqlar</a:t>
            </a:r>
            <a:endParaRPr lang="ru-RU" sz="48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EF55E985-D000-4CA3-BAE1-E0B5AD1A2602}"/>
              </a:ext>
            </a:extLst>
          </p:cNvPr>
          <p:cNvSpPr>
            <a:spLocks noGrp="1"/>
          </p:cNvSpPr>
          <p:nvPr>
            <p:ph idx="1"/>
          </p:nvPr>
        </p:nvSpPr>
        <p:spPr>
          <a:xfrm>
            <a:off x="425003" y="2019299"/>
            <a:ext cx="11269013" cy="4157663"/>
          </a:xfrm>
        </p:spPr>
        <p:txBody>
          <a:bodyPr>
            <a:normAutofit/>
          </a:bodyPr>
          <a:lstStyle/>
          <a:p>
            <a:pPr marL="0" indent="0" algn="just">
              <a:buNone/>
            </a:pP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Mavzuni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o‘qish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va</a:t>
            </a:r>
            <a:r>
              <a:rPr lang="en-US" sz="4000" dirty="0">
                <a:solidFill>
                  <a:schemeClr val="tx1"/>
                </a:solidFill>
                <a:latin typeface="Arial" panose="020B0604020202020204" pitchFamily="34" charset="0"/>
                <a:cs typeface="Arial" panose="020B0604020202020204" pitchFamily="34" charset="0"/>
              </a:rPr>
              <a:t> </a:t>
            </a:r>
            <a:r>
              <a:rPr lang="uz-Latn-UZ" sz="4000" dirty="0">
                <a:solidFill>
                  <a:schemeClr val="tx1"/>
                </a:solidFill>
                <a:latin typeface="Arial" panose="020B0604020202020204" pitchFamily="34" charset="0"/>
                <a:cs typeface="Arial" panose="020B0604020202020204" pitchFamily="34" charset="0"/>
              </a:rPr>
              <a:t>136-</a:t>
            </a:r>
            <a:r>
              <a:rPr lang="en-US" sz="4000">
                <a:solidFill>
                  <a:schemeClr val="tx1"/>
                </a:solidFill>
                <a:latin typeface="Arial" panose="020B0604020202020204" pitchFamily="34" charset="0"/>
                <a:cs typeface="Arial" panose="020B0604020202020204" pitchFamily="34" charset="0"/>
              </a:rPr>
              <a:t>sahifa</a:t>
            </a:r>
            <a:r>
              <a:rPr lang="uz-Latn-UZ" sz="4000">
                <a:solidFill>
                  <a:schemeClr val="tx1"/>
                </a:solidFill>
                <a:latin typeface="Arial" panose="020B0604020202020204" pitchFamily="34" charset="0"/>
                <a:cs typeface="Arial" panose="020B0604020202020204" pitchFamily="34" charset="0"/>
              </a:rPr>
              <a:t>dagi </a:t>
            </a:r>
            <a:r>
              <a:rPr lang="uz-Latn-UZ" sz="4000" dirty="0">
                <a:solidFill>
                  <a:schemeClr val="tx1"/>
                </a:solidFill>
                <a:latin typeface="Arial" panose="020B0604020202020204" pitchFamily="34" charset="0"/>
                <a:cs typeface="Arial" panose="020B0604020202020204" pitchFamily="34" charset="0"/>
              </a:rPr>
              <a:t>savollarga javob yozi</a:t>
            </a:r>
            <a:r>
              <a:rPr lang="en-US" sz="4000" dirty="0">
                <a:solidFill>
                  <a:schemeClr val="tx1"/>
                </a:solidFill>
                <a:latin typeface="Arial" panose="020B0604020202020204" pitchFamily="34" charset="0"/>
                <a:cs typeface="Arial" panose="020B0604020202020204" pitchFamily="34" charset="0"/>
              </a:rPr>
              <a:t>sh.</a:t>
            </a: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361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vet potok">
            <a:hlinkClick r:id="" action="ppaction://media"/>
            <a:extLst>
              <a:ext uri="{FF2B5EF4-FFF2-40B4-BE49-F238E27FC236}">
                <a16:creationId xmlns:a16="http://schemas.microsoft.com/office/drawing/2014/main" id="{73BFFE5D-2CBC-47F2-9D4F-932DF307A1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
        <p:nvSpPr>
          <p:cNvPr id="2" name="Прямоугольник 1">
            <a:extLst>
              <a:ext uri="{FF2B5EF4-FFF2-40B4-BE49-F238E27FC236}">
                <a16:creationId xmlns:a16="http://schemas.microsoft.com/office/drawing/2014/main" id="{4C333CD9-88D9-4626-942A-71CF201C8545}"/>
              </a:ext>
            </a:extLst>
          </p:cNvPr>
          <p:cNvSpPr/>
          <p:nvPr/>
        </p:nvSpPr>
        <p:spPr>
          <a:xfrm>
            <a:off x="11353799" y="2146300"/>
            <a:ext cx="774699" cy="2717800"/>
          </a:xfrm>
          <a:prstGeom prst="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46351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7730" y="406400"/>
            <a:ext cx="11397802" cy="6308298"/>
          </a:xfrm>
        </p:spPr>
        <p:txBody>
          <a:bodyPr>
            <a:normAutofit fontScale="92500"/>
          </a:bodyPr>
          <a:lstStyle/>
          <a:p>
            <a:pPr marL="0" indent="0" algn="just">
              <a:lnSpc>
                <a:spcPct val="100000"/>
              </a:lnSpc>
              <a:buNone/>
            </a:pPr>
            <a:r>
              <a:rPr lang="uz-Latn-UZ" sz="2400" dirty="0"/>
              <a:t>     </a:t>
            </a:r>
            <a:r>
              <a:rPr lang="uz-Latn-UZ" sz="3200" dirty="0">
                <a:latin typeface="Arial" panose="020B0604020202020204" pitchFamily="34" charset="0"/>
                <a:cs typeface="Arial" panose="020B0604020202020204" pitchFamily="34" charset="0"/>
              </a:rPr>
              <a:t>XIX asrning oxiri va XX asrning boshlariga kelib, klassik fizika asosida tushuntirib bo‘lmaydigan bir qator tajriba ma’lumotlari to‘plandi, bular foteffekt, rentgen nurlari, radioaktivlik va boshqalar. Ularni ikki guruhga ajratish mumkin. Birinchi guruh hodisalar yorug‘lik va mikrozarralarning korpuskulyar-to‘lqin dualizmi bilan bog‘liq bo‘lsa, ikkinchi guruh esa, klassik tasavvurlar asosida turg‘un atomlar mavjudligini va ularning spektrlaridagi qonuniyatlarini tushuntirib bo‘lmasligi bilan bog‘liq edi. Ushbu ikki guruh hodisalar orasidagi bog‘lanishni topish va ularni yagona nuqtai nazardan tushuntira oladigan nazariya yaratishga bo‘lgan urinishlar, oxir-oqibatda fizikada </a:t>
            </a:r>
            <a:r>
              <a:rPr lang="uz-Latn-UZ" sz="3200" b="1" i="1" dirty="0">
                <a:latin typeface="Arial" panose="020B0604020202020204" pitchFamily="34" charset="0"/>
                <a:cs typeface="Arial" panose="020B0604020202020204" pitchFamily="34" charset="0"/>
              </a:rPr>
              <a:t>kvant nazariyasining </a:t>
            </a:r>
            <a:r>
              <a:rPr lang="uz-Latn-UZ" sz="3200" dirty="0">
                <a:latin typeface="Arial" panose="020B0604020202020204" pitchFamily="34" charset="0"/>
                <a:cs typeface="Arial" panose="020B0604020202020204" pitchFamily="34" charset="0"/>
              </a:rPr>
              <a:t>paydo bo‘lishiga olib keldi. </a:t>
            </a:r>
          </a:p>
          <a:p>
            <a:pPr marL="0" indent="0" algn="just">
              <a:lnSpc>
                <a:spcPct val="100000"/>
              </a:lnSpc>
              <a:buNone/>
            </a:pPr>
            <a:r>
              <a:rPr lang="uz-Latn-UZ" sz="3200" dirty="0">
                <a:latin typeface="Arial" panose="020B0604020202020204" pitchFamily="34" charset="0"/>
                <a:cs typeface="Arial" panose="020B0604020202020204" pitchFamily="34" charset="0"/>
              </a:rPr>
              <a:t>     </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445761"/>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bsolyut qora jism">
            <a:hlinkClick r:id="" action="ppaction://media"/>
            <a:extLst>
              <a:ext uri="{FF2B5EF4-FFF2-40B4-BE49-F238E27FC236}">
                <a16:creationId xmlns:a16="http://schemas.microsoft.com/office/drawing/2014/main" id="{D1655593-1FBC-49DB-A99D-764BEB053B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
        <p:nvSpPr>
          <p:cNvPr id="2" name="Прямоугольник 1">
            <a:extLst>
              <a:ext uri="{FF2B5EF4-FFF2-40B4-BE49-F238E27FC236}">
                <a16:creationId xmlns:a16="http://schemas.microsoft.com/office/drawing/2014/main" id="{7602587D-A76F-4FD3-B367-0B43C2953964}"/>
              </a:ext>
            </a:extLst>
          </p:cNvPr>
          <p:cNvSpPr/>
          <p:nvPr/>
        </p:nvSpPr>
        <p:spPr>
          <a:xfrm>
            <a:off x="787400" y="0"/>
            <a:ext cx="3035300" cy="431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38498172-7BC3-458A-8413-C8359031664C}"/>
              </a:ext>
            </a:extLst>
          </p:cNvPr>
          <p:cNvSpPr/>
          <p:nvPr/>
        </p:nvSpPr>
        <p:spPr>
          <a:xfrm>
            <a:off x="787400" y="330200"/>
            <a:ext cx="1663700" cy="330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28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BE688F2-A1F8-4101-AB27-91E43CA661FC}"/>
              </a:ext>
            </a:extLst>
          </p:cNvPr>
          <p:cNvSpPr>
            <a:spLocks noGrp="1"/>
          </p:cNvSpPr>
          <p:nvPr>
            <p:ph idx="1"/>
          </p:nvPr>
        </p:nvSpPr>
        <p:spPr>
          <a:xfrm>
            <a:off x="1079500" y="508000"/>
            <a:ext cx="10160000" cy="5918200"/>
          </a:xfrm>
        </p:spPr>
        <p:txBody>
          <a:bodyPr>
            <a:normAutofit/>
          </a:bodyPr>
          <a:lstStyle/>
          <a:p>
            <a:pPr marL="0" indent="0" algn="just">
              <a:lnSpc>
                <a:spcPct val="100000"/>
              </a:lnSpc>
              <a:buNone/>
            </a:pPr>
            <a:r>
              <a:rPr lang="en-US" sz="32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Kvant fizikasining yuzaga kelishida M.Plank, A.Eynshteyn, A.G.Stoletov, E.Rezerford, N.Bor, I.V.Kurchatov, N.G.Basov, A.M.Proxorov, Ch.Tauns kabi olimlarning o‘rni kattadir.</a:t>
            </a:r>
            <a:endParaRPr lang="en-US" sz="3600" dirty="0">
              <a:latin typeface="Arial" panose="020B0604020202020204" pitchFamily="34" charset="0"/>
              <a:cs typeface="Arial" panose="020B0604020202020204" pitchFamily="34" charset="0"/>
            </a:endParaRPr>
          </a:p>
          <a:p>
            <a:pPr marL="0" indent="0" algn="just">
              <a:lnSpc>
                <a:spcPct val="100000"/>
              </a:lnSpc>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Yorug‘likning kvant tabiati tushunchasini kiritishdan oldin issiqlik nurlanishi qonunlarini tushuntirishda Maksvell elektrodinamikasining qiyinchiliklari son jihatdan tahlil qilinadi.</a:t>
            </a:r>
          </a:p>
          <a:p>
            <a:pPr marL="0" indent="0" algn="just">
              <a:lnSpc>
                <a:spcPct val="100000"/>
              </a:lnSpc>
              <a:buNone/>
            </a:pPr>
            <a:endParaRPr lang="ru-RU" sz="3200" dirty="0"/>
          </a:p>
        </p:txBody>
      </p:sp>
    </p:spTree>
    <p:extLst>
      <p:ext uri="{BB962C8B-B14F-4D97-AF65-F5344CB8AC3E}">
        <p14:creationId xmlns:p14="http://schemas.microsoft.com/office/powerpoint/2010/main" val="413418975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386366" y="347730"/>
                <a:ext cx="11565228" cy="6510270"/>
              </a:xfrm>
            </p:spPr>
            <p:txBody>
              <a:bodyPr>
                <a:normAutofit/>
              </a:bodyPr>
              <a:lstStyle/>
              <a:p>
                <a:pPr marL="0" indent="0" algn="just">
                  <a:buNone/>
                </a:pPr>
                <a:r>
                  <a:rPr lang="en-US" dirty="0">
                    <a:latin typeface="Arial" panose="020B0604020202020204" pitchFamily="34" charset="0"/>
                    <a:cs typeface="Arial" panose="020B0604020202020204" pitchFamily="34" charset="0"/>
                  </a:rPr>
                  <a:t>      </a:t>
                </a:r>
                <a:r>
                  <a:rPr lang="uz-Latn-UZ" dirty="0">
                    <a:latin typeface="Arial" panose="020B0604020202020204" pitchFamily="34" charset="0"/>
                    <a:cs typeface="Arial" panose="020B0604020202020204" pitchFamily="34" charset="0"/>
                  </a:rPr>
                  <a:t>Issiqlikdan nurlanayotgan jism o‘zining issiqligini atrofdagi jismlar va muhitga berib, termodinamik muvozanat ya’ni temperaturalarning tenglashishiga olib kelishi kerak edi. Bu termodinamikaning asosiy tamoyili hisoblanadi. Lekin, nurlanayotgan jism masalan,</a:t>
                </a:r>
                <a:r>
                  <a:rPr lang="en-US" dirty="0">
                    <a:latin typeface="Arial" panose="020B0604020202020204" pitchFamily="34" charset="0"/>
                    <a:cs typeface="Arial" panose="020B0604020202020204" pitchFamily="34" charset="0"/>
                  </a:rPr>
                  <a:t> </a:t>
                </a:r>
                <a:r>
                  <a:rPr lang="uz-Latn-UZ" dirty="0">
                    <a:latin typeface="Arial" panose="020B0604020202020204" pitchFamily="34" charset="0"/>
                    <a:cs typeface="Arial" panose="020B0604020202020204" pitchFamily="34" charset="0"/>
                  </a:rPr>
                  <a:t>Quyosh temperaturasi 6000 K bo‘lsa bunday hodisa ro‘y bermaydi. Shuningdek, nurlanayotgan energiya barcha to‘lqin uzunliklarda har xil bo‘lib, aniq temperaturaga bog‘liq bo‘lmagan taqsimot qonuniga bo‘ysunadi. Ya’ni har bir to‘lqin uzunligiga to‘g‘ri kelgan nurlanish energiyasining ulushi har xil ekan. Bu bog‘lanishda maksimal nurlanish energiyasining maksimumi temperaturaga bog‘liq bo‘lib, Vin siljish qonuni bo‘yicha o‘zgaradi. </a:t>
                </a:r>
                <a:endParaRPr lang="en-US" dirty="0">
                  <a:latin typeface="Arial" panose="020B0604020202020204" pitchFamily="34" charset="0"/>
                  <a:cs typeface="Arial" panose="020B0604020202020204" pitchFamily="34"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uz-Latn-UZ" sz="3600" b="1" i="1" smtClean="0">
                              <a:latin typeface="Cambria Math" panose="02040503050406030204" pitchFamily="18" charset="0"/>
                            </a:rPr>
                          </m:ctrlPr>
                        </m:sSubPr>
                        <m:e>
                          <m:r>
                            <a:rPr lang="uz-Latn-UZ" sz="3600" b="1" i="1" smtClean="0">
                              <a:latin typeface="Cambria Math" panose="02040503050406030204" pitchFamily="18" charset="0"/>
                              <a:ea typeface="Cambria Math" panose="02040503050406030204" pitchFamily="18" charset="0"/>
                            </a:rPr>
                            <m:t>𝝀</m:t>
                          </m:r>
                        </m:e>
                        <m:sub>
                          <m:r>
                            <a:rPr lang="uz-Latn-UZ" sz="3600" b="1" i="1" smtClean="0">
                              <a:latin typeface="Cambria Math" panose="02040503050406030204" pitchFamily="18" charset="0"/>
                            </a:rPr>
                            <m:t>𝒎</m:t>
                          </m:r>
                        </m:sub>
                      </m:sSub>
                      <m:r>
                        <a:rPr lang="uz-Latn-UZ" sz="3600" b="1" i="1" smtClean="0">
                          <a:latin typeface="Cambria Math" panose="02040503050406030204" pitchFamily="18" charset="0"/>
                        </a:rPr>
                        <m:t>𝑻</m:t>
                      </m:r>
                      <m:r>
                        <a:rPr lang="uz-Latn-UZ" sz="3600" b="1" i="1" smtClean="0">
                          <a:latin typeface="Cambria Math" panose="02040503050406030204" pitchFamily="18" charset="0"/>
                        </a:rPr>
                        <m:t>=</m:t>
                      </m:r>
                      <m:r>
                        <a:rPr lang="uz-Latn-UZ" sz="3600" b="1" i="1" smtClean="0">
                          <a:latin typeface="Cambria Math" panose="02040503050406030204" pitchFamily="18" charset="0"/>
                        </a:rPr>
                        <m:t>𝒃</m:t>
                      </m:r>
                    </m:oMath>
                  </m:oMathPara>
                </a14:m>
                <a:endParaRPr lang="uz-Latn-UZ" sz="3600" b="1" dirty="0">
                  <a:latin typeface="Arial" panose="020B0604020202020204" pitchFamily="34" charset="0"/>
                  <a:cs typeface="Arial" panose="020B0604020202020204" pitchFamily="34" charset="0"/>
                </a:endParaRPr>
              </a:p>
              <a:p>
                <a:pPr marL="0" indent="0" algn="just">
                  <a:buNone/>
                </a:pPr>
                <a:r>
                  <a:rPr lang="uz-Latn-UZ"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uz-Latn-UZ" dirty="0">
                    <a:latin typeface="Arial" panose="020B0604020202020204" pitchFamily="34" charset="0"/>
                    <a:cs typeface="Arial" panose="020B0604020202020204" pitchFamily="34" charset="0"/>
                  </a:rPr>
                  <a:t> Bu yerda: </a:t>
                </a:r>
                <a14:m>
                  <m:oMath xmlns:m="http://schemas.openxmlformats.org/officeDocument/2006/math">
                    <m:sSub>
                      <m:sSubPr>
                        <m:ctrlPr>
                          <a:rPr lang="uz-Latn-UZ" b="1" i="1" smtClean="0">
                            <a:latin typeface="Cambria Math" panose="02040503050406030204" pitchFamily="18" charset="0"/>
                          </a:rPr>
                        </m:ctrlPr>
                      </m:sSubPr>
                      <m:e>
                        <m:r>
                          <a:rPr lang="uz-Latn-UZ" b="1" i="1" smtClean="0">
                            <a:latin typeface="Cambria Math" panose="02040503050406030204" pitchFamily="18" charset="0"/>
                            <a:ea typeface="Cambria Math" panose="02040503050406030204" pitchFamily="18" charset="0"/>
                          </a:rPr>
                          <m:t>𝝀</m:t>
                        </m:r>
                      </m:e>
                      <m:sub>
                        <m:r>
                          <a:rPr lang="uz-Latn-UZ" b="1" i="1" smtClean="0">
                            <a:latin typeface="Cambria Math" panose="02040503050406030204" pitchFamily="18" charset="0"/>
                          </a:rPr>
                          <m:t>𝒎</m:t>
                        </m:r>
                      </m:sub>
                    </m:sSub>
                    <m:r>
                      <a:rPr lang="uz-Latn-UZ" b="1" i="1" smtClean="0">
                        <a:latin typeface="Cambria Math" panose="02040503050406030204" pitchFamily="18" charset="0"/>
                      </a:rPr>
                      <m:t>,</m:t>
                    </m:r>
                    <m:r>
                      <a:rPr lang="en-US" b="1" i="1" smtClean="0">
                        <a:latin typeface="Cambria Math" panose="02040503050406030204" pitchFamily="18" charset="0"/>
                      </a:rPr>
                      <m:t> </m:t>
                    </m:r>
                    <m:r>
                      <a:rPr lang="uz-Latn-UZ" b="1" i="1" smtClean="0">
                        <a:latin typeface="Cambria Math" panose="02040503050406030204" pitchFamily="18" charset="0"/>
                      </a:rPr>
                      <m:t> </m:t>
                    </m:r>
                    <m:r>
                      <a:rPr lang="uz-Latn-UZ" b="1" i="1" smtClean="0">
                        <a:latin typeface="Cambria Math" panose="02040503050406030204" pitchFamily="18" charset="0"/>
                      </a:rPr>
                      <m:t>𝑻</m:t>
                    </m:r>
                    <m:r>
                      <a:rPr lang="uz-Latn-UZ" b="1" i="1" smtClean="0">
                        <a:latin typeface="Cambria Math" panose="02040503050406030204" pitchFamily="18" charset="0"/>
                      </a:rPr>
                      <m:t> </m:t>
                    </m:r>
                  </m:oMath>
                </a14:m>
                <a:r>
                  <a:rPr lang="uz-Latn-UZ" dirty="0">
                    <a:latin typeface="Arial" panose="020B0604020202020204" pitchFamily="34" charset="0"/>
                    <a:cs typeface="Arial" panose="020B0604020202020204" pitchFamily="34" charset="0"/>
                  </a:rPr>
                  <a:t>temperaturadagi nurlanayotgan energiya maksimumiga to‘g‘ri keluvchi to‘lqin uzunligi, </a:t>
                </a:r>
                <a14:m>
                  <m:oMath xmlns:m="http://schemas.openxmlformats.org/officeDocument/2006/math">
                    <m:r>
                      <a:rPr lang="uz-Latn-UZ" b="1" i="1" smtClean="0">
                        <a:latin typeface="Cambria Math" panose="02040503050406030204" pitchFamily="18" charset="0"/>
                      </a:rPr>
                      <m:t>𝒃</m:t>
                    </m:r>
                    <m:r>
                      <a:rPr lang="uz-Latn-UZ" b="1" i="1" smtClean="0">
                        <a:latin typeface="Cambria Math" panose="02040503050406030204" pitchFamily="18" charset="0"/>
                      </a:rPr>
                      <m:t>−</m:t>
                    </m:r>
                    <m:r>
                      <a:rPr lang="uz-Latn-UZ" b="1" i="1" smtClean="0">
                        <a:latin typeface="Cambria Math" panose="02040503050406030204" pitchFamily="18" charset="0"/>
                      </a:rPr>
                      <m:t>𝑽𝒊𝒏</m:t>
                    </m:r>
                  </m:oMath>
                </a14:m>
                <a:r>
                  <a:rPr lang="uz-Latn-UZ" b="1" i="1" dirty="0">
                    <a:latin typeface="Arial" panose="020B0604020202020204" pitchFamily="34" charset="0"/>
                    <a:cs typeface="Arial" panose="020B0604020202020204" pitchFamily="34" charset="0"/>
                  </a:rPr>
                  <a:t> doimiysi </a:t>
                </a:r>
                <a:r>
                  <a:rPr lang="uz-Latn-UZ" dirty="0">
                    <a:latin typeface="Arial" panose="020B0604020202020204" pitchFamily="34" charset="0"/>
                    <a:cs typeface="Arial" panose="020B0604020202020204" pitchFamily="34" charset="0"/>
                  </a:rPr>
                  <a:t>bo‘lib, </a:t>
                </a:r>
                <a:endParaRPr lang="en-US" b="0" i="1" dirty="0">
                  <a:latin typeface="Cambria Math" panose="02040503050406030204" pitchFamily="18" charset="0"/>
                </a:endParaRPr>
              </a:p>
              <a:p>
                <a:pPr marL="0" indent="0" algn="just">
                  <a:buNone/>
                </a:pPr>
                <a14:m>
                  <m:oMath xmlns:m="http://schemas.openxmlformats.org/officeDocument/2006/math">
                    <m:r>
                      <a:rPr lang="uz-Latn-UZ" b="1" i="1" smtClean="0">
                        <a:latin typeface="Cambria Math" panose="02040503050406030204" pitchFamily="18" charset="0"/>
                      </a:rPr>
                      <m:t>𝒃</m:t>
                    </m:r>
                    <m:r>
                      <a:rPr lang="uz-Latn-UZ" b="1" i="1" smtClean="0">
                        <a:latin typeface="Cambria Math" panose="02040503050406030204" pitchFamily="18" charset="0"/>
                      </a:rPr>
                      <m:t>=</m:t>
                    </m:r>
                    <m:r>
                      <a:rPr lang="uz-Latn-UZ" b="1" i="0" smtClean="0">
                        <a:latin typeface="Cambria Math" panose="02040503050406030204" pitchFamily="18" charset="0"/>
                      </a:rPr>
                      <m:t>𝟐</m:t>
                    </m:r>
                    <m:r>
                      <a:rPr lang="uz-Latn-UZ" b="1" i="0" smtClean="0">
                        <a:latin typeface="Cambria Math" panose="02040503050406030204" pitchFamily="18" charset="0"/>
                      </a:rPr>
                      <m:t>,</m:t>
                    </m:r>
                    <m:r>
                      <a:rPr lang="uz-Latn-UZ" b="1" i="0" smtClean="0">
                        <a:latin typeface="Cambria Math" panose="02040503050406030204" pitchFamily="18" charset="0"/>
                      </a:rPr>
                      <m:t>𝟖𝟗𝟖</m:t>
                    </m:r>
                    <m:r>
                      <a:rPr lang="uz-Latn-UZ" b="1" i="1" smtClean="0">
                        <a:latin typeface="Cambria Math" panose="02040503050406030204" pitchFamily="18" charset="0"/>
                      </a:rPr>
                      <m:t>∙</m:t>
                    </m:r>
                    <m:sSup>
                      <m:sSupPr>
                        <m:ctrlPr>
                          <a:rPr lang="uz-Latn-UZ" b="1" i="1" smtClean="0">
                            <a:latin typeface="Cambria Math" panose="02040503050406030204" pitchFamily="18" charset="0"/>
                          </a:rPr>
                        </m:ctrlPr>
                      </m:sSupPr>
                      <m:e>
                        <m:r>
                          <a:rPr lang="uz-Latn-UZ" b="1" i="1" smtClean="0">
                            <a:latin typeface="Cambria Math" panose="02040503050406030204" pitchFamily="18" charset="0"/>
                          </a:rPr>
                          <m:t>𝟏𝟎</m:t>
                        </m:r>
                      </m:e>
                      <m:sup>
                        <m:r>
                          <a:rPr lang="uz-Latn-UZ" b="1" i="1" smtClean="0">
                            <a:latin typeface="Cambria Math" panose="02040503050406030204" pitchFamily="18" charset="0"/>
                          </a:rPr>
                          <m:t>−</m:t>
                        </m:r>
                        <m:r>
                          <a:rPr lang="uz-Latn-UZ" b="1" i="1" smtClean="0">
                            <a:latin typeface="Cambria Math" panose="02040503050406030204" pitchFamily="18" charset="0"/>
                          </a:rPr>
                          <m:t>𝟑</m:t>
                        </m:r>
                      </m:sup>
                    </m:sSup>
                  </m:oMath>
                </a14:m>
                <a:r>
                  <a:rPr lang="uz-Latn-UZ" b="1" dirty="0">
                    <a:latin typeface="Arial" panose="020B0604020202020204" pitchFamily="34" charset="0"/>
                    <a:cs typeface="Arial" panose="020B0604020202020204" pitchFamily="34" charset="0"/>
                  </a:rPr>
                  <a:t>m∙K </a:t>
                </a:r>
                <a:r>
                  <a:rPr lang="uz-Latn-UZ" dirty="0">
                    <a:latin typeface="Arial" panose="020B0604020202020204" pitchFamily="34" charset="0"/>
                    <a:cs typeface="Arial" panose="020B0604020202020204" pitchFamily="34" charset="0"/>
                  </a:rPr>
                  <a:t>ga teng. </a:t>
                </a:r>
                <a:endParaRPr lang="ru-RU" dirty="0">
                  <a:latin typeface="Arial" panose="020B0604020202020204" pitchFamily="34" charset="0"/>
                  <a:cs typeface="Arial" panose="020B0604020202020204" pitchFamily="34"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386366" y="347730"/>
                <a:ext cx="11565228" cy="6510270"/>
              </a:xfrm>
              <a:blipFill>
                <a:blip r:embed="rId2"/>
                <a:stretch>
                  <a:fillRect l="-1054" t="-1592" r="-1054"/>
                </a:stretch>
              </a:blipFill>
            </p:spPr>
            <p:txBody>
              <a:bodyPr/>
              <a:lstStyle/>
              <a:p>
                <a:r>
                  <a:rPr lang="ru-RU">
                    <a:noFill/>
                  </a:rPr>
                  <a:t> </a:t>
                </a:r>
              </a:p>
            </p:txBody>
          </p:sp>
        </mc:Fallback>
      </mc:AlternateContent>
    </p:spTree>
    <p:extLst>
      <p:ext uri="{BB962C8B-B14F-4D97-AF65-F5344CB8AC3E}">
        <p14:creationId xmlns:p14="http://schemas.microsoft.com/office/powerpoint/2010/main" val="2693715725"/>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558800" y="609600"/>
                <a:ext cx="11188700" cy="6009563"/>
              </a:xfrm>
            </p:spPr>
            <p:txBody>
              <a:bodyPr>
                <a:normAutofit/>
              </a:bodyPr>
              <a:lstStyle/>
              <a:p>
                <a:pPr marL="0" indent="0" algn="ctr">
                  <a:buNone/>
                </a:pPr>
                <a:r>
                  <a:rPr lang="uz-Latn-UZ" sz="3200" dirty="0"/>
                  <a:t> </a:t>
                </a:r>
                <a:r>
                  <a:rPr lang="uz-Latn-UZ" sz="3600" b="1" i="1" dirty="0">
                    <a:latin typeface="Arial" panose="020B0604020202020204" pitchFamily="34" charset="0"/>
                    <a:cs typeface="Arial" panose="020B0604020202020204" pitchFamily="34" charset="0"/>
                  </a:rPr>
                  <a:t>Vin siljish qonuni:</a:t>
                </a:r>
              </a:p>
              <a:p>
                <a:pPr marL="0" indent="0" algn="just">
                  <a:buNone/>
                </a:pP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Jism nurlanishining maksimumga to‘g‘ri keluvchi to‘lqin uzunligi, </a:t>
                </a:r>
                <a14:m>
                  <m:oMath xmlns:m="http://schemas.openxmlformats.org/officeDocument/2006/math">
                    <m:sSub>
                      <m:sSubPr>
                        <m:ctrlPr>
                          <a:rPr lang="uz-Latn-UZ" sz="3600" i="1">
                            <a:latin typeface="Cambria Math" panose="02040503050406030204" pitchFamily="18" charset="0"/>
                          </a:rPr>
                        </m:ctrlPr>
                      </m:sSubPr>
                      <m:e>
                        <m:r>
                          <a:rPr lang="uz-Latn-UZ" sz="3600" i="1">
                            <a:latin typeface="Cambria Math" panose="02040503050406030204" pitchFamily="18" charset="0"/>
                            <a:ea typeface="Cambria Math" panose="02040503050406030204" pitchFamily="18" charset="0"/>
                          </a:rPr>
                          <m:t>𝜆</m:t>
                        </m:r>
                      </m:e>
                      <m:sub>
                        <m:r>
                          <a:rPr lang="uz-Latn-UZ" sz="3600" i="1">
                            <a:latin typeface="Cambria Math" panose="02040503050406030204" pitchFamily="18" charset="0"/>
                          </a:rPr>
                          <m:t>𝑚</m:t>
                        </m:r>
                      </m:sub>
                    </m:sSub>
                  </m:oMath>
                </a14:m>
                <a:r>
                  <a:rPr lang="uz-Latn-UZ" sz="3600" dirty="0">
                    <a:latin typeface="Arial" panose="020B0604020202020204" pitchFamily="34" charset="0"/>
                    <a:cs typeface="Arial" panose="020B0604020202020204" pitchFamily="34" charset="0"/>
                  </a:rPr>
                  <a:t> absolut temperaturaga teskari proporsionaldir</a:t>
                </a:r>
                <a:r>
                  <a:rPr lang="en-US" sz="3600" dirty="0">
                    <a:latin typeface="Arial" panose="020B0604020202020204" pitchFamily="34" charset="0"/>
                    <a:cs typeface="Arial" panose="020B0604020202020204" pitchFamily="34" charset="0"/>
                  </a:rPr>
                  <a:t>.</a:t>
                </a:r>
                <a:endParaRPr lang="uz-Latn-UZ" sz="3600" dirty="0">
                  <a:latin typeface="Arial" panose="020B0604020202020204" pitchFamily="34" charset="0"/>
                  <a:cs typeface="Arial" panose="020B0604020202020204" pitchFamily="34" charset="0"/>
                </a:endParaRPr>
              </a:p>
              <a:p>
                <a:pPr marL="0" indent="0" algn="just">
                  <a:buNone/>
                </a:pPr>
                <a:r>
                  <a:rPr lang="uz-Latn-UZ" sz="36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r>
                  <a:rPr lang="uz-Latn-UZ" sz="3600" dirty="0">
                    <a:latin typeface="Arial" panose="020B0604020202020204" pitchFamily="34" charset="0"/>
                    <a:cs typeface="Arial" panose="020B0604020202020204" pitchFamily="34" charset="0"/>
                  </a:rPr>
                  <a:t> </a:t>
                </a:r>
                <a14:m>
                  <m:oMath xmlns:m="http://schemas.openxmlformats.org/officeDocument/2006/math">
                    <m:sSub>
                      <m:sSubPr>
                        <m:ctrlPr>
                          <a:rPr lang="uz-Latn-UZ" sz="4000" b="1" i="1">
                            <a:latin typeface="Cambria Math" panose="02040503050406030204" pitchFamily="18" charset="0"/>
                          </a:rPr>
                        </m:ctrlPr>
                      </m:sSubPr>
                      <m:e>
                        <m:r>
                          <a:rPr lang="uz-Latn-UZ" sz="4000" b="1" i="0">
                            <a:latin typeface="Cambria Math" panose="02040503050406030204" pitchFamily="18" charset="0"/>
                            <a:ea typeface="Cambria Math" panose="02040503050406030204" pitchFamily="18" charset="0"/>
                          </a:rPr>
                          <m:t>𝛌</m:t>
                        </m:r>
                      </m:e>
                      <m:sub>
                        <m:r>
                          <a:rPr lang="uz-Latn-UZ" sz="4000" b="1" i="0">
                            <a:latin typeface="Cambria Math" panose="02040503050406030204" pitchFamily="18" charset="0"/>
                          </a:rPr>
                          <m:t>𝐦</m:t>
                        </m:r>
                      </m:sub>
                    </m:sSub>
                    <m:r>
                      <a:rPr lang="en-US" sz="4000" b="1" i="0" smtClean="0">
                        <a:latin typeface="Cambria Math" panose="02040503050406030204" pitchFamily="18" charset="0"/>
                      </a:rPr>
                      <m:t>=</m:t>
                    </m:r>
                    <m:f>
                      <m:fPr>
                        <m:ctrlPr>
                          <a:rPr lang="uz-Latn-UZ" sz="4000" b="1" i="1" dirty="0" smtClean="0">
                            <a:latin typeface="Cambria Math" panose="02040503050406030204" pitchFamily="18" charset="0"/>
                          </a:rPr>
                        </m:ctrlPr>
                      </m:fPr>
                      <m:num>
                        <m:r>
                          <a:rPr lang="uz-Latn-UZ" sz="4000" b="1" i="0" dirty="0" smtClean="0">
                            <a:latin typeface="Cambria Math" panose="02040503050406030204" pitchFamily="18" charset="0"/>
                          </a:rPr>
                          <m:t>𝐛</m:t>
                        </m:r>
                      </m:num>
                      <m:den>
                        <m:r>
                          <a:rPr lang="uz-Latn-UZ" sz="4000" b="1" i="0" dirty="0" smtClean="0">
                            <a:latin typeface="Cambria Math" panose="02040503050406030204" pitchFamily="18" charset="0"/>
                          </a:rPr>
                          <m:t>𝐓</m:t>
                        </m:r>
                      </m:den>
                    </m:f>
                  </m:oMath>
                </a14:m>
                <a:endParaRPr lang="uz-Latn-UZ" sz="3600" b="1" dirty="0">
                  <a:latin typeface="Arial" panose="020B0604020202020204" pitchFamily="34" charset="0"/>
                  <a:cs typeface="Arial" panose="020B0604020202020204" pitchFamily="34" charset="0"/>
                </a:endParaRPr>
              </a:p>
              <a:p>
                <a:pPr marL="0" indent="0" algn="just">
                  <a:buNone/>
                </a:pPr>
                <a:r>
                  <a:rPr lang="uz-Latn-UZ" sz="3600" dirty="0">
                    <a:latin typeface="Arial" panose="020B0604020202020204" pitchFamily="34" charset="0"/>
                    <a:cs typeface="Arial" panose="020B0604020202020204" pitchFamily="34" charset="0"/>
                  </a:rPr>
                  <a:t>   Maksvell nazariyasi faqat uzun to‘lqinlardagina mavjud taqsimotni tushuntirib berdi, qisqa to‘lqinlar uchun tajriba natijalariga va amaliyotga zid keldi. </a:t>
                </a: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558800" y="609600"/>
                <a:ext cx="11188700" cy="6009563"/>
              </a:xfrm>
              <a:blipFill>
                <a:blip r:embed="rId2"/>
                <a:stretch>
                  <a:fillRect l="-1689" t="-2434" r="-1635"/>
                </a:stretch>
              </a:blipFill>
            </p:spPr>
            <p:txBody>
              <a:bodyPr/>
              <a:lstStyle/>
              <a:p>
                <a:r>
                  <a:rPr lang="ru-RU">
                    <a:noFill/>
                  </a:rPr>
                  <a:t> </a:t>
                </a:r>
              </a:p>
            </p:txBody>
          </p:sp>
        </mc:Fallback>
      </mc:AlternateContent>
    </p:spTree>
    <p:extLst>
      <p:ext uri="{BB962C8B-B14F-4D97-AF65-F5344CB8AC3E}">
        <p14:creationId xmlns:p14="http://schemas.microsoft.com/office/powerpoint/2010/main" val="36971369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618186" y="245661"/>
                <a:ext cx="11114468" cy="6837528"/>
              </a:xfrm>
            </p:spPr>
            <p:txBody>
              <a:bodyPr>
                <a:normAutofit/>
              </a:bodyPr>
              <a:lstStyle/>
              <a:p>
                <a:pPr marL="0" indent="0" algn="just">
                  <a:buNone/>
                </a:pPr>
                <a:r>
                  <a:rPr lang="uz-Latn-UZ" sz="2400" dirty="0"/>
                  <a:t>     </a:t>
                </a:r>
                <a:r>
                  <a:rPr lang="uz-Latn-UZ" dirty="0">
                    <a:latin typeface="Arial" panose="020B0604020202020204" pitchFamily="34" charset="0"/>
                    <a:cs typeface="Arial" panose="020B0604020202020204" pitchFamily="34" charset="0"/>
                  </a:rPr>
                  <a:t>Bu muammolarni hal qilishda nemis olimi M.Plank yangi </a:t>
                </a:r>
                <a14:m>
                  <m:oMath xmlns:m="http://schemas.openxmlformats.org/officeDocument/2006/math">
                    <m:r>
                      <a:rPr lang="uz-Latn-UZ" b="0" i="1" smtClean="0">
                        <a:latin typeface="Cambria Math" panose="02040503050406030204" pitchFamily="18" charset="0"/>
                      </a:rPr>
                      <m:t>−</m:t>
                    </m:r>
                  </m:oMath>
                </a14:m>
                <a:r>
                  <a:rPr lang="uz-Latn-UZ" dirty="0">
                    <a:latin typeface="Arial" panose="020B0604020202020204" pitchFamily="34" charset="0"/>
                    <a:cs typeface="Arial" panose="020B0604020202020204" pitchFamily="34" charset="0"/>
                  </a:rPr>
                  <a:t> klassik fizikaga zid g‘oyani ilgari surdi. U qizdirilgan jismning nurlanishi va yutishi uzluksiz ro‘y bermasdan, balki alohida porsiya-porsiyalarda(kvantlarda) ro‘y beradi deb faraz qildi. </a:t>
                </a:r>
                <a:r>
                  <a:rPr lang="uz-Latn-UZ" b="1" i="1" dirty="0">
                    <a:latin typeface="Arial" panose="020B0604020202020204" pitchFamily="34" charset="0"/>
                    <a:cs typeface="Arial" panose="020B0604020202020204" pitchFamily="34" charset="0"/>
                  </a:rPr>
                  <a:t>Kvant </a:t>
                </a:r>
                <a14:m>
                  <m:oMath xmlns:m="http://schemas.openxmlformats.org/officeDocument/2006/math">
                    <m:r>
                      <a:rPr lang="uz-Latn-UZ" b="0" i="1" smtClean="0">
                        <a:latin typeface="Cambria Math" panose="02040503050406030204" pitchFamily="18" charset="0"/>
                      </a:rPr>
                      <m:t>−</m:t>
                    </m:r>
                  </m:oMath>
                </a14:m>
                <a:r>
                  <a:rPr lang="uz-Latn-UZ" dirty="0">
                    <a:latin typeface="Arial" panose="020B0604020202020204" pitchFamily="34" charset="0"/>
                    <a:cs typeface="Arial" panose="020B0604020202020204" pitchFamily="34" charset="0"/>
                  </a:rPr>
                  <a:t> bu jismning yutilish yoki nurlanish energiyasining minimal qismidir. </a:t>
                </a:r>
              </a:p>
              <a:p>
                <a:pPr marL="0" indent="0" algn="just">
                  <a:buNone/>
                </a:pPr>
                <a:r>
                  <a:rPr lang="uz-Latn-UZ" dirty="0">
                    <a:latin typeface="Arial" panose="020B0604020202020204" pitchFamily="34" charset="0"/>
                    <a:cs typeface="Arial" panose="020B0604020202020204" pitchFamily="34" charset="0"/>
                  </a:rPr>
                  <a:t>   Plank nazariyasiga ko‘ra, kvant energiyasi yorug‘lik chastotasiga to‘g‘ri proporsional:</a:t>
                </a:r>
              </a:p>
              <a:p>
                <a:pPr marL="0" indent="0" algn="just">
                  <a:buNone/>
                </a:pPr>
                <a:r>
                  <a:rPr lang="uz-Latn-UZ"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lang="uz-Latn-UZ" b="1" dirty="0">
                    <a:latin typeface="Arial" panose="020B0604020202020204" pitchFamily="34" charset="0"/>
                    <a:cs typeface="Arial" panose="020B0604020202020204" pitchFamily="34" charset="0"/>
                  </a:rPr>
                  <a:t> </a:t>
                </a:r>
                <a14:m>
                  <m:oMath xmlns:m="http://schemas.openxmlformats.org/officeDocument/2006/math">
                    <m:r>
                      <a:rPr lang="uz-Latn-UZ" sz="3600" b="1" i="1" smtClean="0">
                        <a:latin typeface="Cambria Math" panose="02040503050406030204" pitchFamily="18" charset="0"/>
                      </a:rPr>
                      <m:t>𝑬</m:t>
                    </m:r>
                    <m:r>
                      <a:rPr lang="uz-Latn-UZ" sz="3600" b="1" i="1" smtClean="0">
                        <a:latin typeface="Cambria Math" panose="02040503050406030204" pitchFamily="18" charset="0"/>
                      </a:rPr>
                      <m:t>=</m:t>
                    </m:r>
                    <m:r>
                      <a:rPr lang="uz-Latn-UZ" sz="3600" b="1" i="1" smtClean="0">
                        <a:latin typeface="Cambria Math" panose="02040503050406030204" pitchFamily="18" charset="0"/>
                      </a:rPr>
                      <m:t>𝒉</m:t>
                    </m:r>
                    <m:r>
                      <a:rPr lang="uz-Latn-UZ" sz="3600" b="1" i="1" smtClean="0">
                        <a:latin typeface="Cambria Math" panose="02040503050406030204" pitchFamily="18" charset="0"/>
                        <a:ea typeface="Cambria Math" panose="02040503050406030204" pitchFamily="18" charset="0"/>
                      </a:rPr>
                      <m:t>𝝂</m:t>
                    </m:r>
                  </m:oMath>
                </a14:m>
                <a:endParaRPr lang="uz-Latn-UZ" b="1" dirty="0">
                  <a:latin typeface="Arial" panose="020B0604020202020204" pitchFamily="34" charset="0"/>
                  <a:cs typeface="Arial" panose="020B0604020202020204" pitchFamily="34" charset="0"/>
                </a:endParaRPr>
              </a:p>
              <a:p>
                <a:pPr marL="0" indent="0" algn="just">
                  <a:buNone/>
                </a:pPr>
                <a:r>
                  <a:rPr lang="uz-Latn-UZ" dirty="0">
                    <a:latin typeface="Arial" panose="020B0604020202020204" pitchFamily="34" charset="0"/>
                    <a:cs typeface="Arial" panose="020B0604020202020204" pitchFamily="34" charset="0"/>
                  </a:rPr>
                  <a:t> bu yerda: </a:t>
                </a:r>
                <a:r>
                  <a:rPr lang="uz-Latn-UZ" b="1" dirty="0">
                    <a:latin typeface="Arial" panose="020B0604020202020204" pitchFamily="34" charset="0"/>
                    <a:cs typeface="Arial" panose="020B0604020202020204" pitchFamily="34" charset="0"/>
                  </a:rPr>
                  <a:t>h</a:t>
                </a:r>
                <a14:m>
                  <m:oMath xmlns:m="http://schemas.openxmlformats.org/officeDocument/2006/math">
                    <m:r>
                      <a:rPr lang="uz-Latn-UZ" b="1" i="0" smtClean="0">
                        <a:latin typeface="Cambria Math" panose="02040503050406030204" pitchFamily="18" charset="0"/>
                      </a:rPr>
                      <m:t>−</m:t>
                    </m:r>
                  </m:oMath>
                </a14:m>
                <a:r>
                  <a:rPr lang="uz-Latn-UZ" b="1" dirty="0">
                    <a:latin typeface="Arial" panose="020B0604020202020204" pitchFamily="34" charset="0"/>
                    <a:cs typeface="Arial" panose="020B0604020202020204" pitchFamily="34" charset="0"/>
                  </a:rPr>
                  <a:t> Plank doimiysi bo‘lib, h=6,626∙</a:t>
                </a:r>
                <a14:m>
                  <m:oMath xmlns:m="http://schemas.openxmlformats.org/officeDocument/2006/math">
                    <m:sSup>
                      <m:sSupPr>
                        <m:ctrlPr>
                          <a:rPr lang="uz-Latn-UZ" b="1" i="1" smtClean="0">
                            <a:latin typeface="Cambria Math" panose="02040503050406030204" pitchFamily="18" charset="0"/>
                          </a:rPr>
                        </m:ctrlPr>
                      </m:sSupPr>
                      <m:e>
                        <m:r>
                          <a:rPr lang="uz-Latn-UZ" b="1" i="0" smtClean="0">
                            <a:latin typeface="Cambria Math" panose="02040503050406030204" pitchFamily="18" charset="0"/>
                          </a:rPr>
                          <m:t>𝟏𝟎</m:t>
                        </m:r>
                      </m:e>
                      <m:sup>
                        <m:r>
                          <a:rPr lang="uz-Latn-UZ" b="1" i="0" smtClean="0">
                            <a:latin typeface="Cambria Math" panose="02040503050406030204" pitchFamily="18" charset="0"/>
                          </a:rPr>
                          <m:t>−</m:t>
                        </m:r>
                        <m:r>
                          <a:rPr lang="uz-Latn-UZ" b="1" i="0" smtClean="0">
                            <a:latin typeface="Cambria Math" panose="02040503050406030204" pitchFamily="18" charset="0"/>
                          </a:rPr>
                          <m:t>𝟑𝟒</m:t>
                        </m:r>
                      </m:sup>
                    </m:sSup>
                  </m:oMath>
                </a14:m>
                <a:r>
                  <a:rPr lang="uz-Latn-UZ" b="1" dirty="0">
                    <a:latin typeface="Arial" panose="020B0604020202020204" pitchFamily="34" charset="0"/>
                    <a:cs typeface="Arial" panose="020B0604020202020204" pitchFamily="34" charset="0"/>
                  </a:rPr>
                  <a:t> J∙s </a:t>
                </a:r>
                <a:r>
                  <a:rPr lang="uz-Latn-UZ" dirty="0">
                    <a:latin typeface="Arial" panose="020B0604020202020204" pitchFamily="34" charset="0"/>
                    <a:cs typeface="Arial" panose="020B0604020202020204" pitchFamily="34" charset="0"/>
                  </a:rPr>
                  <a:t>ga teng. Plank jismning nurlanishi va yorug‘likni yutishi uzlukli bo‘ladi deb, nurlanish energiyasini to‘lqin uzunligi bo‘yicha taqsimot qonunini yaratdi. </a:t>
                </a:r>
              </a:p>
              <a:p>
                <a:pPr marL="0" indent="0" algn="just">
                  <a:buNone/>
                </a:pPr>
                <a:r>
                  <a:rPr lang="uz-Latn-UZ" dirty="0">
                    <a:latin typeface="Arial" panose="020B0604020202020204" pitchFamily="34" charset="0"/>
                    <a:cs typeface="Arial" panose="020B0604020202020204" pitchFamily="34" charset="0"/>
                  </a:rPr>
                  <a:t>    Bu haqida M.Plank 1900-yil 14-dekabr kuni Berlin fizika institutining majlisida nutq so‘zladi va shu kun zamonaviy fizikaga asos solingan kun sifatida tarixga kirdi. </a:t>
                </a:r>
                <a:endParaRPr lang="ru-RU" dirty="0">
                  <a:latin typeface="Arial" panose="020B0604020202020204" pitchFamily="34" charset="0"/>
                  <a:cs typeface="Arial" panose="020B0604020202020204" pitchFamily="34"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618186" y="245661"/>
                <a:ext cx="11114468" cy="6837528"/>
              </a:xfrm>
              <a:blipFill>
                <a:blip r:embed="rId2"/>
                <a:stretch>
                  <a:fillRect l="-1096" t="-1515" r="-1096"/>
                </a:stretch>
              </a:blipFill>
            </p:spPr>
            <p:txBody>
              <a:bodyPr/>
              <a:lstStyle/>
              <a:p>
                <a:r>
                  <a:rPr lang="ru-RU">
                    <a:noFill/>
                  </a:rPr>
                  <a:t> </a:t>
                </a:r>
              </a:p>
            </p:txBody>
          </p:sp>
        </mc:Fallback>
      </mc:AlternateContent>
    </p:spTree>
    <p:extLst>
      <p:ext uri="{BB962C8B-B14F-4D97-AF65-F5344CB8AC3E}">
        <p14:creationId xmlns:p14="http://schemas.microsoft.com/office/powerpoint/2010/main" val="3789806102"/>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n">
            <a:hlinkClick r:id="" action="ppaction://media"/>
            <a:extLst>
              <a:ext uri="{FF2B5EF4-FFF2-40B4-BE49-F238E27FC236}">
                <a16:creationId xmlns:a16="http://schemas.microsoft.com/office/drawing/2014/main" id="{1F6CF5D0-530E-4A42-B0B2-8A7188F2B9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2" name="Прямоугольник 1">
            <a:extLst>
              <a:ext uri="{FF2B5EF4-FFF2-40B4-BE49-F238E27FC236}">
                <a16:creationId xmlns:a16="http://schemas.microsoft.com/office/drawing/2014/main" id="{ACCAA13F-0F36-4DBC-91D1-BA7F11FB8719}"/>
              </a:ext>
            </a:extLst>
          </p:cNvPr>
          <p:cNvSpPr/>
          <p:nvPr/>
        </p:nvSpPr>
        <p:spPr>
          <a:xfrm>
            <a:off x="0" y="0"/>
            <a:ext cx="3683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D9B059C0-72C2-4756-B17B-4BE1C9005D93}"/>
              </a:ext>
            </a:extLst>
          </p:cNvPr>
          <p:cNvSpPr/>
          <p:nvPr/>
        </p:nvSpPr>
        <p:spPr>
          <a:xfrm>
            <a:off x="4355863" y="1820492"/>
            <a:ext cx="31242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CB1E447D-1A37-4E01-A585-83226E5C7911}"/>
              </a:ext>
            </a:extLst>
          </p:cNvPr>
          <p:cNvSpPr/>
          <p:nvPr/>
        </p:nvSpPr>
        <p:spPr>
          <a:xfrm>
            <a:off x="3708638" y="110146"/>
            <a:ext cx="3124200" cy="533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233982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TotalTime>
  <Words>950</Words>
  <Application>Microsoft Office PowerPoint</Application>
  <PresentationFormat>Широкоэкранный</PresentationFormat>
  <Paragraphs>59</Paragraphs>
  <Slides>16</Slides>
  <Notes>0</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Cambria Math</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1-masala</vt:lpstr>
      <vt:lpstr>Презентация PowerPoint</vt:lpstr>
      <vt:lpstr>2-masala</vt:lpstr>
      <vt:lpstr>Презентация PowerPoint</vt:lpstr>
      <vt:lpstr>Mustaqil bajarish uchun topshiriqlar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hp</cp:lastModifiedBy>
  <cp:revision>45</cp:revision>
  <dcterms:created xsi:type="dcterms:W3CDTF">2020-03-18T14:44:39Z</dcterms:created>
  <dcterms:modified xsi:type="dcterms:W3CDTF">2021-03-31T10:59:32Z</dcterms:modified>
</cp:coreProperties>
</file>