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7" r:id="rId3"/>
    <p:sldId id="276" r:id="rId4"/>
    <p:sldId id="278" r:id="rId5"/>
    <p:sldId id="280" r:id="rId6"/>
    <p:sldId id="256" r:id="rId7"/>
    <p:sldId id="257" r:id="rId8"/>
    <p:sldId id="267" r:id="rId9"/>
    <p:sldId id="269" r:id="rId10"/>
    <p:sldId id="270" r:id="rId11"/>
    <p:sldId id="271" r:id="rId12"/>
    <p:sldId id="272" r:id="rId13"/>
    <p:sldId id="268" r:id="rId14"/>
    <p:sldId id="273" r:id="rId15"/>
    <p:sldId id="274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4" r:id="rId28"/>
    <p:sldId id="293" r:id="rId29"/>
    <p:sldId id="27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EDF4"/>
    <a:srgbClr val="DDEDF7"/>
    <a:srgbClr val="D8E8F2"/>
    <a:srgbClr val="D9EAF6"/>
    <a:srgbClr val="EFAC73"/>
    <a:srgbClr val="EFAD75"/>
    <a:srgbClr val="EFA86D"/>
    <a:srgbClr val="EDA061"/>
    <a:srgbClr val="EDA160"/>
    <a:srgbClr val="EEA4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z-Latn-UZ" sz="1800" b="1" dirty="0">
                <a:latin typeface="Arial" panose="020B0604020202020204" pitchFamily="34" charset="0"/>
                <a:cs typeface="Arial" panose="020B0604020202020204" pitchFamily="34" charset="0"/>
              </a:rPr>
              <a:t>Volt-amper</a:t>
            </a:r>
            <a:r>
              <a:rPr lang="uz-Latn-UZ" sz="18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xaraktersistkasi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Лист1!$A$1:$A$21</c:f>
              <c:numCache>
                <c:formatCode>General</c:formatCode>
                <c:ptCount val="21"/>
                <c:pt idx="0">
                  <c:v>0</c:v>
                </c:pt>
                <c:pt idx="2">
                  <c:v>616.9</c:v>
                </c:pt>
                <c:pt idx="3">
                  <c:v>626.20000000000005</c:v>
                </c:pt>
                <c:pt idx="4">
                  <c:v>636.4</c:v>
                </c:pt>
                <c:pt idx="5">
                  <c:v>670.2</c:v>
                </c:pt>
                <c:pt idx="6">
                  <c:v>689.4</c:v>
                </c:pt>
                <c:pt idx="7">
                  <c:v>733</c:v>
                </c:pt>
                <c:pt idx="8">
                  <c:v>740.4</c:v>
                </c:pt>
                <c:pt idx="9">
                  <c:v>754.7</c:v>
                </c:pt>
                <c:pt idx="10">
                  <c:v>766.7</c:v>
                </c:pt>
                <c:pt idx="11">
                  <c:v>810.8</c:v>
                </c:pt>
                <c:pt idx="12">
                  <c:v>850</c:v>
                </c:pt>
                <c:pt idx="13">
                  <c:v>893.2</c:v>
                </c:pt>
                <c:pt idx="14">
                  <c:v>917.8</c:v>
                </c:pt>
                <c:pt idx="15">
                  <c:v>924.4</c:v>
                </c:pt>
                <c:pt idx="16">
                  <c:v>927</c:v>
                </c:pt>
                <c:pt idx="17">
                  <c:v>932.1</c:v>
                </c:pt>
                <c:pt idx="18">
                  <c:v>967.9</c:v>
                </c:pt>
                <c:pt idx="19">
                  <c:v>1100</c:v>
                </c:pt>
                <c:pt idx="20">
                  <c:v>1200</c:v>
                </c:pt>
              </c:numCache>
            </c:numRef>
          </c:xVal>
          <c:yVal>
            <c:numRef>
              <c:f>Лист1!$B$1:$B$21</c:f>
              <c:numCache>
                <c:formatCode>General</c:formatCode>
                <c:ptCount val="21"/>
                <c:pt idx="0">
                  <c:v>0</c:v>
                </c:pt>
                <c:pt idx="2">
                  <c:v>2.8</c:v>
                </c:pt>
                <c:pt idx="3">
                  <c:v>3.4</c:v>
                </c:pt>
                <c:pt idx="4">
                  <c:v>4.0999999999999996</c:v>
                </c:pt>
                <c:pt idx="5">
                  <c:v>7.9</c:v>
                </c:pt>
                <c:pt idx="6">
                  <c:v>11.5</c:v>
                </c:pt>
                <c:pt idx="7">
                  <c:v>26.4</c:v>
                </c:pt>
                <c:pt idx="8">
                  <c:v>30.4</c:v>
                </c:pt>
                <c:pt idx="9">
                  <c:v>39.9</c:v>
                </c:pt>
                <c:pt idx="10">
                  <c:v>50</c:v>
                </c:pt>
                <c:pt idx="11">
                  <c:v>113.2</c:v>
                </c:pt>
                <c:pt idx="12">
                  <c:v>226.9</c:v>
                </c:pt>
                <c:pt idx="13">
                  <c:v>460</c:v>
                </c:pt>
                <c:pt idx="14">
                  <c:v>661.9</c:v>
                </c:pt>
                <c:pt idx="15">
                  <c:v>725.6</c:v>
                </c:pt>
                <c:pt idx="16">
                  <c:v>752</c:v>
                </c:pt>
                <c:pt idx="17">
                  <c:v>805.2</c:v>
                </c:pt>
                <c:pt idx="18">
                  <c:v>1300</c:v>
                </c:pt>
                <c:pt idx="19">
                  <c:v>2900</c:v>
                </c:pt>
                <c:pt idx="20">
                  <c:v>6800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856-4BFB-9D36-341FB672E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654552"/>
        <c:axId val="212654880"/>
      </c:scatterChart>
      <c:valAx>
        <c:axId val="212654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2654880"/>
        <c:crosses val="autoZero"/>
        <c:crossBetween val="midCat"/>
      </c:valAx>
      <c:valAx>
        <c:axId val="21265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26545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5098" custLinFactNeighborX="546" custLinFactNeighborY="9848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4543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16951" y="71082"/>
          <a:ext cx="1195570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18" y="111749"/>
        <a:ext cx="11874372" cy="1307130"/>
      </dsp:txXfrm>
    </dsp:sp>
    <dsp:sp modelId="{3B33F6AB-33E7-46E6-8A43-4D61BE53F327}">
      <dsp:nvSpPr>
        <dsp:cNvPr id="0" name=""/>
        <dsp:cNvSpPr/>
      </dsp:nvSpPr>
      <dsp:spPr>
        <a:xfrm rot="5414465">
          <a:off x="5755865" y="1460074"/>
          <a:ext cx="469402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 rot="-5400000">
        <a:off x="5803421" y="1537777"/>
        <a:ext cx="374884" cy="328581"/>
      </dsp:txXfrm>
    </dsp:sp>
    <dsp:sp modelId="{DF5AD628-8249-40C8-A99D-AD8AE2D19C98}">
      <dsp:nvSpPr>
        <dsp:cNvPr id="0" name=""/>
        <dsp:cNvSpPr/>
      </dsp:nvSpPr>
      <dsp:spPr>
        <a:xfrm>
          <a:off x="0" y="2085410"/>
          <a:ext cx="11972657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67" y="2126077"/>
        <a:ext cx="11891323" cy="1307130"/>
      </dsp:txXfrm>
    </dsp:sp>
    <dsp:sp modelId="{9FB8C083-58BB-46B8-B26B-1A77D81C7ADB}">
      <dsp:nvSpPr>
        <dsp:cNvPr id="0" name=""/>
        <dsp:cNvSpPr/>
      </dsp:nvSpPr>
      <dsp:spPr>
        <a:xfrm rot="5400000">
          <a:off x="5715010" y="3471025"/>
          <a:ext cx="542636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798886" y="3512112"/>
        <a:ext cx="374884" cy="379845"/>
      </dsp:txXfrm>
    </dsp:sp>
    <dsp:sp modelId="{D7113D46-E1E6-4AFD-A159-25D257D746FE}">
      <dsp:nvSpPr>
        <dsp:cNvPr id="0" name=""/>
        <dsp:cNvSpPr/>
      </dsp:nvSpPr>
      <dsp:spPr>
        <a:xfrm>
          <a:off x="17090" y="4092984"/>
          <a:ext cx="1193847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57" y="4133651"/>
        <a:ext cx="11857142" cy="1307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ACF71-BB04-422D-BDD8-B003801BC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7FA0B4-6B22-4F85-9CDB-5559551E8E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91C61F-621D-43E1-940C-292F30FDF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E859E4-7239-4D06-8621-380DD9A41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C58529-16C3-48A4-8EDF-C7CA3E97A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1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B0536B-0724-4BB6-A10E-A7C1425A8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B6AE39-DC87-4100-95FE-433E2FEE0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5B99BC-4F11-4A1C-8C36-9F0B907EB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961D2B-B957-402B-AB49-4544E6E2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634830-D36A-4222-8DD2-8C9EA5A89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4227FD1-002D-42B8-8FA4-6BA7572E18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53C716-FCDB-4EBC-9DAB-09984E788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122DA6-128B-45FC-B4F7-17EAA843B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D33424-280B-4E3F-832F-F5C6C1428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72BC7D-3DFC-4356-978F-E1BD923E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443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8099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A2961-26C4-4209-A39D-CAB8E8E6E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FED862-F14B-432F-9390-96BED378F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19E24-3829-4D33-9561-7E75BCE4F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3EDF75-9124-4F57-92CA-22E8B053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2F3F1C-CAB1-4A05-B58E-E35ACA92B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54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94310-3920-4DA1-A229-8F243A96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E56DB7-C42E-48B8-8B4F-880A7EB15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AFD397-F06E-4D12-A634-6C21AE4BB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CA38DD-7F56-437C-8FC7-9549566A0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68FC25-1E86-4BC2-A4EF-E5A04EB8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5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C0927-95D1-4441-9192-D185CB768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5BBFA-4C8C-4492-915E-3212FFD93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6C5F98-48EF-4980-9DAF-8FC582B57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77D592-A45A-43C9-9470-9E675E938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24BA78-720B-4D50-AAEC-A4E261B4B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740957-FCCE-4DA8-8B73-044A30AF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40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F63D6-43CD-4415-B977-FE831E060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23DB92-4674-422F-B9ED-EFA80D373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4D3825-B9FE-4FB3-B6ED-A5D049487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C92E88-688B-415B-AB60-4395A5942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12F7B6-7A89-44A5-9842-FEDFFEC70E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3AD302-B4F1-47DB-8D88-1BD0F757F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FEF2337-A2C8-4F49-970D-4C5CDC95F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F41CFDD-2920-4A29-A169-781AFBA93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19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810B9-0D31-4DEF-A34B-ED945E01F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787FC0F-8D22-4C73-8D25-8DCB755E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2845A3-3502-4A00-9339-628061E97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9CCFB12-0281-4662-99C4-54E8DA94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64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F3DA9F-C017-4605-AABA-C0FB2DF53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7059DB4-8E90-4418-8A0A-EEE049C16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13A618-306F-4F92-AB3F-CD6DD26D1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05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CF0C1-A776-4F51-9F7C-69DA60884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22C56A-BB08-4B7D-A3FA-6FB54AB7F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8561FB-074A-4E76-BDB2-D7D6B4F74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D07049-C7DD-47EF-B219-CF0A7A0BB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87AE83-6D41-4EF1-8B0D-70B621F5D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750ABD-79B0-42A8-88ED-345CC4850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27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779E8-B70F-4C4C-A6B6-C2551431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2CC48E8-B86B-47B1-B659-DA684165E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95101B-095E-4434-A5CD-D7FB07DD7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079BAD-A867-4299-8643-BE14963DF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79F37B-87F5-4474-B3D5-7ED261561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C5B6AE-2F2B-4A5D-9D2B-67558C404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808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9155-B9FE-4488-B523-772CB970A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55DB04-73F1-4C06-980F-EC9ACFF86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667B9B-E995-46C1-989B-FC5C05D33A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C4788-8A48-4E26-887B-B30FD5E646B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76B6A3-27FA-4C92-8CD1-C865D9B4D8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F37473-A282-458D-9C7C-C45B0E032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D5B38-9F4B-4E59-ADE9-49E1A595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02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18322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37422" y="1835477"/>
            <a:ext cx="10412480" cy="61084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Laboratoriya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№5</a:t>
            </a:r>
          </a:p>
          <a:p>
            <a:pPr marL="38918" algn="ctr"/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 algn="ctr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Yarimo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‘tkazgichli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diodning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volt-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xarakteristikasini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>
                <a:solidFill>
                  <a:srgbClr val="7030A0"/>
                </a:solidFill>
                <a:latin typeface="Arial"/>
                <a:cs typeface="Arial"/>
              </a:rPr>
              <a:t> 287-maktab</a:t>
            </a:r>
          </a:p>
          <a:p>
            <a:pPr marL="38918">
              <a:spcBef>
                <a:spcPts val="233"/>
              </a:spcBef>
            </a:pPr>
            <a:r>
              <a:rPr lang="en-US" sz="240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3791" y="2171673"/>
            <a:ext cx="641658" cy="18322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53791" y="4510107"/>
            <a:ext cx="641658" cy="18322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6041" y="702252"/>
            <a:ext cx="2108384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6B0EB1-4B3B-4869-AD16-85B959829D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83" t="3866" b="142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1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9F717C-90B1-4BF8-B2F3-045CB7A97B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21" t="4051" b="144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115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0E8E44-28CF-4ECC-85D1-A7AF5F318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97" t="4237" r="1458" b="144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91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273B9B-8624-4BA5-AF67-D71874CD8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83" t="3495" r="833" b="135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27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DB9A53-3DAA-45BC-A010-B683B54BB9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88" t="4236" b="138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191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137B1C-32B9-45F0-9F38-538A276F68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89" t="3866" r="1354" b="142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01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B625ABB-6B83-4E51-8926-303D205F4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79" t="4051" r="729" b="13686"/>
          <a:stretch/>
        </p:blipFill>
        <p:spPr>
          <a:xfrm>
            <a:off x="0" y="0"/>
            <a:ext cx="12103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65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DF0FA5-6F56-4B82-80F2-5FB5415788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96" t="3310" r="1042" b="14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10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A2E8FE-925A-4CF2-BB2A-FD09624ADE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96" t="5163" b="149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4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D729F51-B24A-450F-937E-23CC144765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79" t="3866" r="1145" b="149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6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" y="1298713"/>
          <a:ext cx="11972658" cy="555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D41664-C55C-4EE4-BEEE-DDAC7179AE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3" t="3866" b="135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346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BE254C-CCAE-45DB-8A6A-777B1615A8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08" t="4793" b="151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288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D8638D-D8EA-40A5-BA5B-FE56087055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21" t="4236" r="937" b="142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55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60387F-E36C-4336-8252-86F44F4FB2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t="3866" r="2813" b="125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02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7D6018-D91D-4EB5-BF09-CFB635DD50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38" t="4977" r="1146" b="147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52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E55D21-97C0-4D10-9E78-729893226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91" t="4607" b="142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39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1A4DAC-BB08-4741-A802-FD36399E6B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09" t="3680" r="2500" b="136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71CA75F3-905A-44D7-BA14-9BB18A3536D2}"/>
              </a:ext>
            </a:extLst>
          </p:cNvPr>
          <p:cNvSpPr/>
          <p:nvPr/>
        </p:nvSpPr>
        <p:spPr>
          <a:xfrm>
            <a:off x="3581400" y="3429000"/>
            <a:ext cx="3695700" cy="1066800"/>
          </a:xfrm>
          <a:prstGeom prst="roundRect">
            <a:avLst/>
          </a:prstGeom>
          <a:solidFill>
            <a:srgbClr val="EE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Tajriba</a:t>
            </a:r>
            <a:r>
              <a:rPr lang="en-US" sz="3200" b="1" dirty="0"/>
              <a:t> </a:t>
            </a:r>
            <a:r>
              <a:rPr lang="en-US" sz="3200" b="1" dirty="0" err="1"/>
              <a:t>yakunlandi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29572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4">
                <a:extLst>
                  <a:ext uri="{FF2B5EF4-FFF2-40B4-BE49-F238E27FC236}">
                    <a16:creationId xmlns:a16="http://schemas.microsoft.com/office/drawing/2014/main" id="{AAAFBB75-07CE-456E-B3EB-88D9A026A54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838200" y="1405719"/>
              <a:ext cx="10515593" cy="16459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55963">
                      <a:extLst>
                        <a:ext uri="{9D8B030D-6E8A-4147-A177-3AD203B41FA5}">
                          <a16:colId xmlns:a16="http://schemas.microsoft.com/office/drawing/2014/main" val="3085358917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2008527756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3721833165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536817046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1230495888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3150056495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1577762739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934502931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1552588653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433125412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4119626433"/>
                        </a:ext>
                      </a:extLst>
                    </a:gridCol>
                  </a:tblGrid>
                  <a:tr h="58079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</a:t>
                          </a:r>
                        </a:p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(mV)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65,8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616,9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626,2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636,4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670,2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689,4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733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=740,4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754,7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09989834"/>
                      </a:ext>
                    </a:extLst>
                  </a:tr>
                  <a:tr h="58079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uz-Latn-UZ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oMath>
                          </a14:m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(mA) 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2,8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4,1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7,9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11,5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26,4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30,4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39,9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797023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4">
                <a:extLst>
                  <a:ext uri="{FF2B5EF4-FFF2-40B4-BE49-F238E27FC236}">
                    <a16:creationId xmlns:a16="http://schemas.microsoft.com/office/drawing/2014/main" id="{AAAFBB75-07CE-456E-B3EB-88D9A026A54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331920411"/>
                  </p:ext>
                </p:extLst>
              </p:nvPr>
            </p:nvGraphicFramePr>
            <p:xfrm>
              <a:off x="838200" y="1405719"/>
              <a:ext cx="10515593" cy="16459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55963">
                      <a:extLst>
                        <a:ext uri="{9D8B030D-6E8A-4147-A177-3AD203B41FA5}">
                          <a16:colId xmlns:a16="http://schemas.microsoft.com/office/drawing/2014/main" val="3085358917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2008527756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3721833165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536817046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1230495888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3150056495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1577762739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934502931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1552588653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433125412"/>
                        </a:ext>
                      </a:extLst>
                    </a:gridCol>
                    <a:gridCol w="955963">
                      <a:extLst>
                        <a:ext uri="{9D8B030D-6E8A-4147-A177-3AD203B41FA5}">
                          <a16:colId xmlns:a16="http://schemas.microsoft.com/office/drawing/2014/main" val="4119626433"/>
                        </a:ext>
                      </a:extLst>
                    </a:gridCol>
                  </a:tblGrid>
                  <a:tr h="82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</a:t>
                          </a:r>
                        </a:p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(mV)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65,8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616,9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626,2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636,4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670,2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689,4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733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=740,4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754,7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09989834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637" t="-105185" r="-1001911" b="-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2,8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4,1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7,9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11,5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26,4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30,4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39,9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79702349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6" name="Таблица 4">
            <a:extLst>
              <a:ext uri="{FF2B5EF4-FFF2-40B4-BE49-F238E27FC236}">
                <a16:creationId xmlns:a16="http://schemas.microsoft.com/office/drawing/2014/main" id="{349F318E-DDE6-43D6-8960-7EFA6B70B0F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37056" y="4107976"/>
          <a:ext cx="10515593" cy="1037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5963">
                  <a:extLst>
                    <a:ext uri="{9D8B030D-6E8A-4147-A177-3AD203B41FA5}">
                      <a16:colId xmlns:a16="http://schemas.microsoft.com/office/drawing/2014/main" val="3085358917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2008527756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3721833165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536817046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1230495888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3150056495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1577762739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934502931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1552588653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433125412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4119626433"/>
                    </a:ext>
                  </a:extLst>
                </a:gridCol>
              </a:tblGrid>
              <a:tr h="518615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766,7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810,8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893,2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917,8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924,4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927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932,1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967,9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1100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1200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9989834"/>
                  </a:ext>
                </a:extLst>
              </a:tr>
              <a:tr h="518615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226,9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460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661,9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725,6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805,2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1300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2900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6800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702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833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2B215B48-E413-46BB-91FB-950551FC5C2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1824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07" y="1922805"/>
            <a:ext cx="11858219" cy="4101980"/>
          </a:xfrm>
        </p:spPr>
        <p:txBody>
          <a:bodyPr>
            <a:noAutofit/>
          </a:bodyPr>
          <a:lstStyle/>
          <a:p>
            <a:pPr marL="0" indent="358775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(167-bet)</a:t>
            </a:r>
          </a:p>
          <a:p>
            <a:pPr marL="0" indent="358775">
              <a:lnSpc>
                <a:spcPct val="100000"/>
              </a:lnSpc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53805" y="3822181"/>
            <a:ext cx="2353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2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mpermetr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User\Desktop\aa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472" y="1081929"/>
            <a:ext cx="2815736" cy="271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32" y="1589079"/>
            <a:ext cx="3231035" cy="200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42907" y="3665590"/>
            <a:ext cx="2127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ok manbayi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85735" y="3896423"/>
            <a:ext cx="867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uz-Latn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Diod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62343" y="346257"/>
            <a:ext cx="5656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Kerakli asboblar: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Полупроводниковый диод. Его характеристики, эквивалентная схема и  конструкция. Использование диодов в современной технике">
            <a:extLst>
              <a:ext uri="{FF2B5EF4-FFF2-40B4-BE49-F238E27FC236}">
                <a16:creationId xmlns:a16="http://schemas.microsoft.com/office/drawing/2014/main" id="{31CC7542-221E-406E-A5D6-EB7BC7BB3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217" y="1296985"/>
            <a:ext cx="3231036" cy="191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User\Desktop\Без названия (2).jpg">
            <a:extLst>
              <a:ext uri="{FF2B5EF4-FFF2-40B4-BE49-F238E27FC236}">
                <a16:creationId xmlns:a16="http://schemas.microsoft.com/office/drawing/2014/main" id="{ECE8A917-960A-410D-AEB1-B67D99DBD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43" y="4329331"/>
            <a:ext cx="5007874" cy="229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64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817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CBBDAE-7814-4F64-9055-24FBBE276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1255594"/>
            <a:ext cx="11468100" cy="5297606"/>
          </a:xfrm>
        </p:spPr>
        <p:txBody>
          <a:bodyPr>
            <a:normAutofit/>
          </a:bodyPr>
          <a:lstStyle/>
          <a:p>
            <a:pPr marL="82296" lvl="0" indent="0" algn="just">
              <a:buClr>
                <a:srgbClr val="3891A7"/>
              </a:buClr>
              <a:buNone/>
            </a:pPr>
            <a:r>
              <a:rPr lang="uz-Latn-UZ" dirty="0"/>
              <a:t>	</a:t>
            </a:r>
            <a:r>
              <a:rPr lang="en-US" dirty="0"/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1. Tok manbayi, ampermetr va dioddan iborat sxema virtual stendda yigʻiladi. </a:t>
            </a:r>
          </a:p>
          <a:p>
            <a:pPr marL="82296" lvl="0" indent="0" algn="just">
              <a:buClr>
                <a:srgbClr val="3891A7"/>
              </a:buClr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 2. Diod toʻgʻri holda ulanadi va tok manbayining surgichi orqali navbat bilan 0 da 20 V gacha 2 V oraliq bilan kuchlanish beriladi. Berilgan kuchlanish va ampermetr koʻrsatishi jadvalga yoziladi. 	</a:t>
            </a:r>
          </a:p>
          <a:p>
            <a:pPr marL="82296" lvl="0" indent="0" algn="just">
              <a:buClr>
                <a:srgbClr val="3891A7"/>
              </a:buClr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 3. Diod teskari holda beriladi va kuchlanishni 0 dan oshirib borilib bir necha qiymatlar olinadi va jadvalga yoziladi. </a:t>
            </a:r>
          </a:p>
          <a:p>
            <a:pPr marL="82296" lvl="0" indent="0" algn="just">
              <a:buClr>
                <a:srgbClr val="3891A7"/>
              </a:buClr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 4. Ikkala holatda olingan qiymatlar umumlashtirilib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diodning volt-amper xarakteristkasi quriladi.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27727AD-9C90-4CFD-9C11-01BE870B6F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362" y="811212"/>
            <a:ext cx="4867275" cy="3038475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827A91-EC76-480C-ABAA-C271EB39D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4800600"/>
            <a:ext cx="10172700" cy="134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66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64C4F-B1AE-410A-9894-8D8416F93A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2534C65-8394-4445-A1C0-9DD3375EB2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E8CD6D-8048-4B92-916E-31EB4EA18E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71" t="3311" r="1041" b="133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9405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2A80E7-A496-425F-9652-A57980018F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87" t="4236" r="2708" b="1665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2799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4225C3-E641-4750-870C-E4AF5A0686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04" t="4237" r="938" b="135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21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EDD986-FE8B-4505-877F-95DCA4EB3D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79" t="4421" b="140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60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160</Words>
  <Application>Microsoft Office PowerPoint</Application>
  <PresentationFormat>Широкоэкранный</PresentationFormat>
  <Paragraphs>73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Dars rejasi</vt:lpstr>
      <vt:lpstr>Презентация PowerPoint</vt:lpstr>
      <vt:lpstr> Ishni bajarish tartibi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53</cp:revision>
  <dcterms:created xsi:type="dcterms:W3CDTF">2021-04-13T17:46:20Z</dcterms:created>
  <dcterms:modified xsi:type="dcterms:W3CDTF">2021-04-14T17:39:15Z</dcterms:modified>
</cp:coreProperties>
</file>