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7" r:id="rId3"/>
    <p:sldId id="276" r:id="rId4"/>
    <p:sldId id="278" r:id="rId5"/>
    <p:sldId id="280" r:id="rId6"/>
    <p:sldId id="256" r:id="rId7"/>
    <p:sldId id="257" r:id="rId8"/>
    <p:sldId id="267" r:id="rId9"/>
    <p:sldId id="269" r:id="rId10"/>
    <p:sldId id="270" r:id="rId11"/>
    <p:sldId id="271" r:id="rId12"/>
    <p:sldId id="272" r:id="rId13"/>
    <p:sldId id="268" r:id="rId14"/>
    <p:sldId id="273" r:id="rId15"/>
    <p:sldId id="274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4" r:id="rId28"/>
    <p:sldId id="293" r:id="rId29"/>
    <p:sldId id="27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DF4"/>
    <a:srgbClr val="DDEDF7"/>
    <a:srgbClr val="D8E8F2"/>
    <a:srgbClr val="D9EAF6"/>
    <a:srgbClr val="EFAC73"/>
    <a:srgbClr val="EFAD75"/>
    <a:srgbClr val="EFA86D"/>
    <a:srgbClr val="EDA061"/>
    <a:srgbClr val="EDA160"/>
    <a:srgbClr val="EEA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z-Latn-UZ" sz="1800" b="1" dirty="0">
                <a:latin typeface="Arial" panose="020B0604020202020204" pitchFamily="34" charset="0"/>
                <a:cs typeface="Arial" panose="020B0604020202020204" pitchFamily="34" charset="0"/>
              </a:rPr>
              <a:t>Volt-amper</a:t>
            </a:r>
            <a:r>
              <a:rPr lang="uz-Latn-UZ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xaraktersistkasi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Лист1!$A$1:$A$21</c:f>
              <c:numCache>
                <c:formatCode>General</c:formatCode>
                <c:ptCount val="21"/>
                <c:pt idx="0">
                  <c:v>0</c:v>
                </c:pt>
                <c:pt idx="2">
                  <c:v>616.9</c:v>
                </c:pt>
                <c:pt idx="3">
                  <c:v>626.20000000000005</c:v>
                </c:pt>
                <c:pt idx="4">
                  <c:v>636.4</c:v>
                </c:pt>
                <c:pt idx="5">
                  <c:v>670.2</c:v>
                </c:pt>
                <c:pt idx="6">
                  <c:v>689.4</c:v>
                </c:pt>
                <c:pt idx="7">
                  <c:v>733</c:v>
                </c:pt>
                <c:pt idx="8">
                  <c:v>740.4</c:v>
                </c:pt>
                <c:pt idx="9">
                  <c:v>754.7</c:v>
                </c:pt>
                <c:pt idx="10">
                  <c:v>766.7</c:v>
                </c:pt>
                <c:pt idx="11">
                  <c:v>810.8</c:v>
                </c:pt>
                <c:pt idx="12">
                  <c:v>850</c:v>
                </c:pt>
                <c:pt idx="13">
                  <c:v>893.2</c:v>
                </c:pt>
                <c:pt idx="14">
                  <c:v>917.8</c:v>
                </c:pt>
                <c:pt idx="15">
                  <c:v>924.4</c:v>
                </c:pt>
                <c:pt idx="16">
                  <c:v>927</c:v>
                </c:pt>
                <c:pt idx="17">
                  <c:v>932.1</c:v>
                </c:pt>
                <c:pt idx="18">
                  <c:v>967.9</c:v>
                </c:pt>
                <c:pt idx="19">
                  <c:v>1100</c:v>
                </c:pt>
                <c:pt idx="20">
                  <c:v>1200</c:v>
                </c:pt>
              </c:numCache>
            </c:numRef>
          </c:xVal>
          <c:yVal>
            <c:numRef>
              <c:f>Лист1!$B$1:$B$21</c:f>
              <c:numCache>
                <c:formatCode>General</c:formatCode>
                <c:ptCount val="21"/>
                <c:pt idx="0">
                  <c:v>0</c:v>
                </c:pt>
                <c:pt idx="2">
                  <c:v>2.8</c:v>
                </c:pt>
                <c:pt idx="3">
                  <c:v>3.4</c:v>
                </c:pt>
                <c:pt idx="4">
                  <c:v>4.0999999999999996</c:v>
                </c:pt>
                <c:pt idx="5">
                  <c:v>7.9</c:v>
                </c:pt>
                <c:pt idx="6">
                  <c:v>11.5</c:v>
                </c:pt>
                <c:pt idx="7">
                  <c:v>26.4</c:v>
                </c:pt>
                <c:pt idx="8">
                  <c:v>30.4</c:v>
                </c:pt>
                <c:pt idx="9">
                  <c:v>39.9</c:v>
                </c:pt>
                <c:pt idx="10">
                  <c:v>50</c:v>
                </c:pt>
                <c:pt idx="11">
                  <c:v>113.2</c:v>
                </c:pt>
                <c:pt idx="12">
                  <c:v>226.9</c:v>
                </c:pt>
                <c:pt idx="13">
                  <c:v>460</c:v>
                </c:pt>
                <c:pt idx="14">
                  <c:v>661.9</c:v>
                </c:pt>
                <c:pt idx="15">
                  <c:v>725.6</c:v>
                </c:pt>
                <c:pt idx="16">
                  <c:v>752</c:v>
                </c:pt>
                <c:pt idx="17">
                  <c:v>805.2</c:v>
                </c:pt>
                <c:pt idx="18">
                  <c:v>1300</c:v>
                </c:pt>
                <c:pt idx="19">
                  <c:v>2900</c:v>
                </c:pt>
                <c:pt idx="20">
                  <c:v>6800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856-4BFB-9D36-341FB672E7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654552"/>
        <c:axId val="212654880"/>
      </c:scatterChart>
      <c:valAx>
        <c:axId val="212654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2654880"/>
        <c:crosses val="autoZero"/>
        <c:crossBetween val="midCat"/>
      </c:valAx>
      <c:valAx>
        <c:axId val="21265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2654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E83879-C649-4514-9059-F172AC30291C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628C7A-DE53-42B7-8BDB-BC0E6F093D85}">
      <dgm:prSet phldrT="[Текст]" custT="1"/>
      <dgm:spPr/>
      <dgm:t>
        <a:bodyPr/>
        <a:lstStyle/>
        <a:p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Laboratoriya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ishini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bajarishda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texnika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xavfsizligi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qoidalari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tanishish</a:t>
          </a:r>
          <a:endParaRPr lang="ru-RU" sz="4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95FBBA-CF97-4785-B5A4-82B39E46774A}" type="parTrans" cxnId="{5F5977D4-94B4-4360-9F3D-8B63185CD1EA}">
      <dgm:prSet/>
      <dgm:spPr/>
      <dgm:t>
        <a:bodyPr/>
        <a:lstStyle/>
        <a:p>
          <a:endParaRPr lang="ru-RU"/>
        </a:p>
      </dgm:t>
    </dgm:pt>
    <dgm:pt modelId="{2EAAC963-7BC9-4FB7-979E-E1A2B477FA99}" type="sibTrans" cxnId="{5F5977D4-94B4-4360-9F3D-8B63185CD1EA}">
      <dgm:prSet/>
      <dgm:spPr/>
      <dgm:t>
        <a:bodyPr/>
        <a:lstStyle/>
        <a:p>
          <a:endParaRPr lang="ru-RU"/>
        </a:p>
      </dgm:t>
    </dgm:pt>
    <dgm:pt modelId="{66477295-2C86-4AFA-999A-D4006053034B}">
      <dgm:prSet phldrT="[Текст]" custT="1"/>
      <dgm:spPr/>
      <dgm:t>
        <a:bodyPr/>
        <a:lstStyle/>
        <a:p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Laboratoriya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ishini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bajarishda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kerakli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bo‘lgan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jihozlar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tanishish</a:t>
          </a:r>
          <a:endParaRPr lang="ru-RU" sz="4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5CDC77-A282-42B7-9EB7-6AD349645803}" type="parTrans" cxnId="{E135B345-A380-4679-96C8-14FF10FE49D4}">
      <dgm:prSet/>
      <dgm:spPr/>
      <dgm:t>
        <a:bodyPr/>
        <a:lstStyle/>
        <a:p>
          <a:endParaRPr lang="ru-RU"/>
        </a:p>
      </dgm:t>
    </dgm:pt>
    <dgm:pt modelId="{97D5875E-F8E9-4636-86F9-B2659CAC4D5D}" type="sibTrans" cxnId="{E135B345-A380-4679-96C8-14FF10FE49D4}">
      <dgm:prSet/>
      <dgm:spPr/>
      <dgm:t>
        <a:bodyPr/>
        <a:lstStyle/>
        <a:p>
          <a:endParaRPr lang="ru-RU"/>
        </a:p>
      </dgm:t>
    </dgm:pt>
    <dgm:pt modelId="{2DA4EE36-1635-4FFC-936D-5297CA5BB64C}">
      <dgm:prSet phldrT="[Текст]" custT="1"/>
      <dgm:spPr/>
      <dgm:t>
        <a:bodyPr/>
        <a:lstStyle/>
        <a:p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Laboratoriya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ishini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tajribada</a:t>
          </a:r>
          <a:r>
            <a:rPr lang="en-US" sz="4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dirty="0" err="1">
              <a:latin typeface="Arial" panose="020B0604020202020204" pitchFamily="34" charset="0"/>
              <a:cs typeface="Arial" panose="020B0604020202020204" pitchFamily="34" charset="0"/>
            </a:rPr>
            <a:t>ko‘rsatish</a:t>
          </a:r>
          <a:endParaRPr lang="ru-RU" sz="4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6A6814-CF27-420C-A134-969F7C7B7AA8}" type="parTrans" cxnId="{D55DF1EE-B4DF-4A22-890A-9092CBA67DB4}">
      <dgm:prSet/>
      <dgm:spPr/>
      <dgm:t>
        <a:bodyPr/>
        <a:lstStyle/>
        <a:p>
          <a:endParaRPr lang="ru-RU"/>
        </a:p>
      </dgm:t>
    </dgm:pt>
    <dgm:pt modelId="{B38F156F-5E19-4E7E-BA69-B42BE789AB23}" type="sibTrans" cxnId="{D55DF1EE-B4DF-4A22-890A-9092CBA67DB4}">
      <dgm:prSet/>
      <dgm:spPr/>
      <dgm:t>
        <a:bodyPr/>
        <a:lstStyle/>
        <a:p>
          <a:endParaRPr lang="ru-RU"/>
        </a:p>
      </dgm:t>
    </dgm:pt>
    <dgm:pt modelId="{D84F355C-CA45-45AC-B794-8235A3A10916}" type="pres">
      <dgm:prSet presAssocID="{39E83879-C649-4514-9059-F172AC30291C}" presName="linearFlow" presStyleCnt="0">
        <dgm:presLayoutVars>
          <dgm:resizeHandles val="exact"/>
        </dgm:presLayoutVars>
      </dgm:prSet>
      <dgm:spPr/>
    </dgm:pt>
    <dgm:pt modelId="{D9708A38-63BC-42D4-A600-23C123084059}" type="pres">
      <dgm:prSet presAssocID="{93628C7A-DE53-42B7-8BDB-BC0E6F093D85}" presName="node" presStyleLbl="node1" presStyleIdx="0" presStyleCnt="3" custScaleX="385098" custLinFactNeighborX="546" custLinFactNeighborY="9848">
        <dgm:presLayoutVars>
          <dgm:bulletEnabled val="1"/>
        </dgm:presLayoutVars>
      </dgm:prSet>
      <dgm:spPr/>
    </dgm:pt>
    <dgm:pt modelId="{3B33F6AB-33E7-46E6-8A43-4D61BE53F327}" type="pres">
      <dgm:prSet presAssocID="{2EAAC963-7BC9-4FB7-979E-E1A2B477FA99}" presName="sibTrans" presStyleLbl="sibTrans2D1" presStyleIdx="0" presStyleCnt="2"/>
      <dgm:spPr/>
    </dgm:pt>
    <dgm:pt modelId="{5D057C3B-EB77-4583-A7B3-48F75D412A8F}" type="pres">
      <dgm:prSet presAssocID="{2EAAC963-7BC9-4FB7-979E-E1A2B477FA99}" presName="connectorText" presStyleLbl="sibTrans2D1" presStyleIdx="0" presStyleCnt="2"/>
      <dgm:spPr/>
    </dgm:pt>
    <dgm:pt modelId="{DF5AD628-8249-40C8-A99D-AD8AE2D19C98}" type="pres">
      <dgm:prSet presAssocID="{66477295-2C86-4AFA-999A-D4006053034B}" presName="node" presStyleLbl="node1" presStyleIdx="1" presStyleCnt="3" custScaleX="385644">
        <dgm:presLayoutVars>
          <dgm:bulletEnabled val="1"/>
        </dgm:presLayoutVars>
      </dgm:prSet>
      <dgm:spPr/>
    </dgm:pt>
    <dgm:pt modelId="{9FB8C083-58BB-46B8-B26B-1A77D81C7ADB}" type="pres">
      <dgm:prSet presAssocID="{97D5875E-F8E9-4636-86F9-B2659CAC4D5D}" presName="sibTrans" presStyleLbl="sibTrans2D1" presStyleIdx="1" presStyleCnt="2" custScaleX="116864"/>
      <dgm:spPr/>
    </dgm:pt>
    <dgm:pt modelId="{62DED89D-113F-4576-91C8-424F1B7EA344}" type="pres">
      <dgm:prSet presAssocID="{97D5875E-F8E9-4636-86F9-B2659CAC4D5D}" presName="connectorText" presStyleLbl="sibTrans2D1" presStyleIdx="1" presStyleCnt="2"/>
      <dgm:spPr/>
    </dgm:pt>
    <dgm:pt modelId="{D7113D46-E1E6-4AFD-A159-25D257D746FE}" type="pres">
      <dgm:prSet presAssocID="{2DA4EE36-1635-4FFC-936D-5297CA5BB64C}" presName="node" presStyleLbl="node1" presStyleIdx="2" presStyleCnt="3" custScaleX="384543" custLinFactNeighborX="0" custLinFactNeighborY="-10821">
        <dgm:presLayoutVars>
          <dgm:bulletEnabled val="1"/>
        </dgm:presLayoutVars>
      </dgm:prSet>
      <dgm:spPr/>
    </dgm:pt>
  </dgm:ptLst>
  <dgm:cxnLst>
    <dgm:cxn modelId="{1F0DF10C-747C-4577-8350-7FD2776CA8B4}" type="presOf" srcId="{66477295-2C86-4AFA-999A-D4006053034B}" destId="{DF5AD628-8249-40C8-A99D-AD8AE2D19C98}" srcOrd="0" destOrd="0" presId="urn:microsoft.com/office/officeart/2005/8/layout/process2"/>
    <dgm:cxn modelId="{F6B2A917-0AC8-4091-AD3B-31C97325EF04}" type="presOf" srcId="{2EAAC963-7BC9-4FB7-979E-E1A2B477FA99}" destId="{5D057C3B-EB77-4583-A7B3-48F75D412A8F}" srcOrd="1" destOrd="0" presId="urn:microsoft.com/office/officeart/2005/8/layout/process2"/>
    <dgm:cxn modelId="{E135B345-A380-4679-96C8-14FF10FE49D4}" srcId="{39E83879-C649-4514-9059-F172AC30291C}" destId="{66477295-2C86-4AFA-999A-D4006053034B}" srcOrd="1" destOrd="0" parTransId="{065CDC77-A282-42B7-9EB7-6AD349645803}" sibTransId="{97D5875E-F8E9-4636-86F9-B2659CAC4D5D}"/>
    <dgm:cxn modelId="{66D6F16E-BFFB-4506-8071-B772A161676A}" type="presOf" srcId="{2DA4EE36-1635-4FFC-936D-5297CA5BB64C}" destId="{D7113D46-E1E6-4AFD-A159-25D257D746FE}" srcOrd="0" destOrd="0" presId="urn:microsoft.com/office/officeart/2005/8/layout/process2"/>
    <dgm:cxn modelId="{2DA89A76-5360-46FE-A88D-56E55EFE0E04}" type="presOf" srcId="{93628C7A-DE53-42B7-8BDB-BC0E6F093D85}" destId="{D9708A38-63BC-42D4-A600-23C123084059}" srcOrd="0" destOrd="0" presId="urn:microsoft.com/office/officeart/2005/8/layout/process2"/>
    <dgm:cxn modelId="{E3125195-076C-435F-838A-362F470BB994}" type="presOf" srcId="{39E83879-C649-4514-9059-F172AC30291C}" destId="{D84F355C-CA45-45AC-B794-8235A3A10916}" srcOrd="0" destOrd="0" presId="urn:microsoft.com/office/officeart/2005/8/layout/process2"/>
    <dgm:cxn modelId="{9E6406A7-73B5-487F-BCE5-1E3769370C13}" type="presOf" srcId="{97D5875E-F8E9-4636-86F9-B2659CAC4D5D}" destId="{9FB8C083-58BB-46B8-B26B-1A77D81C7ADB}" srcOrd="0" destOrd="0" presId="urn:microsoft.com/office/officeart/2005/8/layout/process2"/>
    <dgm:cxn modelId="{5AF38AD2-7ECC-4A2C-BB00-7D7EEB1E4938}" type="presOf" srcId="{97D5875E-F8E9-4636-86F9-B2659CAC4D5D}" destId="{62DED89D-113F-4576-91C8-424F1B7EA344}" srcOrd="1" destOrd="0" presId="urn:microsoft.com/office/officeart/2005/8/layout/process2"/>
    <dgm:cxn modelId="{5F5977D4-94B4-4360-9F3D-8B63185CD1EA}" srcId="{39E83879-C649-4514-9059-F172AC30291C}" destId="{93628C7A-DE53-42B7-8BDB-BC0E6F093D85}" srcOrd="0" destOrd="0" parTransId="{1995FBBA-CF97-4785-B5A4-82B39E46774A}" sibTransId="{2EAAC963-7BC9-4FB7-979E-E1A2B477FA99}"/>
    <dgm:cxn modelId="{C2DABAEA-CAC5-4135-B15B-3776D9535F08}" type="presOf" srcId="{2EAAC963-7BC9-4FB7-979E-E1A2B477FA99}" destId="{3B33F6AB-33E7-46E6-8A43-4D61BE53F327}" srcOrd="0" destOrd="0" presId="urn:microsoft.com/office/officeart/2005/8/layout/process2"/>
    <dgm:cxn modelId="{D55DF1EE-B4DF-4A22-890A-9092CBA67DB4}" srcId="{39E83879-C649-4514-9059-F172AC30291C}" destId="{2DA4EE36-1635-4FFC-936D-5297CA5BB64C}" srcOrd="2" destOrd="0" parTransId="{756A6814-CF27-420C-A134-969F7C7B7AA8}" sibTransId="{B38F156F-5E19-4E7E-BA69-B42BE789AB23}"/>
    <dgm:cxn modelId="{46869457-D065-4558-AA47-838317E9CD3B}" type="presParOf" srcId="{D84F355C-CA45-45AC-B794-8235A3A10916}" destId="{D9708A38-63BC-42D4-A600-23C123084059}" srcOrd="0" destOrd="0" presId="urn:microsoft.com/office/officeart/2005/8/layout/process2"/>
    <dgm:cxn modelId="{0B238364-3349-4295-A5F7-6F39F9B07637}" type="presParOf" srcId="{D84F355C-CA45-45AC-B794-8235A3A10916}" destId="{3B33F6AB-33E7-46E6-8A43-4D61BE53F327}" srcOrd="1" destOrd="0" presId="urn:microsoft.com/office/officeart/2005/8/layout/process2"/>
    <dgm:cxn modelId="{AD8AB1AC-DEC7-4581-B340-58A410916EDC}" type="presParOf" srcId="{3B33F6AB-33E7-46E6-8A43-4D61BE53F327}" destId="{5D057C3B-EB77-4583-A7B3-48F75D412A8F}" srcOrd="0" destOrd="0" presId="urn:microsoft.com/office/officeart/2005/8/layout/process2"/>
    <dgm:cxn modelId="{244B94A0-8CED-4344-A5BD-394264DD9B0B}" type="presParOf" srcId="{D84F355C-CA45-45AC-B794-8235A3A10916}" destId="{DF5AD628-8249-40C8-A99D-AD8AE2D19C98}" srcOrd="2" destOrd="0" presId="urn:microsoft.com/office/officeart/2005/8/layout/process2"/>
    <dgm:cxn modelId="{09D13BEB-22D7-47CA-89B8-FE61DF9CA4FF}" type="presParOf" srcId="{D84F355C-CA45-45AC-B794-8235A3A10916}" destId="{9FB8C083-58BB-46B8-B26B-1A77D81C7ADB}" srcOrd="3" destOrd="0" presId="urn:microsoft.com/office/officeart/2005/8/layout/process2"/>
    <dgm:cxn modelId="{4A4F7F31-7F98-4FE1-A38D-0690A95C6161}" type="presParOf" srcId="{9FB8C083-58BB-46B8-B26B-1A77D81C7ADB}" destId="{62DED89D-113F-4576-91C8-424F1B7EA344}" srcOrd="0" destOrd="0" presId="urn:microsoft.com/office/officeart/2005/8/layout/process2"/>
    <dgm:cxn modelId="{0DCCD6E5-4BD8-4BF8-9940-5B7A8F34FD34}" type="presParOf" srcId="{D84F355C-CA45-45AC-B794-8235A3A10916}" destId="{D7113D46-E1E6-4AFD-A159-25D257D746F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08A38-63BC-42D4-A600-23C123084059}">
      <dsp:nvSpPr>
        <dsp:cNvPr id="0" name=""/>
        <dsp:cNvSpPr/>
      </dsp:nvSpPr>
      <dsp:spPr>
        <a:xfrm>
          <a:off x="16951" y="71082"/>
          <a:ext cx="11955706" cy="1388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Laboratoriya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ishini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bajarishda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texnika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xavfsizligi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qoidalari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tanishish</a:t>
          </a:r>
          <a:endParaRPr lang="ru-RU" sz="4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618" y="111749"/>
        <a:ext cx="11874372" cy="1307130"/>
      </dsp:txXfrm>
    </dsp:sp>
    <dsp:sp modelId="{3B33F6AB-33E7-46E6-8A43-4D61BE53F327}">
      <dsp:nvSpPr>
        <dsp:cNvPr id="0" name=""/>
        <dsp:cNvSpPr/>
      </dsp:nvSpPr>
      <dsp:spPr>
        <a:xfrm rot="5414465">
          <a:off x="5755865" y="1460074"/>
          <a:ext cx="469402" cy="6248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/>
        </a:p>
      </dsp:txBody>
      <dsp:txXfrm rot="-5400000">
        <a:off x="5803421" y="1537777"/>
        <a:ext cx="374884" cy="328581"/>
      </dsp:txXfrm>
    </dsp:sp>
    <dsp:sp modelId="{DF5AD628-8249-40C8-A99D-AD8AE2D19C98}">
      <dsp:nvSpPr>
        <dsp:cNvPr id="0" name=""/>
        <dsp:cNvSpPr/>
      </dsp:nvSpPr>
      <dsp:spPr>
        <a:xfrm>
          <a:off x="0" y="2085410"/>
          <a:ext cx="11972657" cy="1388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Laboratoriya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ishini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bajarishda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kerakli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bo‘lgan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jihozlar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tanishish</a:t>
          </a:r>
          <a:endParaRPr lang="ru-RU" sz="4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667" y="2126077"/>
        <a:ext cx="11891323" cy="1307130"/>
      </dsp:txXfrm>
    </dsp:sp>
    <dsp:sp modelId="{9FB8C083-58BB-46B8-B26B-1A77D81C7ADB}">
      <dsp:nvSpPr>
        <dsp:cNvPr id="0" name=""/>
        <dsp:cNvSpPr/>
      </dsp:nvSpPr>
      <dsp:spPr>
        <a:xfrm rot="5400000">
          <a:off x="5715010" y="3471025"/>
          <a:ext cx="542636" cy="6248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kern="1200"/>
        </a:p>
      </dsp:txBody>
      <dsp:txXfrm rot="-5400000">
        <a:off x="5798886" y="3512112"/>
        <a:ext cx="374884" cy="379845"/>
      </dsp:txXfrm>
    </dsp:sp>
    <dsp:sp modelId="{D7113D46-E1E6-4AFD-A159-25D257D746FE}">
      <dsp:nvSpPr>
        <dsp:cNvPr id="0" name=""/>
        <dsp:cNvSpPr/>
      </dsp:nvSpPr>
      <dsp:spPr>
        <a:xfrm>
          <a:off x="17090" y="4092984"/>
          <a:ext cx="11938476" cy="1388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Laboratoriya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ishini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tajribada</a:t>
          </a:r>
          <a:r>
            <a:rPr lang="en-US" sz="4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kern="1200" dirty="0" err="1">
              <a:latin typeface="Arial" panose="020B0604020202020204" pitchFamily="34" charset="0"/>
              <a:cs typeface="Arial" panose="020B0604020202020204" pitchFamily="34" charset="0"/>
            </a:rPr>
            <a:t>ko‘rsatish</a:t>
          </a:r>
          <a:endParaRPr lang="ru-RU" sz="4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757" y="4133651"/>
        <a:ext cx="11857142" cy="1307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ACF71-BB04-422D-BDD8-B003801BC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7FA0B4-6B22-4F85-9CDB-5559551E8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91C61F-621D-43E1-940C-292F30FD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4788-8A48-4E26-887B-B30FD5E646BA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E859E4-7239-4D06-8621-380DD9A41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C58529-16C3-48A4-8EDF-C7CA3E97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5B38-9F4B-4E59-ADE9-49E1A5951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61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0536B-0724-4BB6-A10E-A7C1425A8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B6AE39-DC87-4100-95FE-433E2FEE0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5B99BC-4F11-4A1C-8C36-9F0B907EB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4788-8A48-4E26-887B-B30FD5E646BA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961D2B-B957-402B-AB49-4544E6E2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634830-D36A-4222-8DD2-8C9EA5A89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5B38-9F4B-4E59-ADE9-49E1A5951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227FD1-002D-42B8-8FA4-6BA7572E1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53C716-FCDB-4EBC-9DAB-09984E788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22DA6-128B-45FC-B4F7-17EAA843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4788-8A48-4E26-887B-B30FD5E646BA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33424-280B-4E3F-832F-F5C6C142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72BC7D-3DFC-4356-978F-E1BD923E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5B38-9F4B-4E59-ADE9-49E1A5951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443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2809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A2961-26C4-4209-A39D-CAB8E8E6E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FED862-F14B-432F-9390-96BED378F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F19E24-3829-4D33-9561-7E75BCE4F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4788-8A48-4E26-887B-B30FD5E646BA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3EDF75-9124-4F57-92CA-22E8B0531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2F3F1C-CAB1-4A05-B58E-E35ACA92B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5B38-9F4B-4E59-ADE9-49E1A5951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54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94310-3920-4DA1-A229-8F243A96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E56DB7-C42E-48B8-8B4F-880A7EB15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AFD397-F06E-4D12-A634-6C21AE4BB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4788-8A48-4E26-887B-B30FD5E646BA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CA38DD-7F56-437C-8FC7-9549566A0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68FC25-1E86-4BC2-A4EF-E5A04EB8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5B38-9F4B-4E59-ADE9-49E1A5951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852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C0927-95D1-4441-9192-D185CB768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45BBFA-4C8C-4492-915E-3212FFD93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6C5F98-48EF-4980-9DAF-8FC582B57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77D592-A45A-43C9-9470-9E675E938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4788-8A48-4E26-887B-B30FD5E646BA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24BA78-720B-4D50-AAEC-A4E261B4B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740957-FCCE-4DA8-8B73-044A30AF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5B38-9F4B-4E59-ADE9-49E1A5951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0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F63D6-43CD-4415-B977-FE831E060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23DB92-4674-422F-B9ED-EFA80D373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4D3825-B9FE-4FB3-B6ED-A5D049487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C92E88-688B-415B-AB60-4395A5942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12F7B6-7A89-44A5-9842-FEDFFEC70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3AD302-B4F1-47DB-8D88-1BD0F757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4788-8A48-4E26-887B-B30FD5E646BA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EF2337-A2C8-4F49-970D-4C5CDC95F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41CFDD-2920-4A29-A169-781AFBA93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5B38-9F4B-4E59-ADE9-49E1A5951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19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810B9-0D31-4DEF-A34B-ED945E01F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787FC0F-8D22-4C73-8D25-8DCB755E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4788-8A48-4E26-887B-B30FD5E646BA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2845A3-3502-4A00-9339-628061E97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CCFB12-0281-4662-99C4-54E8DA94B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5B38-9F4B-4E59-ADE9-49E1A5951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6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F3DA9F-C017-4605-AABA-C0FB2DF53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4788-8A48-4E26-887B-B30FD5E646BA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059DB4-8E90-4418-8A0A-EEE049C16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13A618-306F-4F92-AB3F-CD6DD26D1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5B38-9F4B-4E59-ADE9-49E1A5951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05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CF0C1-A776-4F51-9F7C-69DA60884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22C56A-BB08-4B7D-A3FA-6FB54AB7F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8561FB-074A-4E76-BDB2-D7D6B4F74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D07049-C7DD-47EF-B219-CF0A7A0B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4788-8A48-4E26-887B-B30FD5E646BA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87AE83-6D41-4EF1-8B0D-70B621F5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750ABD-79B0-42A8-88ED-345CC485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5B38-9F4B-4E59-ADE9-49E1A5951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72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779E8-B70F-4C4C-A6B6-C25514313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CC48E8-B86B-47B1-B659-DA684165E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95101B-095E-4434-A5CD-D7FB07DD7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079BAD-A867-4299-8643-BE14963DF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C4788-8A48-4E26-887B-B30FD5E646BA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79F37B-87F5-4474-B3D5-7ED261561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C5B6AE-2F2B-4A5D-9D2B-67558C404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D5B38-9F4B-4E59-ADE9-49E1A5951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80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F9155-B9FE-4488-B523-772CB970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55DB04-73F1-4C06-980F-EC9ACFF86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667B9B-E995-46C1-989B-FC5C05D33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C4788-8A48-4E26-887B-B30FD5E646BA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76B6A3-27FA-4C92-8CD1-C865D9B4D8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F37473-A282-458D-9C7C-C45B0E032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D5B38-9F4B-4E59-ADE9-49E1A5951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02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183222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237422" y="1835477"/>
            <a:ext cx="10412480" cy="610840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Aft>
                <a:spcPts val="1200"/>
              </a:spcAft>
            </a:pPr>
            <a:r>
              <a:rPr lang="en-US" sz="4800" b="1" dirty="0" err="1">
                <a:solidFill>
                  <a:srgbClr val="002060"/>
                </a:solidFill>
                <a:latin typeface="Arial"/>
                <a:cs typeface="Arial"/>
              </a:rPr>
              <a:t>Laboratoriya</a:t>
            </a:r>
            <a:r>
              <a:rPr lang="en-US" sz="48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cs typeface="Arial"/>
              </a:rPr>
              <a:t>ishi</a:t>
            </a:r>
            <a:r>
              <a:rPr lang="en-US" sz="4800" b="1" dirty="0">
                <a:solidFill>
                  <a:srgbClr val="002060"/>
                </a:solidFill>
                <a:latin typeface="Arial"/>
                <a:cs typeface="Arial"/>
              </a:rPr>
              <a:t> №5</a:t>
            </a:r>
          </a:p>
          <a:p>
            <a:pPr marL="38918" algn="ctr"/>
            <a:r>
              <a:rPr lang="en-US" sz="4800" b="1" dirty="0">
                <a:solidFill>
                  <a:srgbClr val="002060"/>
                </a:solidFill>
                <a:latin typeface="Arial"/>
                <a:cs typeface="Arial"/>
              </a:rPr>
              <a:t>  </a:t>
            </a:r>
            <a:r>
              <a:rPr lang="uz-Latn-UZ" sz="4800" b="1" dirty="0">
                <a:solidFill>
                  <a:srgbClr val="002060"/>
                </a:solidFill>
                <a:latin typeface="Arial"/>
                <a:cs typeface="Arial"/>
              </a:rPr>
              <a:t>Mavzu:</a:t>
            </a:r>
            <a:r>
              <a:rPr lang="en-US" sz="48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marL="38918" algn="ctr"/>
            <a:r>
              <a:rPr lang="en-US" sz="4800" b="1" dirty="0" err="1">
                <a:solidFill>
                  <a:srgbClr val="002060"/>
                </a:solidFill>
                <a:latin typeface="Arial"/>
                <a:cs typeface="Arial"/>
              </a:rPr>
              <a:t>Yarimo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‘tkazgichli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diodning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volt-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amper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xarakteristikasini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918">
              <a:spcBef>
                <a:spcPts val="233"/>
              </a:spcBef>
            </a:pPr>
            <a:endParaRPr lang="en-US" sz="2400" b="1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endParaRPr lang="en-US" sz="2400" b="1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O‘qituvchi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Toshkent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shahar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Uchtepa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tumani</a:t>
            </a:r>
            <a:r>
              <a:rPr lang="en-US" sz="2400">
                <a:solidFill>
                  <a:srgbClr val="7030A0"/>
                </a:solidFill>
                <a:latin typeface="Arial"/>
                <a:cs typeface="Arial"/>
              </a:rPr>
              <a:t> 287-maktab</a:t>
            </a:r>
          </a:p>
          <a:p>
            <a:pPr marL="38918">
              <a:spcBef>
                <a:spcPts val="233"/>
              </a:spcBef>
            </a:pPr>
            <a:r>
              <a:rPr lang="en-US" sz="240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fizika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o‘qituvchisi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Xodjayeva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Maxtuma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Ziyatovna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.</a:t>
            </a:r>
            <a:endParaRPr lang="en-US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18" algn="ctr"/>
            <a:endParaRPr lang="en-US" sz="4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18" algn="ctr"/>
            <a:endParaRPr lang="en-US" sz="4800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53791" y="2171673"/>
            <a:ext cx="641658" cy="183222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53791" y="4510107"/>
            <a:ext cx="641658" cy="183222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8987246" y="482101"/>
            <a:ext cx="222973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8987246" y="482101"/>
            <a:ext cx="222973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8976041" y="702252"/>
            <a:ext cx="2108384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10-</a:t>
            </a:r>
            <a:r>
              <a:rPr lang="en-US" sz="4756" b="1" spc="2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1601435" y="476759"/>
            <a:ext cx="8226745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11" dirty="0" err="1">
                <a:solidFill>
                  <a:sysClr val="window" lastClr="FFFFFF"/>
                </a:solidFill>
              </a:rPr>
              <a:t>Fizika</a:t>
            </a:r>
            <a:endParaRPr lang="en-US" sz="7196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700145" y="584787"/>
            <a:ext cx="1551736" cy="1005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04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6B0EB1-4B3B-4869-AD16-85B959829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83" t="3866" b="14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1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9F717C-90B1-4BF8-B2F3-045CB7A97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1" t="4051" b="144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15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0E8E44-28CF-4ECC-85D1-A7AF5F318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7" t="4237" r="1458" b="144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91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273B9B-8624-4BA5-AF67-D71874CD8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83" t="3495" r="833" b="13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27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DB9A53-3DAA-45BC-A010-B683B54BB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8" t="4236" b="138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91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137B1C-32B9-45F0-9F38-538A276F6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9" t="3866" r="1354" b="14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01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625ABB-6B83-4E51-8926-303D205F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9" t="4051" r="729" b="13686"/>
          <a:stretch/>
        </p:blipFill>
        <p:spPr>
          <a:xfrm>
            <a:off x="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65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DF0FA5-6F56-4B82-80F2-5FB541578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6" t="3310" r="1042" b="14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10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A2E8FE-925A-4CF2-BB2A-FD09624AD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6" t="5163" b="149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4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729F51-B24A-450F-937E-23CC14476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9" t="3866" r="1145" b="149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6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32E185D-8D64-4766-88B1-C1779F9131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" y="1298713"/>
          <a:ext cx="11972658" cy="5559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AB4D194-2EF8-4FB3-A7B6-6DD7A73D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58957"/>
          </a:xfr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Dars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rejasi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06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D41664-C55C-4EE4-BEEE-DDAC7179A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13" t="3866" b="13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34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BE254C-CCAE-45DB-8A6A-777B1615A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8" t="4793" b="151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88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D8638D-D8EA-40A5-BA5B-FE5608705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1" t="4236" r="937" b="14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55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60387F-E36C-4336-8252-86F44F4FB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3866" r="2813" b="125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02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7D6018-D91D-4EB5-BF09-CFB635DD5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8" t="4977" r="1146" b="14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52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E55D21-97C0-4D10-9E78-729893226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1" t="4607" b="14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39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1A4DAC-BB08-4741-A802-FD36399E6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9" t="3680" r="2500" b="136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1CA75F3-905A-44D7-BA14-9BB18A3536D2}"/>
              </a:ext>
            </a:extLst>
          </p:cNvPr>
          <p:cNvSpPr/>
          <p:nvPr/>
        </p:nvSpPr>
        <p:spPr>
          <a:xfrm>
            <a:off x="3581400" y="3429000"/>
            <a:ext cx="3695700" cy="1066800"/>
          </a:xfrm>
          <a:prstGeom prst="roundRect">
            <a:avLst/>
          </a:prstGeom>
          <a:solidFill>
            <a:srgbClr val="EE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Tajriba</a:t>
            </a:r>
            <a:r>
              <a:rPr lang="en-US" sz="3200" b="1" dirty="0"/>
              <a:t> </a:t>
            </a:r>
            <a:r>
              <a:rPr lang="en-US" sz="3200" b="1" dirty="0" err="1"/>
              <a:t>yakunlandi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629572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4">
                <a:extLst>
                  <a:ext uri="{FF2B5EF4-FFF2-40B4-BE49-F238E27FC236}">
                    <a16:creationId xmlns:a16="http://schemas.microsoft.com/office/drawing/2014/main" id="{AAAFBB75-07CE-456E-B3EB-88D9A026A54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838200" y="1405719"/>
              <a:ext cx="10515593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5963">
                      <a:extLst>
                        <a:ext uri="{9D8B030D-6E8A-4147-A177-3AD203B41FA5}">
                          <a16:colId xmlns:a16="http://schemas.microsoft.com/office/drawing/2014/main" val="3085358917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2008527756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3721833165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536817046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1230495888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3150056495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1577762739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934502931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1552588653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433125412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4119626433"/>
                        </a:ext>
                      </a:extLst>
                    </a:gridCol>
                  </a:tblGrid>
                  <a:tr h="580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</a:t>
                          </a:r>
                        </a:p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(mV)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65,8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616,9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626,2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636,4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670,2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689,4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733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=740,4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754,7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9989834"/>
                      </a:ext>
                    </a:extLst>
                  </a:tr>
                  <a:tr h="58079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uz-Latn-UZ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oMath>
                          </a14:m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(mA) 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2,8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3,4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4,1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7,9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11,5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26,4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30,4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39,9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97023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4">
                <a:extLst>
                  <a:ext uri="{FF2B5EF4-FFF2-40B4-BE49-F238E27FC236}">
                    <a16:creationId xmlns:a16="http://schemas.microsoft.com/office/drawing/2014/main" id="{AAAFBB75-07CE-456E-B3EB-88D9A026A54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331920411"/>
                  </p:ext>
                </p:extLst>
              </p:nvPr>
            </p:nvGraphicFramePr>
            <p:xfrm>
              <a:off x="838200" y="1405719"/>
              <a:ext cx="10515593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5963">
                      <a:extLst>
                        <a:ext uri="{9D8B030D-6E8A-4147-A177-3AD203B41FA5}">
                          <a16:colId xmlns:a16="http://schemas.microsoft.com/office/drawing/2014/main" val="3085358917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2008527756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3721833165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536817046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1230495888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3150056495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1577762739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934502931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1552588653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433125412"/>
                        </a:ext>
                      </a:extLst>
                    </a:gridCol>
                    <a:gridCol w="955963">
                      <a:extLst>
                        <a:ext uri="{9D8B030D-6E8A-4147-A177-3AD203B41FA5}">
                          <a16:colId xmlns:a16="http://schemas.microsoft.com/office/drawing/2014/main" val="4119626433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U</a:t>
                          </a:r>
                        </a:p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(mV)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65,8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616,9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626,2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636,4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670,2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689,4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733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=740,4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754,7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9989834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637" t="-105185" r="-1001911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2,8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3,4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4,1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7,9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11,5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26,4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30,4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uz-Latn-UZ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39,9</a:t>
                          </a:r>
                          <a:endParaRPr lang="ru-RU" sz="2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9702349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6" name="Таблица 4">
            <a:extLst>
              <a:ext uri="{FF2B5EF4-FFF2-40B4-BE49-F238E27FC236}">
                <a16:creationId xmlns:a16="http://schemas.microsoft.com/office/drawing/2014/main" id="{349F318E-DDE6-43D6-8960-7EFA6B70B0F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7056" y="4107976"/>
          <a:ext cx="10515593" cy="1037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963">
                  <a:extLst>
                    <a:ext uri="{9D8B030D-6E8A-4147-A177-3AD203B41FA5}">
                      <a16:colId xmlns:a16="http://schemas.microsoft.com/office/drawing/2014/main" val="3085358917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2008527756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3721833165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536817046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1230495888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3150056495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1577762739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934502931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1552588653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433125412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4119626433"/>
                    </a:ext>
                  </a:extLst>
                </a:gridCol>
              </a:tblGrid>
              <a:tr h="518615"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766,7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810,8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893,2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917,8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924,4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927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932,1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967,9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989834"/>
                  </a:ext>
                </a:extLst>
              </a:tr>
              <a:tr h="518615"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113,2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226,9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661,9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725,6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752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805,2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2900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6800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702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833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2B215B48-E413-46BB-91FB-950551FC5C2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1824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39E46-86CA-4367-9B3A-E84A373AF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6497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5400" dirty="0"/>
              <a:t>       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C49030-E0AE-4A86-BEBF-291630327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922805"/>
            <a:ext cx="11858219" cy="4101980"/>
          </a:xfrm>
        </p:spPr>
        <p:txBody>
          <a:bodyPr>
            <a:noAutofit/>
          </a:bodyPr>
          <a:lstStyle/>
          <a:p>
            <a:pPr marL="0" indent="358775" algn="just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(167-bet)</a:t>
            </a:r>
          </a:p>
          <a:p>
            <a:pPr marL="0" indent="358775">
              <a:lnSpc>
                <a:spcPct val="100000"/>
              </a:lnSpc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Laboratoriya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natijalarini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tahlil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xulosa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733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53805" y="3822181"/>
            <a:ext cx="2353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z-Cyrl-UZ" sz="2400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mpermetr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User\Desktop\aa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72" y="1081929"/>
            <a:ext cx="2815736" cy="271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2" y="1589079"/>
            <a:ext cx="3231035" cy="200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42907" y="3665590"/>
            <a:ext cx="2127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z-Latn-UZ" sz="2400" b="1" dirty="0">
                <a:latin typeface="Arial" panose="020B0604020202020204" pitchFamily="34" charset="0"/>
                <a:cs typeface="Arial" panose="020B0604020202020204" pitchFamily="34" charset="0"/>
              </a:rPr>
              <a:t>ok manbayi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85735" y="3896423"/>
            <a:ext cx="867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uz-Latn-UZ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Diod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62343" y="346257"/>
            <a:ext cx="5656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z-Latn-UZ" sz="4000" b="1" dirty="0">
                <a:latin typeface="Arial" panose="020B0604020202020204" pitchFamily="34" charset="0"/>
                <a:cs typeface="Arial" panose="020B0604020202020204" pitchFamily="34" charset="0"/>
              </a:rPr>
              <a:t>Kerakli asboblar: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Полупроводниковый диод. Его характеристики, эквивалентная схема и  конструкция. Использование диодов в современной технике">
            <a:extLst>
              <a:ext uri="{FF2B5EF4-FFF2-40B4-BE49-F238E27FC236}">
                <a16:creationId xmlns:a16="http://schemas.microsoft.com/office/drawing/2014/main" id="{31CC7542-221E-406E-A5D6-EB7BC7BB3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217" y="1296985"/>
            <a:ext cx="3231036" cy="191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User\Desktop\Без названия (2).jpg">
            <a:extLst>
              <a:ext uri="{FF2B5EF4-FFF2-40B4-BE49-F238E27FC236}">
                <a16:creationId xmlns:a16="http://schemas.microsoft.com/office/drawing/2014/main" id="{ECE8A917-960A-410D-AEB1-B67D99DB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43" y="4329331"/>
            <a:ext cx="5007874" cy="229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64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4B08C-BBA8-44C4-9737-FD12DF69C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8173"/>
          </a:xfr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Ishni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tartibi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CBBDAE-7814-4F64-9055-24FBBE276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255594"/>
            <a:ext cx="11468100" cy="5297606"/>
          </a:xfrm>
        </p:spPr>
        <p:txBody>
          <a:bodyPr>
            <a:normAutofit/>
          </a:bodyPr>
          <a:lstStyle/>
          <a:p>
            <a:pPr marL="82296" lvl="0" indent="0" algn="just">
              <a:buClr>
                <a:srgbClr val="3891A7"/>
              </a:buClr>
              <a:buNone/>
            </a:pPr>
            <a:r>
              <a:rPr lang="uz-Latn-UZ" dirty="0"/>
              <a:t>	</a:t>
            </a:r>
            <a:r>
              <a:rPr lang="en-US" dirty="0"/>
              <a:t>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1. Tok manbayi, ampermetr va dioddan iborat sxema virtual stendda yigʻiladi. </a:t>
            </a:r>
          </a:p>
          <a:p>
            <a:pPr marL="82296" lvl="0" indent="0" algn="just">
              <a:buClr>
                <a:srgbClr val="3891A7"/>
              </a:buClr>
              <a:buNone/>
            </a:pP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	 2. Diod toʻgʻri holda ulanadi va tok manbayining surgichi orqali navbat bilan 0 da 20 V gacha 2 V oraliq bilan kuchlanish beriladi. Berilgan kuchlanish va ampermetr koʻrsatishi jadvalga yoziladi. 	</a:t>
            </a:r>
          </a:p>
          <a:p>
            <a:pPr marL="82296" lvl="0" indent="0" algn="just">
              <a:buClr>
                <a:srgbClr val="3891A7"/>
              </a:buClr>
              <a:buNone/>
            </a:pP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	 3. Diod teskari holda beriladi va kuchlanishni 0 dan oshirib borilib bir necha qiymatlar olinadi va jadvalga yoziladi. </a:t>
            </a:r>
          </a:p>
          <a:p>
            <a:pPr marL="82296" lvl="0" indent="0" algn="just">
              <a:buClr>
                <a:srgbClr val="3891A7"/>
              </a:buClr>
              <a:buNone/>
            </a:pP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	 4. Ikkala holatda olingan qiymatlar umumlashtirilib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 diodning volt-amper xarakteristkasi quriladi.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4275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27727AD-9C90-4CFD-9C11-01BE870B6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62" y="811212"/>
            <a:ext cx="4867275" cy="3038475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827A91-EC76-480C-ABAA-C271EB39D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4800600"/>
            <a:ext cx="10172700" cy="1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66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64C4F-B1AE-410A-9894-8D8416F93A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534C65-8394-4445-A1C0-9DD3375EB2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E8CD6D-8048-4B92-916E-31EB4EA18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71" t="3311" r="1041" b="133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9405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2A80E7-A496-425F-9652-A57980018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7" t="4236" r="2708" b="16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2799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4225C3-E641-4750-870C-E4AF5A068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4" t="4237" r="938" b="13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21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EDD986-FE8B-4505-877F-95DCA4EB3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9" t="4421" b="140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604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160</Words>
  <Application>Microsoft Office PowerPoint</Application>
  <PresentationFormat>Широкоэкранный</PresentationFormat>
  <Paragraphs>73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   Dars rejasi</vt:lpstr>
      <vt:lpstr>Презентация PowerPoint</vt:lpstr>
      <vt:lpstr> Ishni bajarish tartibi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hp</cp:lastModifiedBy>
  <cp:revision>53</cp:revision>
  <dcterms:created xsi:type="dcterms:W3CDTF">2021-04-13T17:46:20Z</dcterms:created>
  <dcterms:modified xsi:type="dcterms:W3CDTF">2021-04-14T17:39:15Z</dcterms:modified>
</cp:coreProperties>
</file>