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8" r:id="rId3"/>
    <p:sldId id="257" r:id="rId4"/>
    <p:sldId id="313" r:id="rId5"/>
    <p:sldId id="260" r:id="rId6"/>
    <p:sldId id="262" r:id="rId7"/>
    <p:sldId id="263" r:id="rId8"/>
    <p:sldId id="316" r:id="rId9"/>
    <p:sldId id="314" r:id="rId10"/>
    <p:sldId id="266" r:id="rId11"/>
    <p:sldId id="319" r:id="rId12"/>
    <p:sldId id="265" r:id="rId13"/>
    <p:sldId id="312" r:id="rId14"/>
    <p:sldId id="270" r:id="rId15"/>
  </p:sldIdLst>
  <p:sldSz cx="12192000" cy="6858000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2195-7523-432C-9462-2D846122F2C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0C8-232F-4F3C-9DDF-D8AE7CCC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0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2195-7523-432C-9462-2D846122F2C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0C8-232F-4F3C-9DDF-D8AE7CCC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6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2195-7523-432C-9462-2D846122F2C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0C8-232F-4F3C-9DDF-D8AE7CCC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98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7" y="279964"/>
            <a:ext cx="10363202" cy="6667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8" y="2986883"/>
            <a:ext cx="3328415" cy="22767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6883"/>
            <a:ext cx="3328415" cy="22767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8" y="2986883"/>
            <a:ext cx="3328415" cy="22767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8" y="4980571"/>
            <a:ext cx="3328415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3387" indent="-153387">
              <a:buFont typeface="Arial" panose="020B0604020202020204" pitchFamily="34" charset="0"/>
              <a:buChar char="•"/>
              <a:defRPr sz="1500"/>
            </a:lvl2pPr>
            <a:lvl3pPr marL="306774" indent="-153387">
              <a:defRPr sz="1500"/>
            </a:lvl3pPr>
            <a:lvl4pPr marL="536852" indent="-230080">
              <a:defRPr sz="1500"/>
            </a:lvl4pPr>
            <a:lvl5pPr marL="766931" indent="-23008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1"/>
            <a:ext cx="3328415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3387" indent="-153387">
              <a:buFont typeface="Arial" panose="020B0604020202020204" pitchFamily="34" charset="0"/>
              <a:buChar char="•"/>
              <a:defRPr sz="1500"/>
            </a:lvl2pPr>
            <a:lvl3pPr marL="306774" indent="-153387">
              <a:defRPr sz="1500"/>
            </a:lvl3pPr>
            <a:lvl4pPr marL="536852" indent="-230080">
              <a:defRPr sz="1500"/>
            </a:lvl4pPr>
            <a:lvl5pPr marL="766931" indent="-23008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8" y="4980571"/>
            <a:ext cx="3328415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3387" indent="-153387">
              <a:buFont typeface="Arial" panose="020B0604020202020204" pitchFamily="34" charset="0"/>
              <a:buChar char="•"/>
              <a:defRPr sz="1500"/>
            </a:lvl2pPr>
            <a:lvl3pPr marL="306774" indent="-153387">
              <a:defRPr sz="1500"/>
            </a:lvl3pPr>
            <a:lvl4pPr marL="536852" indent="-230080">
              <a:defRPr sz="1500"/>
            </a:lvl4pPr>
            <a:lvl5pPr marL="766931" indent="-23008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7" y="933460"/>
            <a:ext cx="10363202" cy="223742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848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2195-7523-432C-9462-2D846122F2C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0C8-232F-4F3C-9DDF-D8AE7CCC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4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2195-7523-432C-9462-2D846122F2C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0C8-232F-4F3C-9DDF-D8AE7CCC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1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2195-7523-432C-9462-2D846122F2C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0C8-232F-4F3C-9DDF-D8AE7CCC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9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2195-7523-432C-9462-2D846122F2C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0C8-232F-4F3C-9DDF-D8AE7CCC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9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2195-7523-432C-9462-2D846122F2C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0C8-232F-4F3C-9DDF-D8AE7CCC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2195-7523-432C-9462-2D846122F2C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0C8-232F-4F3C-9DDF-D8AE7CCC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6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2195-7523-432C-9462-2D846122F2C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0C8-232F-4F3C-9DDF-D8AE7CCC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9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2195-7523-432C-9462-2D846122F2C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00C8-232F-4F3C-9DDF-D8AE7CCC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5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2195-7523-432C-9462-2D846122F2C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800C8-232F-4F3C-9DDF-D8AE7CCC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2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"/>
            <a:ext cx="12192000" cy="175411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3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11300" y="2036306"/>
            <a:ext cx="9664701" cy="5033002"/>
          </a:xfrm>
          <a:prstGeom prst="rect">
            <a:avLst/>
          </a:prstGeom>
        </p:spPr>
        <p:txBody>
          <a:bodyPr vert="horz" wrap="square" lIns="0" tIns="28787" rIns="0" bIns="0" rtlCol="0">
            <a:spAutoFit/>
          </a:bodyPr>
          <a:lstStyle/>
          <a:p>
            <a:pPr marL="37943" algn="ctr">
              <a:spcBef>
                <a:spcPts val="228"/>
              </a:spcBef>
              <a:spcAft>
                <a:spcPts val="1170"/>
              </a:spcAft>
            </a:pPr>
            <a:r>
              <a:rPr lang="uz-Latn-UZ" sz="5850" dirty="0">
                <a:solidFill>
                  <a:srgbClr val="002060"/>
                </a:solidFill>
                <a:latin typeface="Arial"/>
                <a:cs typeface="Arial"/>
              </a:rPr>
              <a:t>Ma</a:t>
            </a:r>
            <a:r>
              <a:rPr lang="en-US" sz="5850" dirty="0" err="1">
                <a:solidFill>
                  <a:srgbClr val="002060"/>
                </a:solidFill>
                <a:latin typeface="Arial"/>
                <a:cs typeface="Arial"/>
              </a:rPr>
              <a:t>vzu</a:t>
            </a:r>
            <a:r>
              <a:rPr lang="en-US" sz="585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</a:p>
          <a:p>
            <a:pPr marL="37943" algn="ctr">
              <a:spcBef>
                <a:spcPts val="228"/>
              </a:spcBef>
              <a:spcAft>
                <a:spcPts val="117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Metall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‘tkazgichlar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qarshiligining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temperaturaga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ru-RU"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r>
              <a:rPr lang="ru-RU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7943" algn="ctr">
              <a:spcBef>
                <a:spcPts val="228"/>
              </a:spcBef>
              <a:spcAft>
                <a:spcPts val="1170"/>
              </a:spcAft>
            </a:pPr>
            <a:endParaRPr lang="en-US" sz="4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83775" y="2072187"/>
            <a:ext cx="709238" cy="1967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3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22376" y="505578"/>
            <a:ext cx="2205465" cy="98023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3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22376" y="505578"/>
            <a:ext cx="2205464" cy="98023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3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05703" y="613014"/>
            <a:ext cx="2080314" cy="746622"/>
          </a:xfrm>
          <a:prstGeom prst="rect">
            <a:avLst/>
          </a:prstGeom>
        </p:spPr>
        <p:txBody>
          <a:bodyPr vert="horz" wrap="square" lIns="0" tIns="32714" rIns="0" bIns="0" rtlCol="0">
            <a:spAutoFit/>
          </a:bodyPr>
          <a:lstStyle/>
          <a:p>
            <a:pPr algn="ctr">
              <a:spcBef>
                <a:spcPts val="258"/>
              </a:spcBef>
            </a:pPr>
            <a:r>
              <a:rPr lang="en-US" sz="4636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uz-Latn-UZ" sz="463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63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61272" y="550491"/>
            <a:ext cx="7239280" cy="1110132"/>
          </a:xfrm>
          <a:prstGeom prst="rect">
            <a:avLst/>
          </a:prstGeom>
        </p:spPr>
        <p:txBody>
          <a:bodyPr vert="horz" wrap="square" lIns="0" tIns="3013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07" algn="ctr" defTabSz="1886929">
              <a:spcBef>
                <a:spcPts val="235"/>
              </a:spcBef>
              <a:defRPr/>
            </a:pPr>
            <a:r>
              <a:rPr lang="en-US" sz="7016" kern="0" spc="11" dirty="0" err="1">
                <a:solidFill>
                  <a:sysClr val="window" lastClr="FFFFFF"/>
                </a:solidFill>
              </a:rPr>
              <a:t>Fizika</a:t>
            </a:r>
            <a:endParaRPr lang="en-US" sz="701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838394" y="505578"/>
            <a:ext cx="878781" cy="980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86929"/>
            <a:endParaRPr sz="371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66C1638-93C7-41FF-B1FC-D130FDE01242}"/>
              </a:ext>
            </a:extLst>
          </p:cNvPr>
          <p:cNvSpPr/>
          <p:nvPr/>
        </p:nvSpPr>
        <p:spPr>
          <a:xfrm>
            <a:off x="483775" y="4463343"/>
            <a:ext cx="709238" cy="1967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36"/>
          </a:p>
        </p:txBody>
      </p:sp>
    </p:spTree>
    <p:extLst>
      <p:ext uri="{BB962C8B-B14F-4D97-AF65-F5344CB8AC3E}">
        <p14:creationId xmlns:p14="http://schemas.microsoft.com/office/powerpoint/2010/main" val="88004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1999" cy="15367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Metallarning solishtirma qarshiligining temperaturaga bog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liqligidan qarshilikli termometrlarda foydalaniladi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071943"/>
              </p:ext>
            </p:extLst>
          </p:nvPr>
        </p:nvGraphicFramePr>
        <p:xfrm>
          <a:off x="2408423" y="2297854"/>
          <a:ext cx="3687576" cy="3683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PHOTO-PAINT" r:id="rId3" imgW="2209680" imgH="3263760" progId="CorelPHOTOPAINT.Image.19">
                  <p:embed/>
                </p:oleObj>
              </mc:Choice>
              <mc:Fallback>
                <p:oleObj name="PHOTO-PAINT" r:id="rId3" imgW="2209680" imgH="3263760" progId="CorelPHOTOPAINT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8423" y="2297854"/>
                        <a:ext cx="3687576" cy="3683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208548"/>
              </p:ext>
            </p:extLst>
          </p:nvPr>
        </p:nvGraphicFramePr>
        <p:xfrm>
          <a:off x="7435362" y="2297854"/>
          <a:ext cx="3194538" cy="346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PHOTO-PAINT" r:id="rId5" imgW="8127720" imgH="8127720" progId="CorelPHOTOPAINT.Image.19">
                  <p:embed/>
                </p:oleObj>
              </mc:Choice>
              <mc:Fallback>
                <p:oleObj name="PHOTO-PAINT" r:id="rId5" imgW="8127720" imgH="8127720" progId="CorelPHOTOPAINT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35362" y="2297854"/>
                        <a:ext cx="3194538" cy="3463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57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309F-5907-4EB7-9738-F918F8FF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699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O‘ta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o‘tkazuvchanlik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F83462-2B72-43BD-BD42-F363EFEE6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727200"/>
            <a:ext cx="6985000" cy="48641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1908-yilda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golland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fizigi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Kamerling-Onnes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geliyni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erishdi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U 1911-yil 28-aprelda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o‘ta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o‘tkazuvchanlik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hodisasini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1957-yilda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o‘tkazuvchanlik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Kuper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Bogolyubovlar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nazariy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berildi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417A25-B7ED-411A-91E1-EA8EA6472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2489200"/>
            <a:ext cx="36449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7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AB4AD4-2797-464E-B37A-FB7A5228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477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9-mashq 3-masala (167-bet)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31800" y="1569493"/>
                <a:ext cx="11252200" cy="460747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uz-Latn-UZ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16000" dirty="0">
                    <a:latin typeface="Arial" panose="020B0604020202020204" pitchFamily="34" charset="0"/>
                    <a:cs typeface="Arial" panose="020B0604020202020204" pitchFamily="34" charset="0"/>
                  </a:rPr>
                  <a:t>Nikelin simning 20</a:t>
                </a:r>
                <a14:m>
                  <m:oMath xmlns:m="http://schemas.openxmlformats.org/officeDocument/2006/math">
                    <m:r>
                      <a:rPr lang="en-US" sz="160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uz-Latn-UZ" sz="1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uz-Latn-UZ" sz="16000" dirty="0">
                    <a:latin typeface="Arial" panose="020B0604020202020204" pitchFamily="34" charset="0"/>
                    <a:cs typeface="Arial" panose="020B0604020202020204" pitchFamily="34" charset="0"/>
                  </a:rPr>
                  <a:t> dagi qarshiligi </a:t>
                </a:r>
                <a14:m>
                  <m:oMath xmlns:m="http://schemas.openxmlformats.org/officeDocument/2006/math">
                    <m:r>
                      <a:rPr lang="en-US" sz="16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16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1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1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1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16000" dirty="0">
                    <a:latin typeface="Arial" panose="020B0604020202020204" pitchFamily="34" charset="0"/>
                    <a:cs typeface="Arial" panose="020B0604020202020204" pitchFamily="34" charset="0"/>
                  </a:rPr>
                  <a:t>ga teng edi. Uni 120</a:t>
                </a:r>
                <a14:m>
                  <m:oMath xmlns:m="http://schemas.openxmlformats.org/officeDocument/2006/math">
                    <m:r>
                      <a:rPr lang="uz-Latn-UZ" sz="1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uz-Latn-UZ" sz="16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gacha qizdirilsa, qarshiligi nimaga teng bo‘ladi? </a:t>
                </a:r>
                <a:endParaRPr lang="en-US" sz="1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uz-Latn-UZ" sz="16000" dirty="0">
                    <a:latin typeface="Arial" panose="020B0604020202020204" pitchFamily="34" charset="0"/>
                    <a:cs typeface="Arial" panose="020B0604020202020204" pitchFamily="34" charset="0"/>
                  </a:rPr>
                  <a:t>Nikelin uchun </a:t>
                </a:r>
                <a:r>
                  <a:rPr lang="en-US" sz="1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0" b="0" i="0" smtClean="0">
                        <a:latin typeface="Cambria Math" panose="02040503050406030204" pitchFamily="18" charset="0"/>
                      </a:rPr>
                      <m:t>0001</m:t>
                    </m:r>
                    <m:sSup>
                      <m:sSupPr>
                        <m:ctrlPr>
                          <a:rPr lang="uz-Latn-UZ" sz="1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z-Latn-UZ" sz="16000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uz-Latn-UZ" sz="16000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z-Latn-UZ" sz="16000" b="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1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br>
                  <a:rPr lang="uz-Latn-UZ" sz="16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uz-Latn-UZ" sz="16600" dirty="0"/>
                </a:br>
                <a:endParaRPr lang="uz-Latn-UZ" sz="16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00" y="1569493"/>
                <a:ext cx="11252200" cy="4607470"/>
              </a:xfrm>
              <a:blipFill>
                <a:blip r:embed="rId2"/>
                <a:stretch>
                  <a:fillRect l="-1950" r="-1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304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390867" y="263033"/>
                <a:ext cx="5240740" cy="3079723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  <a:endPara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36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uz-Latn-UZ" sz="3600" b="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3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uz-Latn-UZ" sz="36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uz-Latn-UZ" sz="36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uz-Latn-UZ" sz="36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uz-Latn-UZ" sz="36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3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390867" y="263033"/>
                <a:ext cx="5240740" cy="3079723"/>
              </a:xfrm>
              <a:blipFill>
                <a:blip r:embed="rId2"/>
                <a:stretch>
                  <a:fillRect t="-33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295331" y="791570"/>
            <a:ext cx="0" cy="3079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464446" y="3429000"/>
            <a:ext cx="4699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873" y="4230805"/>
                <a:ext cx="11529388" cy="2442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3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=120℃−20℃=100℃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 </m:t>
                    </m:r>
                    <m:r>
                      <m:rPr>
                        <m:sty m:val="p"/>
                      </m:rPr>
                      <a:rPr lang="el-G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r>
                      <a:rPr lang="el-G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1+0,0001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℃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∙100℃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=20,2 </m:t>
                    </m:r>
                    <m:r>
                      <m:rPr>
                        <m:sty m:val="p"/>
                      </m:rPr>
                      <a:rPr lang="el-G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l-GR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73" y="4230805"/>
                <a:ext cx="11529388" cy="2442669"/>
              </a:xfrm>
              <a:prstGeom prst="rect">
                <a:avLst/>
              </a:prstGeom>
              <a:blipFill>
                <a:blip r:embed="rId3"/>
                <a:stretch>
                  <a:fillRect l="-1639" t="-6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873" y="311764"/>
                <a:ext cx="4435523" cy="33175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  <a:endPara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 </m:t>
                    </m:r>
                    <m:r>
                      <m:rPr>
                        <m:sty m:val="p"/>
                      </m:rPr>
                      <a:rPr lang="el-GR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uz-Latn-UZ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=0,0001 </m:t>
                    </m:r>
                    <m:sSup>
                      <m:sSup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℃</m:t>
                        </m:r>
                      </m:e>
                      <m:sup>
                        <m:r>
                          <a:rPr lang="uz-Latn-UZ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</a:t>
                </a:r>
                <a:r>
                  <a:rPr lang="uz-Latn-UZ" sz="36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−?</m:t>
                    </m:r>
                  </m:oMath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73" y="311764"/>
                <a:ext cx="4435523" cy="3317573"/>
              </a:xfrm>
              <a:prstGeom prst="rect">
                <a:avLst/>
              </a:prstGeom>
              <a:blipFill>
                <a:blip r:embed="rId4"/>
                <a:stretch>
                  <a:fillRect l="-4264" t="-3125" b="-194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C548B-55F6-43EC-9781-3CEC81A9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207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58999"/>
            <a:ext cx="10666863" cy="4017963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uz-Latn-UZ" sz="4800" dirty="0"/>
              <a:t> 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, mavzuga doir savollarga javob yozi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157-bet)</a:t>
            </a:r>
            <a:endParaRPr lang="uz-Latn-U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0363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 2. 9-mashq  2-masalani yechi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(167-bet)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4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D8C410-CA53-41BA-8D67-E18A9C427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584200"/>
            <a:ext cx="11379200" cy="58039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qarshiligi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o‘zgarishiga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44FA5E-E58B-43CB-9255-ABFE5B1EF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24074"/>
            <a:ext cx="5435600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354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7701" y="622300"/>
                <a:ext cx="10794999" cy="581660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Metall o‘tkazgichlar qarshiligi ularning geometrik o‘lchamlariga bog‘liq.  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𝒍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den>
                    </m:f>
                  </m:oMath>
                </a14:m>
                <a:r>
                  <a:rPr lang="uz-Latn-UZ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1" y="622300"/>
                <a:ext cx="10794999" cy="5816600"/>
              </a:xfrm>
              <a:blipFill>
                <a:blip r:embed="rId2"/>
                <a:stretch>
                  <a:fillRect l="-1976" t="-1887" r="-2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5AFAE4-EE09-4C40-9F69-20C2376C1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3530600"/>
            <a:ext cx="5880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63813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ermorezistor">
            <a:hlinkClick r:id="" action="ppaction://media"/>
            <a:extLst>
              <a:ext uri="{FF2B5EF4-FFF2-40B4-BE49-F238E27FC236}">
                <a16:creationId xmlns:a16="http://schemas.microsoft.com/office/drawing/2014/main" id="{C0E82B77-CA57-4A61-BFD1-44ED6035E12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4300"/>
            <a:ext cx="12192000" cy="740410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4560C4-C259-4F86-A34E-EF52545E2EF0}"/>
              </a:ext>
            </a:extLst>
          </p:cNvPr>
          <p:cNvSpPr/>
          <p:nvPr/>
        </p:nvSpPr>
        <p:spPr>
          <a:xfrm>
            <a:off x="6388100" y="6858000"/>
            <a:ext cx="5334000" cy="2413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86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76299" y="1041400"/>
                <a:ext cx="10350501" cy="517183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Metall o‘tkazgichlar qizdirilganda ularning qarshiligi ortadi. Agar 0⁰C  da o‘tkazgich qarshiligi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𝑅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uz-Latn-UZ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temperaturadagi qarshiligi  </a:t>
                </a:r>
                <a:r>
                  <a:rPr lang="uz-Latn-UZ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bo‘lsa, ular orasidagi bog‘lanish quyidagicha bo‘ladi.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uz-Latn-UZ" sz="4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b>
                        <m:r>
                          <a:rPr lang="uz-Latn-UZ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uz-Latn-UZ" sz="4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uz-Latn-UZ" sz="4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uz-Latn-UZ" sz="4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l-GR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𝜟</m:t>
                    </m:r>
                    <m:r>
                      <a:rPr lang="uz-Latn-UZ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𝐭</m:t>
                    </m:r>
                    <m:r>
                      <a:rPr lang="uz-Latn-UZ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uz-Latn-UZ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Bunda 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qarshilikning temperatura koeffitsiyenti.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299" y="1041400"/>
                <a:ext cx="10350501" cy="5171831"/>
              </a:xfrm>
              <a:blipFill>
                <a:blip r:embed="rId2"/>
                <a:stretch>
                  <a:fillRect l="-1826" t="-1887" r="-1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72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87401" y="876299"/>
                <a:ext cx="10426700" cy="55106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uz-Latn-UZ" sz="4000" dirty="0"/>
              </a:p>
              <a:p>
                <a:pPr marL="0" indent="0">
                  <a:buNone/>
                </a:pPr>
                <a:r>
                  <a:rPr lang="uz-Latn-UZ" sz="4000" dirty="0"/>
                  <a:t>           </a:t>
                </a:r>
                <a:r>
                  <a:rPr lang="en-US" sz="4000" dirty="0"/>
                  <a:t>               </a:t>
                </a:r>
                <a14:m>
                  <m:oMath xmlns:m="http://schemas.openxmlformats.org/officeDocument/2006/math">
                    <m:r>
                      <a:rPr lang="uz-Latn-UZ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uz-Latn-UZ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uz-Latn-UZ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uz-Latn-UZ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uz-Latn-UZ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l-GR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r>
                          <a:rPr lang="uz-Latn-UZ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uz-Latn-UZ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r>
                          <a:rPr lang="uz-Latn-UZ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sSub>
                          <m:sSubPr>
                            <m:ctrlPr>
                              <a:rPr lang="uz-Latn-UZ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8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uz-Latn-UZ" sz="4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l-GR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r>
                          <a:rPr lang="uz-Latn-UZ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uz-Latn-UZ" sz="4400" dirty="0"/>
                  <a:t>    </a:t>
                </a:r>
                <a:endParaRPr lang="uz-Latn-UZ" sz="40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uz-Latn-UZ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z-Latn-UZ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-koeffitsiyent temperatura 1°C ga o‘zgarganda o‘tkazgich qarshiligining o‘zgarishi  0°C  dagi  qarshiligining qancha qismini tashkil etishini ko‘rsatadi.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7401" y="876299"/>
                <a:ext cx="10426700" cy="5510645"/>
              </a:xfrm>
              <a:blipFill>
                <a:blip r:embed="rId2"/>
                <a:stretch>
                  <a:fillRect l="-1753" r="-17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0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209800"/>
                <a:ext cx="11887200" cy="347589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uz-Latn-UZ" dirty="0"/>
                  <a:t>      </a:t>
                </a:r>
                <a:r>
                  <a:rPr lang="uz-Latn-UZ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5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R</m:t>
                    </m:r>
                    <m:r>
                      <a:rPr lang="uz-Latn-UZ" sz="5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5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f>
                      <m:fPr>
                        <m:ctrlPr>
                          <a:rPr lang="uz-Latn-UZ" sz="5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5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r>
                          <a:rPr lang="uz-Latn-UZ" sz="5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uz-Latn-UZ" sz="5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5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</m:t>
                    </m:r>
                    <m:sSub>
                      <m:sSubPr>
                        <m:ctrlPr>
                          <a:rPr lang="uz-Latn-UZ" sz="5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5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uz-Latn-UZ" sz="5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5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5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5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uz-Latn-UZ" sz="5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uz-Latn-UZ" sz="5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5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r>
                          <a:rPr lang="uz-Latn-UZ" sz="5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den>
                    </m:f>
                  </m:oMath>
                </a14:m>
                <a:endParaRPr lang="en-US" sz="43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3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5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uz-Latn-UZ" sz="5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uz-Latn-UZ" sz="52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5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5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uz-Latn-UZ" sz="5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5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</m:oMath>
                </a14:m>
                <a:r>
                  <a:rPr lang="uz-Latn-UZ" sz="5200" dirty="0">
                    <a:latin typeface="Arial" panose="020B0604020202020204" pitchFamily="34" charset="0"/>
                    <a:cs typeface="Arial" panose="020B0604020202020204" pitchFamily="34" charset="0"/>
                  </a:rPr>
                  <a:t>1+</a:t>
                </a:r>
                <a14:m>
                  <m:oMath xmlns:m="http://schemas.openxmlformats.org/officeDocument/2006/math">
                    <m:r>
                      <a:rPr lang="uz-Latn-UZ" sz="5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m:rPr>
                        <m:sty m:val="p"/>
                      </m:rPr>
                      <a:rPr lang="el-GR" sz="5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uz-Latn-UZ" sz="5200" dirty="0">
                    <a:latin typeface="Arial" panose="020B0604020202020204" pitchFamily="34" charset="0"/>
                    <a:cs typeface="Arial" panose="020B0604020202020204" pitchFamily="34" charset="0"/>
                  </a:rPr>
                  <a:t>t) </a:t>
                </a:r>
                <a14:m>
                  <m:oMath xmlns:m="http://schemas.openxmlformats.org/officeDocument/2006/math">
                    <m:r>
                      <a:rPr lang="en-US" sz="5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</m:t>
                    </m:r>
                    <m:r>
                      <a:rPr lang="uz-Latn-UZ" sz="5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5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5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5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uz-Latn-UZ" sz="5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5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(1+</m:t>
                    </m:r>
                    <m:r>
                      <a:rPr lang="uz-Latn-UZ" sz="5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m:rPr>
                        <m:sty m:val="p"/>
                      </m:rPr>
                      <a:rPr lang="el-GR" sz="5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5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5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7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7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209800"/>
                <a:ext cx="11887200" cy="347589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/>
            <a:r>
              <a:rPr lang="uz-Latn-UZ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O‘tkazgichlar qizdirilganda ularning geometrik o‘lchamlari va solishtirma qarshiliklari ham o‘zgaradi</a:t>
            </a:r>
            <a:r>
              <a:rPr lang="uz-Latn-U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7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54CF8-C1FA-4289-9F13-DD886C85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5335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Solishtirma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qarshilikning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A3A4101C-F25A-4F88-AE2A-E506BF959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4200" y="1435101"/>
                <a:ext cx="11341100" cy="5054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A3A4101C-F25A-4F88-AE2A-E506BF959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4200" y="1435101"/>
                <a:ext cx="11341100" cy="50546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EA91A2-702F-4859-B0F7-B7AFBEF3D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9" y="1635125"/>
            <a:ext cx="9207501" cy="46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303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arshilikni temp bog">
            <a:hlinkClick r:id="" action="ppaction://media"/>
            <a:extLst>
              <a:ext uri="{FF2B5EF4-FFF2-40B4-BE49-F238E27FC236}">
                <a16:creationId xmlns:a16="http://schemas.microsoft.com/office/drawing/2014/main" id="{89A4BDA8-019B-4FA9-A73E-4C7255E8EB1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5400" y="0"/>
            <a:ext cx="12192000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FDFC68-4AE1-42BD-B0AE-A6F7DEA36180}"/>
              </a:ext>
            </a:extLst>
          </p:cNvPr>
          <p:cNvSpPr/>
          <p:nvPr/>
        </p:nvSpPr>
        <p:spPr>
          <a:xfrm>
            <a:off x="3149600" y="4165600"/>
            <a:ext cx="36449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13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420</Words>
  <Application>Microsoft Office PowerPoint</Application>
  <PresentationFormat>Широкоэкранный</PresentationFormat>
  <Paragraphs>46</Paragraphs>
  <Slides>14</Slides>
  <Notes>0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Тема Office</vt:lpstr>
      <vt:lpstr>PHOTO-PAINT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Solishtirma qarshilikning temperatura koeffitsiyenti             </vt:lpstr>
      <vt:lpstr>Презентация PowerPoint</vt:lpstr>
      <vt:lpstr>Презентация PowerPoint</vt:lpstr>
      <vt:lpstr>                        O‘ta o‘tkazuvchanlik</vt:lpstr>
      <vt:lpstr>9-mashq 3-masala (167-bet)</vt:lpstr>
      <vt:lpstr>Презентация PowerPoint</vt:lpstr>
      <vt:lpstr>  Mustaqil bajarish uchun topshiriqlar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IX-BOB TURLI MUHITLARDA ELEKTR TOKI  Mavzu: Vakuumda elektr toki</dc:title>
  <dc:creator>User</dc:creator>
  <cp:lastModifiedBy>hp</cp:lastModifiedBy>
  <cp:revision>76</cp:revision>
  <cp:lastPrinted>2020-06-28T13:42:09Z</cp:lastPrinted>
  <dcterms:created xsi:type="dcterms:W3CDTF">2020-04-12T17:38:55Z</dcterms:created>
  <dcterms:modified xsi:type="dcterms:W3CDTF">2021-04-04T05:42:52Z</dcterms:modified>
</cp:coreProperties>
</file>