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5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310" r:id="rId3"/>
    <p:sldId id="308" r:id="rId4"/>
    <p:sldId id="309" r:id="rId5"/>
    <p:sldId id="306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0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𝑞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𝑞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𝑁𝑒</m:t>
                  </m:r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𝐼=𝑞/𝑡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en-US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𝑞=𝑁𝑒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𝑗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𝑛𝑒</m:t>
                  </m:r>
                  <m:sSub>
                    <m:sSub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𝑜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‘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𝑟𝑡</m:t>
                      </m:r>
                    </m:sub>
                  </m:sSub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</m:num>
                    <m:den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𝑗=𝐼/𝑆=𝑛𝑒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𝜗_(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𝑜‘𝑟𝑡)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:r>
                <a:rPr lang="en-US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𝑛=𝑁/𝑉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𝛾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𝑈</m:t>
                  </m:r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14:m>
                <m:oMath xmlns:m="http://schemas.openxmlformats.org/officeDocument/2006/math">
                  <m:r>
                    <a:rPr lang="en-US" sz="400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𝛾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𝜌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num>
                    <m:den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𝐼=</a:t>
              </a:r>
              <a:r>
                <a:rPr lang="en-US" sz="40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𝛾𝑈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en-US" sz="400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𝛾</a:t>
              </a:r>
              <a:r>
                <a:rPr lang="en-US" sz="40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=1/𝑅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en-US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𝑅=</a:t>
              </a:r>
              <a:r>
                <a:rPr lang="en-US" sz="40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𝜌 𝑙/𝑆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parallel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a14:m>
              <a:r>
                <a:rPr lang="en-US" sz="4400" b="0" dirty="0">
                  <a:cs typeface="Arial" panose="020B0604020202020204" pitchFamily="34" charset="0"/>
                </a:rPr>
                <a:t>   ;      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e>
                    <m: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</m:sub>
                  </m:sSub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sub>
                      </m:sSub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𝑛=𝐼_2/𝐼_1 </a:t>
              </a:r>
              <a:r>
                <a:rPr lang="en-US" sz="4400" b="0" dirty="0">
                  <a:cs typeface="Arial" panose="020B0604020202020204" pitchFamily="34" charset="0"/>
                </a:rPr>
                <a:t>   ;        </a:t>
              </a:r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𝑟_(𝑠ℎ.)=𝑅_𝐴/(𝑛−1)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parallel </a:t>
          </a:r>
          <a:r>
            <a:rPr lang="en-US" sz="4000" dirty="0" err="1" smtClean="0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ketma-ket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a14:m>
              <a:r>
                <a:rPr lang="en-US" sz="4400" b="0" dirty="0">
                  <a:cs typeface="Arial" panose="020B0604020202020204" pitchFamily="34" charset="0"/>
                </a:rPr>
                <a:t>  ;     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e>
                    <m: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</m:sub>
                  </m:sSub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𝑣</m:t>
                      </m:r>
                    </m:sub>
                  </m:sSub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>
            <a:solidFill>
              <a:srgbClr val="0070C0"/>
            </a:solidFill>
          </dgm:spPr>
          <dgm:t>
            <a:bodyPr/>
            <a:lstStyle/>
            <a:p>
              <a:pPr algn="ctr"/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𝑛=𝑈_2/𝑈_1 </a:t>
              </a:r>
              <a:r>
                <a:rPr lang="en-US" sz="4400" b="0" dirty="0">
                  <a:cs typeface="Arial" panose="020B0604020202020204" pitchFamily="34" charset="0"/>
                </a:rPr>
                <a:t>  ;       </a:t>
              </a:r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𝑟_(𝑠ℎ.)=𝑅_𝑣 (𝑛−1)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ketma-ket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>
        <a:ln>
          <a:solidFill>
            <a:srgbClr val="0070C0"/>
          </a:solidFill>
        </a:ln>
      </dgm:spPr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>
        <a:ln>
          <a:solidFill>
            <a:srgbClr val="0070C0"/>
          </a:solidFill>
        </a:ln>
      </dgm:spPr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𝑞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𝑞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𝑁𝑒</m:t>
              </m:r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𝑗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𝑛𝑒</m:t>
              </m:r>
              <m:sSub>
                <m:sSub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𝑜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‘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𝑟𝑡</m:t>
                  </m:r>
                </m:sub>
              </m:sSub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𝑁</m:t>
                  </m:r>
                </m:num>
                <m:den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𝑉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56828" y="4361292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𝛾</m:t>
              </m:r>
              <m:r>
                <a:rPr lang="en-US" sz="40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𝑈</m:t>
              </m:r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14:m xmlns:a14="http://schemas.microsoft.com/office/drawing/2010/main">
            <m:oMath xmlns:m="http://schemas.openxmlformats.org/officeDocument/2006/math">
              <m:r>
                <a:rPr lang="en-US" sz="400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𝛾</m:t>
              </m:r>
              <m:r>
                <a:rPr lang="en-US" sz="40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𝑅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𝜌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𝑙</m:t>
                  </m:r>
                </m:num>
                <m:den>
                  <m: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6828" y="4361292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Ampermetrga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shunt parallel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56828" y="4361292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den>
              </m:f>
            </m:oMath>
          </a14:m>
          <a:r>
            <a:rPr lang="en-US" sz="4400" b="0" kern="1200" dirty="0">
              <a:cs typeface="Arial" panose="020B0604020202020204" pitchFamily="34" charset="0"/>
            </a:rPr>
            <a:t>   ;      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</m:t>
                  </m:r>
                </m:e>
                <m:sub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𝑠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.</m:t>
                  </m:r>
                </m:sub>
              </m:sSub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sub>
                  </m:sSub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6828" y="4361292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ulash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Voltmetrga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shunt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ketma-ket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ulanadi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70C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56828" y="4361292"/>
          <a:ext cx="10082520" cy="1253655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den>
              </m:f>
            </m:oMath>
          </a14:m>
          <a:r>
            <a:rPr lang="en-US" sz="4400" b="0" kern="1200" dirty="0">
              <a:cs typeface="Arial" panose="020B0604020202020204" pitchFamily="34" charset="0"/>
            </a:rPr>
            <a:t>  ;     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</m:t>
                  </m:r>
                </m:e>
                <m:sub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𝑠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.</m:t>
                  </m:r>
                </m:sub>
              </m:sSub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</m:e>
                <m:sub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𝑣</m:t>
                  </m:r>
                </m:sub>
              </m:sSub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(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1</m:t>
              </m:r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)</m:t>
              </m:r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6828" y="4361292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FD241-54AA-448A-8B01-B4C3058BC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9156A2-B2E1-4AFF-9326-2C84184A2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E18DD7-8CF4-4826-8189-C5E9978BF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24CCA3-65AD-4221-A549-316A53E86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D1A185-2E22-4A0C-92C1-AD2CEF12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7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59DCC-62AF-4B72-86D6-997253330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B5E75F-205C-48BF-AE4E-8392E165D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E5E18A-4B83-44AC-A3DE-F97902CA3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3D90CF-1539-4FB8-BB3D-12FAF068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7EC5FE-5776-4D2D-8A64-989FF6D2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53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5569B59-52D5-4B28-8314-88F18EDAD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74FA51-A6D3-4D7E-A1CF-A053B95F4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3FE005-85F9-4B44-A486-260E5E8B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0C067C-1A0B-4E0D-AD54-4ECFFF48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E88509-C6A9-42EF-BC55-121FE72CF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11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3668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7DA59-A418-4BFD-BB70-C7D71C07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BB70F9-6175-4548-8DC4-00EEC777C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BAB57C-51DC-4673-A6F2-6596DD33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11DE4F-4ADF-48A6-A4E7-400F7CBC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C74FF4-B5E7-4685-A0EE-A3C66F3A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43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4EE297-AE94-4D50-B1BC-499DD471A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EEDDF2-E0D8-4212-8E35-D8519A93E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8B6D9B-680B-4B24-B9DE-D5210C55D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E3F644-98B0-4767-AA21-95D0464F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045780-A4C7-4A54-AFCF-93EFE6D7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18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FFB70-2A04-4D62-B313-85C12CD7C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3EC987-3F09-409B-A6A5-1D62FDD38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86237E-3491-4135-BE43-F52FD74AB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770129-E340-4CA5-B2CB-A50ED5E9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1C3A69-5EFD-470C-8524-795D77CA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3F4429-A8A7-4647-8C38-ACC2E804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1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22B09-AD31-463A-B876-55A279791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1E4767-FA2B-4787-A769-208FBB5AA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030C4F-A035-4600-83C3-202531DCA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2F65A4E-46CB-4FD8-81F7-8B3C249E6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188E80-C8FD-4FB0-8DF9-9EB51FE06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1681080-C05F-4135-85BE-0BCC609F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9861D20-5A86-46B1-A9A6-7FEC10CB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4AFC471-368C-45DD-B04F-D7334ED6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52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5B221D-92F5-4EBB-8892-FE77B3B8A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8E03377-9144-44B4-9B20-95392E887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105E739-B10A-4059-8CE4-74FB7A2F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EFF361-E583-4B72-8138-451C336B3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36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BA79D3-4BB4-4992-8539-424DD7B24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412560-FB28-42C0-9FC6-BB893977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A437DC-CDF7-4B02-9ADB-7FD92C27E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00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73557-6E61-436D-AFC9-BEE600580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502A85-0FB3-4CB8-9FE1-D27D7A319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DD996A-DEB6-4DF0-975F-24DAD5725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0436D5-9B09-4678-9446-08F7AFBF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8EEFFE-30BB-4AE2-8F0B-36A61910B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E7B468-5365-478A-9558-E085BBD3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49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349CD-20CF-4A4E-8144-7B2BA72C7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91F9379-7FEF-42B9-8650-D818CF3BE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BC9C75-D43E-42F8-A580-5523954F3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592BC9-DDC2-4821-BAD3-237729FF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48FE43-B2A7-43E4-884F-CA6E3289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5D9C17-3396-4F60-B215-CB22A6796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9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C9C6A-818E-4713-A02D-D80DD5950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6826AB-F40C-4F38-9425-016AEC093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E40053-3B58-4189-B8E1-7E0C7F4CC1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B9887-0FD1-448A-8AE0-713365E6D9F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5A5949-B071-4F78-B98D-2693DE829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946335-62AE-414E-B429-E09D842BC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C6F31-5BA2-423F-934F-2A719C258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6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85899" y="2275808"/>
            <a:ext cx="7251701" cy="494910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spcBef>
                <a:spcPts val="233"/>
              </a:spcBef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 algn="ctr">
              <a:spcBef>
                <a:spcPts val="233"/>
              </a:spcBef>
              <a:spcAft>
                <a:spcPts val="1200"/>
              </a:spcAft>
            </a:pP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  <a:spcAft>
                <a:spcPts val="1200"/>
              </a:spcAft>
            </a:pP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21" y="2275808"/>
            <a:ext cx="727405" cy="17990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2940448-88DC-42A9-81C2-E491C4EA6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357" y="4447101"/>
            <a:ext cx="2885402" cy="2198205"/>
          </a:xfrm>
          <a:prstGeom prst="rect">
            <a:avLst/>
          </a:prstGeom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26BDA222-7A1F-499F-95A5-E6D6EA72E5FB}"/>
              </a:ext>
            </a:extLst>
          </p:cNvPr>
          <p:cNvSpPr/>
          <p:nvPr/>
        </p:nvSpPr>
        <p:spPr>
          <a:xfrm>
            <a:off x="340020" y="4472169"/>
            <a:ext cx="727405" cy="17990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2396" dirty="0">
              <a:solidFill>
                <a:schemeClr val="bg2">
                  <a:lumMod val="75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 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  <a:blipFill>
                <a:blip r:embed="rId2"/>
                <a:stretch>
                  <a:fillRect t="-3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109648" y="791568"/>
            <a:ext cx="0" cy="263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404884" y="2661313"/>
            <a:ext cx="54864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8873" y="4036039"/>
                <a:ext cx="11529388" cy="26374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1100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l-GR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2156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308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den>
                        </m:f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6600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𝒔𝒉</m:t>
                        </m:r>
                      </m:sub>
                    </m:sSub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𝟔𝟔𝟎𝟎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𝜴</m:t>
                    </m:r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73" y="4036039"/>
                <a:ext cx="11529388" cy="2637436"/>
              </a:xfrm>
              <a:prstGeom prst="rect">
                <a:avLst/>
              </a:prstGeom>
              <a:blipFill>
                <a:blip r:embed="rId3"/>
                <a:stretch>
                  <a:fillRect l="-1904" t="-1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8873" y="184527"/>
                <a:ext cx="5590040" cy="34184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1100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308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2156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News706 BT" panose="02040804060705020204" pitchFamily="18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73" y="184527"/>
                <a:ext cx="5590040" cy="3418482"/>
              </a:xfrm>
              <a:prstGeom prst="rect">
                <a:avLst/>
              </a:prstGeom>
              <a:blipFill>
                <a:blip r:embed="rId4"/>
                <a:stretch>
                  <a:fillRect l="-3381" t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11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4200" y="1562100"/>
                <a:ext cx="11049000" cy="49712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10 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maksimal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moʻljallangan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ampermetr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100 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toklarni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shunt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tayyorlash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28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temir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uzunlikda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(m)?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12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m:rPr>
                        <m:sty m:val="p"/>
                      </m:rP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4200" y="1562100"/>
                <a:ext cx="11049000" cy="4971221"/>
              </a:xfrm>
              <a:blipFill>
                <a:blip r:embed="rId2"/>
                <a:stretch>
                  <a:fillRect l="-1987" t="-3431" r="-19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497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478137" y="184525"/>
                <a:ext cx="5463654" cy="4428417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   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𝜌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478137" y="184525"/>
                <a:ext cx="5463654" cy="4428417"/>
              </a:xfrm>
              <a:blipFill>
                <a:blip r:embed="rId2"/>
                <a:stretch>
                  <a:fillRect t="-2338" b="-17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478137" y="859808"/>
            <a:ext cx="0" cy="3998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726743" y="4067029"/>
            <a:ext cx="54864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1749" y="331102"/>
                <a:ext cx="6334835" cy="52644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28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12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m:rPr>
                        <m:sty m:val="p"/>
                      </m:rPr>
                      <a:rPr lang="el-GR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l-GR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News706 BT" panose="02040804060705020204" pitchFamily="18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49" y="331102"/>
                <a:ext cx="6334835" cy="5264479"/>
              </a:xfrm>
              <a:prstGeom prst="rect">
                <a:avLst/>
              </a:prstGeom>
              <a:blipFill>
                <a:blip r:embed="rId3"/>
                <a:stretch>
                  <a:fillRect l="-2984" t="-19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31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3899" y="641446"/>
                <a:ext cx="11586949" cy="589187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num>
                      <m:den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100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  <m: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7</m:t>
                            </m:r>
                          </m:sup>
                        </m:sSup>
                        <m:sSup>
                          <m:sSupPr>
                            <m:ctrlP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  <m:r>
                          <a:rPr lang="el-GR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𝟐𝟑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3899" y="641446"/>
                <a:ext cx="11586949" cy="5891876"/>
              </a:xfrm>
              <a:blipFill>
                <a:blip r:embed="rId2"/>
                <a:stretch>
                  <a:fillRect t="-18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0885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8000" y="1457738"/>
                <a:ext cx="11150600" cy="507558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20 s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oʻtkazgichning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koʻndalag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8 C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)?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	2. 25 mA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moʻljallangan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milliampermetrdan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5 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toklarni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oʻlchaydigan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ampermetr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sifatida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shunt parallel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	3. Qarshiligi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voltmeter 50 V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koʻrsatmoqda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tarmoqdagi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550 V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qoʻshimcha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e>
                    </m:d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8000" y="1457738"/>
                <a:ext cx="11150600" cy="5075583"/>
              </a:xfrm>
              <a:blipFill>
                <a:blip r:embed="rId2"/>
                <a:stretch>
                  <a:fillRect l="-1366" t="-840" r="-1366" b="-1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44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17233826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17233826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2543834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4455355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4455355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1342868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7318276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7318276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8570455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16100"/>
                <a:ext cx="11191362" cy="47172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Koʻndalang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20 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mis sim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orqali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3 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elektronlarning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elektronlarning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28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16100"/>
                <a:ext cx="11191362" cy="4717221"/>
              </a:xfrm>
              <a:blipFill>
                <a:blip r:embed="rId2"/>
                <a:stretch>
                  <a:fillRect l="-1906" t="-3618" r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91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𝑗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𝑛𝑒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𝑟𝑡</m:t>
                          </m:r>
                        </m:sub>
                      </m:sSub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𝑟𝑡</m:t>
                        </m:r>
                      </m:sub>
                    </m:sSub>
                    <m:r>
                      <a:rPr lang="en-US" sz="4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𝑛𝑒𝑆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  <a:blipFill>
                <a:blip r:embed="rId2"/>
                <a:stretch>
                  <a:fillRect t="-3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109648" y="791568"/>
            <a:ext cx="0" cy="3084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477672" y="3289110"/>
            <a:ext cx="54864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258101"/>
                <a:ext cx="12192000" cy="24153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𝑟𝑡</m:t>
                        </m:r>
                      </m:sub>
                    </m:sSub>
                    <m:r>
                      <a:rPr lang="en-US" sz="4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28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19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𝒓𝒕</m:t>
                        </m:r>
                      </m:sub>
                    </m:sSub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f>
                      <m:f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8101"/>
                <a:ext cx="12192000" cy="2415374"/>
              </a:xfrm>
              <a:prstGeom prst="rect">
                <a:avLst/>
              </a:prstGeom>
              <a:blipFill>
                <a:blip r:embed="rId3"/>
                <a:stretch>
                  <a:fillRect l="-1750" t="-25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566" y="184526"/>
                <a:ext cx="5849347" cy="28021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28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𝑟𝑡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News706 BT" panose="02040804060705020204" pitchFamily="18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66" y="184526"/>
                <a:ext cx="5849347" cy="2802183"/>
              </a:xfrm>
              <a:prstGeom prst="rect">
                <a:avLst/>
              </a:prstGeom>
              <a:blipFill>
                <a:blip r:embed="rId4"/>
                <a:stretch>
                  <a:fillRect l="-3125" t="-3696" b="-413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91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981200"/>
                <a:ext cx="11191362" cy="45521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8 s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oʻtkazgichning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koʻndalag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20 C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981200"/>
                <a:ext cx="11191362" cy="4552121"/>
              </a:xfrm>
              <a:blipFill>
                <a:blip r:embed="rId2"/>
                <a:stretch>
                  <a:fillRect l="-1906" t="-3748" r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51146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964072" y="184525"/>
                <a:ext cx="5977719" cy="3244473"/>
              </a:xfrm>
              <a:blipFill>
                <a:blip r:embed="rId2"/>
                <a:stretch>
                  <a:fillRect t="-3195" b="-1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109648" y="791568"/>
            <a:ext cx="0" cy="263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404884" y="2661313"/>
            <a:ext cx="54864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566" y="4036039"/>
                <a:ext cx="11788695" cy="26374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4000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 </m:t>
                        </m:r>
                      </m:den>
                    </m:f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𝒋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r>
                      <a:rPr lang="en-US" sz="3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num>
                      <m:den>
                        <m:sSup>
                          <m:sSupPr>
                            <m:ctrlPr>
                              <a:rPr lang="en-US" sz="3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66" y="4036039"/>
                <a:ext cx="11788695" cy="2637436"/>
              </a:xfrm>
              <a:prstGeom prst="rect">
                <a:avLst/>
              </a:prstGeom>
              <a:blipFill>
                <a:blip r:embed="rId3"/>
                <a:stretch>
                  <a:fillRect l="-1810" t="-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566" y="184527"/>
                <a:ext cx="5849347" cy="34184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News706 BT" panose="02040804060705020204" pitchFamily="18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66" y="184527"/>
                <a:ext cx="5849347" cy="3418482"/>
              </a:xfrm>
              <a:prstGeom prst="rect">
                <a:avLst/>
              </a:prstGeom>
              <a:blipFill>
                <a:blip r:embed="rId4"/>
                <a:stretch>
                  <a:fillRect l="-3125" t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652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3899" y="1689100"/>
                <a:ext cx="11586949" cy="48442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1100 </m:t>
                    </m:r>
                    <m:r>
                      <m:rPr>
                        <m:sty m:val="p"/>
                      </m:rP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voltmetr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308 V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koʻrsatmoqda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tarmoqdagi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2156 V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qoʻshimcha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e>
                    </m:d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3899" y="1689100"/>
                <a:ext cx="11586949" cy="4844221"/>
              </a:xfrm>
              <a:blipFill>
                <a:blip r:embed="rId2"/>
                <a:stretch>
                  <a:fillRect l="-1841" t="-3522" r="-18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83356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348</Words>
  <Application>Microsoft Office PowerPoint</Application>
  <PresentationFormat>Широкоэкранный</PresentationFormat>
  <Paragraphs>81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News706 BT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1-masala</vt:lpstr>
      <vt:lpstr>Презентация PowerPoint</vt:lpstr>
      <vt:lpstr>2-masala</vt:lpstr>
      <vt:lpstr>Презентация PowerPoint</vt:lpstr>
      <vt:lpstr>3-masala</vt:lpstr>
      <vt:lpstr>Презентация PowerPoint</vt:lpstr>
      <vt:lpstr>4-masala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19</cp:revision>
  <dcterms:created xsi:type="dcterms:W3CDTF">2021-03-22T16:55:18Z</dcterms:created>
  <dcterms:modified xsi:type="dcterms:W3CDTF">2021-04-04T05:42:09Z</dcterms:modified>
</cp:coreProperties>
</file>