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5" r:id="rId2"/>
    <p:sldId id="257" r:id="rId3"/>
    <p:sldId id="258" r:id="rId4"/>
    <p:sldId id="311" r:id="rId5"/>
    <p:sldId id="310" r:id="rId6"/>
    <p:sldId id="260" r:id="rId7"/>
    <p:sldId id="261" r:id="rId8"/>
    <p:sldId id="305" r:id="rId9"/>
    <p:sldId id="307" r:id="rId10"/>
    <p:sldId id="308" r:id="rId11"/>
    <p:sldId id="309" r:id="rId12"/>
    <p:sldId id="30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08FE8-CD7D-4023-9034-DFFB83A63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A7BD46-7CC2-4A22-B37C-AEF883760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ACE75-A42B-4131-8A81-D115019CA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A37116-B4D3-4F3E-AA75-DF9E13F7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E379E7-A4CA-40AB-80E9-50A28298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4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DE2E8-2187-4AAF-8199-05F15BD9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AFD4FD-D4E6-4BDA-A531-E5A9163BC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CDEA70-1291-4D1E-869E-865F9C03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CDFE72-0392-4003-9016-D4B2D618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863ECA-33CB-4422-B54E-D10A683D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8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7CCB9D7-11AA-4503-8A33-D6FF110F4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C31FF8-4DD3-4D94-A9B4-5C127D454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786164-369F-4450-9D13-2E9DE9E2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2DDA61-6127-4D2E-929F-9430BB36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FD27DE-AFCD-424E-AA61-015E4D5E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1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8989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EB64B-8923-42FA-AAAB-257AEC10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03E7DA-B137-4809-A4DA-8169ACA24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B1608-EA4B-417E-9C06-A2E6FE0C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BFB39C-514A-4F14-BB68-5D8F71D5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B8E6D1-08F1-4DC7-AE64-878E0A2A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2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01FB0-FD95-41DC-9D20-05BF532B4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6EE682-F500-4E92-B493-BB4F239C2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81972A-4483-4597-B409-8274ED69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B5064F-F188-412A-8BA9-EFD118CB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0517DE-2A65-417E-8E8B-3F3F72A4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EC899-D511-49B9-A45D-65285387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51CD7-9103-4DCD-A6DF-D5436301E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39DCBB-2488-4B68-8825-43851B415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38FF02-7743-4DDA-8618-AD12DFB2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5DBA0-85B7-4E9C-B076-B50D238A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7CAC79-816C-412F-A15F-756CBD58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0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1ABC7-B51D-46A8-A509-5361CD15C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07522C-63E1-4A42-ACDB-E1CD730B4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C8704C-6D26-43BA-8C98-59390BFFD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1DAE3E-E18C-4BB8-9F5B-D965EB1BF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630959-4792-44E1-BA18-FB41F8EF4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BD40F5-8C4D-4166-BD77-ABD5D1616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526A80E-D4CB-4ECF-9169-BA4C3CD2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82C3DD-9405-4332-856E-E87E75A15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0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07070-8824-4216-A064-F6BE24B6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F4523D-3ACA-444C-B948-08011FB0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3E65BA-25A5-44E1-87E4-F5F01318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72AFF3-4FF2-4025-B591-42F5CA85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6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487EC6A-5844-46A8-9BFE-52B7FC62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5E5734-53B7-4EC5-A72C-9756DB62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5062A9-8734-4510-B808-AD05CBE9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9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A85C5-105D-434A-BD7E-990E26F8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3338F5-5E1F-455C-A673-0BB90225E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75FA64-0AAF-4AA7-9561-329DA919C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7A457D-74D7-4ECB-9F90-FAF4E042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A1F1E7-FC37-4007-BC89-1281C29D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D73B22-6694-49A6-8ADF-9BC60AAE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1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A1E69-AC70-4E5D-AF25-7EF9D170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0DCA69E-0435-498D-AABC-6B52337AA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072003-AB4E-4AE2-A02C-9A67CAA06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6E5899-BDB4-4543-AB86-BDC30CE6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44622C-6194-46B7-9D9C-0626551A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5F22B9-F0A8-4B5B-B269-AC61EC83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12D79-C12B-4E95-91A9-35756EE3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556BBE-63AC-4157-8FC3-AD7A7CA73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62CF4-1482-4B9B-B2DA-512B0308F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4C2EF-BDAF-4C4E-9DE7-D16429332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98CC5E-6359-4DCE-8697-B09E6CF94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7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92695" y="2275808"/>
            <a:ext cx="10572341" cy="4710582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spcBef>
                <a:spcPts val="233"/>
              </a:spcBef>
              <a:spcAft>
                <a:spcPts val="1200"/>
              </a:spcAft>
            </a:pPr>
            <a:r>
              <a:rPr lang="uz-Latn-UZ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Ampermetr va voltmetrning o‘lchash chegarasini oshirish.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spcBef>
                <a:spcPts val="233"/>
              </a:spcBef>
              <a:spcAft>
                <a:spcPts val="1200"/>
              </a:spcAft>
            </a:pP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021" y="2294912"/>
            <a:ext cx="727405" cy="17990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76F0324D-F2B9-46A1-A95C-1961F8502E8E}"/>
              </a:ext>
            </a:extLst>
          </p:cNvPr>
          <p:cNvSpPr/>
          <p:nvPr/>
        </p:nvSpPr>
        <p:spPr>
          <a:xfrm>
            <a:off x="340021" y="4460215"/>
            <a:ext cx="727405" cy="17990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0054FD-D99E-44BB-A1AA-44E6A74B7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4600" y="4754080"/>
            <a:ext cx="4235296" cy="167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15548"/>
                <a:ext cx="11436626" cy="471777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Ampermetrning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9,9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u 0,1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oʻlchashga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moʻljallangan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Shu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ampermetr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oʻlchash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qarshilikli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shunt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15548"/>
                <a:ext cx="11436626" cy="4717773"/>
              </a:xfrm>
              <a:blipFill>
                <a:blip r:embed="rId2"/>
                <a:stretch>
                  <a:fillRect l="-1599" t="-2584" r="-1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02052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92042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uz-Latn-UZ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num>
                          <m:den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920422"/>
              </a:xfrm>
              <a:blipFill>
                <a:blip r:embed="rId2"/>
                <a:stretch>
                  <a:fillRect t="-2177" b="-11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634352" y="832875"/>
            <a:ext cx="0" cy="241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42804" y="2569191"/>
            <a:ext cx="4306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2804" y="4394585"/>
                <a:ext cx="11624923" cy="22070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4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uz-Latn-UZ" sz="44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f>
                          <m:fPr>
                            <m:ctrlPr>
                              <a:rPr lang="el-GR" sz="4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𝜴</m:t>
                    </m:r>
                  </m:oMath>
                </a14:m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04" y="4394585"/>
                <a:ext cx="11624923" cy="2207012"/>
              </a:xfrm>
              <a:prstGeom prst="rect">
                <a:avLst/>
              </a:prstGeom>
              <a:blipFill>
                <a:blip r:embed="rId3"/>
                <a:stretch>
                  <a:fillRect l="-1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40" y="187554"/>
                <a:ext cx="4306868" cy="30592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40" y="187554"/>
                <a:ext cx="4306868" cy="3059230"/>
              </a:xfrm>
              <a:prstGeom prst="rect">
                <a:avLst/>
              </a:prstGeom>
              <a:blipFill>
                <a:blip r:embed="rId4"/>
                <a:stretch>
                  <a:fillRect l="-3683" t="-1394" b="-1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1635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B088941-E81D-46B1-A6A4-A858DDAB4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1550504"/>
                <a:ext cx="11065565" cy="474427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Mavzuni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mavzuga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oid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savollarga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yozish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(145-147-bet).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Voltmetrning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1125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agar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5625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qoʻshimcha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ketma-ket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oʻlchash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B088941-E81D-46B1-A6A4-A858DDAB4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550504"/>
                <a:ext cx="11065565" cy="4744279"/>
              </a:xfrm>
              <a:blipFill>
                <a:blip r:embed="rId2"/>
                <a:stretch>
                  <a:fillRect l="-1983" t="-1284" r="-19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8427B-94C4-4F11-96FE-64D4ABEF6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92" y="0"/>
            <a:ext cx="9520158" cy="1049235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z-Latn-U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Takrorlash:  savol-javob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86E8B6-EFDA-4867-8D06-C69E3C8E5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9235"/>
            <a:ext cx="11226800" cy="54150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1. Tok manbalarini ketma-ket ulash qanday hollarda  foydali bo‘ladi?</a:t>
            </a:r>
          </a:p>
          <a:p>
            <a:pPr marL="0" indent="0" algn="just">
              <a:buNone/>
            </a:pPr>
            <a:r>
              <a:rPr lang="uz-Latn-UZ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Javob: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Elektr zanjiridagi  EYuK  va tok kuchini  zarur bo‘lgan holda 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marta oshirish kerak bo‘lganda, tok manbalari ketma-ket ulanadi.       </a:t>
            </a:r>
          </a:p>
          <a:p>
            <a:pPr marL="0" indent="0" algn="just"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2. Qanday hollarda tok manbalari parallel ulanadi? </a:t>
            </a:r>
          </a:p>
          <a:p>
            <a:pPr marL="0" indent="0" algn="just"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Javob: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EYuK ni o‘zgartirmagan holda, tok kuchini oshirish talab etilganda, tok  manbalari parallel ulanadi.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70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81FA6-AC3E-40EC-94C7-597DE4CD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76" y="109183"/>
            <a:ext cx="11423176" cy="2384826"/>
          </a:xfrm>
        </p:spPr>
        <p:txBody>
          <a:bodyPr>
            <a:noAutofit/>
          </a:bodyPr>
          <a:lstStyle/>
          <a:p>
            <a:pPr algn="just"/>
            <a:r>
              <a:rPr lang="uz-Latn-UZ" sz="2400" b="1" i="1" dirty="0"/>
              <a:t>    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Elektr zanjirida ishlatiladigan elektr o‘lchov asboblari ma’lum chegarada ishlay oladi. Ularning o‘lchash chegarasini oshirish uchun ularga qo‘shimcha ravishda qarshiliklar ulanadi. Qo‘shimcha ulangan qarshilik  </a:t>
            </a:r>
            <a:r>
              <a:rPr lang="uz-Latn-U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shunt</a:t>
            </a:r>
            <a:r>
              <a:rPr lang="uz-Latn-UZ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deb ataladi.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2FCFB-5276-490B-8305-17705F9F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5" y="2494009"/>
            <a:ext cx="11778018" cy="3665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Galvanometrni ampermetr sifatida ishlatish uchun yoki ampermetrning o‘lchash chegarasini oshirish uchun unga kattaligi juda kichik bo‘lgan qo‘shimcha qarshilik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shunt)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parallel ravishda  ulanadi.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12839C-C620-4275-8553-BE88320C5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487" y="4326754"/>
            <a:ext cx="3236913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5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z-Latn-UZ" dirty="0"/>
              <a:t>                 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Текст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36728" y="596900"/>
                <a:ext cx="11641541" cy="594037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Shunt ampermetrning o‘lchash chegarasidan necha marta katta tok kuchini o‘lchashini xarakterlash uchun </a:t>
                </a:r>
                <a:r>
                  <a:rPr lang="uz-Latn-UZ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shuntlash koeffitsiyenti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kiritiladi:  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z-Latn-UZ" sz="3600" b="1" i="0" smtClean="0">
                            <a:latin typeface="Cambria Math" panose="02040503050406030204" pitchFamily="18" charset="0"/>
                          </a:rPr>
                          <m:t>𝐈</m:t>
                        </m:r>
                      </m:e>
                      <m:sub>
                        <m:r>
                          <a:rPr lang="uz-Latn-UZ" sz="3600" b="1" i="0" smtClean="0">
                            <a:latin typeface="Cambria Math" panose="02040503050406030204" pitchFamily="18" charset="0"/>
                          </a:rPr>
                          <m:t>𝐠</m:t>
                        </m:r>
                      </m:sub>
                    </m:sSub>
                    <m:r>
                      <a:rPr lang="uz-Latn-UZ" sz="3600" b="1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b="1" i="0" smtClean="0">
                            <a:latin typeface="Cambria Math" panose="02040503050406030204" pitchFamily="18" charset="0"/>
                          </a:rPr>
                          <m:t>𝐈</m:t>
                        </m:r>
                      </m:e>
                      <m:sub>
                        <m:r>
                          <a:rPr lang="uz-Latn-UZ" sz="36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olamiz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1" i="0" smtClean="0">
                        <a:latin typeface="Cambria Math" panose="02040503050406030204" pitchFamily="18" charset="0"/>
                      </a:rPr>
                      <m:t>𝐧</m:t>
                    </m:r>
                    <m:r>
                      <a:rPr lang="uz-Latn-UZ" sz="36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1" i="0" smtClean="0">
                            <a:latin typeface="Cambria Math" panose="02040503050406030204" pitchFamily="18" charset="0"/>
                          </a:rPr>
                          <m:t>𝐈</m:t>
                        </m:r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0" smtClean="0">
                                <a:latin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uz-Latn-UZ" sz="3600" b="1" i="0" smtClean="0">
                                <a:latin typeface="Cambria Math" panose="02040503050406030204" pitchFamily="18" charset="0"/>
                              </a:rPr>
                              <m:t>𝐀</m:t>
                            </m:r>
                          </m:sub>
                        </m:sSub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uz-Latn-UZ" sz="3600" b="1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uz-Latn-UZ" sz="3600" b="1" i="0">
                        <a:latin typeface="Cambria Math" panose="02040503050406030204" pitchFamily="18" charset="0"/>
                      </a:rPr>
                      <m:t>𝐈</m:t>
                    </m:r>
                    <m:r>
                      <a:rPr lang="uz-Latn-UZ" sz="3600" b="1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b="1" i="0">
                            <a:latin typeface="Cambria Math" panose="02040503050406030204" pitchFamily="18" charset="0"/>
                          </a:rPr>
                          <m:t>𝐈</m:t>
                        </m:r>
                      </m:e>
                      <m:sub>
                        <m:r>
                          <a:rPr lang="uz-Latn-UZ" sz="3600" b="1" i="0">
                            <a:latin typeface="Cambria Math" panose="02040503050406030204" pitchFamily="18" charset="0"/>
                          </a:rPr>
                          <m:t>𝐀</m:t>
                        </m:r>
                      </m:sub>
                    </m:sSub>
                    <m:r>
                      <a:rPr lang="uz-Latn-UZ" sz="3600" b="1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b="1" i="0">
                            <a:latin typeface="Cambria Math" panose="02040503050406030204" pitchFamily="18" charset="0"/>
                          </a:rPr>
                          <m:t>𝐈</m:t>
                        </m:r>
                      </m:e>
                      <m:sub>
                        <m:r>
                          <a:rPr lang="uz-Latn-UZ" sz="3600" b="1" i="0">
                            <a:latin typeface="Cambria Math" panose="02040503050406030204" pitchFamily="18" charset="0"/>
                          </a:rPr>
                          <m:t>𝐫</m:t>
                        </m:r>
                      </m:sub>
                    </m:sSub>
                  </m:oMath>
                </a14:m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600" b="1" i="0" smtClean="0">
                        <a:latin typeface="Cambria Math" panose="02040503050406030204" pitchFamily="18" charset="0"/>
                      </a:rPr>
                      <m:t>          </m:t>
                    </m:r>
                  </m:oMath>
                </a14:m>
                <a:endParaRPr lang="en-US" sz="3600" b="1" dirty="0">
                  <a:latin typeface="Cambria Math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n-US" sz="3600" b="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</a:rPr>
                      <m:t>;       </m:t>
                    </m:r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     </m:t>
                    </m:r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den>
                    </m:f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uz-Latn-UZ" sz="36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sSub>
                        <m:sSub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sSub>
                            <m:sSubPr>
                              <m:ctrlP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den>
                      </m:f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𝒚𝒐𝒌𝒊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uz-Latn-UZ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600" b="1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36728" y="596900"/>
                <a:ext cx="11641541" cy="5940378"/>
              </a:xfrm>
              <a:blipFill>
                <a:blip r:embed="rId3"/>
                <a:stretch>
                  <a:fillRect l="-1362" t="-2156" r="-1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DA278D2-8B79-4AA6-951F-D4DE66258D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42714"/>
              </p:ext>
            </p:extLst>
          </p:nvPr>
        </p:nvGraphicFramePr>
        <p:xfrm>
          <a:off x="9372600" y="1842769"/>
          <a:ext cx="2705670" cy="187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PHOTO-PAINT" r:id="rId4" imgW="9143640" imgH="6400440" progId="CorelPHOTOPAINT.Image.19">
                  <p:embed/>
                </p:oleObj>
              </mc:Choice>
              <mc:Fallback>
                <p:oleObj name="PHOTO-PAINT" r:id="rId4" imgW="9143640" imgH="6400440" progId="CorelPHOTOPAINT.Image.19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72600" y="1842769"/>
                        <a:ext cx="2705670" cy="1878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699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EB9D21-6E30-4E42-8745-90D2D206E0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28700"/>
                <a:ext cx="10515600" cy="51482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sz="4000" b="1" dirty="0"/>
                  <a:t> ;  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0" indent="0">
                  <a:buNone/>
                </a:pPr>
                <a:endParaRPr lang="en-US" sz="4000" b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b="1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Galvanometrga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parallel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shunt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asbob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darajasi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EB9D21-6E30-4E42-8745-90D2D206E0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28700"/>
                <a:ext cx="10515600" cy="5148263"/>
              </a:xfrm>
              <a:blipFill>
                <a:blip r:embed="rId2"/>
                <a:stretch>
                  <a:fillRect l="-1507" t="-592" r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5907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8878F-1B58-4D5E-97AD-07790833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361666"/>
            <a:ext cx="11423176" cy="281333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uz-Latn-UZ" sz="2800" dirty="0"/>
              <a:t>   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Galvanometrni voltmetr sifatida ishlatish uchun yoki voltmetrning o‘lchash chegarasini oshirish uchun  unga ketma-ket ravishda qo‘shimcha qarshilik </a:t>
            </a:r>
            <a:r>
              <a:rPr lang="uz-Latn-U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(shunt)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ulanadi.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2BFD45-929F-40FE-92A4-AB746160C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" y="0"/>
            <a:ext cx="11614245" cy="64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800" b="1" i="1" dirty="0"/>
              <a:t>     </a:t>
            </a:r>
            <a:endParaRPr lang="ru-RU" sz="2800" b="1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1CD2DE-47D6-4FDB-9D28-83F7B1BE2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900" y="3276600"/>
            <a:ext cx="326389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E1B31-3B5F-4883-BFF7-02D11AF1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401" y="155163"/>
            <a:ext cx="9520158" cy="2274138"/>
          </a:xfrm>
        </p:spPr>
        <p:txBody>
          <a:bodyPr>
            <a:normAutofit/>
          </a:bodyPr>
          <a:lstStyle/>
          <a:p>
            <a:r>
              <a:rPr lang="uz-Latn-UZ" sz="2800" b="1" i="1" dirty="0"/>
              <a:t>    </a:t>
            </a:r>
            <a:r>
              <a:rPr lang="ru-RU" sz="2800" b="1" i="1" dirty="0"/>
              <a:t> </a:t>
            </a:r>
            <a:r>
              <a:rPr lang="uz-Latn-UZ" sz="2800" b="1" i="1" dirty="0"/>
              <a:t> </a:t>
            </a:r>
            <a:endParaRPr lang="ru-RU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7C45585-984D-49E4-B268-89ABAD4AEB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800" y="155163"/>
                <a:ext cx="11722100" cy="654767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z-Latn-UZ" sz="2400" i="1" dirty="0"/>
                  <a:t>  </a:t>
                </a:r>
                <a:r>
                  <a:rPr lang="en-US" sz="2400" i="1" dirty="0"/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Qo‘shimcha qarshilik voltmetrning o‘lchash chegarasini necha marta orttirishini xarakterlash uchun voltmetrning o‘lchash chegarasini oshirish koeffitsenti kiritiladi: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uz-Latn-UZ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b="1" i="1"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sSub>
                          <m:sSubPr>
                            <m:ctrlPr>
                              <a:rPr lang="uz-Latn-UZ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uz-Latn-UZ" sz="32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sub>
                    </m:sSub>
                    <m:r>
                      <a:rPr lang="uz-Latn-UZ" sz="32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uz-Latn-UZ" sz="32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uz-Latn-UZ" sz="3200" b="1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1" i="1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uz-Latn-UZ" sz="3200" b="1" i="1">
                            <a:latin typeface="Cambria Math" panose="02040503050406030204" pitchFamily="18" charset="0"/>
                          </a:rPr>
                          <m:t>𝑽</m:t>
                        </m:r>
                      </m:sub>
                    </m:sSub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1" i="1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uz-Latn-UZ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uz-Latn-UZ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  <m:r>
                      <a:rPr lang="uz-Latn-UZ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uz-Latn-UZ" sz="32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num>
                      <m:den>
                        <m:r>
                          <a:rPr lang="uz-Latn-UZ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uz-Latn-UZ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uz-Latn-UZ" sz="36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sub>
                    </m:sSub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sub>
                    </m:sSub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uz-Latn-UZ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uz-Latn-UZ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sSub>
                          <m:sSub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sub>
                        </m:sSub>
                      </m:den>
                    </m:f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sub>
                    </m:sSub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uz-Latn-UZ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Demak, voltmetrning  o‘lchash chegarasini  </a:t>
                </a:r>
                <a14:m>
                  <m:oMath xmlns:m="http://schemas.openxmlformats.org/officeDocument/2006/math">
                    <m:r>
                      <a:rPr lang="uz-Latn-UZ" sz="4000" b="1" i="0" smtClean="0">
                        <a:latin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marta oshirish uchun, voltmetr ichki qarshiligidan   </a:t>
                </a:r>
                <a14:m>
                  <m:oMath xmlns:m="http://schemas.openxmlformats.org/officeDocument/2006/math">
                    <m:r>
                      <a:rPr lang="uz-Latn-UZ" sz="4000" b="1" i="0" smtClean="0">
                        <a:latin typeface="Cambria Math" panose="02040503050406030204" pitchFamily="18" charset="0"/>
                      </a:rPr>
                      <m:t>𝐧</m:t>
                    </m:r>
                    <m:r>
                      <a:rPr lang="uz-Latn-UZ" sz="40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uz-Latn-UZ" sz="4000" b="1" i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marta katta shunt ulash kerak.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7C45585-984D-49E4-B268-89ABAD4AEB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800" y="155163"/>
                <a:ext cx="11722100" cy="6547673"/>
              </a:xfrm>
              <a:blipFill>
                <a:blip r:embed="rId3"/>
                <a:stretch>
                  <a:fillRect l="-1300" t="-1953" r="-13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8801B9F-75B9-4772-9F89-D2586D88E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783091"/>
              </p:ext>
            </p:extLst>
          </p:nvPr>
        </p:nvGraphicFramePr>
        <p:xfrm>
          <a:off x="9810750" y="2019300"/>
          <a:ext cx="22034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HOTO-PAINT" r:id="rId4" imgW="9143640" imgH="5943240" progId="CorelPHOTOPAINT.Image.19">
                  <p:embed/>
                </p:oleObj>
              </mc:Choice>
              <mc:Fallback>
                <p:oleObj name="PHOTO-PAINT" r:id="rId4" imgW="9143640" imgH="5943240" progId="CorelPHOTOPAINT.Image.19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10750" y="2019300"/>
                        <a:ext cx="2203450" cy="156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9079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81809"/>
                <a:ext cx="11436626" cy="4651512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b="1" dirty="0">
                    <a:latin typeface="News706 BT" panose="02040804060705020204" pitchFamily="18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Ichki qarshiligi 100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galvanometr tok kuchi 100 </a:t>
                </a:r>
                <a14:m>
                  <m:oMath xmlns:m="http://schemas.openxmlformats.org/officeDocument/2006/math">
                    <m:r>
                      <a:rPr lang="uz-Latn-UZ" sz="4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bo‘lganda butun shkalasiga buriladi. Unga qanday qarshilikni ketma-ket qilib ulansa, voltmetr sifatida ishlab, 2 V kuchlanishgacha o‘lchay oladi?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81809"/>
                <a:ext cx="11436626" cy="4651512"/>
              </a:xfrm>
              <a:blipFill>
                <a:blip r:embed="rId2"/>
                <a:stretch>
                  <a:fillRect l="-1599" t="-2621" r="-1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82758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92042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uz-Latn-UZ" sz="32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2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2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uz-Latn-UZ" sz="3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uz-Latn-UZ" sz="32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𝐼𝑅</m:t>
                        </m:r>
                      </m:e>
                      <m:sub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uz-Latn-UZ" sz="3200" i="1" dirty="0"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𝐼𝑅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2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2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uz-Latn-UZ" sz="3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𝐼𝑅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6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uz-Latn-UZ" sz="3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uz-Latn-UZ" sz="3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600" i="1" dirty="0"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num>
                      <m:den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uz-Latn-UZ" sz="3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uz-Latn-UZ" sz="3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𝐼</m:t>
                        </m:r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num>
                      <m:den>
                        <m:r>
                          <a:rPr lang="uz-Latn-UZ" sz="3600" i="1" dirty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920422"/>
              </a:xfrm>
              <a:blipFill>
                <a:blip r:embed="rId2"/>
                <a:stretch>
                  <a:fillRect t="-2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422317" y="610900"/>
            <a:ext cx="0" cy="241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42804" y="2569191"/>
            <a:ext cx="4306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40" y="4187688"/>
                <a:ext cx="11529387" cy="24139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uz-Latn-UZ" sz="4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uz-Latn-UZ" sz="4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00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uz-Latn-UZ" sz="40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nor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sSup>
                          <m:sSupPr>
                            <m:ctrlPr>
                              <a:rPr lang="uz-Latn-UZ" sz="4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00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uz-Latn-UZ" sz="40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19900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𝟏𝟗𝟗𝟎𝟎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𝜴</m:t>
                    </m:r>
                  </m:oMath>
                </a14:m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40" y="4187688"/>
                <a:ext cx="11529387" cy="2413909"/>
              </a:xfrm>
              <a:prstGeom prst="rect">
                <a:avLst/>
              </a:prstGeom>
              <a:blipFill>
                <a:blip r:embed="rId3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3770" y="187554"/>
                <a:ext cx="4306868" cy="30592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100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70" y="187554"/>
                <a:ext cx="4306868" cy="3059230"/>
              </a:xfrm>
              <a:prstGeom prst="rect">
                <a:avLst/>
              </a:prstGeom>
              <a:blipFill>
                <a:blip r:embed="rId4"/>
                <a:stretch>
                  <a:fillRect l="-3536" t="-1394" b="-1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471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News706 BT</vt:lpstr>
      <vt:lpstr>Тема Office</vt:lpstr>
      <vt:lpstr>PHOTO-PAINT</vt:lpstr>
      <vt:lpstr>Презентация PowerPoint</vt:lpstr>
      <vt:lpstr>      Takrorlash:  savol-javob</vt:lpstr>
      <vt:lpstr>      Elektr zanjirida ishlatiladigan elektr o‘lchov asboblari ma’lum chegarada ishlay oladi. Ularning o‘lchash chegarasini oshirish uchun ularga qo‘shimcha ravishda qarshiliklar ulanadi. Qo‘shimcha ulangan qarshilik  shunt  deb ataladi.</vt:lpstr>
      <vt:lpstr>Презентация PowerPoint</vt:lpstr>
      <vt:lpstr>Презентация PowerPoint</vt:lpstr>
      <vt:lpstr>     Galvanometrni voltmetr sifatida ishlatish uchun yoki voltmetrning o‘lchash chegarasini oshirish uchun  unga ketma-ket ravishda qo‘shimcha qarshilik (shunt) ulanadi.</vt:lpstr>
      <vt:lpstr>      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 Ampermetr va voltmetrning o‘lchash chegarasini oshirish.</dc:title>
  <dc:creator>Пользователь</dc:creator>
  <cp:lastModifiedBy>hp</cp:lastModifiedBy>
  <cp:revision>92</cp:revision>
  <dcterms:created xsi:type="dcterms:W3CDTF">2020-04-01T07:29:34Z</dcterms:created>
  <dcterms:modified xsi:type="dcterms:W3CDTF">2021-04-04T05:38:32Z</dcterms:modified>
</cp:coreProperties>
</file>