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4" r:id="rId1"/>
  </p:sldMasterIdLst>
  <p:sldIdLst>
    <p:sldId id="268" r:id="rId2"/>
    <p:sldId id="258" r:id="rId3"/>
    <p:sldId id="259" r:id="rId4"/>
    <p:sldId id="260" r:id="rId5"/>
    <p:sldId id="307" r:id="rId6"/>
    <p:sldId id="261" r:id="rId7"/>
    <p:sldId id="308" r:id="rId8"/>
    <p:sldId id="262" r:id="rId9"/>
    <p:sldId id="263" r:id="rId10"/>
    <p:sldId id="264" r:id="rId11"/>
    <p:sldId id="265" r:id="rId12"/>
    <p:sldId id="304" r:id="rId13"/>
    <p:sldId id="306" r:id="rId14"/>
    <p:sldId id="30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364" autoAdjust="0"/>
  </p:normalViewPr>
  <p:slideViewPr>
    <p:cSldViewPr snapToGrid="0">
      <p:cViewPr varScale="1">
        <p:scale>
          <a:sx n="76" d="100"/>
          <a:sy n="76" d="100"/>
        </p:scale>
        <p:origin x="582" y="5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219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4/4/2021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467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528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50366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7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846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4/4/2021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771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708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663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412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4/4/2021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370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026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182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91478" y="2390752"/>
            <a:ext cx="9515061" cy="486504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uz-Latn-UZ" sz="48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ru-RU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r>
              <a:rPr lang="uz-Latn-UZ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 manbalarini ketma-ket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paral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uz-Latn-UZ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ulash</a:t>
            </a:r>
          </a:p>
          <a:p>
            <a:pPr marL="38918">
              <a:spcBef>
                <a:spcPts val="233"/>
              </a:spcBef>
            </a:pP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26964" y="2390752"/>
            <a:ext cx="727405" cy="17990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77670" y="540883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D3941A2C-B0A2-4358-AD08-39B038160998}"/>
              </a:ext>
            </a:extLst>
          </p:cNvPr>
          <p:cNvSpPr/>
          <p:nvPr/>
        </p:nvSpPr>
        <p:spPr>
          <a:xfrm>
            <a:off x="426963" y="4823276"/>
            <a:ext cx="727405" cy="17990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9D5235-6602-4A65-899D-8B9590ADE5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937" y="4409158"/>
            <a:ext cx="2832100" cy="196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18531" y="334851"/>
                <a:ext cx="10922569" cy="6387922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2. Batareyani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ta elementini parallel u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laylik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𝑰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𝒏</m:t>
                    </m:r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ar-AE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؏</a:t>
                </a:r>
                <a14:m>
                  <m:oMath xmlns:m="http://schemas.openxmlformats.org/officeDocument/2006/math">
                    <m:r>
                      <a:rPr lang="uz-Latn-UZ" sz="32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𝑰𝑹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z-Latn-UZ" sz="32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uz-Latn-UZ" sz="32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uz-Latn-UZ" sz="32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 dirty="0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uz-Latn-UZ" sz="32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 ta elementdan o‘tuvchi tok.</a:t>
                </a: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𝑰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3200" b="1" i="1" smtClean="0">
                            <a:latin typeface="Cambria Math" panose="02040503050406030204" pitchFamily="18" charset="0"/>
                          </a:rPr>
                          <m:t>؏</m:t>
                        </m:r>
                      </m:num>
                      <m:den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uz-Latn-UZ" sz="32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z-Latn-UZ" sz="32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num>
                          <m:den>
                            <m:r>
                              <a:rPr lang="uz-Latn-UZ" sz="32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</m:den>
                        </m:f>
                      </m:den>
                    </m:f>
                  </m:oMath>
                </a14:m>
                <a:endParaRPr lang="uz-Latn-UZ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Demak, 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ta elementni paralel ulab, batareya hosil qilinganda EYuK o‘zgarmaydi, ichki qarshilik 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marta kamayadi.</a:t>
                </a: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≪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             </m:t>
                    </m:r>
                  </m:oMath>
                </a14:m>
                <a:r>
                  <a:rPr lang="uz-Latn-UZ" sz="3200" b="1" dirty="0"/>
                  <a:t> </a:t>
                </a:r>
                <a14:m>
                  <m:oMath xmlns:m="http://schemas.openxmlformats.org/officeDocument/2006/math">
                    <m:r>
                      <a:rPr lang="uz-Latn-UZ" sz="3200" b="1" i="1">
                        <a:latin typeface="Cambria Math" panose="02040503050406030204" pitchFamily="18" charset="0"/>
                      </a:rPr>
                      <m:t>𝑰</m:t>
                    </m:r>
                    <m:r>
                      <a:rPr lang="uz-Latn-UZ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uz-Latn-UZ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𝒏</m:t>
                    </m:r>
                    <m:f>
                      <m:fPr>
                        <m:ctrlP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؏</m:t>
                        </m:r>
                      </m:num>
                      <m:den>
                        <m: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den>
                    </m:f>
                  </m:oMath>
                </a14:m>
                <a:endParaRPr lang="uz-Latn-UZ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8531" y="334851"/>
                <a:ext cx="10922569" cy="6387922"/>
              </a:xfrm>
              <a:blipFill>
                <a:blip r:embed="rId2"/>
                <a:stretch>
                  <a:fillRect l="-1452" r="-14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5C402E-9DF3-4626-8BA0-A1125FB8D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800" y="1219200"/>
            <a:ext cx="3251200" cy="201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943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77026" y="428026"/>
                <a:ext cx="9062114" cy="617155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2000" dirty="0">
                    <a:latin typeface="News706 BT" panose="02040804060705020204" pitchFamily="18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Amaliyotda element EYuK lari va ichki qarshiliklari har xil bo‘lgan holatlar bo‘lishi mumkin. Kirxgofning ikkinchi qoidasiga ko‘ra, elementlarning ichki qarshiliklaridagi potensial tushuvlari elementlar EYuKlari yig‘indisiga teng.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𝑰</m:t>
                    </m:r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𝑰</m:t>
                    </m:r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3200" b="1" i="1" smtClean="0">
                            <a:latin typeface="Cambria Math" panose="02040503050406030204" pitchFamily="18" charset="0"/>
                          </a:rPr>
                          <m:t>؏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3200" b="1" i="1" smtClean="0">
                            <a:latin typeface="Cambria Math" panose="02040503050406030204" pitchFamily="18" charset="0"/>
                          </a:rPr>
                          <m:t>؏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uz-Latn-UZ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𝑰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3200" b="1" i="1" smtClean="0">
                                <a:latin typeface="Cambria Math" panose="02040503050406030204" pitchFamily="18" charset="0"/>
                              </a:rPr>
                              <m:t>؏</m:t>
                            </m:r>
                          </m:e>
                          <m:sub>
                            <m:r>
                              <a:rPr lang="uz-Latn-UZ" sz="32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2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3200" b="1" i="1" smtClean="0">
                                <a:latin typeface="Cambria Math" panose="02040503050406030204" pitchFamily="18" charset="0"/>
                              </a:rPr>
                              <m:t>؏</m:t>
                            </m:r>
                          </m:e>
                          <m:sub>
                            <m:r>
                              <a:rPr lang="uz-Latn-UZ" sz="32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2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uz-Latn-UZ" sz="32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32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uz-Latn-UZ" sz="32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b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b="1" i="1" smtClean="0">
                          <a:latin typeface="Cambria Math" panose="02040503050406030204" pitchFamily="18" charset="0"/>
                        </a:rPr>
                        <m:t>𝑼</m:t>
                      </m:r>
                      <m:r>
                        <a:rPr lang="uz-Latn-UZ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uz-Latn-UZ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3200" b="1" i="1" smtClean="0">
                              <a:latin typeface="Cambria Math" panose="02040503050406030204" pitchFamily="18" charset="0"/>
                            </a:rPr>
                            <m:t>؏</m:t>
                          </m:r>
                        </m:e>
                        <m:sub>
                          <m:r>
                            <a:rPr lang="uz-Latn-UZ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uz-Latn-UZ" sz="32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uz-Latn-UZ" sz="3200" b="1" i="1" smtClean="0">
                          <a:latin typeface="Cambria Math" panose="02040503050406030204" pitchFamily="18" charset="0"/>
                        </a:rPr>
                        <m:t>𝑰</m:t>
                      </m:r>
                      <m:sSub>
                        <m:sSubPr>
                          <m:ctrlPr>
                            <a:rPr lang="uz-Latn-UZ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32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uz-Latn-UZ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uz-Latn-UZ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3200" b="1" i="1" smtClean="0">
                                  <a:latin typeface="Cambria Math" panose="02040503050406030204" pitchFamily="18" charset="0"/>
                                </a:rPr>
                                <m:t>؏</m:t>
                              </m:r>
                            </m:e>
                            <m:sub>
                              <m:r>
                                <a:rPr lang="uz-Latn-UZ" sz="32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sSub>
                            <m:sSubPr>
                              <m:ctrlPr>
                                <a:rPr lang="uz-Latn-UZ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2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uz-Latn-UZ" sz="32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uz-Latn-UZ" sz="32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z-Latn-UZ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3200" b="1" i="1" smtClean="0">
                                  <a:latin typeface="Cambria Math" panose="02040503050406030204" pitchFamily="18" charset="0"/>
                                </a:rPr>
                                <m:t>؏</m:t>
                              </m:r>
                            </m:e>
                            <m:sub>
                              <m:r>
                                <a:rPr lang="uz-Latn-UZ" sz="32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uz-Latn-UZ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2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uz-Latn-UZ" sz="32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2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uz-Latn-UZ" sz="32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uz-Latn-UZ" sz="32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z-Latn-UZ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2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uz-Latn-UZ" sz="32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7026" y="428026"/>
                <a:ext cx="9062114" cy="6171558"/>
              </a:xfrm>
              <a:blipFill>
                <a:blip r:embed="rId2"/>
                <a:stretch>
                  <a:fillRect l="-1681" t="-1283" r="-17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2645F5-4A63-4169-93CD-EDB6A8B66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6299" y="3752850"/>
            <a:ext cx="2771775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30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D21B8C-D392-4D1B-B9BB-CB088A5EA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/>
              <a:t>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8-mashq 7-masala (148-bet).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7B4273F-184F-4122-9977-3658928AC9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7077" y="1643270"/>
                <a:ext cx="11343861" cy="48900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EYuK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3600" b="1" i="1" smtClean="0">
                            <a:latin typeface="Cambria Math" panose="02040503050406030204" pitchFamily="18" charset="0"/>
                          </a:rPr>
                          <m:t>؏</m:t>
                        </m:r>
                      </m:e>
                      <m:sub>
                        <m:r>
                          <a:rPr lang="uz-Latn-UZ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3600" b="1" i="1" smtClean="0">
                            <a:latin typeface="Cambria Math" panose="02040503050406030204" pitchFamily="18" charset="0"/>
                          </a:rPr>
                          <m:t>؏</m:t>
                        </m:r>
                      </m:e>
                      <m:sub>
                        <m:r>
                          <a:rPr lang="uz-Latn-UZ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 elementlar parallel ulangan. Agar ularning ichki qarshiliklari teng bo‘lsa, elementlar qisqichlaridagi potensiallar ayirmasini toping.</a:t>
                </a:r>
              </a:p>
              <a:p>
                <a:pPr marL="0" indent="0" algn="just">
                  <a:buNone/>
                </a:pP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7B4273F-184F-4122-9977-3658928AC9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7077" y="1643270"/>
                <a:ext cx="11343861" cy="4890052"/>
              </a:xfrm>
              <a:blipFill>
                <a:blip r:embed="rId2"/>
                <a:stretch>
                  <a:fillRect l="-1612" t="-1746" r="-16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79522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588415" y="508000"/>
                <a:ext cx="6017039" cy="3873500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</a:t>
                </a:r>
                <a:r>
                  <a:rPr lang="en-US" sz="32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4000" i="1" smtClean="0">
                                <a:latin typeface="Cambria Math" panose="02040503050406030204" pitchFamily="18" charset="0"/>
                              </a:rPr>
                              <m:t>؏</m:t>
                            </m:r>
                          </m:e>
                          <m:sub>
                            <m:r>
                              <a:rPr lang="uz-Latn-UZ" sz="40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b="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4000" b="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000" b="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4000" i="1" smtClean="0">
                                <a:latin typeface="Cambria Math" panose="02040503050406030204" pitchFamily="18" charset="0"/>
                              </a:rPr>
                              <m:t>؏</m:t>
                            </m:r>
                          </m:e>
                          <m:sub>
                            <m:r>
                              <a:rPr lang="uz-Latn-UZ" sz="4000" b="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b="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40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b="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4000" b="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000" b="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b="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40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4000" i="1" smtClean="0">
                                <a:latin typeface="Cambria Math" panose="02040503050406030204" pitchFamily="18" charset="0"/>
                              </a:rPr>
                              <m:t>؏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4000" i="1" smtClean="0">
                                <a:latin typeface="Cambria Math" panose="02040503050406030204" pitchFamily="18" charset="0"/>
                              </a:rPr>
                              <m:t>؏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4000" i="1" smtClean="0">
                                    <a:latin typeface="Cambria Math" panose="02040503050406030204" pitchFamily="18" charset="0"/>
                                  </a:rPr>
                                  <m:t>؏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4000" i="1" smtClean="0">
                                    <a:latin typeface="Cambria Math" panose="02040503050406030204" pitchFamily="18" charset="0"/>
                                  </a:rPr>
                                  <m:t>؏</m:t>
                                </m:r>
                              </m:e>
                              <m:sub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4000" i="1" smtClean="0">
                                <a:latin typeface="Cambria Math" panose="02040503050406030204" pitchFamily="18" charset="0"/>
                              </a:rPr>
                              <m:t>؏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4000" i="1" smtClean="0">
                                <a:latin typeface="Cambria Math" panose="02040503050406030204" pitchFamily="18" charset="0"/>
                              </a:rPr>
                              <m:t>؏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588415" y="508000"/>
                <a:ext cx="6017039" cy="3873500"/>
              </a:xfrm>
              <a:blipFill>
                <a:blip r:embed="rId2"/>
                <a:stretch>
                  <a:fillRect t="-22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614230" y="888960"/>
            <a:ext cx="0" cy="23180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277548" y="3101588"/>
            <a:ext cx="40036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71531" y="4931154"/>
                <a:ext cx="11196195" cy="167044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6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𝑼</m:t>
                    </m:r>
                    <m:r>
                      <a:rPr lang="en-US" sz="36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1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36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؏</m:t>
                            </m:r>
                          </m:e>
                          <m:sub>
                            <m:r>
                              <a:rPr lang="uz-Latn-UZ" sz="3600" b="1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36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3600" b="1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36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؏</m:t>
                            </m:r>
                          </m:e>
                          <m:sub>
                            <m:r>
                              <a:rPr lang="en-US" sz="3600" b="1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36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uz-Latn-UZ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531" y="4931154"/>
                <a:ext cx="11196195" cy="1670442"/>
              </a:xfrm>
              <a:prstGeom prst="rect">
                <a:avLst/>
              </a:prstGeom>
              <a:blipFill>
                <a:blip r:embed="rId3"/>
                <a:stretch>
                  <a:fillRect l="-16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71532" y="508000"/>
                <a:ext cx="4818450" cy="34278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ar-AE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؏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ar-AE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؏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532" y="508000"/>
                <a:ext cx="4818450" cy="3427896"/>
              </a:xfrm>
              <a:prstGeom prst="rect">
                <a:avLst/>
              </a:prstGeom>
              <a:blipFill>
                <a:blip r:embed="rId4"/>
                <a:stretch>
                  <a:fillRect l="-3161" t="-12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407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D21B8C-D392-4D1B-B9BB-CB088A5EA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/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B4273F-184F-4122-9977-3658928AC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077" y="2019300"/>
            <a:ext cx="11343861" cy="451402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oʻqish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(144-bet).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8-mashqning 8, 9-masalalarini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(148-bet).</a:t>
            </a:r>
          </a:p>
          <a:p>
            <a:pPr marL="0" indent="0" algn="just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838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6100" y="647700"/>
            <a:ext cx="11112500" cy="586901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2000" dirty="0">
                <a:latin typeface="News706 BT" panose="02040804060705020204" pitchFamily="18" charset="0"/>
              </a:rPr>
              <a:t>	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Elektr tokining kimyoviy manbalarining qutblarida hosil bo‘ladigan EYuKning qiymati kichik bo‘ladi. Masalan, galvanik elementlar turkumiga kiruvchi Daniel elementining EYuK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1,11 V ga, Leklanshe elementiniki 1,4 V ga teng. Kislotali akkumulyatorining zaryadlagan zahoti o‘lchangan EYuK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2,7 V bo‘lsa, ishqorli akkumulyatorlarniki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1,3V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boʻ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	Ko‘pgina texnik qurilmalarni ishlatish uchun katta kuchlanish talab qilinadi. Masalan, avtomobil motorini aylantirib ishga tushirib yuborish uchun katta quvvatli 12 V li o‘zgarmas tok manbayi kerak bo‘ladi. Bunday paytlarda elementlar yoki akkumulyatorlarni o‘zaro ketma-ket yoki parallel ulash kerak bo‘ladi.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729538797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599" y="503582"/>
            <a:ext cx="11391901" cy="622246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2400" dirty="0">
                <a:latin typeface="News706 BT" panose="02040804060705020204" pitchFamily="18" charset="0"/>
              </a:rPr>
              <a:t>	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Tok manbalarini o‘zaro ketma-ket yoki parallel ulashda hosil bo‘lgan zanjirlardagi tok kuchi va kuchlanishlarni hisoblashda Kirxgof qoidalaridan foydalaniladi.</a:t>
            </a:r>
            <a:b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	Tok o‘tkazuvchi simlardan kamida uchtasi uchrashadigan nuqta tugun deyiladi. Tugunga kiruvchi tok yo‘nalishini musbat, chiquvchi tok yo‘nalishini manfiy deb qabul qilinadi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FC84A9-5923-4E65-BD59-2C0FED7364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6399" y="4152901"/>
            <a:ext cx="3416299" cy="195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73621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78296" y="384313"/>
                <a:ext cx="11436626" cy="565704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2400" b="1" i="1" dirty="0">
                    <a:latin typeface="News706 BT" panose="02040804060705020204" pitchFamily="18" charset="0"/>
                  </a:rPr>
                  <a:t>	</a:t>
                </a:r>
                <a:r>
                  <a:rPr lang="uz-Latn-UZ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Kirxgofning birinchi qoidasi </a:t>
                </a:r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z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aryad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saqlanish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hech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nuqtasida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jumladan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tugunlarida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ham)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yig‘ilishi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yo‘qolishi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emasligini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Tugunga ulangan o‘tkazgichlar orqali kiruvchi va undan chiquvchi toklarning algebraik yig‘indisi nolga teng: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uz-Latn-UZ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uz-Latn-UZ" sz="3600" b="1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z-Latn-UZ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uz-Latn-UZ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uz-Latn-UZ" sz="3600" b="1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z-Latn-UZ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uz-Latn-UZ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lang="uz-Latn-UZ" sz="3600" b="1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z-Latn-UZ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uz-Latn-UZ" sz="36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  <m:r>
                      <a:rPr lang="uz-Latn-UZ" sz="3600" b="1" i="1" smtClean="0">
                        <a:latin typeface="Cambria Math" panose="02040503050406030204" pitchFamily="18" charset="0"/>
                      </a:rPr>
                      <m:t>+…+</m:t>
                    </m:r>
                    <m:sSub>
                      <m:sSubPr>
                        <m:ctrlPr>
                          <a:rPr lang="uz-Latn-UZ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uz-Latn-UZ" sz="36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uz-Latn-UZ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uz-Latn-UZ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br>
                  <a:rPr lang="uz-Latn-UZ" sz="3600" b="1" dirty="0">
                    <a:latin typeface="News706 BT" panose="02040804060705020204" pitchFamily="18" charset="0"/>
                  </a:rPr>
                </a:b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8296" y="384313"/>
                <a:ext cx="11436626" cy="5657049"/>
              </a:xfrm>
              <a:blipFill>
                <a:blip r:embed="rId3"/>
                <a:stretch>
                  <a:fillRect l="-1386" t="-1401" r="-1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EDD322B1-709E-430D-87C1-A7AA2554AC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3023070"/>
              </p:ext>
            </p:extLst>
          </p:nvPr>
        </p:nvGraphicFramePr>
        <p:xfrm>
          <a:off x="7745343" y="3738751"/>
          <a:ext cx="3686313" cy="23026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" name="PHOTO-PAINT" r:id="rId4" imgW="7149960" imgH="5003640" progId="CorelPHOTOPAINT.Image.19">
                  <p:embed/>
                </p:oleObj>
              </mc:Choice>
              <mc:Fallback>
                <p:oleObj name="PHOTO-PAINT" r:id="rId4" imgW="7149960" imgH="5003640" progId="CorelPHOTOPAINT.Image.19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745343" y="3738751"/>
                        <a:ext cx="3686313" cy="23026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8838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irgxoff 1">
            <a:hlinkClick r:id="" action="ppaction://media"/>
            <a:extLst>
              <a:ext uri="{FF2B5EF4-FFF2-40B4-BE49-F238E27FC236}">
                <a16:creationId xmlns:a16="http://schemas.microsoft.com/office/drawing/2014/main" id="{E906CACA-804F-4FA7-B751-9E9635E09C3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4375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8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Заголовок 1"/>
              <p:cNvSpPr>
                <a:spLocks noGrp="1"/>
              </p:cNvSpPr>
              <p:nvPr>
                <p:ph idx="1"/>
              </p:nvPr>
            </p:nvSpPr>
            <p:spPr>
              <a:xfrm>
                <a:off x="635556" y="272955"/>
                <a:ext cx="11021609" cy="615575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2400" i="1" dirty="0">
                    <a:latin typeface="News706 BT" panose="02040804060705020204" pitchFamily="18" charset="0"/>
                  </a:rPr>
                  <a:t>	</a:t>
                </a:r>
                <a:r>
                  <a:rPr lang="uz-Latn-UZ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Kirxgofning ikkinchi qonuni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Om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umumlashtirish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istalgan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yopiq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konturdagi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tarmoqlangan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qo‘llanishi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Berk kontur tarmoqlaridagi kuchlanish tushuvlarining algebraik yig‘indisi, konturdagi EYuK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arning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algebraik yig‘indisiga teng:</a:t>
                </a:r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uz-Latn-UZ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ar-AE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؏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ar-AE" sz="3200" b="1" i="1">
                            <a:latin typeface="Cambria Math" panose="02040503050406030204" pitchFamily="18" charset="0"/>
                          </a:rPr>
                          <m:t>؏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uz-Latn-UZ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32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sSub>
                      <m:sSubPr>
                        <m:ctrlPr>
                          <a:rPr lang="uz-Latn-UZ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en-US" sz="32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ar-AE" sz="3200" b="1" i="1">
                            <a:latin typeface="Cambria Math" panose="02040503050406030204" pitchFamily="18" charset="0"/>
                          </a:rPr>
                          <m:t>؏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32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ar-AE" sz="3200" b="1" i="1">
                            <a:latin typeface="Cambria Math" panose="02040503050406030204" pitchFamily="18" charset="0"/>
                          </a:rPr>
                          <m:t>؏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uz-Latn-UZ" sz="32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uz-Latn-UZ" sz="32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uz-Latn-UZ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5556" y="272955"/>
                <a:ext cx="11021609" cy="6155756"/>
              </a:xfrm>
              <a:blipFill>
                <a:blip r:embed="rId2"/>
                <a:stretch>
                  <a:fillRect l="-1383" t="-1287" r="-1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136EAA-86EF-463F-BE72-2C45E576E3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654" y="3644901"/>
            <a:ext cx="4488937" cy="220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329255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irgxoff 2">
            <a:hlinkClick r:id="" action="ppaction://media"/>
            <a:extLst>
              <a:ext uri="{FF2B5EF4-FFF2-40B4-BE49-F238E27FC236}">
                <a16:creationId xmlns:a16="http://schemas.microsoft.com/office/drawing/2014/main" id="{844705EA-5907-4EAB-B745-4D10064C7E3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8342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6729" y="241300"/>
            <a:ext cx="11204812" cy="669860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400" dirty="0">
                <a:latin typeface="News706 BT" panose="02040804060705020204" pitchFamily="18" charset="0"/>
              </a:rPr>
              <a:t>	</a:t>
            </a:r>
            <a:r>
              <a:rPr lang="uz-Latn-UZ" sz="3500" dirty="0">
                <a:latin typeface="Arial" panose="020B0604020202020204" pitchFamily="34" charset="0"/>
                <a:cs typeface="Arial" panose="020B0604020202020204" pitchFamily="34" charset="0"/>
              </a:rPr>
              <a:t>Mazkur qoidalardan foydalangan holda tok manbalarini ketma-ket va parallel ulab o‘rganamiz. </a:t>
            </a:r>
          </a:p>
          <a:p>
            <a:pPr marL="0" indent="0">
              <a:buNone/>
            </a:pPr>
            <a:endParaRPr lang="uz-Latn-UZ" sz="3400" b="1" dirty="0">
              <a:latin typeface="News706 BT" panose="02040804060705020204" pitchFamily="18" charset="0"/>
            </a:endParaRPr>
          </a:p>
          <a:p>
            <a:pPr marL="0" indent="0">
              <a:buNone/>
            </a:pPr>
            <a:endParaRPr lang="uz-Latn-UZ" sz="2400" b="1" dirty="0">
              <a:latin typeface="News706 BT" panose="02040804060705020204" pitchFamily="18" charset="0"/>
            </a:endParaRPr>
          </a:p>
          <a:p>
            <a:pPr marL="0" indent="0">
              <a:buNone/>
            </a:pPr>
            <a:endParaRPr lang="uz-Latn-UZ" sz="2400" b="1" dirty="0">
              <a:latin typeface="News706 BT" panose="02040804060705020204" pitchFamily="18" charset="0"/>
            </a:endParaRPr>
          </a:p>
          <a:p>
            <a:pPr marL="0" indent="0">
              <a:buNone/>
            </a:pPr>
            <a:endParaRPr lang="uz-Latn-UZ" sz="2400" b="1" dirty="0">
              <a:latin typeface="News706 BT" panose="02040804060705020204" pitchFamily="18" charset="0"/>
            </a:endParaRPr>
          </a:p>
          <a:p>
            <a:pPr marL="0" indent="0">
              <a:buNone/>
            </a:pPr>
            <a:endParaRPr lang="uz-Latn-UZ" sz="2800" b="1" dirty="0">
              <a:latin typeface="News706 BT" panose="02040804060705020204" pitchFamily="18" charset="0"/>
            </a:endParaRPr>
          </a:p>
          <a:p>
            <a:pPr marL="0" indent="0">
              <a:buNone/>
            </a:pPr>
            <a:endParaRPr lang="uz-Latn-UZ" sz="2800" b="1" dirty="0">
              <a:latin typeface="News706 BT" panose="02040804060705020204" pitchFamily="18" charset="0"/>
            </a:endParaRPr>
          </a:p>
          <a:p>
            <a:pPr marL="0" indent="0" algn="just">
              <a:buNone/>
            </a:pPr>
            <a:r>
              <a:rPr lang="en-US" sz="3600" b="1" dirty="0">
                <a:latin typeface="News706 BT" panose="02040804060705020204" pitchFamily="18" charset="0"/>
              </a:rPr>
              <a:t>	</a:t>
            </a:r>
          </a:p>
          <a:p>
            <a:pPr marL="0" indent="0" algn="just">
              <a:buNone/>
            </a:pPr>
            <a:r>
              <a:rPr lang="en-US" sz="3600" b="1" dirty="0">
                <a:latin typeface="News706 BT" panose="02040804060705020204" pitchFamily="18" charset="0"/>
                <a:cs typeface="Arial" panose="020B0604020202020204" pitchFamily="34" charset="0"/>
              </a:rPr>
              <a:t>     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Masalani soddalashtirish uchun ulanuvchi barcha elementlarning EYuK lari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AE" sz="3600" b="1" dirty="0">
                <a:latin typeface="Arial" panose="020B0604020202020204" pitchFamily="34" charset="0"/>
              </a:rPr>
              <a:t>؏</a:t>
            </a:r>
            <a:r>
              <a:rPr lang="ar-AE" sz="3600" dirty="0">
                <a:latin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ga va ichki qarshiliklari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uz-Latn-UZ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ga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714CA1-7548-44E1-99E1-28B36F0A4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524" y="1880065"/>
            <a:ext cx="1971675" cy="215853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A078D3-4C4B-47A6-943E-4BC85762D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7482" y="1880065"/>
            <a:ext cx="3787776" cy="215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3961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25568" y="165100"/>
                <a:ext cx="9008931" cy="6604189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uz-Latn-UZ" sz="39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ta elementni ketma-ket ulab batareya tuzaylik. Uni tashqi </a:t>
                </a:r>
                <a:r>
                  <a:rPr lang="uz-Latn-UZ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qarshilikka ulaylik. Kirxgofning ikkinchi qonunini berk konturga tatbiq qilamiz:</a:t>
                </a:r>
              </a:p>
              <a:p>
                <a:pPr marL="0" indent="0">
                  <a:buNone/>
                </a:pP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39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39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ar-AE" sz="39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؏</m:t>
                    </m:r>
                    <m:r>
                      <a:rPr lang="en-US" sz="39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9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𝑰𝑹</m:t>
                    </m:r>
                    <m:r>
                      <a:rPr lang="en-US" sz="39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9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𝒏𝑰𝒓</m:t>
                    </m:r>
                  </m:oMath>
                </a14:m>
                <a:r>
                  <a:rPr lang="en-US" sz="39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uz-Latn-UZ" sz="4000" b="1" i="1">
                        <a:latin typeface="Cambria Math" panose="02040503050406030204" pitchFamily="18" charset="0"/>
                      </a:rPr>
                      <m:t>𝑰</m:t>
                    </m:r>
                    <m:r>
                      <a:rPr lang="uz-Latn-UZ" sz="4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000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ar-AE" sz="4000" b="1" i="1">
                            <a:latin typeface="Cambria Math" panose="02040503050406030204" pitchFamily="18" charset="0"/>
                          </a:rPr>
                          <m:t>؏</m:t>
                        </m:r>
                      </m:num>
                      <m:den>
                        <m:r>
                          <a:rPr lang="uz-Latn-UZ" sz="4000" b="1" i="1">
                            <a:latin typeface="Cambria Math" panose="02040503050406030204" pitchFamily="18" charset="0"/>
                          </a:rPr>
                          <m:t>𝑹</m:t>
                        </m:r>
                        <m:r>
                          <a:rPr lang="uz-Latn-UZ" sz="40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uz-Latn-UZ" sz="4000" b="1" i="1">
                            <a:latin typeface="Cambria Math" panose="02040503050406030204" pitchFamily="18" charset="0"/>
                          </a:rPr>
                          <m:t>𝒏𝒓</m:t>
                        </m:r>
                      </m:den>
                    </m:f>
                  </m:oMath>
                </a14:m>
                <a:endParaRPr lang="uz-Latn-UZ" sz="39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</a:t>
                </a:r>
                <a:b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Demak, </a:t>
                </a:r>
                <a14:m>
                  <m:oMath xmlns:m="http://schemas.openxmlformats.org/officeDocument/2006/math">
                    <m:r>
                      <a:rPr lang="uz-Latn-UZ" sz="3900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uz-Latn-UZ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ta elementni ketma-ket ulab, batareya tuzilganda </a:t>
                </a:r>
                <a:r>
                  <a:rPr lang="uz-Latn-UZ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EYuK</a:t>
                </a:r>
                <a:r>
                  <a:rPr lang="uz-Latn-UZ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uz-Latn-UZ" sz="3900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uz-Latn-UZ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 marta ortadi. </a:t>
                </a:r>
              </a:p>
              <a:p>
                <a:pPr marL="0" indent="0"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uz-Latn-UZ" sz="3900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uz-Latn-UZ" sz="3900" b="1" i="1" smtClean="0">
                        <a:latin typeface="Cambria Math" panose="02040503050406030204" pitchFamily="18" charset="0"/>
                      </a:rPr>
                      <m:t>≫</m:t>
                    </m:r>
                    <m:r>
                      <a:rPr lang="uz-Latn-UZ" sz="3900" b="1" i="1" smtClean="0">
                        <a:latin typeface="Cambria Math" panose="02040503050406030204" pitchFamily="18" charset="0"/>
                      </a:rPr>
                      <m:t>𝒏𝒓</m:t>
                    </m:r>
                  </m:oMath>
                </a14:m>
                <a:r>
                  <a:rPr lang="en-US" sz="39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uz-Latn-UZ" sz="39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900" b="1" i="1">
                        <a:latin typeface="Cambria Math" panose="02040503050406030204" pitchFamily="18" charset="0"/>
                      </a:rPr>
                      <m:t>𝑰</m:t>
                    </m:r>
                    <m:r>
                      <a:rPr lang="uz-Latn-UZ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uz-Latn-UZ" sz="39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9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  <m:r>
                          <a:rPr lang="ar-AE" sz="39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؏</m:t>
                        </m:r>
                      </m:num>
                      <m:den>
                        <m:r>
                          <a:rPr lang="uz-Latn-UZ" sz="39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uz-Latn-UZ" sz="3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Demak,  </a:t>
                </a:r>
                <a14:m>
                  <m:oMath xmlns:m="http://schemas.openxmlformats.org/officeDocument/2006/math">
                    <m:r>
                      <a:rPr lang="uz-Latn-UZ" sz="3900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ta  element ketma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ket ulaganda tok kuchi   </a:t>
                </a:r>
                <a14:m>
                  <m:oMath xmlns:m="http://schemas.openxmlformats.org/officeDocument/2006/math">
                    <m:r>
                      <a:rPr lang="uz-Latn-UZ" sz="3900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marta ortadi.</a:t>
                </a:r>
              </a:p>
              <a:p>
                <a:pPr marL="0" indent="0">
                  <a:buNone/>
                </a:pPr>
                <a:endParaRPr lang="ru-RU" sz="24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5568" y="165100"/>
                <a:ext cx="9008931" cy="6604189"/>
              </a:xfrm>
              <a:blipFill>
                <a:blip r:embed="rId2"/>
                <a:stretch>
                  <a:fillRect l="-1691" t="-2216" r="-17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E42456-E74D-493A-8300-77E63FBF07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2162" y="1473666"/>
            <a:ext cx="1971675" cy="215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018461"/>
      </p:ext>
    </p:extLst>
  </p:cSld>
  <p:clrMapOvr>
    <a:masterClrMapping/>
  </p:clrMapOvr>
  <p:transition spd="slow">
    <p:wheel spokes="1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518</TotalTime>
  <Words>176</Words>
  <Application>Microsoft Office PowerPoint</Application>
  <PresentationFormat>Широкоэкранный</PresentationFormat>
  <Paragraphs>60</Paragraphs>
  <Slides>14</Slides>
  <Notes>0</Notes>
  <HiddenSlides>0</HiddenSlides>
  <MMClips>2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News706 BT</vt:lpstr>
      <vt:lpstr>Тема Office</vt:lpstr>
      <vt:lpstr>PHOTO-PAINT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8-mashq 7-masala (148-bet). </vt:lpstr>
      <vt:lpstr>Презентация PowerPoint</vt:lpstr>
      <vt:lpstr>  Mustaqil bajarish uchun topshiriqlar.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69</cp:revision>
  <dcterms:created xsi:type="dcterms:W3CDTF">2020-03-30T04:23:58Z</dcterms:created>
  <dcterms:modified xsi:type="dcterms:W3CDTF">2021-04-04T05:37:39Z</dcterms:modified>
</cp:coreProperties>
</file>