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8" r:id="rId3"/>
    <p:sldId id="259" r:id="rId4"/>
    <p:sldId id="260" r:id="rId5"/>
    <p:sldId id="261" r:id="rId6"/>
    <p:sldId id="311" r:id="rId7"/>
    <p:sldId id="312" r:id="rId8"/>
    <p:sldId id="305" r:id="rId9"/>
    <p:sldId id="307" r:id="rId10"/>
    <p:sldId id="308" r:id="rId11"/>
    <p:sldId id="309" r:id="rId12"/>
    <p:sldId id="3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1FF"/>
    <a:srgbClr val="A6D2FD"/>
    <a:srgbClr val="09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E9219-23F4-4732-97FD-6505699B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C8AEC5-BD15-4221-ACAA-C2B914C0B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F6EFE-BE03-4629-B29C-760F2718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00D21-9AAA-4519-A97D-0EEF20FD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E60D5-9FCB-4B57-B218-D9FD982B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9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9A1A1-15E2-4C9D-BBD3-8E94876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67A0D-3109-445C-ACC9-36CAB1B91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F365D-CF44-42AB-951D-6D51064C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52FAC-7B88-4E9A-8A86-DEAC0EDC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84D1B-9CAA-4607-9935-51FDED68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6C929A-115C-4BB4-9507-1496DA52A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BBB4D-09BD-4C65-AC94-ADDE6C66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E5E68-AF41-4EE6-8B57-D384842E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832A3-3121-48D7-89AD-7BD136AF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8258C-95D3-4E6E-AA5F-C045B9C6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3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9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1AA5F-A1E3-486B-97A3-EE859787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EEBA9-F9CE-4397-8109-80D9480BF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B4D92C-BDB7-4F2E-AB1E-0A307F1D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E6A02F-BAEE-4C42-BC63-CC43B335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04093-56E6-4772-9D36-83F893E8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3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EF84-F5A8-4A4F-809F-B8A59A4E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1C5A98-C0FD-4389-B155-5D5871D7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55A0B-B130-4F79-8C26-DDAB746B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55F38-BF25-4561-8252-F41C23E7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B458A9-8770-4C76-877E-4579FEB7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69355-5BFC-4FE1-AF7F-E1CD9A9B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66B4A-470C-4A9C-9945-DB688B1D9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88A58-30C8-4FC6-AA92-61EB8158D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827F15-A5C5-4D3C-B3C1-B8BC2939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B81679-1FE6-49D8-A5D3-AF814232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1E82D-C443-4780-8FE6-4796D6AD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8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65F15-BDB5-4EB7-BC72-8F0720E8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B4DC41-44ED-4F80-9364-B7F278D90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D8E5F9-19C7-425A-AD7E-2912CD49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28433A-5C44-41C4-BEDB-295CAE563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796420-C5C9-45B6-9E76-13D903130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1059D9-40DD-43D5-9370-1E63A0A3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0666FE-9B89-4A9E-BB61-1D790532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AA243F-053E-4D01-BD03-CA976B59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92594-49D5-4862-87A0-289D8FFF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E0CB11-2F31-451D-BA32-F70AA51D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B29527-6815-439B-910A-562FFAEE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3B5A5E-5E56-42CC-B127-DC2D5645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2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8C1A6A-8748-410B-977F-C2140F08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A4BBE-3F38-4A64-9251-2BA97310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365459-6A89-48FD-A5CE-0CEE850C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5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277F5-43D7-4DB1-B0B8-26BBAEE5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7631B-B07B-451C-9F24-D3AF8A20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6E2108-4555-4AB2-8D6E-EE58A3857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32E4A7-5473-4DDA-90D5-04C0760A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D5CD8-4A05-44A9-B1C7-51C70914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766350-9C5E-4523-B164-C952083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8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9031B-01D5-4C05-9764-F5199D7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778B8F-44EE-4EAD-A3AA-982DE52BA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53BC5-6070-40AC-8A9D-1DA6696E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EB1DAE-4B1B-42E4-BEFF-181C1B7F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BA1A8-1A4E-4C4C-9627-33DE6C03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84E21-13D5-4D00-9908-4FC2524A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09291-F74E-4ABD-AC81-08085E97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ECECEE-49FA-4D19-A5F1-ACB138DD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EF64E-1C5F-4EAC-9FA6-6074948CA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F19A3-B711-4DE1-9069-CF2C0CF0D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C9784-32B1-4B75-AF26-153E51B59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01510" y="2604812"/>
            <a:ext cx="10528419" cy="502605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Butun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zanjir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uchun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Om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qonuni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b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Tok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manbayining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foydali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ish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koeffitsenti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lang="ru-RU" sz="4800" b="1" dirty="0">
                <a:solidFill>
                  <a:srgbClr val="002060"/>
                </a:solidFill>
                <a:latin typeface="Arial"/>
                <a:cs typeface="Arial"/>
              </a:rPr>
              <a:t>      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endParaRPr lang="ru-RU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1200"/>
              </a:spcAft>
            </a:pPr>
            <a:r>
              <a:rPr lang="ru-RU" sz="2400" dirty="0">
                <a:solidFill>
                  <a:srgbClr val="7030A0"/>
                </a:solidFill>
                <a:latin typeface="Arial"/>
                <a:cs typeface="Arial"/>
              </a:rPr>
              <a:t>                                       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"/>
                <a:cs typeface="Arial"/>
              </a:rPr>
              <a:t>            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ru-RU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1200"/>
              </a:spcAft>
            </a:pPr>
            <a:r>
              <a:rPr lang="ru-RU" sz="2400" dirty="0">
                <a:solidFill>
                  <a:srgbClr val="7030A0"/>
                </a:solidFill>
                <a:latin typeface="Arial"/>
                <a:cs typeface="Arial"/>
              </a:rPr>
              <a:t>                           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>
              <a:spcBef>
                <a:spcPts val="233"/>
              </a:spcBef>
              <a:spcAft>
                <a:spcPts val="1200"/>
              </a:spcAft>
            </a:pP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46605" y="2229744"/>
            <a:ext cx="727405" cy="201741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77670" y="540883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66C1638-93C7-41FF-B1FC-D130FDE01242}"/>
              </a:ext>
            </a:extLst>
          </p:cNvPr>
          <p:cNvSpPr/>
          <p:nvPr/>
        </p:nvSpPr>
        <p:spPr>
          <a:xfrm>
            <a:off x="546605" y="4571053"/>
            <a:ext cx="727405" cy="201741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6" y="1790700"/>
                <a:ext cx="11436626" cy="47426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/>
                  <a:t>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4,5 V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boʻlgan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batareyaga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rezistor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6" y="1790700"/>
                <a:ext cx="11436626" cy="4742621"/>
              </a:xfrm>
              <a:blipFill>
                <a:blip r:embed="rId2"/>
                <a:stretch>
                  <a:fillRect l="-1599" t="-3470" r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2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37829" y="263032"/>
                <a:ext cx="7067625" cy="3460829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37829" y="263032"/>
                <a:ext cx="7067625" cy="3460829"/>
              </a:xfrm>
              <a:blipFill>
                <a:blip r:embed="rId2"/>
                <a:stretch>
                  <a:fillRect t="-2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537829" y="837128"/>
            <a:ext cx="0" cy="2409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61536" y="2553236"/>
            <a:ext cx="3791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339" y="3992451"/>
                <a:ext cx="11529388" cy="2609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uz-Latn-UZ" sz="4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4,5 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l-GR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+16 </m:t>
                        </m:r>
                        <m:r>
                          <m:rPr>
                            <m:sty m:val="p"/>
                          </m:rPr>
                          <a:rPr lang="el-GR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=0,25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39" y="3992451"/>
                <a:ext cx="11529388" cy="2609145"/>
              </a:xfrm>
              <a:prstGeom prst="rect">
                <a:avLst/>
              </a:prstGeom>
              <a:blipFill>
                <a:blip r:embed="rId3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339" y="187554"/>
                <a:ext cx="3791523" cy="30592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=4,5 </m:t>
                    </m:r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uz-Latn-UZ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16 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uz-Latn-UZ" sz="3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39" y="187554"/>
                <a:ext cx="3791523" cy="3059230"/>
              </a:xfrm>
              <a:prstGeom prst="rect">
                <a:avLst/>
              </a:prstGeom>
              <a:blipFill>
                <a:blip r:embed="rId4"/>
                <a:stretch>
                  <a:fillRect l="-4187" t="-1394" b="-1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0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0" y="1714500"/>
            <a:ext cx="11469818" cy="45802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uz-Latn-UZ" sz="3400" dirty="0">
                <a:latin typeface="Arial" panose="020B0604020202020204" pitchFamily="34" charset="0"/>
                <a:cs typeface="Arial" panose="020B0604020202020204" pitchFamily="34" charset="0"/>
              </a:rPr>
              <a:t> o‘qish. Mavzuga doir savollarga javob yozish.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mashq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masalani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(148-bet)</a:t>
            </a: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>
                <a:spLocks noGrp="1"/>
              </p:cNvSpPr>
              <p:nvPr>
                <p:ph idx="1"/>
              </p:nvPr>
            </p:nvSpPr>
            <p:spPr>
              <a:xfrm>
                <a:off x="566670" y="286602"/>
                <a:ext cx="11346288" cy="6279297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Zaryadga tok ma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bayining ichida ta’sir qilib, energiyani elektr zanjiriga yetkazib beradigan kuchlarga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tashqi kuchlar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yoki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chet kuchlar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Tashqi kuchlar zaryadlarni ko‘chirishda ish bajaradi.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Birlik musbat elektr zaryadni butun zanjir bo‘ylab ko‘chirishda tashqi kuchlar bajaradigan ish tok  manbayining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elektr yurituvchi kuchi (EYuK)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 va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harfi bilan belgilanadi.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Elektr yurituvchi kuchning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dagi birligi – volt (V).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b="1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𝒄𝒉𝒆𝒕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670" y="286602"/>
                <a:ext cx="11346288" cy="6279297"/>
              </a:xfrm>
              <a:blipFill>
                <a:blip r:embed="rId2"/>
                <a:stretch>
                  <a:fillRect l="-1290" t="-1262" r="-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87320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1819" y="156756"/>
                <a:ext cx="11826297" cy="659869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zanjirdagi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zanjirdan</a:t>
                </a:r>
                <a:b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𝑰𝒕</m:t>
                    </m:r>
                  </m:oMath>
                </a14:m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. U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formulani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yozish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𝑰𝒕</m:t>
                    </m:r>
                  </m:oMath>
                </a14:m>
                <a:endParaRPr lang="en-US" sz="3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𝒊𝒄𝒉𝒌𝒊</m:t>
                        </m:r>
                      </m:sub>
                    </m:sSub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𝒓𝒕</m:t>
                    </m:r>
                  </m:oMath>
                </a14:m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3500" b="1" i="1" dirty="0" smtClean="0">
                            <a:latin typeface="Cambria Math" panose="02040503050406030204" pitchFamily="18" charset="0"/>
                          </a:rPr>
                          <m:t>𝒕𝒂𝒔𝒉𝒒𝒊</m:t>
                        </m:r>
                      </m:sub>
                    </m:sSub>
                    <m:r>
                      <a:rPr lang="en-US" sz="35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35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 dirty="0" smtClean="0">
                        <a:latin typeface="Cambria Math" panose="02040503050406030204" pitchFamily="18" charset="0"/>
                      </a:rPr>
                      <m:t>𝑹𝒕</m:t>
                    </m:r>
                  </m:oMath>
                </a14:m>
                <a:endParaRPr lang="en-US" sz="3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𝒕𝒐𝒌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𝒎𝒂𝒏𝒃𝒂𝒚𝒊𝒏𝒊𝒏𝒈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𝒊𝒄𝒉𝒌𝒊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𝒒𝒂𝒓𝒔𝒉𝒊𝒍𝒊𝒈𝒊</m:t>
                    </m:r>
                  </m:oMath>
                </a14:m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Energiyaning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saqlanish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qonuniga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𝒕𝒂𝒔𝒉𝒒𝒊</m:t>
                        </m:r>
                      </m:sub>
                    </m:sSub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𝒊𝒄𝒉𝒌𝒊</m:t>
                        </m:r>
                      </m:sub>
                    </m:sSub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𝒄𝒉𝒆𝒕</m:t>
                        </m:r>
                      </m:sub>
                    </m:sSub>
                  </m:oMath>
                </a14:m>
                <a:endParaRPr lang="en-US" sz="3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𝒓𝒕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𝑹𝒕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𝑰𝒕</m:t>
                    </m:r>
                  </m:oMath>
                </a14:m>
                <a:endParaRPr lang="en-US" sz="35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endParaRPr lang="en-US" sz="3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num>
                      <m:den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500" b="0" i="0" smtClean="0">
                        <a:latin typeface="Cambria Math" panose="02040503050406030204" pitchFamily="18" charset="0"/>
                      </a:rPr>
                      <m:t>Butun</m:t>
                    </m:r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500" b="0" i="0" smtClean="0">
                        <a:latin typeface="Cambria Math" panose="02040503050406030204" pitchFamily="18" charset="0"/>
                      </a:rPr>
                      <m:t>zanjir</m:t>
                    </m:r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500" b="0" i="0" smtClean="0">
                        <a:latin typeface="Cambria Math" panose="02040503050406030204" pitchFamily="18" charset="0"/>
                      </a:rPr>
                      <m:t>uchun</m:t>
                    </m:r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500" b="0" i="0" smtClean="0">
                        <a:latin typeface="Cambria Math" panose="02040503050406030204" pitchFamily="18" charset="0"/>
                      </a:rPr>
                      <m:t>Om</m:t>
                    </m:r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500" b="0" i="0" smtClean="0">
                        <a:latin typeface="Cambria Math" panose="02040503050406030204" pitchFamily="18" charset="0"/>
                      </a:rPr>
                      <m:t>qonuni</m:t>
                    </m:r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5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5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zanjirning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819" y="156756"/>
                <a:ext cx="11826297" cy="6598692"/>
              </a:xfrm>
              <a:blipFill>
                <a:blip r:embed="rId2"/>
                <a:stretch>
                  <a:fillRect l="-1289" t="-1201" r="-1340" b="-1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192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53934" y="334815"/>
                <a:ext cx="11315700" cy="59292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𝑰𝒓</m:t>
                      </m:r>
                    </m:oMath>
                  </m:oMathPara>
                </a14:m>
                <a:br>
                  <a:rPr lang="uz-Latn-UZ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             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𝑰𝑹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uz-Latn-UZ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Manba qutblaridagi </a:t>
                </a:r>
                <a:r>
                  <a:rPr lang="uz-Latn-UZ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maksimal kuchlanish </a:t>
                </a:r>
                <a14:m>
                  <m:oMath xmlns:m="http://schemas.openxmlformats.org/officeDocument/2006/math">
                    <m:r>
                      <a:rPr lang="uz-Latn-U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ga teng. Bu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0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bo‘ladi. Tashqi zanjirga qarshilik ulanmasdan ochiq qolganda tok kuchi nol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bo‘ladi. Ushbu holda</a:t>
                </a:r>
                <a:b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endParaRPr lang="uz-Latn-U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Manba qutblarininig orasidagi </a:t>
                </a:r>
                <a:r>
                  <a:rPr lang="uz-Latn-UZ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minimal kuchlanish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nolga teng.</a:t>
                </a:r>
                <a:r>
                  <a:rPr lang="uz-Latn-UZ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Bu hol qisqa tutashuv ro‘y berganda, ya’ni tashqi qarshilik </a:t>
                </a:r>
                <a:r>
                  <a:rPr lang="uz-Latn-UZ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= 0 bo‘lganda kuzatiladi. Bu holda tok kuchi maksimal bo‘ladi: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</m:t>
                        </m:r>
                        <m:r>
                          <a:rPr lang="uz-Latn-UZ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b="1" i="1" smtClean="0">
                            <a:latin typeface="Cambria Math" panose="02040503050406030204" pitchFamily="18" charset="0"/>
                          </a:rPr>
                          <m:t>𝒒𝒊𝒔</m:t>
                        </m:r>
                        <m:r>
                          <a:rPr lang="uz-Latn-U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uz-Latn-UZ" b="1" i="1" smtClean="0">
                            <a:latin typeface="Cambria Math" panose="02040503050406030204" pitchFamily="18" charset="0"/>
                          </a:rPr>
                          <m:t>𝒕𝒖𝒕</m:t>
                        </m:r>
                        <m:r>
                          <a:rPr lang="uz-Latn-UZ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uz-Latn-UZ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num>
                      <m:den>
                        <m:r>
                          <a:rPr lang="uz-Latn-UZ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uz-Latn-U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Bu tok </a:t>
                </a:r>
                <a:r>
                  <a:rPr lang="uz-Latn-UZ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qisqa tutashuv toki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deb ataladi.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34" y="334815"/>
                <a:ext cx="11315700" cy="5929252"/>
              </a:xfrm>
              <a:blipFill>
                <a:blip r:embed="rId2"/>
                <a:stretch>
                  <a:fillRect l="-1131" r="-1078" b="-2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72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9307" y="177421"/>
                <a:ext cx="11769561" cy="646903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Tashqi zanjirda bajarilgan ish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foydali ish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yuritiladi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bilan belgilanadi. Tokning bajargan ishi formulasidan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𝑹𝒕</m:t>
                    </m:r>
                  </m:oMath>
                </a14:m>
                <a:r>
                  <a:rPr lang="en-US" sz="3200" b="1" dirty="0">
                    <a:ea typeface="Cambria Math" panose="02040503050406030204" pitchFamily="18" charset="0"/>
                  </a:rPr>
                  <a:t>                                                   </a:t>
                </a:r>
                <a:r>
                  <a:rPr lang="uz-Latn-UZ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𝒄𝒉𝒆𝒕</m:t>
                            </m:r>
                          </m:sub>
                        </m:sSub>
                      </m:den>
                    </m:f>
                  </m:oMath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𝒄𝒉𝒆𝒕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𝑹𝒕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b="1" dirty="0">
                    <a:ea typeface="Cambria Math" panose="02040503050406030204" pitchFamily="18" charset="0"/>
                  </a:rPr>
                  <a:t>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𝑹𝒕</m:t>
                        </m:r>
                      </m:num>
                      <m:den>
                        <m:sSup>
                          <m:sSupPr>
                            <m:ctrlP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𝑹𝒕</m:t>
                        </m:r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uz-Latn-U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uz-Latn-U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uz-Latn-UZ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uz-Latn-UZ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uz-Latn-UZ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uz-Latn-U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z-Latn-U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uz-Latn-U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Bu ifodaga tok manbayining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foydali ish koeffisyenti (FIK)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7" y="177421"/>
                <a:ext cx="11769561" cy="6469039"/>
              </a:xfrm>
              <a:blipFill>
                <a:blip r:embed="rId2"/>
                <a:stretch>
                  <a:fillRect l="-1347" t="-1225" r="-13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5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m qonuni">
            <a:hlinkClick r:id="" action="ppaction://media"/>
            <a:extLst>
              <a:ext uri="{FF2B5EF4-FFF2-40B4-BE49-F238E27FC236}">
                <a16:creationId xmlns:a16="http://schemas.microsoft.com/office/drawing/2014/main" id="{76B3947E-6D5A-4FBD-A719-1ABBBA959CC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5999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tun zanjir uchun om qonuni">
            <a:hlinkClick r:id="" action="ppaction://media"/>
            <a:extLst>
              <a:ext uri="{FF2B5EF4-FFF2-40B4-BE49-F238E27FC236}">
                <a16:creationId xmlns:a16="http://schemas.microsoft.com/office/drawing/2014/main" id="{49EB98E0-402D-4CB7-9A26-F72ADCE5998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D0E24F-F9E1-4CF1-865F-B8DF6A46D96D}"/>
              </a:ext>
            </a:extLst>
          </p:cNvPr>
          <p:cNvSpPr/>
          <p:nvPr/>
        </p:nvSpPr>
        <p:spPr>
          <a:xfrm>
            <a:off x="1511300" y="88900"/>
            <a:ext cx="2400300" cy="482600"/>
          </a:xfrm>
          <a:prstGeom prst="rect">
            <a:avLst/>
          </a:prstGeom>
          <a:solidFill>
            <a:srgbClr val="A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2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8-mashq 1-masala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AB3-3674-486D-A064-6D10D317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56" y="1627855"/>
            <a:ext cx="9575996" cy="4691821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Batareyaning EYuK 1,55 V. Uni qarshiligi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Ω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bo‘lgan tashqi qarshilikka ulanganda batareya qisqichlaridagi kuchlanish 0,95 V ga teng bo‘ldi.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Batareyaning ichki qarshiligi nimaga teng?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37829" y="263032"/>
                <a:ext cx="7067625" cy="3460829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  <m:r>
                      <a:rPr lang="uz-Latn-UZ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600" dirty="0">
                    <a:latin typeface="News706 BT" panose="02040804060705020204" pitchFamily="18" charset="0"/>
                  </a:rPr>
                  <a:t>  </a:t>
                </a:r>
                <a:r>
                  <a:rPr lang="uz-Latn-UZ" sz="3600" dirty="0">
                    <a:latin typeface="News706 BT" panose="020408040607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uz-Latn-UZ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</a:rPr>
                      <m:t>𝐼𝑅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uz-Latn-UZ" sz="3600" dirty="0">
                    <a:latin typeface="News706 BT" panose="020408040607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uz-Latn-UZ" sz="36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uz-Latn-UZ" sz="3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𝐼𝑟</m:t>
                    </m:r>
                    <m:r>
                      <a:rPr lang="uz-Latn-UZ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uz-Latn-UZ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uz-Latn-UZ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uz-Latn-UZ" sz="36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uz-Latn-UZ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uz-Latn-UZ" sz="3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37829" y="263032"/>
                <a:ext cx="7067625" cy="3460829"/>
              </a:xfrm>
              <a:blipFill>
                <a:blip r:embed="rId2"/>
                <a:stretch>
                  <a:fillRect t="-2465" b="-12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4537829" y="876178"/>
            <a:ext cx="1" cy="297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61536" y="2553236"/>
            <a:ext cx="3791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339" y="4187687"/>
                <a:ext cx="11529388" cy="2413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uz-Latn-UZ" sz="4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4000" i="1" dirty="0">
                                <a:latin typeface="Cambria Math" panose="02040503050406030204" pitchFamily="18" charset="0"/>
                              </a:rPr>
                              <m:t>1,55 </m:t>
                            </m:r>
                            <m:r>
                              <a:rPr lang="uz-Latn-UZ" sz="40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uz-Latn-UZ" sz="4000" i="1" dirty="0">
                                <a:latin typeface="Cambria Math" panose="02040503050406030204" pitchFamily="18" charset="0"/>
                              </a:rPr>
                              <m:t> −0,95 </m:t>
                            </m:r>
                            <m:r>
                              <a:rPr lang="uz-Latn-UZ" sz="40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uz-Latn-UZ" sz="4000" i="1" dirty="0">
                            <a:latin typeface="Cambria Math" panose="02040503050406030204" pitchFamily="18" charset="0"/>
                          </a:rPr>
                          <m:t>0,95 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1,89 </m:t>
                    </m:r>
                    <m:r>
                      <m:rPr>
                        <m:sty m:val="p"/>
                      </m:rPr>
                      <a:rPr lang="el-GR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uz-Latn-UZ" sz="3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𝟖𝟗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endParaRPr lang="uz-Latn-UZ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39" y="4187687"/>
                <a:ext cx="11529388" cy="2413909"/>
              </a:xfrm>
              <a:prstGeom prst="rect">
                <a:avLst/>
              </a:prstGeom>
              <a:blipFill>
                <a:blip r:embed="rId3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339" y="187554"/>
                <a:ext cx="5151643" cy="30592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=1,55 </m:t>
                    </m:r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uz-Latn-UZ" sz="3200" i="1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uz-Latn-UZ" sz="3200" i="1">
                        <a:latin typeface="Cambria Math" panose="02040503050406030204" pitchFamily="18" charset="0"/>
                      </a:rPr>
                      <m:t>=0,95 </m:t>
                    </m:r>
                    <m:r>
                      <a:rPr lang="uz-Latn-UZ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39" y="187554"/>
                <a:ext cx="5151643" cy="3059230"/>
              </a:xfrm>
              <a:prstGeom prst="rect">
                <a:avLst/>
              </a:prstGeom>
              <a:blipFill>
                <a:blip r:embed="rId4"/>
                <a:stretch>
                  <a:fillRect l="-3077" t="-1394" b="-1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337</Words>
  <Application>Microsoft Office PowerPoint</Application>
  <PresentationFormat>Широкоэкранный</PresentationFormat>
  <Paragraphs>65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News706 BT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8-mashq 1-masala  </vt:lpstr>
      <vt:lpstr>Презентация PowerPoint</vt:lpstr>
      <vt:lpstr>Masala</vt:lpstr>
      <vt:lpstr>Презентация PowerPoint</vt:lpstr>
      <vt:lpstr>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35</cp:revision>
  <dcterms:created xsi:type="dcterms:W3CDTF">2020-03-25T06:52:31Z</dcterms:created>
  <dcterms:modified xsi:type="dcterms:W3CDTF">2021-04-04T05:36:42Z</dcterms:modified>
</cp:coreProperties>
</file>