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 id="258" r:id="rId3"/>
    <p:sldId id="316" r:id="rId4"/>
    <p:sldId id="259" r:id="rId5"/>
    <p:sldId id="260" r:id="rId6"/>
    <p:sldId id="315" r:id="rId7"/>
    <p:sldId id="261" r:id="rId8"/>
    <p:sldId id="267" r:id="rId9"/>
    <p:sldId id="262" r:id="rId10"/>
    <p:sldId id="307" r:id="rId11"/>
    <p:sldId id="311" r:id="rId12"/>
    <p:sldId id="314" r:id="rId13"/>
    <p:sldId id="263" r:id="rId14"/>
  </p:sldIdLst>
  <p:sldSz cx="12168188" cy="7019925"/>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630" y="-102"/>
      </p:cViewPr>
      <p:guideLst/>
    </p:cSldViewPr>
  </p:slideViewPr>
  <p:notesTextViewPr>
    <p:cViewPr>
      <p:scale>
        <a:sx n="1" d="1"/>
        <a:sy n="1" d="1"/>
      </p:scale>
      <p:origin x="0" y="0"/>
    </p:cViewPr>
  </p:notesTextViewPr>
  <p:gridSpacing cx="75600" cy="75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1024" y="1148863"/>
            <a:ext cx="9126141" cy="2443974"/>
          </a:xfrm>
        </p:spPr>
        <p:txBody>
          <a:bodyPr anchor="b"/>
          <a:lstStyle>
            <a:lvl1pPr algn="ctr">
              <a:defRPr sz="5988"/>
            </a:lvl1pPr>
          </a:lstStyle>
          <a:p>
            <a:r>
              <a:rPr lang="ru-RU"/>
              <a:t>Образец заголовка</a:t>
            </a:r>
            <a:endParaRPr lang="en-US" dirty="0"/>
          </a:p>
        </p:txBody>
      </p:sp>
      <p:sp>
        <p:nvSpPr>
          <p:cNvPr id="3" name="Subtitle 2"/>
          <p:cNvSpPr>
            <a:spLocks noGrp="1"/>
          </p:cNvSpPr>
          <p:nvPr>
            <p:ph type="subTitle" idx="1"/>
          </p:nvPr>
        </p:nvSpPr>
        <p:spPr>
          <a:xfrm>
            <a:off x="1521024" y="3687086"/>
            <a:ext cx="9126141" cy="1694856"/>
          </a:xfrm>
        </p:spPr>
        <p:txBody>
          <a:bodyPr/>
          <a:lstStyle>
            <a:lvl1pPr marL="0" indent="0" algn="ctr">
              <a:buNone/>
              <a:defRPr sz="2395"/>
            </a:lvl1pPr>
            <a:lvl2pPr marL="456286" indent="0" algn="ctr">
              <a:buNone/>
              <a:defRPr sz="1996"/>
            </a:lvl2pPr>
            <a:lvl3pPr marL="912571" indent="0" algn="ctr">
              <a:buNone/>
              <a:defRPr sz="1796"/>
            </a:lvl3pPr>
            <a:lvl4pPr marL="1368857" indent="0" algn="ctr">
              <a:buNone/>
              <a:defRPr sz="1597"/>
            </a:lvl4pPr>
            <a:lvl5pPr marL="1825142" indent="0" algn="ctr">
              <a:buNone/>
              <a:defRPr sz="1597"/>
            </a:lvl5pPr>
            <a:lvl6pPr marL="2281428" indent="0" algn="ctr">
              <a:buNone/>
              <a:defRPr sz="1597"/>
            </a:lvl6pPr>
            <a:lvl7pPr marL="2737714" indent="0" algn="ctr">
              <a:buNone/>
              <a:defRPr sz="1597"/>
            </a:lvl7pPr>
            <a:lvl8pPr marL="3193999" indent="0" algn="ctr">
              <a:buNone/>
              <a:defRPr sz="1597"/>
            </a:lvl8pPr>
            <a:lvl9pPr marL="3650285" indent="0" algn="ctr">
              <a:buNone/>
              <a:defRPr sz="1597"/>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DDA42195-7523-432C-9462-2D846122F2C1}" type="datetimeFigureOut">
              <a:rPr lang="ru-RU" smtClean="0"/>
              <a:t>04.04.2021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22800C8-232F-4F3C-9DDF-D8AE7CCCD2C6}" type="slidenum">
              <a:rPr lang="ru-RU" smtClean="0"/>
              <a:t>‹#›</a:t>
            </a:fld>
            <a:endParaRPr lang="ru-RU"/>
          </a:p>
        </p:txBody>
      </p:sp>
    </p:spTree>
    <p:extLst>
      <p:ext uri="{BB962C8B-B14F-4D97-AF65-F5344CB8AC3E}">
        <p14:creationId xmlns:p14="http://schemas.microsoft.com/office/powerpoint/2010/main" val="3714293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DA42195-7523-432C-9462-2D846122F2C1}" type="datetimeFigureOut">
              <a:rPr lang="ru-RU" smtClean="0"/>
              <a:t>04.04.2021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22800C8-232F-4F3C-9DDF-D8AE7CCCD2C6}" type="slidenum">
              <a:rPr lang="ru-RU" smtClean="0"/>
              <a:t>‹#›</a:t>
            </a:fld>
            <a:endParaRPr lang="ru-RU"/>
          </a:p>
        </p:txBody>
      </p:sp>
    </p:spTree>
    <p:extLst>
      <p:ext uri="{BB962C8B-B14F-4D97-AF65-F5344CB8AC3E}">
        <p14:creationId xmlns:p14="http://schemas.microsoft.com/office/powerpoint/2010/main" val="4129708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7859" y="373746"/>
            <a:ext cx="2623766" cy="5949062"/>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6563" y="373746"/>
            <a:ext cx="7719194" cy="594906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DA42195-7523-432C-9462-2D846122F2C1}" type="datetimeFigureOut">
              <a:rPr lang="ru-RU" smtClean="0"/>
              <a:t>04.04.2021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22800C8-232F-4F3C-9DDF-D8AE7CCCD2C6}" type="slidenum">
              <a:rPr lang="ru-RU" smtClean="0"/>
              <a:t>‹#›</a:t>
            </a:fld>
            <a:endParaRPr lang="ru-RU"/>
          </a:p>
        </p:txBody>
      </p:sp>
    </p:spTree>
    <p:extLst>
      <p:ext uri="{BB962C8B-B14F-4D97-AF65-F5344CB8AC3E}">
        <p14:creationId xmlns:p14="http://schemas.microsoft.com/office/powerpoint/2010/main" val="2457642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2618" y="286572"/>
            <a:ext cx="10342961" cy="836865"/>
          </a:xfrm>
        </p:spPr>
        <p:txBody>
          <a:bodyPr/>
          <a:lstStyle/>
          <a:p>
            <a:r>
              <a:rPr lang="en-US"/>
              <a:t>Click to edit Master title style</a:t>
            </a:r>
          </a:p>
        </p:txBody>
      </p:sp>
      <p:sp>
        <p:nvSpPr>
          <p:cNvPr id="4" name="Picture Placeholder 3"/>
          <p:cNvSpPr>
            <a:spLocks noGrp="1"/>
          </p:cNvSpPr>
          <p:nvPr>
            <p:ph type="pic" sz="quarter" idx="10"/>
          </p:nvPr>
        </p:nvSpPr>
        <p:spPr>
          <a:xfrm>
            <a:off x="912615" y="1429986"/>
            <a:ext cx="3321915" cy="348789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396"/>
            </a:lvl1pPr>
          </a:lstStyle>
          <a:p>
            <a:pPr lvl="0"/>
            <a:endParaRPr lang="en-US"/>
          </a:p>
        </p:txBody>
      </p:sp>
      <p:sp>
        <p:nvSpPr>
          <p:cNvPr id="5" name="Picture Placeholder 3"/>
          <p:cNvSpPr>
            <a:spLocks noGrp="1"/>
          </p:cNvSpPr>
          <p:nvPr>
            <p:ph type="pic" sz="quarter" idx="11"/>
          </p:nvPr>
        </p:nvSpPr>
        <p:spPr>
          <a:xfrm>
            <a:off x="4423137" y="1429986"/>
            <a:ext cx="3321915" cy="3487891"/>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396"/>
            </a:lvl1pPr>
          </a:lstStyle>
          <a:p>
            <a:pPr lvl="0"/>
            <a:endParaRPr lang="en-US"/>
          </a:p>
        </p:txBody>
      </p:sp>
      <p:sp>
        <p:nvSpPr>
          <p:cNvPr id="6" name="Picture Placeholder 3"/>
          <p:cNvSpPr>
            <a:spLocks noGrp="1"/>
          </p:cNvSpPr>
          <p:nvPr>
            <p:ph type="pic" sz="quarter" idx="12"/>
          </p:nvPr>
        </p:nvSpPr>
        <p:spPr>
          <a:xfrm>
            <a:off x="7933658" y="1429986"/>
            <a:ext cx="3321915" cy="348789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396"/>
            </a:lvl1pPr>
          </a:lstStyle>
          <a:p>
            <a:pPr lvl="0"/>
            <a:endParaRPr lang="en-US"/>
          </a:p>
        </p:txBody>
      </p:sp>
      <p:sp>
        <p:nvSpPr>
          <p:cNvPr id="8" name="Text Placeholder 9"/>
          <p:cNvSpPr>
            <a:spLocks noGrp="1"/>
          </p:cNvSpPr>
          <p:nvPr>
            <p:ph type="body" sz="quarter" idx="14"/>
          </p:nvPr>
        </p:nvSpPr>
        <p:spPr>
          <a:xfrm>
            <a:off x="912615" y="5098166"/>
            <a:ext cx="3321915" cy="981491"/>
          </a:xfrm>
        </p:spPr>
        <p:txBody>
          <a:bodyPr>
            <a:noAutofit/>
          </a:bodyPr>
          <a:lstStyle>
            <a:lvl1pPr marL="0" indent="0">
              <a:buNone/>
              <a:defRPr sz="1396"/>
            </a:lvl1pPr>
            <a:lvl2pPr marL="152073" indent="-152073">
              <a:buFont typeface="Arial" panose="020B0604020202020204" pitchFamily="34" charset="0"/>
              <a:buChar char="•"/>
              <a:defRPr sz="1396"/>
            </a:lvl2pPr>
            <a:lvl3pPr marL="304147" indent="-152073">
              <a:defRPr sz="1396"/>
            </a:lvl3pPr>
            <a:lvl4pPr marL="532257" indent="-228110">
              <a:defRPr sz="1396"/>
            </a:lvl4pPr>
            <a:lvl5pPr marL="760367" indent="-228110">
              <a:defRPr sz="139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23137" y="5098166"/>
            <a:ext cx="3321915" cy="981491"/>
          </a:xfrm>
        </p:spPr>
        <p:txBody>
          <a:bodyPr>
            <a:noAutofit/>
          </a:bodyPr>
          <a:lstStyle>
            <a:lvl1pPr marL="0" indent="0">
              <a:buNone/>
              <a:defRPr sz="1396"/>
            </a:lvl1pPr>
            <a:lvl2pPr marL="152073" indent="-152073">
              <a:buFont typeface="Arial" panose="020B0604020202020204" pitchFamily="34" charset="0"/>
              <a:buChar char="•"/>
              <a:defRPr sz="1396"/>
            </a:lvl2pPr>
            <a:lvl3pPr marL="304147" indent="-152073">
              <a:defRPr sz="1396"/>
            </a:lvl3pPr>
            <a:lvl4pPr marL="532257" indent="-228110">
              <a:defRPr sz="1396"/>
            </a:lvl4pPr>
            <a:lvl5pPr marL="760367" indent="-228110">
              <a:defRPr sz="139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33658" y="5098166"/>
            <a:ext cx="3321915" cy="981491"/>
          </a:xfrm>
        </p:spPr>
        <p:txBody>
          <a:bodyPr>
            <a:noAutofit/>
          </a:bodyPr>
          <a:lstStyle>
            <a:lvl1pPr marL="0" indent="0">
              <a:buNone/>
              <a:defRPr sz="1396"/>
            </a:lvl1pPr>
            <a:lvl2pPr marL="152073" indent="-152073">
              <a:buFont typeface="Arial" panose="020B0604020202020204" pitchFamily="34" charset="0"/>
              <a:buChar char="•"/>
              <a:defRPr sz="1396"/>
            </a:lvl2pPr>
            <a:lvl3pPr marL="304147" indent="-152073">
              <a:defRPr sz="1396"/>
            </a:lvl3pPr>
            <a:lvl4pPr marL="532257" indent="-228110">
              <a:defRPr sz="1396"/>
            </a:lvl4pPr>
            <a:lvl5pPr marL="760367" indent="-228110">
              <a:defRPr sz="139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912618" y="955493"/>
            <a:ext cx="10342961" cy="415996"/>
          </a:xfrm>
        </p:spPr>
        <p:txBody>
          <a:bodyPr>
            <a:normAutofit/>
          </a:bodyPr>
          <a:lstStyle>
            <a:lvl1pPr marL="0" indent="0" algn="ctr">
              <a:lnSpc>
                <a:spcPct val="86000"/>
              </a:lnSpc>
              <a:spcBef>
                <a:spcPts val="0"/>
              </a:spcBef>
              <a:buNone/>
              <a:defRPr sz="1795" baseline="0"/>
            </a:lvl1pPr>
          </a:lstStyle>
          <a:p>
            <a:pPr lvl="0"/>
            <a:r>
              <a:rPr lang="en-US" dirty="0"/>
              <a:t>Click here to edit subtitle</a:t>
            </a:r>
          </a:p>
        </p:txBody>
      </p:sp>
    </p:spTree>
    <p:extLst>
      <p:ext uri="{BB962C8B-B14F-4D97-AF65-F5344CB8AC3E}">
        <p14:creationId xmlns:p14="http://schemas.microsoft.com/office/powerpoint/2010/main" val="1391445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DA42195-7523-432C-9462-2D846122F2C1}" type="datetimeFigureOut">
              <a:rPr lang="ru-RU" smtClean="0"/>
              <a:t>04.04.2021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22800C8-232F-4F3C-9DDF-D8AE7CCCD2C6}" type="slidenum">
              <a:rPr lang="ru-RU" smtClean="0"/>
              <a:t>‹#›</a:t>
            </a:fld>
            <a:endParaRPr lang="ru-RU"/>
          </a:p>
        </p:txBody>
      </p:sp>
    </p:spTree>
    <p:extLst>
      <p:ext uri="{BB962C8B-B14F-4D97-AF65-F5344CB8AC3E}">
        <p14:creationId xmlns:p14="http://schemas.microsoft.com/office/powerpoint/2010/main" val="4092336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0225" y="1750107"/>
            <a:ext cx="10495062" cy="2920093"/>
          </a:xfrm>
        </p:spPr>
        <p:txBody>
          <a:bodyPr anchor="b"/>
          <a:lstStyle>
            <a:lvl1pPr>
              <a:defRPr sz="5988"/>
            </a:lvl1pPr>
          </a:lstStyle>
          <a:p>
            <a:r>
              <a:rPr lang="ru-RU"/>
              <a:t>Образец заголовка</a:t>
            </a:r>
            <a:endParaRPr lang="en-US" dirty="0"/>
          </a:p>
        </p:txBody>
      </p:sp>
      <p:sp>
        <p:nvSpPr>
          <p:cNvPr id="3" name="Text Placeholder 2"/>
          <p:cNvSpPr>
            <a:spLocks noGrp="1"/>
          </p:cNvSpPr>
          <p:nvPr>
            <p:ph type="body" idx="1"/>
          </p:nvPr>
        </p:nvSpPr>
        <p:spPr>
          <a:xfrm>
            <a:off x="830225" y="4697826"/>
            <a:ext cx="10495062" cy="1535608"/>
          </a:xfrm>
        </p:spPr>
        <p:txBody>
          <a:bodyPr/>
          <a:lstStyle>
            <a:lvl1pPr marL="0" indent="0">
              <a:buNone/>
              <a:defRPr sz="2395">
                <a:solidFill>
                  <a:schemeClr val="tx1">
                    <a:tint val="75000"/>
                  </a:schemeClr>
                </a:solidFill>
              </a:defRPr>
            </a:lvl1pPr>
            <a:lvl2pPr marL="456286" indent="0">
              <a:buNone/>
              <a:defRPr sz="1996">
                <a:solidFill>
                  <a:schemeClr val="tx1">
                    <a:tint val="75000"/>
                  </a:schemeClr>
                </a:solidFill>
              </a:defRPr>
            </a:lvl2pPr>
            <a:lvl3pPr marL="912571" indent="0">
              <a:buNone/>
              <a:defRPr sz="1796">
                <a:solidFill>
                  <a:schemeClr val="tx1">
                    <a:tint val="75000"/>
                  </a:schemeClr>
                </a:solidFill>
              </a:defRPr>
            </a:lvl3pPr>
            <a:lvl4pPr marL="1368857" indent="0">
              <a:buNone/>
              <a:defRPr sz="1597">
                <a:solidFill>
                  <a:schemeClr val="tx1">
                    <a:tint val="75000"/>
                  </a:schemeClr>
                </a:solidFill>
              </a:defRPr>
            </a:lvl4pPr>
            <a:lvl5pPr marL="1825142" indent="0">
              <a:buNone/>
              <a:defRPr sz="1597">
                <a:solidFill>
                  <a:schemeClr val="tx1">
                    <a:tint val="75000"/>
                  </a:schemeClr>
                </a:solidFill>
              </a:defRPr>
            </a:lvl5pPr>
            <a:lvl6pPr marL="2281428" indent="0">
              <a:buNone/>
              <a:defRPr sz="1597">
                <a:solidFill>
                  <a:schemeClr val="tx1">
                    <a:tint val="75000"/>
                  </a:schemeClr>
                </a:solidFill>
              </a:defRPr>
            </a:lvl6pPr>
            <a:lvl7pPr marL="2737714" indent="0">
              <a:buNone/>
              <a:defRPr sz="1597">
                <a:solidFill>
                  <a:schemeClr val="tx1">
                    <a:tint val="75000"/>
                  </a:schemeClr>
                </a:solidFill>
              </a:defRPr>
            </a:lvl7pPr>
            <a:lvl8pPr marL="3193999" indent="0">
              <a:buNone/>
              <a:defRPr sz="1597">
                <a:solidFill>
                  <a:schemeClr val="tx1">
                    <a:tint val="75000"/>
                  </a:schemeClr>
                </a:solidFill>
              </a:defRPr>
            </a:lvl8pPr>
            <a:lvl9pPr marL="3650285" indent="0">
              <a:buNone/>
              <a:defRPr sz="1597">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DA42195-7523-432C-9462-2D846122F2C1}" type="datetimeFigureOut">
              <a:rPr lang="ru-RU" smtClean="0"/>
              <a:t>04.04.2021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22800C8-232F-4F3C-9DDF-D8AE7CCCD2C6}" type="slidenum">
              <a:rPr lang="ru-RU" smtClean="0"/>
              <a:t>‹#›</a:t>
            </a:fld>
            <a:endParaRPr lang="ru-RU"/>
          </a:p>
        </p:txBody>
      </p:sp>
    </p:spTree>
    <p:extLst>
      <p:ext uri="{BB962C8B-B14F-4D97-AF65-F5344CB8AC3E}">
        <p14:creationId xmlns:p14="http://schemas.microsoft.com/office/powerpoint/2010/main" val="3323752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6563" y="1868730"/>
            <a:ext cx="5171480" cy="445407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60145" y="1868730"/>
            <a:ext cx="5171480" cy="445407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DA42195-7523-432C-9462-2D846122F2C1}" type="datetimeFigureOut">
              <a:rPr lang="ru-RU" smtClean="0"/>
              <a:t>04.04.2021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22800C8-232F-4F3C-9DDF-D8AE7CCCD2C6}" type="slidenum">
              <a:rPr lang="ru-RU" smtClean="0"/>
              <a:t>‹#›</a:t>
            </a:fld>
            <a:endParaRPr lang="ru-RU"/>
          </a:p>
        </p:txBody>
      </p:sp>
    </p:spTree>
    <p:extLst>
      <p:ext uri="{BB962C8B-B14F-4D97-AF65-F5344CB8AC3E}">
        <p14:creationId xmlns:p14="http://schemas.microsoft.com/office/powerpoint/2010/main" val="4258478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8148" y="373747"/>
            <a:ext cx="10495062" cy="1356861"/>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8149" y="1720857"/>
            <a:ext cx="5147713" cy="843365"/>
          </a:xfrm>
        </p:spPr>
        <p:txBody>
          <a:bodyPr anchor="b"/>
          <a:lstStyle>
            <a:lvl1pPr marL="0" indent="0">
              <a:buNone/>
              <a:defRPr sz="2395" b="1"/>
            </a:lvl1pPr>
            <a:lvl2pPr marL="456286" indent="0">
              <a:buNone/>
              <a:defRPr sz="1996" b="1"/>
            </a:lvl2pPr>
            <a:lvl3pPr marL="912571" indent="0">
              <a:buNone/>
              <a:defRPr sz="1796" b="1"/>
            </a:lvl3pPr>
            <a:lvl4pPr marL="1368857" indent="0">
              <a:buNone/>
              <a:defRPr sz="1597" b="1"/>
            </a:lvl4pPr>
            <a:lvl5pPr marL="1825142" indent="0">
              <a:buNone/>
              <a:defRPr sz="1597" b="1"/>
            </a:lvl5pPr>
            <a:lvl6pPr marL="2281428" indent="0">
              <a:buNone/>
              <a:defRPr sz="1597" b="1"/>
            </a:lvl6pPr>
            <a:lvl7pPr marL="2737714" indent="0">
              <a:buNone/>
              <a:defRPr sz="1597" b="1"/>
            </a:lvl7pPr>
            <a:lvl8pPr marL="3193999" indent="0">
              <a:buNone/>
              <a:defRPr sz="1597" b="1"/>
            </a:lvl8pPr>
            <a:lvl9pPr marL="3650285" indent="0">
              <a:buNone/>
              <a:defRPr sz="1597" b="1"/>
            </a:lvl9pPr>
          </a:lstStyle>
          <a:p>
            <a:pPr lvl="0"/>
            <a:r>
              <a:rPr lang="ru-RU"/>
              <a:t>Образец текста</a:t>
            </a:r>
          </a:p>
        </p:txBody>
      </p:sp>
      <p:sp>
        <p:nvSpPr>
          <p:cNvPr id="4" name="Content Placeholder 3"/>
          <p:cNvSpPr>
            <a:spLocks noGrp="1"/>
          </p:cNvSpPr>
          <p:nvPr>
            <p:ph sz="half" idx="2"/>
          </p:nvPr>
        </p:nvSpPr>
        <p:spPr>
          <a:xfrm>
            <a:off x="838149" y="2564223"/>
            <a:ext cx="5147713" cy="377158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60145" y="1720857"/>
            <a:ext cx="5173065" cy="843365"/>
          </a:xfrm>
        </p:spPr>
        <p:txBody>
          <a:bodyPr anchor="b"/>
          <a:lstStyle>
            <a:lvl1pPr marL="0" indent="0">
              <a:buNone/>
              <a:defRPr sz="2395" b="1"/>
            </a:lvl1pPr>
            <a:lvl2pPr marL="456286" indent="0">
              <a:buNone/>
              <a:defRPr sz="1996" b="1"/>
            </a:lvl2pPr>
            <a:lvl3pPr marL="912571" indent="0">
              <a:buNone/>
              <a:defRPr sz="1796" b="1"/>
            </a:lvl3pPr>
            <a:lvl4pPr marL="1368857" indent="0">
              <a:buNone/>
              <a:defRPr sz="1597" b="1"/>
            </a:lvl4pPr>
            <a:lvl5pPr marL="1825142" indent="0">
              <a:buNone/>
              <a:defRPr sz="1597" b="1"/>
            </a:lvl5pPr>
            <a:lvl6pPr marL="2281428" indent="0">
              <a:buNone/>
              <a:defRPr sz="1597" b="1"/>
            </a:lvl6pPr>
            <a:lvl7pPr marL="2737714" indent="0">
              <a:buNone/>
              <a:defRPr sz="1597" b="1"/>
            </a:lvl7pPr>
            <a:lvl8pPr marL="3193999" indent="0">
              <a:buNone/>
              <a:defRPr sz="1597" b="1"/>
            </a:lvl8pPr>
            <a:lvl9pPr marL="3650285" indent="0">
              <a:buNone/>
              <a:defRPr sz="1597" b="1"/>
            </a:lvl9pPr>
          </a:lstStyle>
          <a:p>
            <a:pPr lvl="0"/>
            <a:r>
              <a:rPr lang="ru-RU"/>
              <a:t>Образец текста</a:t>
            </a:r>
          </a:p>
        </p:txBody>
      </p:sp>
      <p:sp>
        <p:nvSpPr>
          <p:cNvPr id="6" name="Content Placeholder 5"/>
          <p:cNvSpPr>
            <a:spLocks noGrp="1"/>
          </p:cNvSpPr>
          <p:nvPr>
            <p:ph sz="quarter" idx="4"/>
          </p:nvPr>
        </p:nvSpPr>
        <p:spPr>
          <a:xfrm>
            <a:off x="6160145" y="2564223"/>
            <a:ext cx="5173065" cy="377158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DA42195-7523-432C-9462-2D846122F2C1}" type="datetimeFigureOut">
              <a:rPr lang="ru-RU" smtClean="0"/>
              <a:t>04.04.2021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22800C8-232F-4F3C-9DDF-D8AE7CCCD2C6}" type="slidenum">
              <a:rPr lang="ru-RU" smtClean="0"/>
              <a:t>‹#›</a:t>
            </a:fld>
            <a:endParaRPr lang="ru-RU"/>
          </a:p>
        </p:txBody>
      </p:sp>
    </p:spTree>
    <p:extLst>
      <p:ext uri="{BB962C8B-B14F-4D97-AF65-F5344CB8AC3E}">
        <p14:creationId xmlns:p14="http://schemas.microsoft.com/office/powerpoint/2010/main" val="840224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DA42195-7523-432C-9462-2D846122F2C1}" type="datetimeFigureOut">
              <a:rPr lang="ru-RU" smtClean="0"/>
              <a:t>04.04.2021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22800C8-232F-4F3C-9DDF-D8AE7CCCD2C6}" type="slidenum">
              <a:rPr lang="ru-RU" smtClean="0"/>
              <a:t>‹#›</a:t>
            </a:fld>
            <a:endParaRPr lang="ru-RU"/>
          </a:p>
        </p:txBody>
      </p:sp>
    </p:spTree>
    <p:extLst>
      <p:ext uri="{BB962C8B-B14F-4D97-AF65-F5344CB8AC3E}">
        <p14:creationId xmlns:p14="http://schemas.microsoft.com/office/powerpoint/2010/main" val="2552907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A42195-7523-432C-9462-2D846122F2C1}" type="datetimeFigureOut">
              <a:rPr lang="ru-RU" smtClean="0"/>
              <a:t>04.04.2021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22800C8-232F-4F3C-9DDF-D8AE7CCCD2C6}" type="slidenum">
              <a:rPr lang="ru-RU" smtClean="0"/>
              <a:t>‹#›</a:t>
            </a:fld>
            <a:endParaRPr lang="ru-RU"/>
          </a:p>
        </p:txBody>
      </p:sp>
    </p:spTree>
    <p:extLst>
      <p:ext uri="{BB962C8B-B14F-4D97-AF65-F5344CB8AC3E}">
        <p14:creationId xmlns:p14="http://schemas.microsoft.com/office/powerpoint/2010/main" val="2359214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8148" y="467995"/>
            <a:ext cx="3924557" cy="1637983"/>
          </a:xfrm>
        </p:spPr>
        <p:txBody>
          <a:bodyPr anchor="b"/>
          <a:lstStyle>
            <a:lvl1pPr>
              <a:defRPr sz="3194"/>
            </a:lvl1pPr>
          </a:lstStyle>
          <a:p>
            <a:r>
              <a:rPr lang="ru-RU"/>
              <a:t>Образец заголовка</a:t>
            </a:r>
            <a:endParaRPr lang="en-US" dirty="0"/>
          </a:p>
        </p:txBody>
      </p:sp>
      <p:sp>
        <p:nvSpPr>
          <p:cNvPr id="3" name="Content Placeholder 2"/>
          <p:cNvSpPr>
            <a:spLocks noGrp="1"/>
          </p:cNvSpPr>
          <p:nvPr>
            <p:ph idx="1"/>
          </p:nvPr>
        </p:nvSpPr>
        <p:spPr>
          <a:xfrm>
            <a:off x="5173065" y="1010740"/>
            <a:ext cx="6160145" cy="4988697"/>
          </a:xfrm>
        </p:spPr>
        <p:txBody>
          <a:bodyPr/>
          <a:lstStyle>
            <a:lvl1pPr>
              <a:defRPr sz="3194"/>
            </a:lvl1pPr>
            <a:lvl2pPr>
              <a:defRPr sz="2794"/>
            </a:lvl2pPr>
            <a:lvl3pPr>
              <a:defRPr sz="2395"/>
            </a:lvl3pPr>
            <a:lvl4pPr>
              <a:defRPr sz="1996"/>
            </a:lvl4pPr>
            <a:lvl5pPr>
              <a:defRPr sz="1996"/>
            </a:lvl5pPr>
            <a:lvl6pPr>
              <a:defRPr sz="1996"/>
            </a:lvl6pPr>
            <a:lvl7pPr>
              <a:defRPr sz="1996"/>
            </a:lvl7pPr>
            <a:lvl8pPr>
              <a:defRPr sz="1996"/>
            </a:lvl8pPr>
            <a:lvl9pPr>
              <a:defRPr sz="1996"/>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8148" y="2105977"/>
            <a:ext cx="3924557" cy="3901584"/>
          </a:xfrm>
        </p:spPr>
        <p:txBody>
          <a:bodyPr/>
          <a:lstStyle>
            <a:lvl1pPr marL="0" indent="0">
              <a:buNone/>
              <a:defRPr sz="1597"/>
            </a:lvl1pPr>
            <a:lvl2pPr marL="456286" indent="0">
              <a:buNone/>
              <a:defRPr sz="1397"/>
            </a:lvl2pPr>
            <a:lvl3pPr marL="912571" indent="0">
              <a:buNone/>
              <a:defRPr sz="1198"/>
            </a:lvl3pPr>
            <a:lvl4pPr marL="1368857" indent="0">
              <a:buNone/>
              <a:defRPr sz="998"/>
            </a:lvl4pPr>
            <a:lvl5pPr marL="1825142" indent="0">
              <a:buNone/>
              <a:defRPr sz="998"/>
            </a:lvl5pPr>
            <a:lvl6pPr marL="2281428" indent="0">
              <a:buNone/>
              <a:defRPr sz="998"/>
            </a:lvl6pPr>
            <a:lvl7pPr marL="2737714" indent="0">
              <a:buNone/>
              <a:defRPr sz="998"/>
            </a:lvl7pPr>
            <a:lvl8pPr marL="3193999" indent="0">
              <a:buNone/>
              <a:defRPr sz="998"/>
            </a:lvl8pPr>
            <a:lvl9pPr marL="3650285" indent="0">
              <a:buNone/>
              <a:defRPr sz="998"/>
            </a:lvl9pPr>
          </a:lstStyle>
          <a:p>
            <a:pPr lvl="0"/>
            <a:r>
              <a:rPr lang="ru-RU"/>
              <a:t>Образец текста</a:t>
            </a:r>
          </a:p>
        </p:txBody>
      </p:sp>
      <p:sp>
        <p:nvSpPr>
          <p:cNvPr id="5" name="Date Placeholder 4"/>
          <p:cNvSpPr>
            <a:spLocks noGrp="1"/>
          </p:cNvSpPr>
          <p:nvPr>
            <p:ph type="dt" sz="half" idx="10"/>
          </p:nvPr>
        </p:nvSpPr>
        <p:spPr/>
        <p:txBody>
          <a:bodyPr/>
          <a:lstStyle/>
          <a:p>
            <a:fld id="{DDA42195-7523-432C-9462-2D846122F2C1}" type="datetimeFigureOut">
              <a:rPr lang="ru-RU" smtClean="0"/>
              <a:t>04.04.2021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22800C8-232F-4F3C-9DDF-D8AE7CCCD2C6}" type="slidenum">
              <a:rPr lang="ru-RU" smtClean="0"/>
              <a:t>‹#›</a:t>
            </a:fld>
            <a:endParaRPr lang="ru-RU"/>
          </a:p>
        </p:txBody>
      </p:sp>
    </p:spTree>
    <p:extLst>
      <p:ext uri="{BB962C8B-B14F-4D97-AF65-F5344CB8AC3E}">
        <p14:creationId xmlns:p14="http://schemas.microsoft.com/office/powerpoint/2010/main" val="940928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8148" y="467995"/>
            <a:ext cx="3924557" cy="1637983"/>
          </a:xfrm>
        </p:spPr>
        <p:txBody>
          <a:bodyPr anchor="b"/>
          <a:lstStyle>
            <a:lvl1pPr>
              <a:defRPr sz="3194"/>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73065" y="1010740"/>
            <a:ext cx="6160145" cy="4988697"/>
          </a:xfrm>
        </p:spPr>
        <p:txBody>
          <a:bodyPr anchor="t"/>
          <a:lstStyle>
            <a:lvl1pPr marL="0" indent="0">
              <a:buNone/>
              <a:defRPr sz="3194"/>
            </a:lvl1pPr>
            <a:lvl2pPr marL="456286" indent="0">
              <a:buNone/>
              <a:defRPr sz="2794"/>
            </a:lvl2pPr>
            <a:lvl3pPr marL="912571" indent="0">
              <a:buNone/>
              <a:defRPr sz="2395"/>
            </a:lvl3pPr>
            <a:lvl4pPr marL="1368857" indent="0">
              <a:buNone/>
              <a:defRPr sz="1996"/>
            </a:lvl4pPr>
            <a:lvl5pPr marL="1825142" indent="0">
              <a:buNone/>
              <a:defRPr sz="1996"/>
            </a:lvl5pPr>
            <a:lvl6pPr marL="2281428" indent="0">
              <a:buNone/>
              <a:defRPr sz="1996"/>
            </a:lvl6pPr>
            <a:lvl7pPr marL="2737714" indent="0">
              <a:buNone/>
              <a:defRPr sz="1996"/>
            </a:lvl7pPr>
            <a:lvl8pPr marL="3193999" indent="0">
              <a:buNone/>
              <a:defRPr sz="1996"/>
            </a:lvl8pPr>
            <a:lvl9pPr marL="3650285" indent="0">
              <a:buNone/>
              <a:defRPr sz="1996"/>
            </a:lvl9pPr>
          </a:lstStyle>
          <a:p>
            <a:r>
              <a:rPr lang="ru-RU"/>
              <a:t>Вставка рисунка</a:t>
            </a:r>
            <a:endParaRPr lang="en-US" dirty="0"/>
          </a:p>
        </p:txBody>
      </p:sp>
      <p:sp>
        <p:nvSpPr>
          <p:cNvPr id="4" name="Text Placeholder 3"/>
          <p:cNvSpPr>
            <a:spLocks noGrp="1"/>
          </p:cNvSpPr>
          <p:nvPr>
            <p:ph type="body" sz="half" idx="2"/>
          </p:nvPr>
        </p:nvSpPr>
        <p:spPr>
          <a:xfrm>
            <a:off x="838148" y="2105977"/>
            <a:ext cx="3924557" cy="3901584"/>
          </a:xfrm>
        </p:spPr>
        <p:txBody>
          <a:bodyPr/>
          <a:lstStyle>
            <a:lvl1pPr marL="0" indent="0">
              <a:buNone/>
              <a:defRPr sz="1597"/>
            </a:lvl1pPr>
            <a:lvl2pPr marL="456286" indent="0">
              <a:buNone/>
              <a:defRPr sz="1397"/>
            </a:lvl2pPr>
            <a:lvl3pPr marL="912571" indent="0">
              <a:buNone/>
              <a:defRPr sz="1198"/>
            </a:lvl3pPr>
            <a:lvl4pPr marL="1368857" indent="0">
              <a:buNone/>
              <a:defRPr sz="998"/>
            </a:lvl4pPr>
            <a:lvl5pPr marL="1825142" indent="0">
              <a:buNone/>
              <a:defRPr sz="998"/>
            </a:lvl5pPr>
            <a:lvl6pPr marL="2281428" indent="0">
              <a:buNone/>
              <a:defRPr sz="998"/>
            </a:lvl6pPr>
            <a:lvl7pPr marL="2737714" indent="0">
              <a:buNone/>
              <a:defRPr sz="998"/>
            </a:lvl7pPr>
            <a:lvl8pPr marL="3193999" indent="0">
              <a:buNone/>
              <a:defRPr sz="998"/>
            </a:lvl8pPr>
            <a:lvl9pPr marL="3650285" indent="0">
              <a:buNone/>
              <a:defRPr sz="998"/>
            </a:lvl9pPr>
          </a:lstStyle>
          <a:p>
            <a:pPr lvl="0"/>
            <a:r>
              <a:rPr lang="ru-RU"/>
              <a:t>Образец текста</a:t>
            </a:r>
          </a:p>
        </p:txBody>
      </p:sp>
      <p:sp>
        <p:nvSpPr>
          <p:cNvPr id="5" name="Date Placeholder 4"/>
          <p:cNvSpPr>
            <a:spLocks noGrp="1"/>
          </p:cNvSpPr>
          <p:nvPr>
            <p:ph type="dt" sz="half" idx="10"/>
          </p:nvPr>
        </p:nvSpPr>
        <p:spPr/>
        <p:txBody>
          <a:bodyPr/>
          <a:lstStyle/>
          <a:p>
            <a:fld id="{DDA42195-7523-432C-9462-2D846122F2C1}" type="datetimeFigureOut">
              <a:rPr lang="ru-RU" smtClean="0"/>
              <a:t>04.04.2021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22800C8-232F-4F3C-9DDF-D8AE7CCCD2C6}" type="slidenum">
              <a:rPr lang="ru-RU" smtClean="0"/>
              <a:t>‹#›</a:t>
            </a:fld>
            <a:endParaRPr lang="ru-RU"/>
          </a:p>
        </p:txBody>
      </p:sp>
    </p:spTree>
    <p:extLst>
      <p:ext uri="{BB962C8B-B14F-4D97-AF65-F5344CB8AC3E}">
        <p14:creationId xmlns:p14="http://schemas.microsoft.com/office/powerpoint/2010/main" val="1153092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563" y="373747"/>
            <a:ext cx="10495062" cy="1356861"/>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6563" y="1868730"/>
            <a:ext cx="10495062" cy="445407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6563" y="6506431"/>
            <a:ext cx="2737842" cy="373746"/>
          </a:xfrm>
          <a:prstGeom prst="rect">
            <a:avLst/>
          </a:prstGeom>
        </p:spPr>
        <p:txBody>
          <a:bodyPr vert="horz" lIns="91440" tIns="45720" rIns="91440" bIns="45720" rtlCol="0" anchor="ctr"/>
          <a:lstStyle>
            <a:lvl1pPr algn="l">
              <a:defRPr sz="1198">
                <a:solidFill>
                  <a:schemeClr val="tx1">
                    <a:tint val="75000"/>
                  </a:schemeClr>
                </a:solidFill>
              </a:defRPr>
            </a:lvl1pPr>
          </a:lstStyle>
          <a:p>
            <a:fld id="{DDA42195-7523-432C-9462-2D846122F2C1}" type="datetimeFigureOut">
              <a:rPr lang="ru-RU" smtClean="0"/>
              <a:t>04.04.2021</a:t>
            </a:fld>
            <a:endParaRPr lang="ru-RU"/>
          </a:p>
        </p:txBody>
      </p:sp>
      <p:sp>
        <p:nvSpPr>
          <p:cNvPr id="5" name="Footer Placeholder 4"/>
          <p:cNvSpPr>
            <a:spLocks noGrp="1"/>
          </p:cNvSpPr>
          <p:nvPr>
            <p:ph type="ftr" sz="quarter" idx="3"/>
          </p:nvPr>
        </p:nvSpPr>
        <p:spPr>
          <a:xfrm>
            <a:off x="4030713" y="6506431"/>
            <a:ext cx="4106763" cy="373746"/>
          </a:xfrm>
          <a:prstGeom prst="rect">
            <a:avLst/>
          </a:prstGeom>
        </p:spPr>
        <p:txBody>
          <a:bodyPr vert="horz" lIns="91440" tIns="45720" rIns="91440" bIns="45720" rtlCol="0" anchor="ctr"/>
          <a:lstStyle>
            <a:lvl1pPr algn="ctr">
              <a:defRPr sz="1198">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3783" y="6506431"/>
            <a:ext cx="2737842" cy="373746"/>
          </a:xfrm>
          <a:prstGeom prst="rect">
            <a:avLst/>
          </a:prstGeom>
        </p:spPr>
        <p:txBody>
          <a:bodyPr vert="horz" lIns="91440" tIns="45720" rIns="91440" bIns="45720" rtlCol="0" anchor="ctr"/>
          <a:lstStyle>
            <a:lvl1pPr algn="r">
              <a:defRPr sz="1198">
                <a:solidFill>
                  <a:schemeClr val="tx1">
                    <a:tint val="75000"/>
                  </a:schemeClr>
                </a:solidFill>
              </a:defRPr>
            </a:lvl1pPr>
          </a:lstStyle>
          <a:p>
            <a:fld id="{A22800C8-232F-4F3C-9DDF-D8AE7CCCD2C6}" type="slidenum">
              <a:rPr lang="ru-RU" smtClean="0"/>
              <a:t>‹#›</a:t>
            </a:fld>
            <a:endParaRPr lang="ru-RU"/>
          </a:p>
        </p:txBody>
      </p:sp>
    </p:spTree>
    <p:extLst>
      <p:ext uri="{BB962C8B-B14F-4D97-AF65-F5344CB8AC3E}">
        <p14:creationId xmlns:p14="http://schemas.microsoft.com/office/powerpoint/2010/main" val="329529738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12571" rtl="0" eaLnBrk="1" latinLnBrk="0" hangingPunct="1">
        <a:lnSpc>
          <a:spcPct val="90000"/>
        </a:lnSpc>
        <a:spcBef>
          <a:spcPct val="0"/>
        </a:spcBef>
        <a:buNone/>
        <a:defRPr sz="4391" kern="1200">
          <a:solidFill>
            <a:schemeClr val="tx1"/>
          </a:solidFill>
          <a:latin typeface="+mj-lt"/>
          <a:ea typeface="+mj-ea"/>
          <a:cs typeface="+mj-cs"/>
        </a:defRPr>
      </a:lvl1pPr>
    </p:titleStyle>
    <p:bodyStyle>
      <a:lvl1pPr marL="228143" indent="-228143" algn="l" defTabSz="912571" rtl="0" eaLnBrk="1" latinLnBrk="0" hangingPunct="1">
        <a:lnSpc>
          <a:spcPct val="90000"/>
        </a:lnSpc>
        <a:spcBef>
          <a:spcPts val="998"/>
        </a:spcBef>
        <a:buFont typeface="Arial" panose="020B0604020202020204" pitchFamily="34" charset="0"/>
        <a:buChar char="•"/>
        <a:defRPr sz="2794" kern="1200">
          <a:solidFill>
            <a:schemeClr val="tx1"/>
          </a:solidFill>
          <a:latin typeface="+mn-lt"/>
          <a:ea typeface="+mn-ea"/>
          <a:cs typeface="+mn-cs"/>
        </a:defRPr>
      </a:lvl1pPr>
      <a:lvl2pPr marL="684428" indent="-228143" algn="l" defTabSz="912571" rtl="0" eaLnBrk="1" latinLnBrk="0" hangingPunct="1">
        <a:lnSpc>
          <a:spcPct val="90000"/>
        </a:lnSpc>
        <a:spcBef>
          <a:spcPts val="499"/>
        </a:spcBef>
        <a:buFont typeface="Arial" panose="020B0604020202020204" pitchFamily="34" charset="0"/>
        <a:buChar char="•"/>
        <a:defRPr sz="2395" kern="1200">
          <a:solidFill>
            <a:schemeClr val="tx1"/>
          </a:solidFill>
          <a:latin typeface="+mn-lt"/>
          <a:ea typeface="+mn-ea"/>
          <a:cs typeface="+mn-cs"/>
        </a:defRPr>
      </a:lvl2pPr>
      <a:lvl3pPr marL="1140714" indent="-228143" algn="l" defTabSz="912571" rtl="0" eaLnBrk="1" latinLnBrk="0" hangingPunct="1">
        <a:lnSpc>
          <a:spcPct val="90000"/>
        </a:lnSpc>
        <a:spcBef>
          <a:spcPts val="499"/>
        </a:spcBef>
        <a:buFont typeface="Arial" panose="020B0604020202020204" pitchFamily="34" charset="0"/>
        <a:buChar char="•"/>
        <a:defRPr sz="1996" kern="1200">
          <a:solidFill>
            <a:schemeClr val="tx1"/>
          </a:solidFill>
          <a:latin typeface="+mn-lt"/>
          <a:ea typeface="+mn-ea"/>
          <a:cs typeface="+mn-cs"/>
        </a:defRPr>
      </a:lvl3pPr>
      <a:lvl4pPr marL="1597000" indent="-228143" algn="l" defTabSz="912571" rtl="0" eaLnBrk="1" latinLnBrk="0" hangingPunct="1">
        <a:lnSpc>
          <a:spcPct val="90000"/>
        </a:lnSpc>
        <a:spcBef>
          <a:spcPts val="499"/>
        </a:spcBef>
        <a:buFont typeface="Arial" panose="020B0604020202020204" pitchFamily="34" charset="0"/>
        <a:buChar char="•"/>
        <a:defRPr sz="1796" kern="1200">
          <a:solidFill>
            <a:schemeClr val="tx1"/>
          </a:solidFill>
          <a:latin typeface="+mn-lt"/>
          <a:ea typeface="+mn-ea"/>
          <a:cs typeface="+mn-cs"/>
        </a:defRPr>
      </a:lvl4pPr>
      <a:lvl5pPr marL="2053285" indent="-228143" algn="l" defTabSz="912571" rtl="0" eaLnBrk="1" latinLnBrk="0" hangingPunct="1">
        <a:lnSpc>
          <a:spcPct val="90000"/>
        </a:lnSpc>
        <a:spcBef>
          <a:spcPts val="499"/>
        </a:spcBef>
        <a:buFont typeface="Arial" panose="020B0604020202020204" pitchFamily="34" charset="0"/>
        <a:buChar char="•"/>
        <a:defRPr sz="1796" kern="1200">
          <a:solidFill>
            <a:schemeClr val="tx1"/>
          </a:solidFill>
          <a:latin typeface="+mn-lt"/>
          <a:ea typeface="+mn-ea"/>
          <a:cs typeface="+mn-cs"/>
        </a:defRPr>
      </a:lvl5pPr>
      <a:lvl6pPr marL="2509571" indent="-228143" algn="l" defTabSz="912571" rtl="0" eaLnBrk="1" latinLnBrk="0" hangingPunct="1">
        <a:lnSpc>
          <a:spcPct val="90000"/>
        </a:lnSpc>
        <a:spcBef>
          <a:spcPts val="499"/>
        </a:spcBef>
        <a:buFont typeface="Arial" panose="020B0604020202020204" pitchFamily="34" charset="0"/>
        <a:buChar char="•"/>
        <a:defRPr sz="1796" kern="1200">
          <a:solidFill>
            <a:schemeClr val="tx1"/>
          </a:solidFill>
          <a:latin typeface="+mn-lt"/>
          <a:ea typeface="+mn-ea"/>
          <a:cs typeface="+mn-cs"/>
        </a:defRPr>
      </a:lvl6pPr>
      <a:lvl7pPr marL="2965856" indent="-228143" algn="l" defTabSz="912571" rtl="0" eaLnBrk="1" latinLnBrk="0" hangingPunct="1">
        <a:lnSpc>
          <a:spcPct val="90000"/>
        </a:lnSpc>
        <a:spcBef>
          <a:spcPts val="499"/>
        </a:spcBef>
        <a:buFont typeface="Arial" panose="020B0604020202020204" pitchFamily="34" charset="0"/>
        <a:buChar char="•"/>
        <a:defRPr sz="1796" kern="1200">
          <a:solidFill>
            <a:schemeClr val="tx1"/>
          </a:solidFill>
          <a:latin typeface="+mn-lt"/>
          <a:ea typeface="+mn-ea"/>
          <a:cs typeface="+mn-cs"/>
        </a:defRPr>
      </a:lvl7pPr>
      <a:lvl8pPr marL="3422142" indent="-228143" algn="l" defTabSz="912571" rtl="0" eaLnBrk="1" latinLnBrk="0" hangingPunct="1">
        <a:lnSpc>
          <a:spcPct val="90000"/>
        </a:lnSpc>
        <a:spcBef>
          <a:spcPts val="499"/>
        </a:spcBef>
        <a:buFont typeface="Arial" panose="020B0604020202020204" pitchFamily="34" charset="0"/>
        <a:buChar char="•"/>
        <a:defRPr sz="1796" kern="1200">
          <a:solidFill>
            <a:schemeClr val="tx1"/>
          </a:solidFill>
          <a:latin typeface="+mn-lt"/>
          <a:ea typeface="+mn-ea"/>
          <a:cs typeface="+mn-cs"/>
        </a:defRPr>
      </a:lvl8pPr>
      <a:lvl9pPr marL="3878428" indent="-228143" algn="l" defTabSz="912571" rtl="0" eaLnBrk="1" latinLnBrk="0" hangingPunct="1">
        <a:lnSpc>
          <a:spcPct val="90000"/>
        </a:lnSpc>
        <a:spcBef>
          <a:spcPts val="499"/>
        </a:spcBef>
        <a:buFont typeface="Arial" panose="020B0604020202020204" pitchFamily="34" charset="0"/>
        <a:buChar char="•"/>
        <a:defRPr sz="1796" kern="1200">
          <a:solidFill>
            <a:schemeClr val="tx1"/>
          </a:solidFill>
          <a:latin typeface="+mn-lt"/>
          <a:ea typeface="+mn-ea"/>
          <a:cs typeface="+mn-cs"/>
        </a:defRPr>
      </a:lvl9pPr>
    </p:bodyStyle>
    <p:otherStyle>
      <a:defPPr>
        <a:defRPr lang="en-US"/>
      </a:defPPr>
      <a:lvl1pPr marL="0" algn="l" defTabSz="912571" rtl="0" eaLnBrk="1" latinLnBrk="0" hangingPunct="1">
        <a:defRPr sz="1796" kern="1200">
          <a:solidFill>
            <a:schemeClr val="tx1"/>
          </a:solidFill>
          <a:latin typeface="+mn-lt"/>
          <a:ea typeface="+mn-ea"/>
          <a:cs typeface="+mn-cs"/>
        </a:defRPr>
      </a:lvl1pPr>
      <a:lvl2pPr marL="456286" algn="l" defTabSz="912571" rtl="0" eaLnBrk="1" latinLnBrk="0" hangingPunct="1">
        <a:defRPr sz="1796" kern="1200">
          <a:solidFill>
            <a:schemeClr val="tx1"/>
          </a:solidFill>
          <a:latin typeface="+mn-lt"/>
          <a:ea typeface="+mn-ea"/>
          <a:cs typeface="+mn-cs"/>
        </a:defRPr>
      </a:lvl2pPr>
      <a:lvl3pPr marL="912571" algn="l" defTabSz="912571" rtl="0" eaLnBrk="1" latinLnBrk="0" hangingPunct="1">
        <a:defRPr sz="1796" kern="1200">
          <a:solidFill>
            <a:schemeClr val="tx1"/>
          </a:solidFill>
          <a:latin typeface="+mn-lt"/>
          <a:ea typeface="+mn-ea"/>
          <a:cs typeface="+mn-cs"/>
        </a:defRPr>
      </a:lvl3pPr>
      <a:lvl4pPr marL="1368857" algn="l" defTabSz="912571" rtl="0" eaLnBrk="1" latinLnBrk="0" hangingPunct="1">
        <a:defRPr sz="1796" kern="1200">
          <a:solidFill>
            <a:schemeClr val="tx1"/>
          </a:solidFill>
          <a:latin typeface="+mn-lt"/>
          <a:ea typeface="+mn-ea"/>
          <a:cs typeface="+mn-cs"/>
        </a:defRPr>
      </a:lvl4pPr>
      <a:lvl5pPr marL="1825142" algn="l" defTabSz="912571" rtl="0" eaLnBrk="1" latinLnBrk="0" hangingPunct="1">
        <a:defRPr sz="1796" kern="1200">
          <a:solidFill>
            <a:schemeClr val="tx1"/>
          </a:solidFill>
          <a:latin typeface="+mn-lt"/>
          <a:ea typeface="+mn-ea"/>
          <a:cs typeface="+mn-cs"/>
        </a:defRPr>
      </a:lvl5pPr>
      <a:lvl6pPr marL="2281428" algn="l" defTabSz="912571" rtl="0" eaLnBrk="1" latinLnBrk="0" hangingPunct="1">
        <a:defRPr sz="1796" kern="1200">
          <a:solidFill>
            <a:schemeClr val="tx1"/>
          </a:solidFill>
          <a:latin typeface="+mn-lt"/>
          <a:ea typeface="+mn-ea"/>
          <a:cs typeface="+mn-cs"/>
        </a:defRPr>
      </a:lvl6pPr>
      <a:lvl7pPr marL="2737714" algn="l" defTabSz="912571" rtl="0" eaLnBrk="1" latinLnBrk="0" hangingPunct="1">
        <a:defRPr sz="1796" kern="1200">
          <a:solidFill>
            <a:schemeClr val="tx1"/>
          </a:solidFill>
          <a:latin typeface="+mn-lt"/>
          <a:ea typeface="+mn-ea"/>
          <a:cs typeface="+mn-cs"/>
        </a:defRPr>
      </a:lvl7pPr>
      <a:lvl8pPr marL="3193999" algn="l" defTabSz="912571" rtl="0" eaLnBrk="1" latinLnBrk="0" hangingPunct="1">
        <a:defRPr sz="1796" kern="1200">
          <a:solidFill>
            <a:schemeClr val="tx1"/>
          </a:solidFill>
          <a:latin typeface="+mn-lt"/>
          <a:ea typeface="+mn-ea"/>
          <a:cs typeface="+mn-cs"/>
        </a:defRPr>
      </a:lvl8pPr>
      <a:lvl9pPr marL="3650285" algn="l" defTabSz="912571" rtl="0" eaLnBrk="1" latinLnBrk="0" hangingPunct="1">
        <a:defRPr sz="17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2.bin"/><Relationship Id="rId5" Type="http://schemas.openxmlformats.org/officeDocument/2006/relationships/image" Target="../media/image6.png"/><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EE80F0AA-4DF1-4DBF-9AA2-5439157D8912}"/>
              </a:ext>
            </a:extLst>
          </p:cNvPr>
          <p:cNvSpPr/>
          <p:nvPr/>
        </p:nvSpPr>
        <p:spPr>
          <a:xfrm>
            <a:off x="2980" y="0"/>
            <a:ext cx="12165208" cy="1795535"/>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2391"/>
          </a:p>
        </p:txBody>
      </p:sp>
      <p:sp>
        <p:nvSpPr>
          <p:cNvPr id="15" name="object 4">
            <a:extLst>
              <a:ext uri="{FF2B5EF4-FFF2-40B4-BE49-F238E27FC236}">
                <a16:creationId xmlns:a16="http://schemas.microsoft.com/office/drawing/2014/main" id="{96789AA7-9596-4F83-89FD-AEC28EE179F1}"/>
              </a:ext>
            </a:extLst>
          </p:cNvPr>
          <p:cNvSpPr txBox="1"/>
          <p:nvPr/>
        </p:nvSpPr>
        <p:spPr>
          <a:xfrm>
            <a:off x="2056461" y="2687384"/>
            <a:ext cx="8349669" cy="4733158"/>
          </a:xfrm>
          <a:prstGeom prst="rect">
            <a:avLst/>
          </a:prstGeom>
        </p:spPr>
        <p:txBody>
          <a:bodyPr vert="horz" wrap="square" lIns="0" tIns="29467" rIns="0" bIns="0" rtlCol="0">
            <a:spAutoFit/>
          </a:bodyPr>
          <a:lstStyle/>
          <a:p>
            <a:pPr marL="38840" algn="ctr">
              <a:spcBef>
                <a:spcPts val="233"/>
              </a:spcBef>
              <a:spcAft>
                <a:spcPts val="1198"/>
              </a:spcAft>
            </a:pPr>
            <a:r>
              <a:rPr lang="uz-Latn-UZ" sz="5988" dirty="0">
                <a:solidFill>
                  <a:srgbClr val="002060"/>
                </a:solidFill>
                <a:latin typeface="Arial"/>
                <a:cs typeface="Arial"/>
              </a:rPr>
              <a:t>Mavzu</a:t>
            </a:r>
            <a:endParaRPr lang="en-US" sz="5988" dirty="0">
              <a:solidFill>
                <a:srgbClr val="002060"/>
              </a:solidFill>
              <a:latin typeface="Arial"/>
              <a:cs typeface="Arial"/>
            </a:endParaRPr>
          </a:p>
          <a:p>
            <a:pPr marL="38840" algn="ctr">
              <a:spcBef>
                <a:spcPts val="233"/>
              </a:spcBef>
              <a:spcAft>
                <a:spcPts val="1198"/>
              </a:spcAft>
            </a:pPr>
            <a:r>
              <a:rPr lang="en-US" sz="5988" b="1" dirty="0" err="1">
                <a:solidFill>
                  <a:srgbClr val="002060"/>
                </a:solidFill>
                <a:latin typeface="Arial"/>
                <a:cs typeface="Arial"/>
              </a:rPr>
              <a:t>Vakuumda</a:t>
            </a:r>
            <a:r>
              <a:rPr lang="en-US" sz="5988" b="1" dirty="0">
                <a:solidFill>
                  <a:srgbClr val="002060"/>
                </a:solidFill>
                <a:latin typeface="Arial"/>
                <a:cs typeface="Arial"/>
              </a:rPr>
              <a:t> </a:t>
            </a:r>
            <a:r>
              <a:rPr lang="en-US" sz="5988" b="1" dirty="0" err="1">
                <a:solidFill>
                  <a:srgbClr val="002060"/>
                </a:solidFill>
                <a:latin typeface="Arial"/>
                <a:cs typeface="Arial"/>
              </a:rPr>
              <a:t>elektr</a:t>
            </a:r>
            <a:r>
              <a:rPr lang="en-US" sz="5988" b="1" dirty="0">
                <a:solidFill>
                  <a:srgbClr val="002060"/>
                </a:solidFill>
                <a:latin typeface="Arial"/>
                <a:cs typeface="Arial"/>
              </a:rPr>
              <a:t> </a:t>
            </a:r>
            <a:r>
              <a:rPr lang="en-US" sz="5988" b="1" dirty="0" err="1">
                <a:solidFill>
                  <a:srgbClr val="002060"/>
                </a:solidFill>
                <a:latin typeface="Arial"/>
                <a:cs typeface="Arial"/>
              </a:rPr>
              <a:t>toki</a:t>
            </a:r>
            <a:endParaRPr lang="ru-RU" sz="5988" b="1" dirty="0">
              <a:solidFill>
                <a:srgbClr val="002060"/>
              </a:solidFill>
              <a:latin typeface="Arial"/>
              <a:cs typeface="Arial"/>
            </a:endParaRPr>
          </a:p>
          <a:p>
            <a:pPr marL="38918">
              <a:spcBef>
                <a:spcPts val="233"/>
              </a:spcBef>
            </a:pPr>
            <a:r>
              <a:rPr lang="en-US" sz="2400" b="1" dirty="0" err="1">
                <a:solidFill>
                  <a:srgbClr val="7030A0"/>
                </a:solidFill>
                <a:latin typeface="Arial"/>
                <a:cs typeface="Arial"/>
              </a:rPr>
              <a:t>O‘qituvchi</a:t>
            </a:r>
            <a:r>
              <a:rPr lang="en-US" sz="2400" b="1" dirty="0">
                <a:solidFill>
                  <a:srgbClr val="7030A0"/>
                </a:solidFill>
                <a:latin typeface="Arial"/>
                <a:cs typeface="Arial"/>
              </a:rPr>
              <a:t>: </a:t>
            </a:r>
          </a:p>
          <a:p>
            <a:pPr marL="38918">
              <a:spcBef>
                <a:spcPts val="233"/>
              </a:spcBef>
            </a:pPr>
            <a:r>
              <a:rPr lang="en-US" sz="2400" dirty="0">
                <a:solidFill>
                  <a:srgbClr val="7030A0"/>
                </a:solidFill>
                <a:latin typeface="Arial"/>
                <a:cs typeface="Arial"/>
              </a:rPr>
              <a:t>Toshkent </a:t>
            </a:r>
            <a:r>
              <a:rPr lang="en-US" sz="2400" dirty="0" err="1">
                <a:solidFill>
                  <a:srgbClr val="7030A0"/>
                </a:solidFill>
                <a:latin typeface="Arial"/>
                <a:cs typeface="Arial"/>
              </a:rPr>
              <a:t>shahar</a:t>
            </a:r>
            <a:r>
              <a:rPr lang="en-US" sz="2400" dirty="0">
                <a:solidFill>
                  <a:srgbClr val="7030A0"/>
                </a:solidFill>
                <a:latin typeface="Arial"/>
                <a:cs typeface="Arial"/>
              </a:rPr>
              <a:t> </a:t>
            </a:r>
            <a:r>
              <a:rPr lang="en-US" sz="2400" dirty="0" err="1">
                <a:solidFill>
                  <a:srgbClr val="7030A0"/>
                </a:solidFill>
                <a:latin typeface="Arial"/>
                <a:cs typeface="Arial"/>
              </a:rPr>
              <a:t>Uchtepa</a:t>
            </a:r>
            <a:r>
              <a:rPr lang="en-US" sz="2400" dirty="0">
                <a:solidFill>
                  <a:srgbClr val="7030A0"/>
                </a:solidFill>
                <a:latin typeface="Arial"/>
                <a:cs typeface="Arial"/>
              </a:rPr>
              <a:t> </a:t>
            </a:r>
            <a:r>
              <a:rPr lang="en-US" sz="2400" dirty="0" err="1">
                <a:solidFill>
                  <a:srgbClr val="7030A0"/>
                </a:solidFill>
                <a:latin typeface="Arial"/>
                <a:cs typeface="Arial"/>
              </a:rPr>
              <a:t>tumani</a:t>
            </a:r>
            <a:r>
              <a:rPr lang="en-US" sz="2400" dirty="0">
                <a:solidFill>
                  <a:srgbClr val="7030A0"/>
                </a:solidFill>
                <a:latin typeface="Arial"/>
                <a:cs typeface="Arial"/>
              </a:rPr>
              <a:t> </a:t>
            </a:r>
          </a:p>
          <a:p>
            <a:pPr marL="38918">
              <a:spcBef>
                <a:spcPts val="233"/>
              </a:spcBef>
            </a:pPr>
            <a:r>
              <a:rPr lang="en-US" sz="2400" dirty="0">
                <a:solidFill>
                  <a:srgbClr val="7030A0"/>
                </a:solidFill>
                <a:latin typeface="Arial"/>
                <a:cs typeface="Arial"/>
              </a:rPr>
              <a:t>287-maktab </a:t>
            </a:r>
            <a:r>
              <a:rPr lang="en-US" sz="2400" dirty="0" err="1">
                <a:solidFill>
                  <a:srgbClr val="7030A0"/>
                </a:solidFill>
                <a:latin typeface="Arial"/>
                <a:cs typeface="Arial"/>
              </a:rPr>
              <a:t>fizika</a:t>
            </a:r>
            <a:r>
              <a:rPr lang="en-US" sz="2400" dirty="0">
                <a:solidFill>
                  <a:srgbClr val="7030A0"/>
                </a:solidFill>
                <a:latin typeface="Arial"/>
                <a:cs typeface="Arial"/>
              </a:rPr>
              <a:t> </a:t>
            </a:r>
            <a:r>
              <a:rPr lang="en-US" sz="2400" dirty="0" err="1">
                <a:solidFill>
                  <a:srgbClr val="7030A0"/>
                </a:solidFill>
                <a:latin typeface="Arial"/>
                <a:cs typeface="Arial"/>
              </a:rPr>
              <a:t>fani</a:t>
            </a:r>
            <a:r>
              <a:rPr lang="en-US" sz="2400" dirty="0">
                <a:solidFill>
                  <a:srgbClr val="7030A0"/>
                </a:solidFill>
                <a:latin typeface="Arial"/>
                <a:cs typeface="Arial"/>
              </a:rPr>
              <a:t> </a:t>
            </a:r>
            <a:r>
              <a:rPr lang="en-US" sz="2400" dirty="0" err="1">
                <a:solidFill>
                  <a:srgbClr val="7030A0"/>
                </a:solidFill>
                <a:latin typeface="Arial"/>
                <a:cs typeface="Arial"/>
              </a:rPr>
              <a:t>o‘qituvchisi</a:t>
            </a:r>
            <a:endParaRPr lang="en-US" sz="2400" dirty="0">
              <a:solidFill>
                <a:srgbClr val="7030A0"/>
              </a:solidFill>
              <a:latin typeface="Arial"/>
              <a:cs typeface="Arial"/>
            </a:endParaRPr>
          </a:p>
          <a:p>
            <a:pPr marL="38918">
              <a:spcBef>
                <a:spcPts val="233"/>
              </a:spcBef>
            </a:pPr>
            <a:r>
              <a:rPr lang="en-US" sz="2400" b="1" dirty="0" err="1">
                <a:solidFill>
                  <a:srgbClr val="7030A0"/>
                </a:solidFill>
                <a:latin typeface="Arial"/>
                <a:cs typeface="Arial"/>
              </a:rPr>
              <a:t>Xodjayeva</a:t>
            </a:r>
            <a:r>
              <a:rPr lang="en-US" sz="2400" b="1" dirty="0">
                <a:solidFill>
                  <a:srgbClr val="7030A0"/>
                </a:solidFill>
                <a:latin typeface="Arial"/>
                <a:cs typeface="Arial"/>
              </a:rPr>
              <a:t> </a:t>
            </a:r>
            <a:r>
              <a:rPr lang="en-US" sz="2400" b="1" dirty="0" err="1">
                <a:solidFill>
                  <a:srgbClr val="7030A0"/>
                </a:solidFill>
                <a:latin typeface="Arial"/>
                <a:cs typeface="Arial"/>
              </a:rPr>
              <a:t>Maxtuma</a:t>
            </a:r>
            <a:r>
              <a:rPr lang="en-US" sz="2400" b="1" dirty="0">
                <a:solidFill>
                  <a:srgbClr val="7030A0"/>
                </a:solidFill>
                <a:latin typeface="Arial"/>
                <a:cs typeface="Arial"/>
              </a:rPr>
              <a:t> </a:t>
            </a:r>
            <a:r>
              <a:rPr lang="en-US" sz="2400" b="1" dirty="0" err="1">
                <a:solidFill>
                  <a:srgbClr val="7030A0"/>
                </a:solidFill>
                <a:latin typeface="Arial"/>
                <a:cs typeface="Arial"/>
              </a:rPr>
              <a:t>Ziyatovna</a:t>
            </a:r>
            <a:r>
              <a:rPr lang="en-US" sz="2400" b="1" dirty="0">
                <a:solidFill>
                  <a:srgbClr val="7030A0"/>
                </a:solidFill>
                <a:latin typeface="Arial"/>
                <a:cs typeface="Arial"/>
              </a:rPr>
              <a:t>.</a:t>
            </a:r>
            <a:endParaRPr lang="en-US" sz="2400" b="1" dirty="0">
              <a:solidFill>
                <a:srgbClr val="002060"/>
              </a:solidFill>
              <a:latin typeface="Arial"/>
              <a:cs typeface="Arial"/>
            </a:endParaRPr>
          </a:p>
          <a:p>
            <a:pPr marL="38840" algn="ctr">
              <a:spcBef>
                <a:spcPts val="233"/>
              </a:spcBef>
              <a:spcAft>
                <a:spcPts val="1198"/>
              </a:spcAft>
            </a:pPr>
            <a:endParaRPr lang="en-US" sz="5988" b="1" dirty="0">
              <a:solidFill>
                <a:srgbClr val="002060"/>
              </a:solidFill>
              <a:latin typeface="Arial"/>
              <a:cs typeface="Arial"/>
            </a:endParaRPr>
          </a:p>
        </p:txBody>
      </p:sp>
      <p:sp>
        <p:nvSpPr>
          <p:cNvPr id="16" name="object 5">
            <a:extLst>
              <a:ext uri="{FF2B5EF4-FFF2-40B4-BE49-F238E27FC236}">
                <a16:creationId xmlns:a16="http://schemas.microsoft.com/office/drawing/2014/main" id="{A8BAE388-D6D2-40E9-8208-E39C1E0E7029}"/>
              </a:ext>
            </a:extLst>
          </p:cNvPr>
          <p:cNvSpPr/>
          <p:nvPr/>
        </p:nvSpPr>
        <p:spPr>
          <a:xfrm>
            <a:off x="545538" y="2313049"/>
            <a:ext cx="725984" cy="2013471"/>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sz="2391" dirty="0"/>
          </a:p>
        </p:txBody>
      </p:sp>
      <p:sp>
        <p:nvSpPr>
          <p:cNvPr id="20" name="object 9">
            <a:extLst>
              <a:ext uri="{FF2B5EF4-FFF2-40B4-BE49-F238E27FC236}">
                <a16:creationId xmlns:a16="http://schemas.microsoft.com/office/drawing/2014/main" id="{F294EAD7-CAB8-401C-B12D-6064AA1177E0}"/>
              </a:ext>
            </a:extLst>
          </p:cNvPr>
          <p:cNvSpPr/>
          <p:nvPr/>
        </p:nvSpPr>
        <p:spPr>
          <a:xfrm>
            <a:off x="8874843" y="517514"/>
            <a:ext cx="2257538" cy="1003383"/>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2391" dirty="0"/>
          </a:p>
        </p:txBody>
      </p:sp>
      <p:sp>
        <p:nvSpPr>
          <p:cNvPr id="21" name="object 10">
            <a:extLst>
              <a:ext uri="{FF2B5EF4-FFF2-40B4-BE49-F238E27FC236}">
                <a16:creationId xmlns:a16="http://schemas.microsoft.com/office/drawing/2014/main" id="{27824596-7DE1-4136-95E4-49A51856B6D3}"/>
              </a:ext>
            </a:extLst>
          </p:cNvPr>
          <p:cNvSpPr/>
          <p:nvPr/>
        </p:nvSpPr>
        <p:spPr>
          <a:xfrm>
            <a:off x="8874843" y="517514"/>
            <a:ext cx="2257537" cy="1003383"/>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2391"/>
          </a:p>
        </p:txBody>
      </p:sp>
      <p:sp>
        <p:nvSpPr>
          <p:cNvPr id="22" name="object 12">
            <a:extLst>
              <a:ext uri="{FF2B5EF4-FFF2-40B4-BE49-F238E27FC236}">
                <a16:creationId xmlns:a16="http://schemas.microsoft.com/office/drawing/2014/main" id="{CAFE6579-511C-4CCB-9A5C-300ACC2F553A}"/>
              </a:ext>
            </a:extLst>
          </p:cNvPr>
          <p:cNvSpPr txBox="1"/>
          <p:nvPr/>
        </p:nvSpPr>
        <p:spPr>
          <a:xfrm>
            <a:off x="8960136" y="627487"/>
            <a:ext cx="2129433" cy="764251"/>
          </a:xfrm>
          <a:prstGeom prst="rect">
            <a:avLst/>
          </a:prstGeom>
        </p:spPr>
        <p:txBody>
          <a:bodyPr vert="horz" wrap="square" lIns="0" tIns="33486" rIns="0" bIns="0" rtlCol="0">
            <a:spAutoFit/>
          </a:bodyPr>
          <a:lstStyle/>
          <a:p>
            <a:pPr algn="ctr">
              <a:spcBef>
                <a:spcPts val="264"/>
              </a:spcBef>
            </a:pPr>
            <a:r>
              <a:rPr lang="en-US" sz="4746" b="1" spc="21" dirty="0">
                <a:solidFill>
                  <a:srgbClr val="FEFEFE"/>
                </a:solidFill>
                <a:latin typeface="Arial"/>
                <a:cs typeface="Arial"/>
              </a:rPr>
              <a:t>10</a:t>
            </a:r>
            <a:r>
              <a:rPr lang="uz-Latn-UZ" sz="4746" b="1" spc="21" dirty="0">
                <a:solidFill>
                  <a:srgbClr val="FEFEFE"/>
                </a:solidFill>
                <a:latin typeface="Arial"/>
                <a:cs typeface="Arial"/>
              </a:rPr>
              <a:t>-sinf</a:t>
            </a:r>
            <a:endParaRPr sz="4746" dirty="0">
              <a:latin typeface="Arial"/>
              <a:cs typeface="Arial"/>
            </a:endParaRPr>
          </a:p>
        </p:txBody>
      </p:sp>
      <p:sp>
        <p:nvSpPr>
          <p:cNvPr id="26" name="object 2">
            <a:extLst>
              <a:ext uri="{FF2B5EF4-FFF2-40B4-BE49-F238E27FC236}">
                <a16:creationId xmlns:a16="http://schemas.microsoft.com/office/drawing/2014/main" id="{33B3743F-69E5-4A0A-9505-41E75798E9CF}"/>
              </a:ext>
            </a:extLst>
          </p:cNvPr>
          <p:cNvSpPr txBox="1">
            <a:spLocks/>
          </p:cNvSpPr>
          <p:nvPr/>
        </p:nvSpPr>
        <p:spPr>
          <a:xfrm>
            <a:off x="2056462" y="563488"/>
            <a:ext cx="7410207" cy="1136343"/>
          </a:xfrm>
          <a:prstGeom prst="rect">
            <a:avLst/>
          </a:prstGeom>
        </p:spPr>
        <p:txBody>
          <a:bodyPr vert="horz" wrap="square" lIns="0" tIns="30851" rIns="0" bIns="0" rtlCol="0">
            <a:spAutoFit/>
          </a:bodyPr>
          <a:lstStyle>
            <a:lvl1pPr>
              <a:defRPr sz="3400" b="1" i="0">
                <a:solidFill>
                  <a:schemeClr val="bg1"/>
                </a:solidFill>
                <a:latin typeface="Arial"/>
                <a:ea typeface="+mj-ea"/>
                <a:cs typeface="Arial"/>
              </a:defRPr>
            </a:lvl1pPr>
          </a:lstStyle>
          <a:p>
            <a:pPr marL="26827" algn="ctr" defTabSz="1931548">
              <a:spcBef>
                <a:spcPts val="241"/>
              </a:spcBef>
              <a:defRPr/>
            </a:pPr>
            <a:r>
              <a:rPr lang="en-US" sz="7182" kern="0" spc="11" dirty="0" err="1">
                <a:solidFill>
                  <a:sysClr val="window" lastClr="FFFFFF"/>
                </a:solidFill>
              </a:rPr>
              <a:t>Fizika</a:t>
            </a:r>
            <a:endParaRPr lang="en-US" sz="7182" kern="0" spc="11" dirty="0">
              <a:solidFill>
                <a:sysClr val="window" lastClr="FFFFFF"/>
              </a:solidFill>
            </a:endParaRPr>
          </a:p>
        </p:txBody>
      </p:sp>
      <p:sp>
        <p:nvSpPr>
          <p:cNvPr id="27" name="object 11">
            <a:extLst>
              <a:ext uri="{FF2B5EF4-FFF2-40B4-BE49-F238E27FC236}">
                <a16:creationId xmlns:a16="http://schemas.microsoft.com/office/drawing/2014/main" id="{CF4C4251-150C-409F-BB4F-13D887806802}"/>
              </a:ext>
            </a:extLst>
          </p:cNvPr>
          <p:cNvSpPr/>
          <p:nvPr/>
        </p:nvSpPr>
        <p:spPr>
          <a:xfrm>
            <a:off x="702350" y="517514"/>
            <a:ext cx="899530" cy="1003383"/>
          </a:xfrm>
          <a:prstGeom prst="rect">
            <a:avLst/>
          </a:prstGeom>
          <a:blipFill>
            <a:blip r:embed="rId2" cstate="print"/>
            <a:stretch>
              <a:fillRect/>
            </a:stretch>
          </a:blipFill>
        </p:spPr>
        <p:txBody>
          <a:bodyPr wrap="square" lIns="0" tIns="0" rIns="0" bIns="0" rtlCol="0"/>
          <a:lstStyle/>
          <a:p>
            <a:pPr defTabSz="1931548"/>
            <a:endParaRPr sz="3802">
              <a:solidFill>
                <a:prstClr val="black"/>
              </a:solidFill>
              <a:latin typeface="Calibri"/>
            </a:endParaRPr>
          </a:p>
        </p:txBody>
      </p:sp>
      <p:sp>
        <p:nvSpPr>
          <p:cNvPr id="10" name="object 6">
            <a:extLst>
              <a:ext uri="{FF2B5EF4-FFF2-40B4-BE49-F238E27FC236}">
                <a16:creationId xmlns:a16="http://schemas.microsoft.com/office/drawing/2014/main" id="{566C1638-93C7-41FF-B1FC-D130FDE01242}"/>
              </a:ext>
            </a:extLst>
          </p:cNvPr>
          <p:cNvSpPr/>
          <p:nvPr/>
        </p:nvSpPr>
        <p:spPr>
          <a:xfrm>
            <a:off x="545538" y="4649785"/>
            <a:ext cx="725984" cy="2013471"/>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6989A"/>
          </a:solidFill>
        </p:spPr>
        <p:txBody>
          <a:bodyPr wrap="square" lIns="0" tIns="0" rIns="0" bIns="0" rtlCol="0"/>
          <a:lstStyle/>
          <a:p>
            <a:endParaRPr sz="2391"/>
          </a:p>
        </p:txBody>
      </p:sp>
    </p:spTree>
    <p:extLst>
      <p:ext uri="{BB962C8B-B14F-4D97-AF65-F5344CB8AC3E}">
        <p14:creationId xmlns:p14="http://schemas.microsoft.com/office/powerpoint/2010/main" val="8800439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954CF8-C1FA-4289-9F13-DD886C85CD2D}"/>
              </a:ext>
            </a:extLst>
          </p:cNvPr>
          <p:cNvSpPr>
            <a:spLocks noGrp="1"/>
          </p:cNvSpPr>
          <p:nvPr>
            <p:ph type="title"/>
          </p:nvPr>
        </p:nvSpPr>
        <p:spPr>
          <a:xfrm>
            <a:off x="0" y="0"/>
            <a:ext cx="12168188" cy="1282949"/>
          </a:xfrm>
        </p:spPr>
        <p:style>
          <a:lnRef idx="2">
            <a:schemeClr val="accent5">
              <a:shade val="50000"/>
            </a:schemeClr>
          </a:lnRef>
          <a:fillRef idx="1">
            <a:schemeClr val="accent5"/>
          </a:fillRef>
          <a:effectRef idx="0">
            <a:schemeClr val="accent5"/>
          </a:effectRef>
          <a:fontRef idx="minor">
            <a:schemeClr val="lt1"/>
          </a:fontRef>
        </p:style>
        <p:txBody>
          <a:bodyPr/>
          <a:lstStyle/>
          <a:p>
            <a:r>
              <a:rPr lang="en-US" dirty="0"/>
              <a:t>                      </a:t>
            </a:r>
            <a:r>
              <a:rPr lang="en-US" sz="5400" dirty="0" err="1">
                <a:latin typeface="Arial" panose="020B0604020202020204" pitchFamily="34" charset="0"/>
                <a:cs typeface="Arial" panose="020B0604020202020204" pitchFamily="34" charset="0"/>
              </a:rPr>
              <a:t>Elektron-nur</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trubkasi</a:t>
            </a:r>
            <a:endParaRPr lang="ru-RU" sz="5400" dirty="0">
              <a:latin typeface="Arial" panose="020B0604020202020204" pitchFamily="34" charset="0"/>
              <a:cs typeface="Arial" panose="020B0604020202020204" pitchFamily="34" charset="0"/>
            </a:endParaRPr>
          </a:p>
        </p:txBody>
      </p:sp>
      <p:graphicFrame>
        <p:nvGraphicFramePr>
          <p:cNvPr id="4" name="Объект 3">
            <a:extLst>
              <a:ext uri="{FF2B5EF4-FFF2-40B4-BE49-F238E27FC236}">
                <a16:creationId xmlns:a16="http://schemas.microsoft.com/office/drawing/2014/main" id="{88BC6386-9510-4FBF-9B21-586DC152D0FF}"/>
              </a:ext>
            </a:extLst>
          </p:cNvPr>
          <p:cNvGraphicFramePr>
            <a:graphicFrameLocks noGrp="1" noChangeAspect="1"/>
          </p:cNvGraphicFramePr>
          <p:nvPr>
            <p:ph idx="1"/>
            <p:extLst>
              <p:ext uri="{D42A27DB-BD31-4B8C-83A1-F6EECF244321}">
                <p14:modId xmlns:p14="http://schemas.microsoft.com/office/powerpoint/2010/main" val="3713756351"/>
              </p:ext>
            </p:extLst>
          </p:nvPr>
        </p:nvGraphicFramePr>
        <p:xfrm>
          <a:off x="2903012" y="2485623"/>
          <a:ext cx="6362164" cy="3580326"/>
        </p:xfrm>
        <a:graphic>
          <a:graphicData uri="http://schemas.openxmlformats.org/presentationml/2006/ole">
            <mc:AlternateContent xmlns:mc="http://schemas.openxmlformats.org/markup-compatibility/2006">
              <mc:Choice xmlns:v="urn:schemas-microsoft-com:vml" Requires="v">
                <p:oleObj spid="_x0000_s8202" name="PHOTO-PAINT" r:id="rId3" imgW="3295440" imgH="1457280" progId="CorelPHOTOPAINT.Image.19">
                  <p:embed/>
                </p:oleObj>
              </mc:Choice>
              <mc:Fallback>
                <p:oleObj name="PHOTO-PAINT" r:id="rId3" imgW="3295440" imgH="1457280" progId="CorelPHOTOPAINT.Image.19">
                  <p:embed/>
                  <p:pic>
                    <p:nvPicPr>
                      <p:cNvPr id="4" name="Объект 3"/>
                      <p:cNvPicPr/>
                      <p:nvPr/>
                    </p:nvPicPr>
                    <p:blipFill>
                      <a:blip r:embed="rId4"/>
                      <a:stretch>
                        <a:fillRect/>
                      </a:stretch>
                    </p:blipFill>
                    <p:spPr>
                      <a:xfrm>
                        <a:off x="2903012" y="2485623"/>
                        <a:ext cx="6362164" cy="3580326"/>
                      </a:xfrm>
                      <a:prstGeom prst="rect">
                        <a:avLst/>
                      </a:prstGeom>
                    </p:spPr>
                  </p:pic>
                </p:oleObj>
              </mc:Fallback>
            </mc:AlternateContent>
          </a:graphicData>
        </a:graphic>
      </p:graphicFrame>
    </p:spTree>
    <p:extLst>
      <p:ext uri="{BB962C8B-B14F-4D97-AF65-F5344CB8AC3E}">
        <p14:creationId xmlns:p14="http://schemas.microsoft.com/office/powerpoint/2010/main" val="402810992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F7AF01-75F1-4057-8618-22DA9F01F2D0}"/>
              </a:ext>
            </a:extLst>
          </p:cNvPr>
          <p:cNvSpPr>
            <a:spLocks noGrp="1"/>
          </p:cNvSpPr>
          <p:nvPr>
            <p:ph type="title"/>
          </p:nvPr>
        </p:nvSpPr>
        <p:spPr>
          <a:xfrm>
            <a:off x="0" y="0"/>
            <a:ext cx="12168188" cy="1278027"/>
          </a:xfr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US" sz="5400" b="1" dirty="0">
                <a:latin typeface="Arial" panose="020B0604020202020204" pitchFamily="34" charset="0"/>
                <a:cs typeface="Arial" panose="020B0604020202020204" pitchFamily="34" charset="0"/>
              </a:rPr>
              <a:t>Masala</a:t>
            </a:r>
            <a:endParaRPr lang="ru-RU" sz="5400" b="1"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9AD9BAB3-3674-486D-A064-6D10D3170C26}"/>
              </a:ext>
            </a:extLst>
          </p:cNvPr>
          <p:cNvSpPr>
            <a:spLocks noGrp="1"/>
          </p:cNvSpPr>
          <p:nvPr>
            <p:ph idx="1"/>
          </p:nvPr>
        </p:nvSpPr>
        <p:spPr>
          <a:xfrm>
            <a:off x="1133341" y="2279560"/>
            <a:ext cx="9723550" cy="4328659"/>
          </a:xfrm>
        </p:spPr>
        <p:txBody>
          <a:bodyPr>
            <a:normAutofit/>
          </a:bodyPr>
          <a:lstStyle/>
          <a:p>
            <a:pPr marL="0" indent="0" algn="just">
              <a:buNone/>
            </a:pPr>
            <a:r>
              <a:rPr lang="en-US" sz="3992" dirty="0">
                <a:latin typeface="Arial" panose="020B0604020202020204" pitchFamily="34" charset="0"/>
                <a:cs typeface="Arial" panose="020B0604020202020204" pitchFamily="34" charset="0"/>
              </a:rPr>
              <a:t>	</a:t>
            </a:r>
            <a:r>
              <a:rPr lang="en-US" sz="3992" dirty="0" err="1">
                <a:latin typeface="Arial" panose="020B0604020202020204" pitchFamily="34" charset="0"/>
                <a:cs typeface="Arial" panose="020B0604020202020204" pitchFamily="34" charset="0"/>
              </a:rPr>
              <a:t>Toʻyinish</a:t>
            </a:r>
            <a:r>
              <a:rPr lang="en-US" sz="3992" dirty="0">
                <a:latin typeface="Arial" panose="020B0604020202020204" pitchFamily="34" charset="0"/>
                <a:cs typeface="Arial" panose="020B0604020202020204" pitchFamily="34" charset="0"/>
              </a:rPr>
              <a:t> </a:t>
            </a:r>
            <a:r>
              <a:rPr lang="en-US" sz="3992" dirty="0" err="1">
                <a:latin typeface="Arial" panose="020B0604020202020204" pitchFamily="34" charset="0"/>
                <a:cs typeface="Arial" panose="020B0604020202020204" pitchFamily="34" charset="0"/>
              </a:rPr>
              <a:t>toki</a:t>
            </a:r>
            <a:r>
              <a:rPr lang="en-US" sz="3992" dirty="0">
                <a:latin typeface="Arial" panose="020B0604020202020204" pitchFamily="34" charset="0"/>
                <a:cs typeface="Arial" panose="020B0604020202020204" pitchFamily="34" charset="0"/>
              </a:rPr>
              <a:t> 1,6 mA </a:t>
            </a:r>
            <a:r>
              <a:rPr lang="en-US" sz="3992" dirty="0" err="1">
                <a:latin typeface="Arial" panose="020B0604020202020204" pitchFamily="34" charset="0"/>
                <a:cs typeface="Arial" panose="020B0604020202020204" pitchFamily="34" charset="0"/>
              </a:rPr>
              <a:t>boʻlsa</a:t>
            </a:r>
            <a:r>
              <a:rPr lang="en-US" sz="3992" dirty="0">
                <a:latin typeface="Arial" panose="020B0604020202020204" pitchFamily="34" charset="0"/>
                <a:cs typeface="Arial" panose="020B0604020202020204" pitchFamily="34" charset="0"/>
              </a:rPr>
              <a:t>, </a:t>
            </a:r>
            <a:r>
              <a:rPr lang="en-US" sz="3992" dirty="0" err="1">
                <a:latin typeface="Arial" panose="020B0604020202020204" pitchFamily="34" charset="0"/>
                <a:cs typeface="Arial" panose="020B0604020202020204" pitchFamily="34" charset="0"/>
              </a:rPr>
              <a:t>katod</a:t>
            </a:r>
            <a:r>
              <a:rPr lang="en-US" sz="3992" dirty="0">
                <a:latin typeface="Arial" panose="020B0604020202020204" pitchFamily="34" charset="0"/>
                <a:cs typeface="Arial" panose="020B0604020202020204" pitchFamily="34" charset="0"/>
              </a:rPr>
              <a:t> </a:t>
            </a:r>
            <a:r>
              <a:rPr lang="en-US" sz="3992" dirty="0" err="1">
                <a:latin typeface="Arial" panose="020B0604020202020204" pitchFamily="34" charset="0"/>
                <a:cs typeface="Arial" panose="020B0604020202020204" pitchFamily="34" charset="0"/>
              </a:rPr>
              <a:t>sirtidan</a:t>
            </a:r>
            <a:r>
              <a:rPr lang="en-US" sz="3992" dirty="0">
                <a:latin typeface="Arial" panose="020B0604020202020204" pitchFamily="34" charset="0"/>
                <a:cs typeface="Arial" panose="020B0604020202020204" pitchFamily="34" charset="0"/>
              </a:rPr>
              <a:t> har </a:t>
            </a:r>
            <a:r>
              <a:rPr lang="en-US" sz="3992" dirty="0" err="1">
                <a:latin typeface="Arial" panose="020B0604020202020204" pitchFamily="34" charset="0"/>
                <a:cs typeface="Arial" panose="020B0604020202020204" pitchFamily="34" charset="0"/>
              </a:rPr>
              <a:t>sekundda</a:t>
            </a:r>
            <a:r>
              <a:rPr lang="en-US" sz="3992" dirty="0">
                <a:latin typeface="Arial" panose="020B0604020202020204" pitchFamily="34" charset="0"/>
                <a:cs typeface="Arial" panose="020B0604020202020204" pitchFamily="34" charset="0"/>
              </a:rPr>
              <a:t> </a:t>
            </a:r>
            <a:r>
              <a:rPr lang="en-US" sz="3992" dirty="0" err="1">
                <a:latin typeface="Arial" panose="020B0604020202020204" pitchFamily="34" charset="0"/>
                <a:cs typeface="Arial" panose="020B0604020202020204" pitchFamily="34" charset="0"/>
              </a:rPr>
              <a:t>nechta</a:t>
            </a:r>
            <a:r>
              <a:rPr lang="en-US" sz="3992" dirty="0">
                <a:latin typeface="Arial" panose="020B0604020202020204" pitchFamily="34" charset="0"/>
                <a:cs typeface="Arial" panose="020B0604020202020204" pitchFamily="34" charset="0"/>
              </a:rPr>
              <a:t> </a:t>
            </a:r>
            <a:r>
              <a:rPr lang="en-US" sz="3992" dirty="0" err="1">
                <a:latin typeface="Arial" panose="020B0604020202020204" pitchFamily="34" charset="0"/>
                <a:cs typeface="Arial" panose="020B0604020202020204" pitchFamily="34" charset="0"/>
              </a:rPr>
              <a:t>elektron</a:t>
            </a:r>
            <a:r>
              <a:rPr lang="en-US" sz="3992" dirty="0">
                <a:latin typeface="Arial" panose="020B0604020202020204" pitchFamily="34" charset="0"/>
                <a:cs typeface="Arial" panose="020B0604020202020204" pitchFamily="34" charset="0"/>
              </a:rPr>
              <a:t> </a:t>
            </a:r>
            <a:r>
              <a:rPr lang="en-US" sz="3992" dirty="0" err="1">
                <a:latin typeface="Arial" panose="020B0604020202020204" pitchFamily="34" charset="0"/>
                <a:cs typeface="Arial" panose="020B0604020202020204" pitchFamily="34" charset="0"/>
              </a:rPr>
              <a:t>uchib</a:t>
            </a:r>
            <a:r>
              <a:rPr lang="en-US" sz="3992" dirty="0">
                <a:latin typeface="Arial" panose="020B0604020202020204" pitchFamily="34" charset="0"/>
                <a:cs typeface="Arial" panose="020B0604020202020204" pitchFamily="34" charset="0"/>
              </a:rPr>
              <a:t> </a:t>
            </a:r>
            <a:r>
              <a:rPr lang="en-US" sz="3992" dirty="0" err="1">
                <a:latin typeface="Arial" panose="020B0604020202020204" pitchFamily="34" charset="0"/>
                <a:cs typeface="Arial" panose="020B0604020202020204" pitchFamily="34" charset="0"/>
              </a:rPr>
              <a:t>chiqadi</a:t>
            </a:r>
            <a:r>
              <a:rPr lang="en-US" sz="3992" dirty="0">
                <a:latin typeface="Arial" panose="020B0604020202020204" pitchFamily="34" charset="0"/>
                <a:cs typeface="Arial" panose="020B0604020202020204" pitchFamily="34" charset="0"/>
              </a:rPr>
              <a:t>?</a:t>
            </a:r>
            <a:endParaRPr lang="ru-RU" sz="3992"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16423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Текст 7">
                <a:extLst>
                  <a:ext uri="{FF2B5EF4-FFF2-40B4-BE49-F238E27FC236}">
                    <a16:creationId xmlns:a16="http://schemas.microsoft.com/office/drawing/2014/main" id="{A9941E72-F7BB-4003-A70A-F8AD012D167E}"/>
                  </a:ext>
                </a:extLst>
              </p:cNvPr>
              <p:cNvSpPr>
                <a:spLocks noGrp="1"/>
              </p:cNvSpPr>
              <p:nvPr>
                <p:ph type="body" sz="quarter" idx="14"/>
              </p:nvPr>
            </p:nvSpPr>
            <p:spPr>
              <a:xfrm>
                <a:off x="5935834" y="350179"/>
                <a:ext cx="5982634" cy="3159783"/>
              </a:xfrm>
            </p:spPr>
            <p:txBody>
              <a:bodyPr/>
              <a:lstStyle/>
              <a:p>
                <a:pPr algn="ctr"/>
                <a:r>
                  <a:rPr lang="uz-Latn-UZ" sz="3593" b="1" dirty="0">
                    <a:solidFill>
                      <a:srgbClr val="0070C0"/>
                    </a:solidFill>
                    <a:latin typeface="Arial" panose="020B0604020202020204" pitchFamily="34" charset="0"/>
                    <a:cs typeface="Arial" panose="020B0604020202020204" pitchFamily="34" charset="0"/>
                  </a:rPr>
                  <a:t>   Formula:</a:t>
                </a:r>
                <a:endParaRPr lang="en-US" sz="3593" b="1" dirty="0">
                  <a:solidFill>
                    <a:srgbClr val="0070C0"/>
                  </a:solidFill>
                  <a:latin typeface="Arial" panose="020B0604020202020204" pitchFamily="34" charset="0"/>
                  <a:cs typeface="Arial" panose="020B0604020202020204" pitchFamily="34" charset="0"/>
                </a:endParaRPr>
              </a:p>
              <a:p>
                <a:pPr algn="ctr"/>
                <a14:m>
                  <m:oMath xmlns:m="http://schemas.openxmlformats.org/officeDocument/2006/math">
                    <m:r>
                      <a:rPr lang="en-US" sz="4400" b="0" i="1" smtClean="0">
                        <a:latin typeface="Cambria Math" panose="02040503050406030204" pitchFamily="18" charset="0"/>
                        <a:cs typeface="Arial" panose="020B0604020202020204" pitchFamily="34" charset="0"/>
                      </a:rPr>
                      <m:t>𝑁</m:t>
                    </m:r>
                    <m:r>
                      <a:rPr lang="en-US" sz="4400" b="0" i="1" smtClean="0">
                        <a:latin typeface="Cambria Math" panose="02040503050406030204" pitchFamily="18" charset="0"/>
                        <a:cs typeface="Arial" panose="020B0604020202020204" pitchFamily="34" charset="0"/>
                      </a:rPr>
                      <m:t>=</m:t>
                    </m:r>
                    <m:f>
                      <m:fPr>
                        <m:ctrlPr>
                          <a:rPr lang="en-US" sz="4400" b="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𝑞</m:t>
                        </m:r>
                      </m:num>
                      <m:den>
                        <m:r>
                          <a:rPr lang="en-US" sz="4400" b="0" i="1" smtClean="0">
                            <a:latin typeface="Cambria Math" panose="02040503050406030204" pitchFamily="18" charset="0"/>
                            <a:cs typeface="Arial" panose="020B0604020202020204" pitchFamily="34" charset="0"/>
                          </a:rPr>
                          <m:t>𝑒</m:t>
                        </m:r>
                      </m:den>
                    </m:f>
                  </m:oMath>
                </a14:m>
                <a:r>
                  <a:rPr lang="en-US" sz="3194" dirty="0">
                    <a:latin typeface="Arial" panose="020B0604020202020204" pitchFamily="34" charset="0"/>
                    <a:cs typeface="Arial" panose="020B0604020202020204" pitchFamily="34" charset="0"/>
                  </a:rPr>
                  <a:t>  </a:t>
                </a:r>
              </a:p>
              <a:p>
                <a:pPr algn="ctr"/>
                <a14:m>
                  <m:oMath xmlns:m="http://schemas.openxmlformats.org/officeDocument/2006/math">
                    <m:r>
                      <a:rPr lang="en-US" sz="4000" b="0" i="1" smtClean="0">
                        <a:latin typeface="Cambria Math" panose="02040503050406030204" pitchFamily="18" charset="0"/>
                        <a:cs typeface="Arial" panose="020B0604020202020204" pitchFamily="34" charset="0"/>
                      </a:rPr>
                      <m:t>𝑞</m:t>
                    </m:r>
                    <m:r>
                      <a:rPr lang="en-US" sz="4000" b="0" i="1" smtClean="0">
                        <a:latin typeface="Cambria Math" panose="02040503050406030204" pitchFamily="18" charset="0"/>
                        <a:cs typeface="Arial" panose="020B0604020202020204" pitchFamily="34" charset="0"/>
                      </a:rPr>
                      <m:t>=</m:t>
                    </m:r>
                    <m:r>
                      <a:rPr lang="en-US" sz="4000" b="0" i="1" smtClean="0">
                        <a:latin typeface="Cambria Math" panose="02040503050406030204" pitchFamily="18" charset="0"/>
                        <a:cs typeface="Arial" panose="020B0604020202020204" pitchFamily="34" charset="0"/>
                      </a:rPr>
                      <m:t>𝐼𝑡</m:t>
                    </m:r>
                  </m:oMath>
                </a14:m>
                <a:r>
                  <a:rPr lang="en-US" sz="3200" dirty="0">
                    <a:latin typeface="Arial" panose="020B0604020202020204" pitchFamily="34" charset="0"/>
                    <a:cs typeface="Arial" panose="020B0604020202020204" pitchFamily="34" charset="0"/>
                  </a:rPr>
                  <a:t> </a:t>
                </a:r>
                <a:endParaRPr lang="ru-RU" sz="3200" dirty="0">
                  <a:latin typeface="Arial" panose="020B0604020202020204" pitchFamily="34" charset="0"/>
                  <a:cs typeface="Arial" panose="020B0604020202020204" pitchFamily="34" charset="0"/>
                </a:endParaRPr>
              </a:p>
              <a:p>
                <a:pPr algn="ctr"/>
                <a14:m>
                  <m:oMath xmlns:m="http://schemas.openxmlformats.org/officeDocument/2006/math">
                    <m:r>
                      <a:rPr lang="en-US" sz="4400" b="0" i="1" smtClean="0">
                        <a:solidFill>
                          <a:schemeClr val="tx1"/>
                        </a:solidFill>
                        <a:latin typeface="Cambria Math" panose="02040503050406030204" pitchFamily="18" charset="0"/>
                        <a:cs typeface="Arial" panose="020B0604020202020204" pitchFamily="34" charset="0"/>
                      </a:rPr>
                      <m:t>𝑁</m:t>
                    </m:r>
                    <m:r>
                      <a:rPr lang="en-US" sz="4400" b="0" i="1" smtClean="0">
                        <a:solidFill>
                          <a:schemeClr val="tx1"/>
                        </a:solidFill>
                        <a:latin typeface="Cambria Math" panose="02040503050406030204" pitchFamily="18" charset="0"/>
                        <a:cs typeface="Arial" panose="020B0604020202020204" pitchFamily="34" charset="0"/>
                      </a:rPr>
                      <m:t>=</m:t>
                    </m:r>
                    <m:f>
                      <m:fPr>
                        <m:ctrlPr>
                          <a:rPr lang="en-US" sz="4400" b="0" i="1" smtClean="0">
                            <a:solidFill>
                              <a:schemeClr val="tx1"/>
                            </a:solidFill>
                            <a:latin typeface="Cambria Math" panose="02040503050406030204" pitchFamily="18" charset="0"/>
                            <a:cs typeface="Arial" panose="020B0604020202020204" pitchFamily="34" charset="0"/>
                          </a:rPr>
                        </m:ctrlPr>
                      </m:fPr>
                      <m:num>
                        <m:r>
                          <a:rPr lang="en-US" sz="4400" b="0" i="1" smtClean="0">
                            <a:solidFill>
                              <a:schemeClr val="tx1"/>
                            </a:solidFill>
                            <a:latin typeface="Cambria Math" panose="02040503050406030204" pitchFamily="18" charset="0"/>
                            <a:cs typeface="Arial" panose="020B0604020202020204" pitchFamily="34" charset="0"/>
                          </a:rPr>
                          <m:t>𝐼𝑡</m:t>
                        </m:r>
                      </m:num>
                      <m:den>
                        <m:r>
                          <a:rPr lang="en-US" sz="4400" b="0" i="1" smtClean="0">
                            <a:solidFill>
                              <a:schemeClr val="tx1"/>
                            </a:solidFill>
                            <a:latin typeface="Cambria Math" panose="02040503050406030204" pitchFamily="18" charset="0"/>
                            <a:cs typeface="Arial" panose="020B0604020202020204" pitchFamily="34" charset="0"/>
                          </a:rPr>
                          <m:t>𝑒</m:t>
                        </m:r>
                      </m:den>
                    </m:f>
                  </m:oMath>
                </a14:m>
                <a:r>
                  <a:rPr lang="en-US" sz="4000" dirty="0">
                    <a:solidFill>
                      <a:srgbClr val="0070C0"/>
                    </a:solidFill>
                    <a:latin typeface="Arial" panose="020B0604020202020204" pitchFamily="34" charset="0"/>
                    <a:cs typeface="Arial" panose="020B0604020202020204" pitchFamily="34" charset="0"/>
                  </a:rPr>
                  <a:t> </a:t>
                </a:r>
              </a:p>
            </p:txBody>
          </p:sp>
        </mc:Choice>
        <mc:Fallback xmlns="">
          <p:sp>
            <p:nvSpPr>
              <p:cNvPr id="8" name="Текст 7">
                <a:extLst>
                  <a:ext uri="{FF2B5EF4-FFF2-40B4-BE49-F238E27FC236}">
                    <a16:creationId xmlns:a16="http://schemas.microsoft.com/office/drawing/2014/main" id="{A9941E72-F7BB-4003-A70A-F8AD012D167E}"/>
                  </a:ext>
                </a:extLst>
              </p:cNvPr>
              <p:cNvSpPr>
                <a:spLocks noGrp="1" noRot="1" noChangeAspect="1" noMove="1" noResize="1" noEditPoints="1" noAdjustHandles="1" noChangeArrowheads="1" noChangeShapeType="1" noTextEdit="1"/>
              </p:cNvSpPr>
              <p:nvPr>
                <p:ph type="body" sz="quarter" idx="14"/>
              </p:nvPr>
            </p:nvSpPr>
            <p:spPr>
              <a:xfrm>
                <a:off x="5935834" y="350179"/>
                <a:ext cx="5982634" cy="3159783"/>
              </a:xfrm>
              <a:blipFill>
                <a:blip r:embed="rId2"/>
                <a:stretch>
                  <a:fillRect t="-4624"/>
                </a:stretch>
              </a:blipFill>
            </p:spPr>
            <p:txBody>
              <a:bodyPr/>
              <a:lstStyle/>
              <a:p>
                <a:r>
                  <a:rPr lang="ru-RU">
                    <a:noFill/>
                  </a:rPr>
                  <a:t> </a:t>
                </a:r>
              </a:p>
            </p:txBody>
          </p:sp>
        </mc:Fallback>
      </mc:AlternateContent>
      <p:cxnSp>
        <p:nvCxnSpPr>
          <p:cNvPr id="15" name="Прямая соединительная линия 14">
            <a:extLst>
              <a:ext uri="{FF2B5EF4-FFF2-40B4-BE49-F238E27FC236}">
                <a16:creationId xmlns:a16="http://schemas.microsoft.com/office/drawing/2014/main" id="{EBB494ED-E982-4FFD-92D6-05B811471AC6}"/>
              </a:ext>
            </a:extLst>
          </p:cNvPr>
          <p:cNvCxnSpPr>
            <a:cxnSpLocks/>
          </p:cNvCxnSpPr>
          <p:nvPr/>
        </p:nvCxnSpPr>
        <p:spPr>
          <a:xfrm>
            <a:off x="5827265" y="933101"/>
            <a:ext cx="0" cy="2397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id="{1AA31EA8-E4F8-48A1-B32D-B34E40401B85}"/>
              </a:ext>
            </a:extLst>
          </p:cNvPr>
          <p:cNvCxnSpPr>
            <a:cxnSpLocks/>
          </p:cNvCxnSpPr>
          <p:nvPr/>
        </p:nvCxnSpPr>
        <p:spPr>
          <a:xfrm>
            <a:off x="572085" y="2774972"/>
            <a:ext cx="525518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Текст 8">
                <a:extLst>
                  <a:ext uri="{FF2B5EF4-FFF2-40B4-BE49-F238E27FC236}">
                    <a16:creationId xmlns:a16="http://schemas.microsoft.com/office/drawing/2014/main" id="{BFD3E70D-B3C1-4417-B987-133A28B5F260}"/>
                  </a:ext>
                </a:extLst>
              </p:cNvPr>
              <p:cNvSpPr txBox="1">
                <a:spLocks/>
              </p:cNvSpPr>
              <p:nvPr/>
            </p:nvSpPr>
            <p:spPr>
              <a:xfrm>
                <a:off x="782868" y="4062090"/>
                <a:ext cx="11506870" cy="2796709"/>
              </a:xfrm>
              <a:prstGeom prst="rect">
                <a:avLst/>
              </a:prstGeom>
            </p:spPr>
            <p:txBody>
              <a:bodyPr vert="horz" lIns="91261" tIns="45631" rIns="91261" bIns="45631" rtlCol="0">
                <a:noAutofit/>
              </a:bodyPr>
              <a:lstStyle>
                <a:lvl1pPr marL="0" indent="0" algn="l" defTabSz="914400" rtl="0" eaLnBrk="1" latinLnBrk="0" hangingPunct="1">
                  <a:lnSpc>
                    <a:spcPct val="90000"/>
                  </a:lnSpc>
                  <a:spcBef>
                    <a:spcPts val="1000"/>
                  </a:spcBef>
                  <a:buFont typeface="Arial" panose="020B0604020202020204" pitchFamily="34" charset="0"/>
                  <a:buNone/>
                  <a:defRPr sz="1399" kern="1200">
                    <a:solidFill>
                      <a:schemeClr val="tx1"/>
                    </a:solidFill>
                    <a:latin typeface="+mn-lt"/>
                    <a:ea typeface="+mn-ea"/>
                    <a:cs typeface="+mn-cs"/>
                  </a:defRPr>
                </a:lvl1pPr>
                <a:lvl2pPr marL="152378" indent="-152378" algn="l" defTabSz="914400" rtl="0" eaLnBrk="1" latinLnBrk="0" hangingPunct="1">
                  <a:lnSpc>
                    <a:spcPct val="90000"/>
                  </a:lnSpc>
                  <a:spcBef>
                    <a:spcPts val="500"/>
                  </a:spcBef>
                  <a:buFont typeface="Arial" panose="020B0604020202020204" pitchFamily="34" charset="0"/>
                  <a:buChar char="•"/>
                  <a:defRPr sz="1399" kern="1200">
                    <a:solidFill>
                      <a:schemeClr val="tx1"/>
                    </a:solidFill>
                    <a:latin typeface="+mn-lt"/>
                    <a:ea typeface="+mn-ea"/>
                    <a:cs typeface="+mn-cs"/>
                  </a:defRPr>
                </a:lvl2pPr>
                <a:lvl3pPr marL="304757" indent="-152378" algn="l" defTabSz="914400" rtl="0" eaLnBrk="1" latinLnBrk="0" hangingPunct="1">
                  <a:lnSpc>
                    <a:spcPct val="90000"/>
                  </a:lnSpc>
                  <a:spcBef>
                    <a:spcPts val="500"/>
                  </a:spcBef>
                  <a:buFont typeface="Arial" panose="020B0604020202020204" pitchFamily="34" charset="0"/>
                  <a:buChar char="•"/>
                  <a:defRPr sz="1399" kern="1200">
                    <a:solidFill>
                      <a:schemeClr val="tx1"/>
                    </a:solidFill>
                    <a:latin typeface="+mn-lt"/>
                    <a:ea typeface="+mn-ea"/>
                    <a:cs typeface="+mn-cs"/>
                  </a:defRPr>
                </a:lvl3pPr>
                <a:lvl4pPr marL="533324" indent="-228567" algn="l" defTabSz="914400" rtl="0" eaLnBrk="1" latinLnBrk="0" hangingPunct="1">
                  <a:lnSpc>
                    <a:spcPct val="90000"/>
                  </a:lnSpc>
                  <a:spcBef>
                    <a:spcPts val="500"/>
                  </a:spcBef>
                  <a:buFont typeface="Arial" panose="020B0604020202020204" pitchFamily="34" charset="0"/>
                  <a:buChar char="•"/>
                  <a:defRPr sz="1399" kern="1200">
                    <a:solidFill>
                      <a:schemeClr val="tx1"/>
                    </a:solidFill>
                    <a:latin typeface="+mn-lt"/>
                    <a:ea typeface="+mn-ea"/>
                    <a:cs typeface="+mn-cs"/>
                  </a:defRPr>
                </a:lvl4pPr>
                <a:lvl5pPr marL="761891" indent="-228567" algn="l" defTabSz="914400" rtl="0" eaLnBrk="1" latinLnBrk="0" hangingPunct="1">
                  <a:lnSpc>
                    <a:spcPct val="90000"/>
                  </a:lnSpc>
                  <a:spcBef>
                    <a:spcPts val="500"/>
                  </a:spcBef>
                  <a:buFont typeface="Arial" panose="020B0604020202020204" pitchFamily="34" charset="0"/>
                  <a:buChar char="•"/>
                  <a:defRPr sz="1399"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uz-Latn-UZ" sz="3593" b="1" dirty="0">
                    <a:solidFill>
                      <a:srgbClr val="0070C0"/>
                    </a:solidFill>
                    <a:latin typeface="Arial" panose="020B0604020202020204" pitchFamily="34" charset="0"/>
                    <a:cs typeface="Arial" panose="020B0604020202020204" pitchFamily="34" charset="0"/>
                  </a:rPr>
                  <a:t>Yechish</a:t>
                </a:r>
                <a:r>
                  <a:rPr lang="uz-Latn-UZ" sz="3992" b="1" dirty="0">
                    <a:solidFill>
                      <a:srgbClr val="0070C0"/>
                    </a:solidFill>
                    <a:latin typeface="Arial" panose="020B0604020202020204" pitchFamily="34" charset="0"/>
                    <a:cs typeface="Arial" panose="020B0604020202020204" pitchFamily="34" charset="0"/>
                  </a:rPr>
                  <a:t>:</a:t>
                </a:r>
                <a:r>
                  <a:rPr lang="en-US" sz="3992" dirty="0">
                    <a:solidFill>
                      <a:srgbClr val="0070C0"/>
                    </a:solidFill>
                    <a:latin typeface="Arial" panose="020B0604020202020204" pitchFamily="34" charset="0"/>
                    <a:cs typeface="Arial" panose="020B0604020202020204" pitchFamily="34" charset="0"/>
                  </a:rPr>
                  <a:t>   </a:t>
                </a:r>
                <a14:m>
                  <m:oMath xmlns:m="http://schemas.openxmlformats.org/officeDocument/2006/math">
                    <m:r>
                      <a:rPr lang="en-US" sz="4400" b="0" i="1" smtClean="0">
                        <a:solidFill>
                          <a:schemeClr val="tx1"/>
                        </a:solidFill>
                        <a:latin typeface="Cambria Math" panose="02040503050406030204" pitchFamily="18" charset="0"/>
                        <a:cs typeface="Arial" panose="020B0604020202020204" pitchFamily="34" charset="0"/>
                      </a:rPr>
                      <m:t>𝑁</m:t>
                    </m:r>
                    <m:r>
                      <a:rPr lang="en-US" sz="4400" b="0" i="1" smtClean="0">
                        <a:solidFill>
                          <a:schemeClr val="tx1"/>
                        </a:solidFill>
                        <a:latin typeface="Cambria Math" panose="02040503050406030204" pitchFamily="18" charset="0"/>
                        <a:cs typeface="Arial" panose="020B0604020202020204" pitchFamily="34" charset="0"/>
                      </a:rPr>
                      <m:t>=</m:t>
                    </m:r>
                    <m:f>
                      <m:fPr>
                        <m:ctrlPr>
                          <a:rPr lang="en-US" sz="4400" b="0" i="1" smtClean="0">
                            <a:solidFill>
                              <a:schemeClr val="tx1"/>
                            </a:solidFill>
                            <a:latin typeface="Cambria Math" panose="02040503050406030204" pitchFamily="18" charset="0"/>
                            <a:cs typeface="Arial" panose="020B0604020202020204" pitchFamily="34" charset="0"/>
                          </a:rPr>
                        </m:ctrlPr>
                      </m:fPr>
                      <m:num>
                        <m:r>
                          <a:rPr lang="en-US" sz="4400" i="1">
                            <a:latin typeface="Cambria Math" panose="02040503050406030204" pitchFamily="18" charset="0"/>
                            <a:ea typeface="Cambria Math" panose="02040503050406030204" pitchFamily="18" charset="0"/>
                          </a:rPr>
                          <m:t>1,6∙</m:t>
                        </m:r>
                        <m:sSup>
                          <m:sSupPr>
                            <m:ctrlPr>
                              <a:rPr lang="en-US" sz="4400" i="1">
                                <a:latin typeface="Cambria Math" panose="02040503050406030204" pitchFamily="18" charset="0"/>
                                <a:ea typeface="Cambria Math" panose="02040503050406030204" pitchFamily="18" charset="0"/>
                              </a:rPr>
                            </m:ctrlPr>
                          </m:sSupPr>
                          <m:e>
                            <m:r>
                              <a:rPr lang="en-US" sz="4400" i="1">
                                <a:latin typeface="Cambria Math" panose="02040503050406030204" pitchFamily="18" charset="0"/>
                                <a:ea typeface="Cambria Math" panose="02040503050406030204" pitchFamily="18" charset="0"/>
                              </a:rPr>
                              <m:t>10</m:t>
                            </m:r>
                          </m:e>
                          <m:sup>
                            <m:r>
                              <a:rPr lang="en-US" sz="4400" i="1">
                                <a:latin typeface="Cambria Math" panose="02040503050406030204" pitchFamily="18" charset="0"/>
                                <a:ea typeface="Cambria Math" panose="02040503050406030204" pitchFamily="18" charset="0"/>
                              </a:rPr>
                              <m:t>−3</m:t>
                            </m:r>
                          </m:sup>
                        </m:sSup>
                        <m:r>
                          <a:rPr lang="en-US" sz="4400" b="0" i="1" smtClean="0">
                            <a:latin typeface="Cambria Math" panose="02040503050406030204" pitchFamily="18" charset="0"/>
                            <a:ea typeface="Cambria Math" panose="02040503050406030204" pitchFamily="18" charset="0"/>
                          </a:rPr>
                          <m:t>𝐴</m:t>
                        </m:r>
                        <m:r>
                          <a:rPr lang="en-US" sz="4400" b="0" i="1" smtClean="0">
                            <a:latin typeface="Cambria Math" panose="02040503050406030204" pitchFamily="18" charset="0"/>
                            <a:ea typeface="Cambria Math" panose="02040503050406030204" pitchFamily="18" charset="0"/>
                          </a:rPr>
                          <m:t>∙1 </m:t>
                        </m:r>
                        <m:r>
                          <a:rPr lang="en-US" sz="4400" b="0" i="1" smtClean="0">
                            <a:latin typeface="Cambria Math" panose="02040503050406030204" pitchFamily="18" charset="0"/>
                            <a:ea typeface="Cambria Math" panose="02040503050406030204" pitchFamily="18" charset="0"/>
                          </a:rPr>
                          <m:t>𝑠</m:t>
                        </m:r>
                      </m:num>
                      <m:den>
                        <m:r>
                          <a:rPr lang="en-US" sz="4400" i="1">
                            <a:latin typeface="Cambria Math" panose="02040503050406030204" pitchFamily="18" charset="0"/>
                            <a:ea typeface="Cambria Math" panose="02040503050406030204" pitchFamily="18" charset="0"/>
                          </a:rPr>
                          <m:t>1,6∙</m:t>
                        </m:r>
                        <m:sSup>
                          <m:sSupPr>
                            <m:ctrlPr>
                              <a:rPr lang="en-US" sz="4400" i="1">
                                <a:latin typeface="Cambria Math" panose="02040503050406030204" pitchFamily="18" charset="0"/>
                                <a:ea typeface="Cambria Math" panose="02040503050406030204" pitchFamily="18" charset="0"/>
                              </a:rPr>
                            </m:ctrlPr>
                          </m:sSupPr>
                          <m:e>
                            <m:r>
                              <a:rPr lang="en-US" sz="4400" i="1">
                                <a:latin typeface="Cambria Math" panose="02040503050406030204" pitchFamily="18" charset="0"/>
                                <a:ea typeface="Cambria Math" panose="02040503050406030204" pitchFamily="18" charset="0"/>
                              </a:rPr>
                              <m:t>10</m:t>
                            </m:r>
                          </m:e>
                          <m:sup>
                            <m:r>
                              <a:rPr lang="en-US" sz="4400" i="1">
                                <a:latin typeface="Cambria Math" panose="02040503050406030204" pitchFamily="18" charset="0"/>
                                <a:ea typeface="Cambria Math" panose="02040503050406030204" pitchFamily="18" charset="0"/>
                              </a:rPr>
                              <m:t>−19</m:t>
                            </m:r>
                          </m:sup>
                        </m:sSup>
                        <m:r>
                          <a:rPr lang="en-US" sz="4400" i="1">
                            <a:latin typeface="Cambria Math" panose="02040503050406030204" pitchFamily="18" charset="0"/>
                            <a:ea typeface="Cambria Math" panose="02040503050406030204" pitchFamily="18" charset="0"/>
                          </a:rPr>
                          <m:t>𝐶</m:t>
                        </m:r>
                      </m:den>
                    </m:f>
                    <m:r>
                      <a:rPr lang="en-US" sz="4400" b="0" i="0" smtClean="0">
                        <a:solidFill>
                          <a:schemeClr val="tx1"/>
                        </a:solidFill>
                        <a:latin typeface="Cambria Math" panose="02040503050406030204" pitchFamily="18" charset="0"/>
                        <a:cs typeface="Arial" panose="020B0604020202020204" pitchFamily="34" charset="0"/>
                      </a:rPr>
                      <m:t>=</m:t>
                    </m:r>
                    <m:sSup>
                      <m:sSupPr>
                        <m:ctrlPr>
                          <a:rPr lang="en-US" sz="4400" b="0" i="1" smtClean="0">
                            <a:solidFill>
                              <a:schemeClr val="tx1"/>
                            </a:solidFill>
                            <a:latin typeface="Cambria Math" panose="02040503050406030204" pitchFamily="18" charset="0"/>
                            <a:cs typeface="Arial" panose="020B0604020202020204" pitchFamily="34" charset="0"/>
                          </a:rPr>
                        </m:ctrlPr>
                      </m:sSupPr>
                      <m:e>
                        <m:r>
                          <a:rPr lang="en-US" sz="4400" b="0" i="1" smtClean="0">
                            <a:solidFill>
                              <a:schemeClr val="tx1"/>
                            </a:solidFill>
                            <a:latin typeface="Cambria Math" panose="02040503050406030204" pitchFamily="18" charset="0"/>
                            <a:cs typeface="Arial" panose="020B0604020202020204" pitchFamily="34" charset="0"/>
                          </a:rPr>
                          <m:t>10</m:t>
                        </m:r>
                      </m:e>
                      <m:sup>
                        <m:r>
                          <a:rPr lang="en-US" sz="4400" b="0" i="1" smtClean="0">
                            <a:solidFill>
                              <a:schemeClr val="tx1"/>
                            </a:solidFill>
                            <a:latin typeface="Cambria Math" panose="02040503050406030204" pitchFamily="18" charset="0"/>
                            <a:cs typeface="Arial" panose="020B0604020202020204" pitchFamily="34" charset="0"/>
                          </a:rPr>
                          <m:t>16</m:t>
                        </m:r>
                      </m:sup>
                    </m:sSup>
                    <m:r>
                      <a:rPr lang="en-US" sz="4400" b="0" i="1" smtClean="0">
                        <a:solidFill>
                          <a:schemeClr val="tx1"/>
                        </a:solidFill>
                        <a:latin typeface="Cambria Math" panose="02040503050406030204" pitchFamily="18" charset="0"/>
                        <a:cs typeface="Arial" panose="020B0604020202020204" pitchFamily="34" charset="0"/>
                      </a:rPr>
                      <m:t> </m:t>
                    </m:r>
                    <m:r>
                      <a:rPr lang="en-US" sz="4400" b="0" i="1" smtClean="0">
                        <a:solidFill>
                          <a:schemeClr val="tx1"/>
                        </a:solidFill>
                        <a:latin typeface="Cambria Math" panose="02040503050406030204" pitchFamily="18" charset="0"/>
                        <a:cs typeface="Arial" panose="020B0604020202020204" pitchFamily="34" charset="0"/>
                      </a:rPr>
                      <m:t>𝑡𝑎</m:t>
                    </m:r>
                  </m:oMath>
                </a14:m>
                <a:r>
                  <a:rPr lang="en-US" sz="3992" dirty="0">
                    <a:latin typeface="Arial" panose="020B0604020202020204" pitchFamily="34" charset="0"/>
                    <a:cs typeface="Arial" panose="020B0604020202020204" pitchFamily="34" charset="0"/>
                  </a:rPr>
                  <a:t> </a:t>
                </a:r>
              </a:p>
              <a:p>
                <a:r>
                  <a:rPr lang="uz-Latn-UZ" sz="3992" b="1" dirty="0">
                    <a:solidFill>
                      <a:srgbClr val="0070C0"/>
                    </a:solidFill>
                    <a:latin typeface="Arial" panose="020B0604020202020204" pitchFamily="34" charset="0"/>
                    <a:cs typeface="Arial" panose="020B0604020202020204" pitchFamily="34" charset="0"/>
                  </a:rPr>
                  <a:t>Javob:</a:t>
                </a:r>
                <a:r>
                  <a:rPr lang="en-US" sz="3992" b="1" dirty="0">
                    <a:solidFill>
                      <a:srgbClr val="0070C0"/>
                    </a:solidFill>
                    <a:latin typeface="Arial" panose="020B0604020202020204" pitchFamily="34" charset="0"/>
                    <a:cs typeface="Arial" panose="020B0604020202020204" pitchFamily="34" charset="0"/>
                  </a:rPr>
                  <a:t> </a:t>
                </a:r>
                <a14:m>
                  <m:oMath xmlns:m="http://schemas.openxmlformats.org/officeDocument/2006/math">
                    <m:r>
                      <a:rPr lang="en-US" sz="3992" b="1" i="1" smtClean="0">
                        <a:solidFill>
                          <a:srgbClr val="0070C0"/>
                        </a:solidFill>
                        <a:latin typeface="Cambria Math" panose="02040503050406030204" pitchFamily="18" charset="0"/>
                        <a:cs typeface="Arial" panose="020B0604020202020204" pitchFamily="34" charset="0"/>
                      </a:rPr>
                      <m:t>𝑵</m:t>
                    </m:r>
                    <m:r>
                      <a:rPr lang="en-US" sz="3992" b="1" i="1" smtClean="0">
                        <a:solidFill>
                          <a:srgbClr val="0070C0"/>
                        </a:solidFill>
                        <a:latin typeface="Cambria Math" panose="02040503050406030204" pitchFamily="18" charset="0"/>
                        <a:cs typeface="Arial" panose="020B0604020202020204" pitchFamily="34" charset="0"/>
                      </a:rPr>
                      <m:t>=</m:t>
                    </m:r>
                    <m:sSup>
                      <m:sSupPr>
                        <m:ctrlPr>
                          <a:rPr lang="en-US" sz="3992" b="1" i="1" smtClean="0">
                            <a:solidFill>
                              <a:srgbClr val="0070C0"/>
                            </a:solidFill>
                            <a:latin typeface="Cambria Math" panose="02040503050406030204" pitchFamily="18" charset="0"/>
                            <a:cs typeface="Arial" panose="020B0604020202020204" pitchFamily="34" charset="0"/>
                          </a:rPr>
                        </m:ctrlPr>
                      </m:sSupPr>
                      <m:e>
                        <m:r>
                          <a:rPr lang="en-US" sz="3992" b="1" i="1" smtClean="0">
                            <a:solidFill>
                              <a:srgbClr val="0070C0"/>
                            </a:solidFill>
                            <a:latin typeface="Cambria Math" panose="02040503050406030204" pitchFamily="18" charset="0"/>
                            <a:cs typeface="Arial" panose="020B0604020202020204" pitchFamily="34" charset="0"/>
                          </a:rPr>
                          <m:t>𝟏𝟎</m:t>
                        </m:r>
                      </m:e>
                      <m:sup>
                        <m:r>
                          <a:rPr lang="en-US" sz="3992" b="1" i="1" smtClean="0">
                            <a:solidFill>
                              <a:srgbClr val="0070C0"/>
                            </a:solidFill>
                            <a:latin typeface="Cambria Math" panose="02040503050406030204" pitchFamily="18" charset="0"/>
                            <a:cs typeface="Arial" panose="020B0604020202020204" pitchFamily="34" charset="0"/>
                          </a:rPr>
                          <m:t>𝟏𝟔</m:t>
                        </m:r>
                      </m:sup>
                    </m:sSup>
                    <m:r>
                      <a:rPr lang="en-US" sz="3992" b="1" i="1" smtClean="0">
                        <a:solidFill>
                          <a:srgbClr val="0070C0"/>
                        </a:solidFill>
                        <a:latin typeface="Cambria Math" panose="02040503050406030204" pitchFamily="18" charset="0"/>
                        <a:cs typeface="Arial" panose="020B0604020202020204" pitchFamily="34" charset="0"/>
                      </a:rPr>
                      <m:t>𝒕𝒂</m:t>
                    </m:r>
                  </m:oMath>
                </a14:m>
                <a:r>
                  <a:rPr lang="en-US" sz="3992" b="1" dirty="0">
                    <a:solidFill>
                      <a:srgbClr val="0070C0"/>
                    </a:solidFill>
                    <a:latin typeface="Arial" panose="020B0604020202020204" pitchFamily="34" charset="0"/>
                    <a:cs typeface="Arial" panose="020B0604020202020204" pitchFamily="34" charset="0"/>
                  </a:rPr>
                  <a:t> </a:t>
                </a:r>
                <a:endParaRPr lang="uz-Latn-UZ" sz="3992" b="1" dirty="0">
                  <a:solidFill>
                    <a:srgbClr val="0070C0"/>
                  </a:solidFill>
                  <a:latin typeface="Arial" panose="020B0604020202020204" pitchFamily="34" charset="0"/>
                  <a:cs typeface="Arial" panose="020B0604020202020204" pitchFamily="34" charset="0"/>
                </a:endParaRPr>
              </a:p>
            </p:txBody>
          </p:sp>
        </mc:Choice>
        <mc:Fallback xmlns="">
          <p:sp>
            <p:nvSpPr>
              <p:cNvPr id="7" name="Текст 8">
                <a:extLst>
                  <a:ext uri="{FF2B5EF4-FFF2-40B4-BE49-F238E27FC236}">
                    <a16:creationId xmlns:a16="http://schemas.microsoft.com/office/drawing/2014/main" id="{BFD3E70D-B3C1-4417-B987-133A28B5F260}"/>
                  </a:ext>
                </a:extLst>
              </p:cNvPr>
              <p:cNvSpPr txBox="1">
                <a:spLocks noRot="1" noChangeAspect="1" noMove="1" noResize="1" noEditPoints="1" noAdjustHandles="1" noChangeArrowheads="1" noChangeShapeType="1" noTextEdit="1"/>
              </p:cNvSpPr>
              <p:nvPr/>
            </p:nvSpPr>
            <p:spPr>
              <a:xfrm>
                <a:off x="782868" y="4062090"/>
                <a:ext cx="11506870" cy="2796709"/>
              </a:xfrm>
              <a:prstGeom prst="rect">
                <a:avLst/>
              </a:prstGeom>
              <a:blipFill>
                <a:blip r:embed="rId3"/>
                <a:stretch>
                  <a:fillRect l="-1854"/>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Текст 7">
                <a:extLst>
                  <a:ext uri="{FF2B5EF4-FFF2-40B4-BE49-F238E27FC236}">
                    <a16:creationId xmlns:a16="http://schemas.microsoft.com/office/drawing/2014/main" id="{1EEE983A-1D03-454E-90EF-CB202336A02C}"/>
                  </a:ext>
                </a:extLst>
              </p:cNvPr>
              <p:cNvSpPr txBox="1">
                <a:spLocks/>
              </p:cNvSpPr>
              <p:nvPr/>
            </p:nvSpPr>
            <p:spPr>
              <a:xfrm>
                <a:off x="648487" y="350179"/>
                <a:ext cx="5363748" cy="3159779"/>
              </a:xfrm>
              <a:prstGeom prst="rect">
                <a:avLst/>
              </a:prstGeom>
            </p:spPr>
            <p:txBody>
              <a:bodyPr vert="horz" lIns="91261" tIns="45631" rIns="91261" bIns="45631" rtlCol="0">
                <a:noAutofit/>
              </a:bodyPr>
              <a:lstStyle>
                <a:lvl1pPr marL="0" indent="0" algn="l" defTabSz="914400" rtl="0" eaLnBrk="1" latinLnBrk="0" hangingPunct="1">
                  <a:lnSpc>
                    <a:spcPct val="90000"/>
                  </a:lnSpc>
                  <a:spcBef>
                    <a:spcPts val="1000"/>
                  </a:spcBef>
                  <a:buFont typeface="Arial" panose="020B0604020202020204" pitchFamily="34" charset="0"/>
                  <a:buNone/>
                  <a:defRPr sz="1399" kern="1200">
                    <a:solidFill>
                      <a:schemeClr val="tx1"/>
                    </a:solidFill>
                    <a:latin typeface="+mn-lt"/>
                    <a:ea typeface="+mn-ea"/>
                    <a:cs typeface="+mn-cs"/>
                  </a:defRPr>
                </a:lvl1pPr>
                <a:lvl2pPr marL="152378" indent="-152378" algn="l" defTabSz="914400" rtl="0" eaLnBrk="1" latinLnBrk="0" hangingPunct="1">
                  <a:lnSpc>
                    <a:spcPct val="90000"/>
                  </a:lnSpc>
                  <a:spcBef>
                    <a:spcPts val="500"/>
                  </a:spcBef>
                  <a:buFont typeface="Arial" panose="020B0604020202020204" pitchFamily="34" charset="0"/>
                  <a:buChar char="•"/>
                  <a:defRPr sz="1399" kern="1200">
                    <a:solidFill>
                      <a:schemeClr val="tx1"/>
                    </a:solidFill>
                    <a:latin typeface="+mn-lt"/>
                    <a:ea typeface="+mn-ea"/>
                    <a:cs typeface="+mn-cs"/>
                  </a:defRPr>
                </a:lvl2pPr>
                <a:lvl3pPr marL="304757" indent="-152378" algn="l" defTabSz="914400" rtl="0" eaLnBrk="1" latinLnBrk="0" hangingPunct="1">
                  <a:lnSpc>
                    <a:spcPct val="90000"/>
                  </a:lnSpc>
                  <a:spcBef>
                    <a:spcPts val="500"/>
                  </a:spcBef>
                  <a:buFont typeface="Arial" panose="020B0604020202020204" pitchFamily="34" charset="0"/>
                  <a:buChar char="•"/>
                  <a:defRPr sz="1399" kern="1200">
                    <a:solidFill>
                      <a:schemeClr val="tx1"/>
                    </a:solidFill>
                    <a:latin typeface="+mn-lt"/>
                    <a:ea typeface="+mn-ea"/>
                    <a:cs typeface="+mn-cs"/>
                  </a:defRPr>
                </a:lvl3pPr>
                <a:lvl4pPr marL="533324" indent="-228567" algn="l" defTabSz="914400" rtl="0" eaLnBrk="1" latinLnBrk="0" hangingPunct="1">
                  <a:lnSpc>
                    <a:spcPct val="90000"/>
                  </a:lnSpc>
                  <a:spcBef>
                    <a:spcPts val="500"/>
                  </a:spcBef>
                  <a:buFont typeface="Arial" panose="020B0604020202020204" pitchFamily="34" charset="0"/>
                  <a:buChar char="•"/>
                  <a:defRPr sz="1399" kern="1200">
                    <a:solidFill>
                      <a:schemeClr val="tx1"/>
                    </a:solidFill>
                    <a:latin typeface="+mn-lt"/>
                    <a:ea typeface="+mn-ea"/>
                    <a:cs typeface="+mn-cs"/>
                  </a:defRPr>
                </a:lvl4pPr>
                <a:lvl5pPr marL="761891" indent="-228567" algn="l" defTabSz="914400" rtl="0" eaLnBrk="1" latinLnBrk="0" hangingPunct="1">
                  <a:lnSpc>
                    <a:spcPct val="90000"/>
                  </a:lnSpc>
                  <a:spcBef>
                    <a:spcPts val="500"/>
                  </a:spcBef>
                  <a:buFont typeface="Arial" panose="020B0604020202020204" pitchFamily="34" charset="0"/>
                  <a:buChar char="•"/>
                  <a:defRPr sz="1399"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uz-Latn-UZ" sz="3992" dirty="0">
                    <a:latin typeface="Arial" panose="020B0604020202020204" pitchFamily="34" charset="0"/>
                    <a:cs typeface="Arial" panose="020B0604020202020204" pitchFamily="34" charset="0"/>
                  </a:rPr>
                  <a:t>   </a:t>
                </a:r>
                <a:r>
                  <a:rPr lang="uz-Latn-UZ" sz="3593" b="1" dirty="0">
                    <a:solidFill>
                      <a:srgbClr val="0070C0"/>
                    </a:solidFill>
                    <a:latin typeface="Arial" panose="020B0604020202020204" pitchFamily="34" charset="0"/>
                    <a:cs typeface="Arial" panose="020B0604020202020204" pitchFamily="34" charset="0"/>
                  </a:rPr>
                  <a:t>Berilgan:</a:t>
                </a:r>
                <a:endParaRPr lang="en-US" sz="3593" b="1" dirty="0">
                  <a:solidFill>
                    <a:srgbClr val="0070C0"/>
                  </a:solidFill>
                  <a:latin typeface="Arial" panose="020B0604020202020204" pitchFamily="34" charset="0"/>
                  <a:cs typeface="Arial" panose="020B0604020202020204" pitchFamily="34" charset="0"/>
                </a:endParaRPr>
              </a:p>
              <a:p>
                <a14:m>
                  <m:oMath xmlns:m="http://schemas.openxmlformats.org/officeDocument/2006/math">
                    <m:r>
                      <a:rPr lang="en-US" sz="3600" b="0" i="1" smtClean="0">
                        <a:latin typeface="Cambria Math" panose="02040503050406030204" pitchFamily="18" charset="0"/>
                        <a:ea typeface="Cambria Math" panose="02040503050406030204" pitchFamily="18" charset="0"/>
                      </a:rPr>
                      <m:t>𝐼</m:t>
                    </m:r>
                    <m:r>
                      <a:rPr lang="en-US" sz="3600" b="0" i="1" smtClean="0">
                        <a:latin typeface="Cambria Math" panose="02040503050406030204" pitchFamily="18" charset="0"/>
                        <a:ea typeface="Cambria Math" panose="02040503050406030204" pitchFamily="18" charset="0"/>
                      </a:rPr>
                      <m:t>=1,6 </m:t>
                    </m:r>
                    <m:r>
                      <a:rPr lang="en-US" sz="3600" b="0" i="1" smtClean="0">
                        <a:latin typeface="Cambria Math" panose="02040503050406030204" pitchFamily="18" charset="0"/>
                        <a:ea typeface="Cambria Math" panose="02040503050406030204" pitchFamily="18" charset="0"/>
                      </a:rPr>
                      <m:t>𝑚𝐴</m:t>
                    </m:r>
                    <m:r>
                      <a:rPr lang="en-US" sz="3600" b="0" i="1" smtClean="0">
                        <a:latin typeface="Cambria Math" panose="02040503050406030204" pitchFamily="18" charset="0"/>
                        <a:ea typeface="Cambria Math" panose="02040503050406030204" pitchFamily="18" charset="0"/>
                      </a:rPr>
                      <m:t>=1,6∙</m:t>
                    </m:r>
                    <m:sSup>
                      <m:sSupPr>
                        <m:ctrlPr>
                          <a:rPr lang="en-US" sz="3600" b="0" i="1" smtClean="0">
                            <a:latin typeface="Cambria Math" panose="02040503050406030204" pitchFamily="18" charset="0"/>
                            <a:ea typeface="Cambria Math" panose="02040503050406030204" pitchFamily="18" charset="0"/>
                          </a:rPr>
                        </m:ctrlPr>
                      </m:sSupPr>
                      <m:e>
                        <m:r>
                          <a:rPr lang="en-US" sz="3600" b="0" i="1" smtClean="0">
                            <a:latin typeface="Cambria Math" panose="02040503050406030204" pitchFamily="18" charset="0"/>
                            <a:ea typeface="Cambria Math" panose="02040503050406030204" pitchFamily="18" charset="0"/>
                          </a:rPr>
                          <m:t>10</m:t>
                        </m:r>
                      </m:e>
                      <m:sup>
                        <m:r>
                          <a:rPr lang="en-US" sz="3600" b="0" i="1" smtClean="0">
                            <a:latin typeface="Cambria Math" panose="02040503050406030204" pitchFamily="18" charset="0"/>
                            <a:ea typeface="Cambria Math" panose="02040503050406030204" pitchFamily="18" charset="0"/>
                          </a:rPr>
                          <m:t>−3</m:t>
                        </m:r>
                      </m:sup>
                    </m:sSup>
                    <m:r>
                      <a:rPr lang="en-US" sz="3600" b="0" i="1" smtClean="0">
                        <a:latin typeface="Cambria Math" panose="02040503050406030204" pitchFamily="18" charset="0"/>
                        <a:ea typeface="Cambria Math" panose="02040503050406030204" pitchFamily="18" charset="0"/>
                      </a:rPr>
                      <m:t>𝐴</m:t>
                    </m:r>
                  </m:oMath>
                </a14:m>
                <a:r>
                  <a:rPr lang="en-US" sz="3600" i="1" dirty="0">
                    <a:latin typeface="Arial" panose="020B0604020202020204" pitchFamily="34" charset="0"/>
                    <a:ea typeface="Cambria Math" panose="02040503050406030204" pitchFamily="18" charset="0"/>
                  </a:rPr>
                  <a:t> </a:t>
                </a:r>
              </a:p>
              <a:p>
                <a14:m>
                  <m:oMath xmlns:m="http://schemas.openxmlformats.org/officeDocument/2006/math">
                    <m:r>
                      <a:rPr lang="en-US" sz="3600" b="0" i="1" smtClean="0">
                        <a:latin typeface="Cambria Math" panose="02040503050406030204" pitchFamily="18" charset="0"/>
                        <a:ea typeface="Cambria Math" panose="02040503050406030204" pitchFamily="18" charset="0"/>
                      </a:rPr>
                      <m:t>𝑡</m:t>
                    </m:r>
                    <m:r>
                      <a:rPr lang="en-US" sz="3600" b="0" i="1" smtClean="0">
                        <a:latin typeface="Cambria Math" panose="02040503050406030204" pitchFamily="18" charset="0"/>
                        <a:ea typeface="Cambria Math" panose="02040503050406030204" pitchFamily="18" charset="0"/>
                      </a:rPr>
                      <m:t>=1 </m:t>
                    </m:r>
                    <m:r>
                      <a:rPr lang="en-US" sz="3600" b="0" i="1" smtClean="0">
                        <a:latin typeface="Cambria Math" panose="02040503050406030204" pitchFamily="18" charset="0"/>
                        <a:ea typeface="Cambria Math" panose="02040503050406030204" pitchFamily="18" charset="0"/>
                      </a:rPr>
                      <m:t>𝑠</m:t>
                    </m:r>
                  </m:oMath>
                </a14:m>
                <a:r>
                  <a:rPr lang="en-US" sz="3600" i="1" dirty="0">
                    <a:latin typeface="Arial" panose="020B0604020202020204" pitchFamily="34" charset="0"/>
                    <a:ea typeface="Cambria Math" panose="02040503050406030204" pitchFamily="18" charset="0"/>
                  </a:rPr>
                  <a:t> </a:t>
                </a:r>
              </a:p>
              <a:p>
                <a14:m>
                  <m:oMath xmlns:m="http://schemas.openxmlformats.org/officeDocument/2006/math">
                    <m:r>
                      <a:rPr lang="en-US" sz="3600" b="0" i="1" smtClean="0">
                        <a:latin typeface="Cambria Math" panose="02040503050406030204" pitchFamily="18" charset="0"/>
                        <a:ea typeface="Cambria Math" panose="02040503050406030204" pitchFamily="18" charset="0"/>
                      </a:rPr>
                      <m:t>𝑒</m:t>
                    </m:r>
                    <m:r>
                      <a:rPr lang="en-US" sz="3600" b="0" i="1" smtClean="0">
                        <a:latin typeface="Cambria Math" panose="02040503050406030204" pitchFamily="18" charset="0"/>
                        <a:ea typeface="Cambria Math" panose="02040503050406030204" pitchFamily="18" charset="0"/>
                      </a:rPr>
                      <m:t>=1,6∙</m:t>
                    </m:r>
                    <m:sSup>
                      <m:sSupPr>
                        <m:ctrlPr>
                          <a:rPr lang="en-US" sz="3600" b="0" i="1" smtClean="0">
                            <a:latin typeface="Cambria Math" panose="02040503050406030204" pitchFamily="18" charset="0"/>
                            <a:ea typeface="Cambria Math" panose="02040503050406030204" pitchFamily="18" charset="0"/>
                          </a:rPr>
                        </m:ctrlPr>
                      </m:sSupPr>
                      <m:e>
                        <m:r>
                          <a:rPr lang="en-US" sz="3600" b="0" i="1" smtClean="0">
                            <a:latin typeface="Cambria Math" panose="02040503050406030204" pitchFamily="18" charset="0"/>
                            <a:ea typeface="Cambria Math" panose="02040503050406030204" pitchFamily="18" charset="0"/>
                          </a:rPr>
                          <m:t>10</m:t>
                        </m:r>
                      </m:e>
                      <m:sup>
                        <m:r>
                          <a:rPr lang="en-US" sz="3600" b="0" i="1" smtClean="0">
                            <a:latin typeface="Cambria Math" panose="02040503050406030204" pitchFamily="18" charset="0"/>
                            <a:ea typeface="Cambria Math" panose="02040503050406030204" pitchFamily="18" charset="0"/>
                          </a:rPr>
                          <m:t>−19</m:t>
                        </m:r>
                      </m:sup>
                    </m:sSup>
                    <m:r>
                      <a:rPr lang="en-US" sz="3600" b="0" i="1" smtClean="0">
                        <a:latin typeface="Cambria Math" panose="02040503050406030204" pitchFamily="18" charset="0"/>
                        <a:ea typeface="Cambria Math" panose="02040503050406030204" pitchFamily="18" charset="0"/>
                      </a:rPr>
                      <m:t>𝐶</m:t>
                    </m:r>
                  </m:oMath>
                </a14:m>
                <a:r>
                  <a:rPr lang="en-US" sz="3600" i="1" dirty="0">
                    <a:latin typeface="Arial" panose="020B0604020202020204" pitchFamily="34" charset="0"/>
                    <a:ea typeface="Cambria Math" panose="02040503050406030204" pitchFamily="18" charset="0"/>
                  </a:rPr>
                  <a:t> </a:t>
                </a:r>
              </a:p>
              <a:p>
                <a:r>
                  <a:rPr lang="uz-Latn-UZ" sz="3593" b="1" dirty="0">
                    <a:solidFill>
                      <a:srgbClr val="0070C0"/>
                    </a:solidFill>
                    <a:latin typeface="Arial" panose="020B0604020202020204" pitchFamily="34" charset="0"/>
                    <a:cs typeface="Arial" panose="020B0604020202020204" pitchFamily="34" charset="0"/>
                  </a:rPr>
                  <a:t>Topish kerak:</a:t>
                </a:r>
                <a:r>
                  <a:rPr lang="uz-Latn-UZ" sz="3593" b="1" dirty="0">
                    <a:solidFill>
                      <a:srgbClr val="0070C0"/>
                    </a:solidFill>
                  </a:rPr>
                  <a:t> </a:t>
                </a:r>
                <a14:m>
                  <m:oMath xmlns:m="http://schemas.openxmlformats.org/officeDocument/2006/math">
                    <m:r>
                      <a:rPr lang="en-US" sz="3593" b="0" i="1" smtClean="0">
                        <a:latin typeface="Cambria Math" panose="02040503050406030204" pitchFamily="18" charset="0"/>
                      </a:rPr>
                      <m:t>𝑁</m:t>
                    </m:r>
                    <m:r>
                      <a:rPr lang="en-US" sz="3593" i="1">
                        <a:latin typeface="Cambria Math" panose="02040503050406030204" pitchFamily="18" charset="0"/>
                      </a:rPr>
                      <m:t>−?</m:t>
                    </m:r>
                  </m:oMath>
                </a14:m>
                <a:r>
                  <a:rPr lang="uz-Latn-UZ" sz="3194" dirty="0">
                    <a:latin typeface="News706 BT" panose="02040804060705020204" pitchFamily="18" charset="0"/>
                  </a:rPr>
                  <a:t> </a:t>
                </a:r>
                <a:endParaRPr lang="uz-Latn-UZ" sz="3593" dirty="0">
                  <a:latin typeface="Arial" panose="020B0604020202020204" pitchFamily="34" charset="0"/>
                  <a:cs typeface="Arial" panose="020B0604020202020204" pitchFamily="34" charset="0"/>
                </a:endParaRPr>
              </a:p>
            </p:txBody>
          </p:sp>
        </mc:Choice>
        <mc:Fallback xmlns="">
          <p:sp>
            <p:nvSpPr>
              <p:cNvPr id="12" name="Текст 7">
                <a:extLst>
                  <a:ext uri="{FF2B5EF4-FFF2-40B4-BE49-F238E27FC236}">
                    <a16:creationId xmlns:a16="http://schemas.microsoft.com/office/drawing/2014/main" id="{1EEE983A-1D03-454E-90EF-CB202336A02C}"/>
                  </a:ext>
                </a:extLst>
              </p:cNvPr>
              <p:cNvSpPr txBox="1">
                <a:spLocks noRot="1" noChangeAspect="1" noMove="1" noResize="1" noEditPoints="1" noAdjustHandles="1" noChangeArrowheads="1" noChangeShapeType="1" noTextEdit="1"/>
              </p:cNvSpPr>
              <p:nvPr/>
            </p:nvSpPr>
            <p:spPr>
              <a:xfrm>
                <a:off x="648487" y="350179"/>
                <a:ext cx="5363748" cy="3159779"/>
              </a:xfrm>
              <a:prstGeom prst="rect">
                <a:avLst/>
              </a:prstGeom>
              <a:blipFill>
                <a:blip r:embed="rId4"/>
                <a:stretch>
                  <a:fillRect l="-3409" t="-3276" b="-5588"/>
                </a:stretch>
              </a:blipFill>
            </p:spPr>
            <p:txBody>
              <a:bodyPr/>
              <a:lstStyle/>
              <a:p>
                <a:r>
                  <a:rPr lang="ru-RU">
                    <a:noFill/>
                  </a:rPr>
                  <a:t> </a:t>
                </a:r>
              </a:p>
            </p:txBody>
          </p:sp>
        </mc:Fallback>
      </mc:AlternateContent>
    </p:spTree>
    <p:extLst>
      <p:ext uri="{BB962C8B-B14F-4D97-AF65-F5344CB8AC3E}">
        <p14:creationId xmlns:p14="http://schemas.microsoft.com/office/powerpoint/2010/main" val="22408083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arn(inVertic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arn(inVertical)">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barn(inVertical)">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barn(inVertical)">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1000"/>
                                        <p:tgtEl>
                                          <p:spTgt spid="8">
                                            <p:txEl>
                                              <p:pRg st="0" end="0"/>
                                            </p:txEl>
                                          </p:spTgt>
                                        </p:tgtEl>
                                      </p:cBhvr>
                                    </p:animEffect>
                                    <p:anim calcmode="lin" valueType="num">
                                      <p:cBhvr>
                                        <p:cTn id="3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animEffect transition="in" filter="fade">
                                      <p:cBhvr>
                                        <p:cTn id="39" dur="1000"/>
                                        <p:tgtEl>
                                          <p:spTgt spid="8">
                                            <p:txEl>
                                              <p:pRg st="1" end="1"/>
                                            </p:txEl>
                                          </p:spTgt>
                                        </p:tgtEl>
                                      </p:cBhvr>
                                    </p:animEffect>
                                    <p:anim calcmode="lin" valueType="num">
                                      <p:cBhvr>
                                        <p:cTn id="4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8">
                                            <p:txEl>
                                              <p:pRg st="2" end="2"/>
                                            </p:txEl>
                                          </p:spTgt>
                                        </p:tgtEl>
                                        <p:attrNameLst>
                                          <p:attrName>style.visibility</p:attrName>
                                        </p:attrNameLst>
                                      </p:cBhvr>
                                      <p:to>
                                        <p:strVal val="visible"/>
                                      </p:to>
                                    </p:set>
                                    <p:animEffect transition="in" filter="fade">
                                      <p:cBhvr>
                                        <p:cTn id="46" dur="1000"/>
                                        <p:tgtEl>
                                          <p:spTgt spid="8">
                                            <p:txEl>
                                              <p:pRg st="2" end="2"/>
                                            </p:txEl>
                                          </p:spTgt>
                                        </p:tgtEl>
                                      </p:cBhvr>
                                    </p:animEffect>
                                    <p:anim calcmode="lin" valueType="num">
                                      <p:cBhvr>
                                        <p:cTn id="4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8">
                                            <p:txEl>
                                              <p:pRg st="3" end="3"/>
                                            </p:txEl>
                                          </p:spTgt>
                                        </p:tgtEl>
                                        <p:attrNameLst>
                                          <p:attrName>style.visibility</p:attrName>
                                        </p:attrNameLst>
                                      </p:cBhvr>
                                      <p:to>
                                        <p:strVal val="visible"/>
                                      </p:to>
                                    </p:set>
                                    <p:animEffect transition="in" filter="fade">
                                      <p:cBhvr>
                                        <p:cTn id="53" dur="1000"/>
                                        <p:tgtEl>
                                          <p:spTgt spid="8">
                                            <p:txEl>
                                              <p:pRg st="3" end="3"/>
                                            </p:txEl>
                                          </p:spTgt>
                                        </p:tgtEl>
                                      </p:cBhvr>
                                    </p:animEffect>
                                    <p:anim calcmode="lin" valueType="num">
                                      <p:cBhvr>
                                        <p:cTn id="5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7">
                                            <p:txEl>
                                              <p:pRg st="0" end="0"/>
                                            </p:txEl>
                                          </p:spTgt>
                                        </p:tgtEl>
                                        <p:attrNameLst>
                                          <p:attrName>style.visibility</p:attrName>
                                        </p:attrNameLst>
                                      </p:cBhvr>
                                      <p:to>
                                        <p:strVal val="visible"/>
                                      </p:to>
                                    </p:set>
                                    <p:animEffect transition="in" filter="fade">
                                      <p:cBhvr>
                                        <p:cTn id="60" dur="1000"/>
                                        <p:tgtEl>
                                          <p:spTgt spid="7">
                                            <p:txEl>
                                              <p:pRg st="0" end="0"/>
                                            </p:txEl>
                                          </p:spTgt>
                                        </p:tgtEl>
                                      </p:cBhvr>
                                    </p:animEffect>
                                    <p:anim calcmode="lin" valueType="num">
                                      <p:cBhvr>
                                        <p:cTn id="6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7">
                                            <p:txEl>
                                              <p:pRg st="1" end="1"/>
                                            </p:txEl>
                                          </p:spTgt>
                                        </p:tgtEl>
                                        <p:attrNameLst>
                                          <p:attrName>style.visibility</p:attrName>
                                        </p:attrNameLst>
                                      </p:cBhvr>
                                      <p:to>
                                        <p:strVal val="visible"/>
                                      </p:to>
                                    </p:set>
                                    <p:animEffect transition="in" filter="fade">
                                      <p:cBhvr>
                                        <p:cTn id="67" dur="1000"/>
                                        <p:tgtEl>
                                          <p:spTgt spid="7">
                                            <p:txEl>
                                              <p:pRg st="1" end="1"/>
                                            </p:txEl>
                                          </p:spTgt>
                                        </p:tgtEl>
                                      </p:cBhvr>
                                    </p:animEffect>
                                    <p:anim calcmode="lin" valueType="num">
                                      <p:cBhvr>
                                        <p:cTn id="6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99C504F8-63FD-4B04-93AB-F05B91C708B2}"/>
              </a:ext>
            </a:extLst>
          </p:cNvPr>
          <p:cNvSpPr/>
          <p:nvPr/>
        </p:nvSpPr>
        <p:spPr>
          <a:xfrm>
            <a:off x="955465" y="1614488"/>
            <a:ext cx="10584005" cy="4154984"/>
          </a:xfrm>
          <a:prstGeom prst="rect">
            <a:avLst/>
          </a:prstGeom>
        </p:spPr>
        <p:txBody>
          <a:bodyPr wrap="square">
            <a:spAutoFit/>
          </a:bodyPr>
          <a:lstStyle/>
          <a:p>
            <a:pPr indent="542925" algn="just"/>
            <a:endParaRPr lang="en-US" sz="4400" dirty="0">
              <a:latin typeface="Arial" panose="020B0604020202020204" pitchFamily="34" charset="0"/>
              <a:cs typeface="Arial" panose="020B0604020202020204" pitchFamily="34" charset="0"/>
            </a:endParaRPr>
          </a:p>
          <a:p>
            <a:pPr indent="542925"/>
            <a:r>
              <a:rPr lang="ru-RU" sz="4400" dirty="0">
                <a:latin typeface="Arial" panose="020B0604020202020204" pitchFamily="34" charset="0"/>
                <a:cs typeface="Arial" panose="020B0604020202020204" pitchFamily="34" charset="0"/>
              </a:rPr>
              <a:t>1.</a:t>
            </a:r>
            <a:r>
              <a:rPr lang="en-US" sz="4400" dirty="0">
                <a:latin typeface="Arial" panose="020B0604020202020204" pitchFamily="34" charset="0"/>
                <a:cs typeface="Arial" panose="020B0604020202020204" pitchFamily="34" charset="0"/>
              </a:rPr>
              <a:t> M</a:t>
            </a:r>
            <a:r>
              <a:rPr lang="uz-Latn-UZ" sz="4400" dirty="0">
                <a:latin typeface="Arial" panose="020B0604020202020204" pitchFamily="34" charset="0"/>
                <a:cs typeface="Arial" panose="020B0604020202020204" pitchFamily="34" charset="0"/>
              </a:rPr>
              <a:t>avzuni o‘qi</a:t>
            </a:r>
            <a:r>
              <a:rPr lang="en-US" sz="4400" dirty="0">
                <a:latin typeface="Arial" panose="020B0604020202020204" pitchFamily="34" charset="0"/>
                <a:cs typeface="Arial" panose="020B0604020202020204" pitchFamily="34" charset="0"/>
              </a:rPr>
              <a:t>ng </a:t>
            </a:r>
            <a:r>
              <a:rPr lang="en-US" sz="4400" dirty="0" err="1">
                <a:latin typeface="Arial" panose="020B0604020202020204" pitchFamily="34" charset="0"/>
                <a:cs typeface="Arial" panose="020B0604020202020204" pitchFamily="34" charset="0"/>
              </a:rPr>
              <a:t>va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mavzuga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oid</a:t>
            </a:r>
            <a:r>
              <a:rPr lang="en-US" sz="4400" dirty="0">
                <a:latin typeface="Arial" panose="020B0604020202020204" pitchFamily="34" charset="0"/>
                <a:cs typeface="Arial" panose="020B0604020202020204" pitchFamily="34" charset="0"/>
              </a:rPr>
              <a:t> </a:t>
            </a:r>
            <a:r>
              <a:rPr lang="uz-Latn-UZ" sz="4400" dirty="0">
                <a:latin typeface="Arial" panose="020B0604020202020204" pitchFamily="34" charset="0"/>
                <a:cs typeface="Arial" panose="020B0604020202020204" pitchFamily="34" charset="0"/>
              </a:rPr>
              <a:t>savollarga javob yozi</a:t>
            </a:r>
            <a:r>
              <a:rPr lang="en-US" sz="4400" dirty="0">
                <a:latin typeface="Arial" panose="020B0604020202020204" pitchFamily="34" charset="0"/>
                <a:cs typeface="Arial" panose="020B0604020202020204" pitchFamily="34" charset="0"/>
              </a:rPr>
              <a:t>ng</a:t>
            </a:r>
            <a:r>
              <a:rPr lang="uz-Latn-UZ" sz="4400" dirty="0">
                <a:latin typeface="Arial" panose="020B0604020202020204" pitchFamily="34" charset="0"/>
                <a:cs typeface="Arial" panose="020B0604020202020204" pitchFamily="34" charset="0"/>
              </a:rPr>
              <a:t>.</a:t>
            </a:r>
            <a:r>
              <a:rPr lang="en-US" sz="4400" dirty="0">
                <a:latin typeface="Arial" panose="020B0604020202020204" pitchFamily="34" charset="0"/>
                <a:cs typeface="Arial" panose="020B0604020202020204" pitchFamily="34" charset="0"/>
              </a:rPr>
              <a:t> (154-bet)</a:t>
            </a:r>
            <a:endParaRPr lang="uz-Latn-UZ" sz="4400" dirty="0">
              <a:latin typeface="Arial" panose="020B0604020202020204" pitchFamily="34" charset="0"/>
              <a:cs typeface="Arial" panose="020B0604020202020204" pitchFamily="34" charset="0"/>
            </a:endParaRPr>
          </a:p>
          <a:p>
            <a:pPr indent="542925"/>
            <a:r>
              <a:rPr lang="en-US" sz="4400" dirty="0">
                <a:latin typeface="Arial" panose="020B0604020202020204" pitchFamily="34" charset="0"/>
                <a:cs typeface="Arial" panose="020B0604020202020204" pitchFamily="34" charset="0"/>
              </a:rPr>
              <a:t>2</a:t>
            </a:r>
            <a:r>
              <a:rPr lang="uz-Latn-UZ" sz="4400" dirty="0">
                <a:latin typeface="Arial" panose="020B0604020202020204" pitchFamily="34" charset="0"/>
                <a:cs typeface="Arial" panose="020B0604020202020204" pitchFamily="34" charset="0"/>
              </a:rPr>
              <a:t>.</a:t>
            </a:r>
            <a:r>
              <a:rPr lang="en-US" sz="4400" dirty="0">
                <a:latin typeface="Arial" panose="020B0604020202020204" pitchFamily="34" charset="0"/>
                <a:cs typeface="Arial" panose="020B0604020202020204" pitchFamily="34" charset="0"/>
              </a:rPr>
              <a:t> </a:t>
            </a:r>
            <a:r>
              <a:rPr lang="uz-Latn-UZ" sz="4400" dirty="0">
                <a:latin typeface="Arial" panose="020B0604020202020204" pitchFamily="34" charset="0"/>
                <a:cs typeface="Arial" panose="020B0604020202020204" pitchFamily="34" charset="0"/>
              </a:rPr>
              <a:t>Internet yordamida vakuumli diod lampalar</a:t>
            </a:r>
            <a:r>
              <a:rPr lang="en-US" sz="4400">
                <a:latin typeface="Arial" panose="020B0604020202020204" pitchFamily="34" charset="0"/>
                <a:cs typeface="Arial" panose="020B0604020202020204" pitchFamily="34" charset="0"/>
              </a:rPr>
              <a:t>n</a:t>
            </a:r>
            <a:r>
              <a:rPr lang="uz-Latn-UZ" sz="4400">
                <a:latin typeface="Arial" panose="020B0604020202020204" pitchFamily="34" charset="0"/>
                <a:cs typeface="Arial" panose="020B0604020202020204" pitchFamily="34" charset="0"/>
              </a:rPr>
              <a:t>ing </a:t>
            </a:r>
            <a:r>
              <a:rPr lang="uz-Latn-UZ" sz="4400" dirty="0">
                <a:latin typeface="Arial" panose="020B0604020202020204" pitchFamily="34" charset="0"/>
                <a:cs typeface="Arial" panose="020B0604020202020204" pitchFamily="34" charset="0"/>
              </a:rPr>
              <a:t>EHMdagi ahamiyati haqida ma’lumotlarni topib, daftarga yozi</a:t>
            </a:r>
            <a:r>
              <a:rPr lang="en-US" sz="4400" dirty="0">
                <a:latin typeface="Arial" panose="020B0604020202020204" pitchFamily="34" charset="0"/>
                <a:cs typeface="Arial" panose="020B0604020202020204" pitchFamily="34" charset="0"/>
              </a:rPr>
              <a:t>ng</a:t>
            </a:r>
            <a:r>
              <a:rPr lang="uz-Latn-UZ" sz="4400" dirty="0">
                <a:latin typeface="Arial" panose="020B0604020202020204" pitchFamily="34" charset="0"/>
                <a:cs typeface="Arial" panose="020B0604020202020204" pitchFamily="34" charset="0"/>
              </a:rPr>
              <a:t>. </a:t>
            </a:r>
            <a:endParaRPr lang="ru-RU" sz="4400" dirty="0">
              <a:latin typeface="Arial" panose="020B0604020202020204" pitchFamily="34" charset="0"/>
              <a:cs typeface="Arial" panose="020B0604020202020204" pitchFamily="34" charset="0"/>
            </a:endParaRPr>
          </a:p>
        </p:txBody>
      </p:sp>
      <p:sp>
        <p:nvSpPr>
          <p:cNvPr id="6" name="Заголовок 5">
            <a:extLst>
              <a:ext uri="{FF2B5EF4-FFF2-40B4-BE49-F238E27FC236}">
                <a16:creationId xmlns:a16="http://schemas.microsoft.com/office/drawing/2014/main" id="{F23BB2BC-8CF0-4218-B013-AF0A11CC5417}"/>
              </a:ext>
            </a:extLst>
          </p:cNvPr>
          <p:cNvSpPr>
            <a:spLocks noGrp="1"/>
          </p:cNvSpPr>
          <p:nvPr>
            <p:ph type="title"/>
          </p:nvPr>
        </p:nvSpPr>
        <p:spPr>
          <a:xfrm>
            <a:off x="0" y="1"/>
            <a:ext cx="12168188" cy="1250452"/>
          </a:xfrm>
        </p:spPr>
        <p:style>
          <a:lnRef idx="3">
            <a:schemeClr val="lt1"/>
          </a:lnRef>
          <a:fillRef idx="1">
            <a:schemeClr val="accent5"/>
          </a:fillRef>
          <a:effectRef idx="1">
            <a:schemeClr val="accent5"/>
          </a:effectRef>
          <a:fontRef idx="minor">
            <a:schemeClr val="lt1"/>
          </a:fontRef>
        </p:style>
        <p:txBody>
          <a:bodyPr>
            <a:normAutofit/>
          </a:bodyPr>
          <a:lstStyle/>
          <a:p>
            <a:pPr algn="ctr"/>
            <a:r>
              <a:rPr lang="en-US" sz="4800" dirty="0" err="1">
                <a:latin typeface="Arial" panose="020B0604020202020204" pitchFamily="34" charset="0"/>
                <a:cs typeface="Arial" panose="020B0604020202020204" pitchFamily="34" charset="0"/>
              </a:rPr>
              <a:t>Mustaqil</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bajarish</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uchun</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topshiriqlar</a:t>
            </a:r>
            <a:endParaRPr lang="ru-RU"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172156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850006" y="862885"/>
                <a:ext cx="10444766" cy="5782615"/>
              </a:xfrm>
            </p:spPr>
            <p:txBody>
              <a:bodyPr>
                <a:noAutofit/>
              </a:bodyPr>
              <a:lstStyle/>
              <a:p>
                <a:pPr marL="0" indent="0" algn="just">
                  <a:buNone/>
                </a:pPr>
                <a:r>
                  <a:rPr lang="uz-Latn-UZ" sz="4613" b="1" dirty="0"/>
                  <a:t>        </a:t>
                </a:r>
                <a:r>
                  <a:rPr lang="uz-Latn-UZ" sz="4400" dirty="0">
                    <a:latin typeface="Arial" panose="020B0604020202020204" pitchFamily="34" charset="0"/>
                    <a:cs typeface="Arial" panose="020B0604020202020204" pitchFamily="34" charset="0"/>
                  </a:rPr>
                  <a:t>Vakuumda elektr tokini o‘rganish uchun shisha yoki metall qalpoq ichiga bir-biridan ma’lum masofada ikkita elektrod o‘rnatiladi. Idish ichidagi havo so‘rib olinadi. Bunda idish ichidagi havo bosimi  p </a:t>
                </a:r>
                <a14:m>
                  <m:oMath xmlns:m="http://schemas.openxmlformats.org/officeDocument/2006/math">
                    <m:r>
                      <a:rPr lang="uz-Latn-UZ" sz="4400" b="0" i="1">
                        <a:latin typeface="Cambria Math" panose="02040503050406030204" pitchFamily="18" charset="0"/>
                        <a:ea typeface="Cambria Math" panose="02040503050406030204" pitchFamily="18" charset="0"/>
                        <a:cs typeface="Calibri Light" panose="020F0302020204030204" pitchFamily="34" charset="0"/>
                      </a:rPr>
                      <m:t>≪</m:t>
                    </m:r>
                  </m:oMath>
                </a14:m>
                <a:r>
                  <a:rPr lang="uz-Latn-UZ" sz="4400" dirty="0">
                    <a:latin typeface="Arial" panose="020B0604020202020204" pitchFamily="34" charset="0"/>
                    <a:cs typeface="Arial" panose="020B0604020202020204" pitchFamily="34" charset="0"/>
                  </a:rPr>
                  <a:t> </a:t>
                </a:r>
                <a14:m>
                  <m:oMath xmlns:m="http://schemas.openxmlformats.org/officeDocument/2006/math">
                    <m:sSup>
                      <m:sSupPr>
                        <m:ctrlPr>
                          <a:rPr lang="uz-Latn-UZ" sz="4400" i="1" dirty="0">
                            <a:latin typeface="Cambria Math" panose="02040503050406030204" pitchFamily="18" charset="0"/>
                            <a:cs typeface="Calibri Light" panose="020F0302020204030204" pitchFamily="34" charset="0"/>
                          </a:rPr>
                        </m:ctrlPr>
                      </m:sSupPr>
                      <m:e>
                        <m:r>
                          <a:rPr lang="uz-Latn-UZ" sz="4400" b="0" i="1" dirty="0">
                            <a:latin typeface="Cambria Math" panose="02040503050406030204" pitchFamily="18" charset="0"/>
                            <a:cs typeface="Calibri Light" panose="020F0302020204030204" pitchFamily="34" charset="0"/>
                          </a:rPr>
                          <m:t>10</m:t>
                        </m:r>
                      </m:e>
                      <m:sup>
                        <m:r>
                          <a:rPr lang="uz-Latn-UZ" sz="4400" b="0" i="1" dirty="0">
                            <a:latin typeface="Cambria Math" panose="02040503050406030204" pitchFamily="18" charset="0"/>
                            <a:cs typeface="Calibri Light" panose="020F0302020204030204" pitchFamily="34" charset="0"/>
                          </a:rPr>
                          <m:t>−13</m:t>
                        </m:r>
                      </m:sup>
                    </m:sSup>
                  </m:oMath>
                </a14:m>
                <a:r>
                  <a:rPr lang="uz-Latn-UZ" sz="4400" dirty="0">
                    <a:latin typeface="Arial" panose="020B0604020202020204" pitchFamily="34" charset="0"/>
                    <a:cs typeface="Arial" panose="020B0604020202020204" pitchFamily="34" charset="0"/>
                  </a:rPr>
                  <a:t>mm sim. ust. atrofida bo‘lishi kerak. Bunday muhit </a:t>
                </a:r>
                <a:r>
                  <a:rPr lang="uz-Latn-UZ" sz="4400" b="1" i="1" dirty="0">
                    <a:latin typeface="Arial" panose="020B0604020202020204" pitchFamily="34" charset="0"/>
                    <a:cs typeface="Arial" panose="020B0604020202020204" pitchFamily="34" charset="0"/>
                  </a:rPr>
                  <a:t>vakuum</a:t>
                </a:r>
                <a:r>
                  <a:rPr lang="uz-Latn-UZ" sz="4400" dirty="0">
                    <a:latin typeface="Arial" panose="020B0604020202020204" pitchFamily="34" charset="0"/>
                    <a:cs typeface="Arial" panose="020B0604020202020204" pitchFamily="34" charset="0"/>
                  </a:rPr>
                  <a:t> deb ataladi.</a:t>
                </a:r>
                <a:endParaRPr lang="ru-RU" sz="4400" dirty="0">
                  <a:latin typeface="Arial" panose="020B0604020202020204" pitchFamily="34" charset="0"/>
                  <a:cs typeface="Arial" panose="020B0604020202020204" pitchFamily="34" charset="0"/>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850006" y="862885"/>
                <a:ext cx="10444766" cy="5782615"/>
              </a:xfrm>
              <a:blipFill>
                <a:blip r:embed="rId2"/>
                <a:stretch>
                  <a:fillRect l="-2334" t="-3481" r="-2334"/>
                </a:stretch>
              </a:blipFill>
            </p:spPr>
            <p:txBody>
              <a:bodyPr/>
              <a:lstStyle/>
              <a:p>
                <a:r>
                  <a:rPr lang="ru-RU">
                    <a:noFill/>
                  </a:rPr>
                  <a:t> </a:t>
                </a:r>
              </a:p>
            </p:txBody>
          </p:sp>
        </mc:Fallback>
      </mc:AlternateContent>
    </p:spTree>
    <p:extLst>
      <p:ext uri="{BB962C8B-B14F-4D97-AF65-F5344CB8AC3E}">
        <p14:creationId xmlns:p14="http://schemas.microsoft.com/office/powerpoint/2010/main" val="4266589406"/>
      </p:ext>
    </p:extLst>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954CF8-C1FA-4289-9F13-DD886C85CD2D}"/>
              </a:ext>
            </a:extLst>
          </p:cNvPr>
          <p:cNvSpPr>
            <a:spLocks noGrp="1"/>
          </p:cNvSpPr>
          <p:nvPr>
            <p:ph type="title"/>
          </p:nvPr>
        </p:nvSpPr>
        <p:spPr>
          <a:xfrm>
            <a:off x="0" y="0"/>
            <a:ext cx="12168188" cy="1282949"/>
          </a:xfrm>
        </p:spPr>
        <p:style>
          <a:lnRef idx="2">
            <a:schemeClr val="accent5">
              <a:shade val="50000"/>
            </a:schemeClr>
          </a:lnRef>
          <a:fillRef idx="1">
            <a:schemeClr val="accent5"/>
          </a:fillRef>
          <a:effectRef idx="0">
            <a:schemeClr val="accent5"/>
          </a:effectRef>
          <a:fontRef idx="minor">
            <a:schemeClr val="lt1"/>
          </a:fontRef>
        </p:style>
        <p:txBody>
          <a:bodyPr/>
          <a:lstStyle/>
          <a:p>
            <a:r>
              <a:rPr lang="en-US" dirty="0"/>
              <a:t>                                     </a:t>
            </a:r>
            <a:r>
              <a:rPr lang="en-US" sz="5400" dirty="0" err="1">
                <a:latin typeface="Arial" panose="020B0604020202020204" pitchFamily="34" charset="0"/>
                <a:cs typeface="Arial" panose="020B0604020202020204" pitchFamily="34" charset="0"/>
              </a:rPr>
              <a:t>Vakuum</a:t>
            </a:r>
            <a:endParaRPr lang="ru-RU" sz="5400" dirty="0">
              <a:latin typeface="Arial" panose="020B0604020202020204" pitchFamily="34" charset="0"/>
              <a:cs typeface="Arial" panose="020B0604020202020204" pitchFamily="34" charset="0"/>
            </a:endParaRPr>
          </a:p>
        </p:txBody>
      </p:sp>
      <p:graphicFrame>
        <p:nvGraphicFramePr>
          <p:cNvPr id="7" name="Объект 6">
            <a:extLst>
              <a:ext uri="{FF2B5EF4-FFF2-40B4-BE49-F238E27FC236}">
                <a16:creationId xmlns:a16="http://schemas.microsoft.com/office/drawing/2014/main" id="{2FF369B5-49F2-43F4-BEDC-E0CE12611CF9}"/>
              </a:ext>
            </a:extLst>
          </p:cNvPr>
          <p:cNvGraphicFramePr>
            <a:graphicFrameLocks noGrp="1" noChangeAspect="1"/>
          </p:cNvGraphicFramePr>
          <p:nvPr>
            <p:ph idx="1"/>
            <p:extLst>
              <p:ext uri="{D42A27DB-BD31-4B8C-83A1-F6EECF244321}">
                <p14:modId xmlns:p14="http://schemas.microsoft.com/office/powerpoint/2010/main" val="150388560"/>
              </p:ext>
            </p:extLst>
          </p:nvPr>
        </p:nvGraphicFramePr>
        <p:xfrm>
          <a:off x="2781836" y="1880315"/>
          <a:ext cx="6748529" cy="4468970"/>
        </p:xfrm>
        <a:graphic>
          <a:graphicData uri="http://schemas.openxmlformats.org/presentationml/2006/ole">
            <mc:AlternateContent xmlns:mc="http://schemas.openxmlformats.org/markup-compatibility/2006">
              <mc:Choice xmlns:v="urn:schemas-microsoft-com:vml" Requires="v">
                <p:oleObj spid="_x0000_s9225" name="PHOTO-PAINT" r:id="rId3" imgW="822600" imgH="807480" progId="CorelPHOTOPAINT.Image.19">
                  <p:embed/>
                </p:oleObj>
              </mc:Choice>
              <mc:Fallback>
                <p:oleObj name="PHOTO-PAINT" r:id="rId3" imgW="822600" imgH="807480" progId="CorelPHOTOPAINT.Image.19">
                  <p:embed/>
                  <p:pic>
                    <p:nvPicPr>
                      <p:cNvPr id="4" name="Объект 3"/>
                      <p:cNvPicPr/>
                      <p:nvPr/>
                    </p:nvPicPr>
                    <p:blipFill>
                      <a:blip r:embed="rId4">
                        <a:lum bright="10000"/>
                      </a:blip>
                      <a:stretch>
                        <a:fillRect/>
                      </a:stretch>
                    </p:blipFill>
                    <p:spPr>
                      <a:xfrm>
                        <a:off x="2781836" y="1880315"/>
                        <a:ext cx="6748529" cy="4468970"/>
                      </a:xfrm>
                      <a:prstGeom prst="rect">
                        <a:avLst/>
                      </a:prstGeom>
                    </p:spPr>
                  </p:pic>
                </p:oleObj>
              </mc:Fallback>
            </mc:AlternateContent>
          </a:graphicData>
        </a:graphic>
      </p:graphicFrame>
    </p:spTree>
    <p:extLst>
      <p:ext uri="{BB962C8B-B14F-4D97-AF65-F5344CB8AC3E}">
        <p14:creationId xmlns:p14="http://schemas.microsoft.com/office/powerpoint/2010/main" val="374483031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0063" y="347730"/>
            <a:ext cx="11301412" cy="6489168"/>
          </a:xfrm>
        </p:spPr>
        <p:txBody>
          <a:bodyPr>
            <a:normAutofit/>
          </a:bodyPr>
          <a:lstStyle/>
          <a:p>
            <a:pPr marL="0" indent="0" algn="just">
              <a:lnSpc>
                <a:spcPct val="100000"/>
              </a:lnSpc>
              <a:buNone/>
            </a:pPr>
            <a:r>
              <a:rPr lang="uz-Latn-UZ" sz="3600" dirty="0">
                <a:latin typeface="Arial" panose="020B0604020202020204" pitchFamily="34" charset="0"/>
                <a:cs typeface="Arial" panose="020B0604020202020204" pitchFamily="34" charset="0"/>
              </a:rPr>
              <a:t>      Elektrodlardan birini anod (A) deb ataymiz va uni manbaning musbat qutbiga ulaymiz. Ikkinchisini katod (K) deb ataymiz va uni manbaning manfiy qutbiga ulaymiz. Zaryadli zarralarni hosil qilish uchun katodni maxsus qizdirgich (Q)  vositasida qizdiriladi.</a:t>
            </a:r>
            <a:endParaRPr lang="ru-RU" sz="3600" dirty="0">
              <a:latin typeface="Arial" panose="020B0604020202020204" pitchFamily="34" charset="0"/>
              <a:cs typeface="Arial" panose="020B0604020202020204" pitchFamily="34" charset="0"/>
            </a:endParaRPr>
          </a:p>
        </p:txBody>
      </p:sp>
      <p:graphicFrame>
        <p:nvGraphicFramePr>
          <p:cNvPr id="4" name="Объект 3"/>
          <p:cNvGraphicFramePr>
            <a:graphicFrameLocks noChangeAspect="1"/>
          </p:cNvGraphicFramePr>
          <p:nvPr>
            <p:extLst>
              <p:ext uri="{D42A27DB-BD31-4B8C-83A1-F6EECF244321}">
                <p14:modId xmlns:p14="http://schemas.microsoft.com/office/powerpoint/2010/main" val="3278737511"/>
              </p:ext>
            </p:extLst>
          </p:nvPr>
        </p:nvGraphicFramePr>
        <p:xfrm>
          <a:off x="4429159" y="3727640"/>
          <a:ext cx="3129566" cy="2826444"/>
        </p:xfrm>
        <a:graphic>
          <a:graphicData uri="http://schemas.openxmlformats.org/presentationml/2006/ole">
            <mc:AlternateContent xmlns:mc="http://schemas.openxmlformats.org/markup-compatibility/2006">
              <mc:Choice xmlns:v="urn:schemas-microsoft-com:vml" Requires="v">
                <p:oleObj spid="_x0000_s1065" name="PHOTO-PAINT" r:id="rId3" imgW="7200720" imgH="6171840" progId="CorelPHOTOPAINT.Image.19">
                  <p:embed/>
                </p:oleObj>
              </mc:Choice>
              <mc:Fallback>
                <p:oleObj name="PHOTO-PAINT" r:id="rId3" imgW="7200720" imgH="6171840" progId="CorelPHOTOPAINT.Image.19">
                  <p:embed/>
                  <p:pic>
                    <p:nvPicPr>
                      <p:cNvPr id="0" name=""/>
                      <p:cNvPicPr/>
                      <p:nvPr/>
                    </p:nvPicPr>
                    <p:blipFill>
                      <a:blip r:embed="rId4"/>
                      <a:stretch>
                        <a:fillRect/>
                      </a:stretch>
                    </p:blipFill>
                    <p:spPr>
                      <a:xfrm>
                        <a:off x="4429159" y="3727640"/>
                        <a:ext cx="3129566" cy="2826444"/>
                      </a:xfrm>
                      <a:prstGeom prst="rect">
                        <a:avLst/>
                      </a:prstGeom>
                    </p:spPr>
                  </p:pic>
                </p:oleObj>
              </mc:Fallback>
            </mc:AlternateContent>
          </a:graphicData>
        </a:graphic>
      </p:graphicFrame>
    </p:spTree>
    <p:extLst>
      <p:ext uri="{BB962C8B-B14F-4D97-AF65-F5344CB8AC3E}">
        <p14:creationId xmlns:p14="http://schemas.microsoft.com/office/powerpoint/2010/main" val="304555027"/>
      </p:ext>
    </p:extLst>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14338" y="772732"/>
            <a:ext cx="11315700" cy="5947147"/>
          </a:xfrm>
        </p:spPr>
        <p:txBody>
          <a:bodyPr>
            <a:normAutofit/>
          </a:bodyPr>
          <a:lstStyle/>
          <a:p>
            <a:pPr marL="0" indent="628650" algn="just">
              <a:lnSpc>
                <a:spcPct val="100000"/>
              </a:lnSpc>
              <a:buNone/>
            </a:pPr>
            <a:r>
              <a:rPr lang="uz-Latn-UZ" sz="4000" dirty="0">
                <a:latin typeface="Arial" panose="020B0604020202020204" pitchFamily="34" charset="0"/>
                <a:cs typeface="Arial" panose="020B0604020202020204" pitchFamily="34" charset="0"/>
              </a:rPr>
              <a:t>Metallarni qizishi tufayli ulardan elektron uchib chiqishi hodisasiga </a:t>
            </a:r>
            <a:r>
              <a:rPr lang="uz-Latn-UZ" sz="4000" b="1" i="1" dirty="0">
                <a:latin typeface="Arial" panose="020B0604020202020204" pitchFamily="34" charset="0"/>
                <a:cs typeface="Arial" panose="020B0604020202020204" pitchFamily="34" charset="0"/>
              </a:rPr>
              <a:t>termoelektron emissiya </a:t>
            </a:r>
            <a:r>
              <a:rPr lang="uz-Latn-UZ" sz="4000" dirty="0">
                <a:latin typeface="Arial" panose="020B0604020202020204" pitchFamily="34" charset="0"/>
                <a:cs typeface="Arial" panose="020B0604020202020204" pitchFamily="34" charset="0"/>
              </a:rPr>
              <a:t>deyiladi.</a:t>
            </a:r>
          </a:p>
          <a:p>
            <a:pPr marL="0" indent="628650" algn="just">
              <a:lnSpc>
                <a:spcPct val="100000"/>
              </a:lnSpc>
              <a:buNone/>
            </a:pPr>
            <a:r>
              <a:rPr lang="uz-Latn-UZ" sz="4000" b="1" i="1" dirty="0">
                <a:latin typeface="Arial" panose="020B0604020202020204" pitchFamily="34" charset="0"/>
                <a:cs typeface="Arial" panose="020B0604020202020204" pitchFamily="34" charset="0"/>
              </a:rPr>
              <a:t>Vakuumda elektr toki </a:t>
            </a:r>
            <a:r>
              <a:rPr lang="uz-Latn-UZ" sz="4000" dirty="0">
                <a:latin typeface="Arial" panose="020B0604020202020204" pitchFamily="34" charset="0"/>
                <a:cs typeface="Arial" panose="020B0604020202020204" pitchFamily="34" charset="0"/>
              </a:rPr>
              <a:t>elektronlar oqimining tartibli harakatidan iborat.</a:t>
            </a:r>
          </a:p>
          <a:p>
            <a:pPr marL="0" indent="628650" algn="just">
              <a:lnSpc>
                <a:spcPct val="100000"/>
              </a:lnSpc>
              <a:buNone/>
            </a:pPr>
            <a:r>
              <a:rPr lang="uz-Latn-UZ" sz="4000" dirty="0">
                <a:latin typeface="Arial" panose="020B0604020202020204" pitchFamily="34" charset="0"/>
                <a:cs typeface="Arial" panose="020B0604020202020204" pitchFamily="34" charset="0"/>
              </a:rPr>
              <a:t>Anod  va  katoddan iborat vakuumli lampaga ikki elektrodli elektron </a:t>
            </a:r>
            <a:r>
              <a:rPr lang="uz-Latn-UZ" sz="4000" b="1" i="1" dirty="0">
                <a:latin typeface="Arial" panose="020B0604020202020204" pitchFamily="34" charset="0"/>
                <a:cs typeface="Arial" panose="020B0604020202020204" pitchFamily="34" charset="0"/>
              </a:rPr>
              <a:t>lampa-diod</a:t>
            </a:r>
            <a:r>
              <a:rPr lang="uz-Latn-UZ" sz="4000" dirty="0">
                <a:latin typeface="Arial" panose="020B0604020202020204" pitchFamily="34" charset="0"/>
                <a:cs typeface="Arial" panose="020B0604020202020204" pitchFamily="34" charset="0"/>
              </a:rPr>
              <a:t> deyiladi.</a:t>
            </a:r>
            <a:endParaRPr lang="ru-R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472455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954CF8-C1FA-4289-9F13-DD886C85CD2D}"/>
              </a:ext>
            </a:extLst>
          </p:cNvPr>
          <p:cNvSpPr>
            <a:spLocks noGrp="1"/>
          </p:cNvSpPr>
          <p:nvPr>
            <p:ph type="title"/>
          </p:nvPr>
        </p:nvSpPr>
        <p:spPr>
          <a:xfrm>
            <a:off x="0" y="0"/>
            <a:ext cx="12168188" cy="1282949"/>
          </a:xfrm>
        </p:spPr>
        <p:style>
          <a:lnRef idx="2">
            <a:schemeClr val="accent5">
              <a:shade val="50000"/>
            </a:schemeClr>
          </a:lnRef>
          <a:fillRef idx="1">
            <a:schemeClr val="accent5"/>
          </a:fillRef>
          <a:effectRef idx="0">
            <a:schemeClr val="accent5"/>
          </a:effectRef>
          <a:fontRef idx="minor">
            <a:schemeClr val="lt1"/>
          </a:fontRef>
        </p:style>
        <p:txBody>
          <a:bodyPr/>
          <a:lstStyle/>
          <a:p>
            <a:r>
              <a:rPr lang="en-US" dirty="0"/>
              <a:t>                                </a:t>
            </a:r>
            <a:r>
              <a:rPr lang="en-US" sz="5400" dirty="0" err="1">
                <a:latin typeface="Arial" panose="020B0604020202020204" pitchFamily="34" charset="0"/>
                <a:cs typeface="Arial" panose="020B0604020202020204" pitchFamily="34" charset="0"/>
              </a:rPr>
              <a:t>Lampa-diod</a:t>
            </a:r>
            <a:endParaRPr lang="ru-RU" sz="5400" dirty="0">
              <a:latin typeface="Arial" panose="020B0604020202020204" pitchFamily="34" charset="0"/>
              <a:cs typeface="Arial" panose="020B0604020202020204" pitchFamily="34" charset="0"/>
            </a:endParaRPr>
          </a:p>
        </p:txBody>
      </p:sp>
      <p:graphicFrame>
        <p:nvGraphicFramePr>
          <p:cNvPr id="6" name="Объект 5">
            <a:extLst>
              <a:ext uri="{FF2B5EF4-FFF2-40B4-BE49-F238E27FC236}">
                <a16:creationId xmlns:a16="http://schemas.microsoft.com/office/drawing/2014/main" id="{E9F38B9A-B361-4E01-9068-81C9B7FF075C}"/>
              </a:ext>
            </a:extLst>
          </p:cNvPr>
          <p:cNvGraphicFramePr>
            <a:graphicFrameLocks noGrp="1" noChangeAspect="1"/>
          </p:cNvGraphicFramePr>
          <p:nvPr>
            <p:ph idx="1"/>
            <p:extLst>
              <p:ext uri="{D42A27DB-BD31-4B8C-83A1-F6EECF244321}">
                <p14:modId xmlns:p14="http://schemas.microsoft.com/office/powerpoint/2010/main" val="445329013"/>
              </p:ext>
            </p:extLst>
          </p:nvPr>
        </p:nvGraphicFramePr>
        <p:xfrm>
          <a:off x="2434107" y="2060621"/>
          <a:ext cx="7096259" cy="4031086"/>
        </p:xfrm>
        <a:graphic>
          <a:graphicData uri="http://schemas.openxmlformats.org/presentationml/2006/ole">
            <mc:AlternateContent xmlns:mc="http://schemas.openxmlformats.org/markup-compatibility/2006">
              <mc:Choice xmlns:v="urn:schemas-microsoft-com:vml" Requires="v">
                <p:oleObj spid="_x0000_s7178" name="PHOTO-PAINT" r:id="rId3" imgW="1828440" imgH="1383480" progId="CorelPHOTOPAINT.Image.19">
                  <p:embed/>
                </p:oleObj>
              </mc:Choice>
              <mc:Fallback>
                <p:oleObj name="PHOTO-PAINT" r:id="rId3" imgW="1828440" imgH="1383480" progId="CorelPHOTOPAINT.Image.19">
                  <p:embed/>
                  <p:pic>
                    <p:nvPicPr>
                      <p:cNvPr id="2" name="Объект 1"/>
                      <p:cNvPicPr/>
                      <p:nvPr/>
                    </p:nvPicPr>
                    <p:blipFill>
                      <a:blip r:embed="rId4"/>
                      <a:stretch>
                        <a:fillRect/>
                      </a:stretch>
                    </p:blipFill>
                    <p:spPr>
                      <a:xfrm>
                        <a:off x="2434107" y="2060621"/>
                        <a:ext cx="7096259" cy="4031086"/>
                      </a:xfrm>
                      <a:prstGeom prst="rect">
                        <a:avLst/>
                      </a:prstGeom>
                    </p:spPr>
                  </p:pic>
                </p:oleObj>
              </mc:Fallback>
            </mc:AlternateContent>
          </a:graphicData>
        </a:graphic>
      </p:graphicFrame>
    </p:spTree>
    <p:extLst>
      <p:ext uri="{BB962C8B-B14F-4D97-AF65-F5344CB8AC3E}">
        <p14:creationId xmlns:p14="http://schemas.microsoft.com/office/powerpoint/2010/main" val="427306580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794787684"/>
              </p:ext>
            </p:extLst>
          </p:nvPr>
        </p:nvGraphicFramePr>
        <p:xfrm>
          <a:off x="6084094" y="3026535"/>
          <a:ext cx="4868214" cy="3309871"/>
        </p:xfrm>
        <a:graphic>
          <a:graphicData uri="http://schemas.openxmlformats.org/presentationml/2006/ole">
            <mc:AlternateContent xmlns:mc="http://schemas.openxmlformats.org/markup-compatibility/2006">
              <mc:Choice xmlns:v="urn:schemas-microsoft-com:vml" Requires="v">
                <p:oleObj spid="_x0000_s4139" name="PHOTO-PAINT" r:id="rId3" imgW="8686440" imgH="6134040" progId="CorelPHOTOPAINT.Image.19">
                  <p:embed/>
                </p:oleObj>
              </mc:Choice>
              <mc:Fallback>
                <p:oleObj name="PHOTO-PAINT" r:id="rId3" imgW="8686440" imgH="6134040" progId="CorelPHOTOPAINT.Image.19">
                  <p:embed/>
                  <p:pic>
                    <p:nvPicPr>
                      <p:cNvPr id="0" name=""/>
                      <p:cNvPicPr/>
                      <p:nvPr/>
                    </p:nvPicPr>
                    <p:blipFill>
                      <a:blip r:embed="rId4"/>
                      <a:stretch>
                        <a:fillRect/>
                      </a:stretch>
                    </p:blipFill>
                    <p:spPr>
                      <a:xfrm>
                        <a:off x="6084094" y="3026535"/>
                        <a:ext cx="4868214" cy="3309871"/>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4" name="Прямоугольник 3">
                <a:extLst>
                  <a:ext uri="{FF2B5EF4-FFF2-40B4-BE49-F238E27FC236}">
                    <a16:creationId xmlns:a16="http://schemas.microsoft.com/office/drawing/2014/main" id="{9B7228CF-9F0E-4FD5-8E74-5C1F1304BF4B}"/>
                  </a:ext>
                </a:extLst>
              </p:cNvPr>
              <p:cNvSpPr/>
              <p:nvPr/>
            </p:nvSpPr>
            <p:spPr>
              <a:xfrm>
                <a:off x="452438" y="341661"/>
                <a:ext cx="11420475" cy="2554545"/>
              </a:xfrm>
              <a:prstGeom prst="rect">
                <a:avLst/>
              </a:prstGeom>
            </p:spPr>
            <p:txBody>
              <a:bodyPr wrap="square">
                <a:spAutoFit/>
              </a:bodyPr>
              <a:lstStyle/>
              <a:p>
                <a:pPr indent="442913" algn="just"/>
                <a:r>
                  <a:rPr lang="uz-Latn-UZ" b="1" dirty="0">
                    <a:latin typeface="Arial" panose="020B0604020202020204" pitchFamily="34" charset="0"/>
                    <a:cs typeface="Arial" panose="020B0604020202020204" pitchFamily="34" charset="0"/>
                  </a:rPr>
                  <a:t> </a:t>
                </a:r>
                <a:r>
                  <a:rPr lang="uz-Latn-UZ" sz="3200" dirty="0">
                    <a:latin typeface="Arial" panose="020B0604020202020204" pitchFamily="34" charset="0"/>
                    <a:cs typeface="Arial" panose="020B0604020202020204" pitchFamily="34" charset="0"/>
                  </a:rPr>
                  <a:t>Istalgan elektron asbobning xossasi uning volt-amper xarakteristikasi, ya’ni undan o‘tuvchi tok kuchining asbobga qo‘yilgan kuchlanishga bog‘liqligi bilan belgilanadi.</a:t>
                </a:r>
              </a:p>
              <a:p>
                <a:pPr indent="442913" algn="just"/>
                <a:r>
                  <a:rPr lang="uz-Latn-UZ" sz="3200" dirty="0">
                    <a:latin typeface="Arial" panose="020B0604020202020204" pitchFamily="34" charset="0"/>
                    <a:cs typeface="Arial" panose="020B0604020202020204" pitchFamily="34" charset="0"/>
                  </a:rPr>
                  <a:t> </a:t>
                </a:r>
                <a14:m>
                  <m:oMath xmlns:m="http://schemas.openxmlformats.org/officeDocument/2006/math">
                    <m:sSub>
                      <m:sSubPr>
                        <m:ctrlPr>
                          <a:rPr lang="uz-Latn-UZ" sz="3200" i="1">
                            <a:latin typeface="Cambria Math" panose="02040503050406030204" pitchFamily="18" charset="0"/>
                            <a:cs typeface="Calibri Light" panose="020F0302020204030204" pitchFamily="34" charset="0"/>
                          </a:rPr>
                        </m:ctrlPr>
                      </m:sSubPr>
                      <m:e>
                        <m:r>
                          <a:rPr lang="uz-Latn-UZ" sz="3200" i="1">
                            <a:latin typeface="Cambria Math" panose="02040503050406030204" pitchFamily="18" charset="0"/>
                            <a:cs typeface="Calibri Light" panose="020F0302020204030204" pitchFamily="34" charset="0"/>
                          </a:rPr>
                          <m:t>𝑇</m:t>
                        </m:r>
                      </m:e>
                      <m:sub>
                        <m:r>
                          <a:rPr lang="uz-Latn-UZ" sz="3200" i="1">
                            <a:latin typeface="Cambria Math" panose="02040503050406030204" pitchFamily="18" charset="0"/>
                            <a:cs typeface="Calibri Light" panose="020F0302020204030204" pitchFamily="34" charset="0"/>
                          </a:rPr>
                          <m:t>1</m:t>
                        </m:r>
                      </m:sub>
                    </m:sSub>
                  </m:oMath>
                </a14:m>
                <a:r>
                  <a:rPr lang="uz-Latn-UZ" sz="3200" dirty="0">
                    <a:latin typeface="Arial" panose="020B0604020202020204" pitchFamily="34" charset="0"/>
                    <a:cs typeface="Arial" panose="020B0604020202020204" pitchFamily="34" charset="0"/>
                  </a:rPr>
                  <a:t> va  </a:t>
                </a:r>
                <a14:m>
                  <m:oMath xmlns:m="http://schemas.openxmlformats.org/officeDocument/2006/math">
                    <m:sSub>
                      <m:sSubPr>
                        <m:ctrlPr>
                          <a:rPr lang="uz-Latn-UZ" sz="3200" i="1">
                            <a:latin typeface="Cambria Math" panose="02040503050406030204" pitchFamily="18" charset="0"/>
                          </a:rPr>
                        </m:ctrlPr>
                      </m:sSubPr>
                      <m:e>
                        <m:r>
                          <a:rPr lang="uz-Latn-UZ" sz="3200" i="1">
                            <a:latin typeface="Cambria Math" panose="02040503050406030204" pitchFamily="18" charset="0"/>
                          </a:rPr>
                          <m:t>𝑇</m:t>
                        </m:r>
                      </m:e>
                      <m:sub>
                        <m:r>
                          <a:rPr lang="uz-Latn-UZ" sz="3200" i="1">
                            <a:latin typeface="Cambria Math" panose="02040503050406030204" pitchFamily="18" charset="0"/>
                          </a:rPr>
                          <m:t>2</m:t>
                        </m:r>
                      </m:sub>
                    </m:sSub>
                  </m:oMath>
                </a14:m>
                <a:r>
                  <a:rPr lang="uz-Latn-UZ" sz="3200" dirty="0">
                    <a:latin typeface="Arial" panose="020B0604020202020204" pitchFamily="34" charset="0"/>
                    <a:cs typeface="Arial" panose="020B0604020202020204" pitchFamily="34" charset="0"/>
                  </a:rPr>
                  <a:t>  temperaturalar, bunda  </a:t>
                </a:r>
                <a14:m>
                  <m:oMath xmlns:m="http://schemas.openxmlformats.org/officeDocument/2006/math">
                    <m:sSub>
                      <m:sSubPr>
                        <m:ctrlPr>
                          <a:rPr lang="uz-Latn-UZ" sz="3200" i="1">
                            <a:latin typeface="Cambria Math" panose="02040503050406030204" pitchFamily="18" charset="0"/>
                          </a:rPr>
                        </m:ctrlPr>
                      </m:sSubPr>
                      <m:e>
                        <m:r>
                          <a:rPr lang="uz-Latn-UZ" sz="3200" i="1">
                            <a:latin typeface="Cambria Math" panose="02040503050406030204" pitchFamily="18" charset="0"/>
                          </a:rPr>
                          <m:t>𝑇</m:t>
                        </m:r>
                      </m:e>
                      <m:sub>
                        <m:r>
                          <a:rPr lang="uz-Latn-UZ" sz="3200" i="1">
                            <a:latin typeface="Cambria Math" panose="02040503050406030204" pitchFamily="18" charset="0"/>
                          </a:rPr>
                          <m:t>2</m:t>
                        </m:r>
                      </m:sub>
                    </m:sSub>
                    <m:r>
                      <a:rPr lang="uz-Latn-UZ" sz="3200" i="1">
                        <a:latin typeface="Cambria Math" panose="02040503050406030204" pitchFamily="18" charset="0"/>
                        <a:ea typeface="Cambria Math" panose="02040503050406030204" pitchFamily="18" charset="0"/>
                      </a:rPr>
                      <m:t>&gt;</m:t>
                    </m:r>
                  </m:oMath>
                </a14:m>
                <a:r>
                  <a:rPr lang="uz-Latn-UZ" sz="3200" dirty="0">
                    <a:latin typeface="Arial" panose="020B0604020202020204" pitchFamily="34" charset="0"/>
                    <a:cs typeface="Arial" panose="020B0604020202020204" pitchFamily="34" charset="0"/>
                  </a:rPr>
                  <a:t> </a:t>
                </a:r>
                <a14:m>
                  <m:oMath xmlns:m="http://schemas.openxmlformats.org/officeDocument/2006/math">
                    <m:sSub>
                      <m:sSubPr>
                        <m:ctrlPr>
                          <a:rPr lang="uz-Latn-UZ" sz="3200" i="1" dirty="0">
                            <a:latin typeface="Cambria Math" panose="02040503050406030204" pitchFamily="18" charset="0"/>
                          </a:rPr>
                        </m:ctrlPr>
                      </m:sSubPr>
                      <m:e>
                        <m:r>
                          <a:rPr lang="uz-Latn-UZ" sz="3200" i="1" dirty="0">
                            <a:latin typeface="Cambria Math" panose="02040503050406030204" pitchFamily="18" charset="0"/>
                          </a:rPr>
                          <m:t>𝑇</m:t>
                        </m:r>
                      </m:e>
                      <m:sub>
                        <m:r>
                          <a:rPr lang="uz-Latn-UZ" sz="3200" i="1" dirty="0">
                            <a:latin typeface="Cambria Math" panose="02040503050406030204" pitchFamily="18" charset="0"/>
                          </a:rPr>
                          <m:t>1</m:t>
                        </m:r>
                      </m:sub>
                    </m:sSub>
                  </m:oMath>
                </a14:m>
                <a:r>
                  <a:rPr lang="uz-Latn-UZ" sz="3200" dirty="0">
                    <a:latin typeface="Arial" panose="020B0604020202020204" pitchFamily="34" charset="0"/>
                    <a:cs typeface="Arial" panose="020B0604020202020204" pitchFamily="34" charset="0"/>
                  </a:rPr>
                  <a:t>,  </a:t>
                </a:r>
                <a14:m>
                  <m:oMath xmlns:m="http://schemas.openxmlformats.org/officeDocument/2006/math">
                    <m:sSub>
                      <m:sSubPr>
                        <m:ctrlPr>
                          <a:rPr lang="uz-Latn-UZ" sz="3200" i="1">
                            <a:latin typeface="Cambria Math" panose="02040503050406030204" pitchFamily="18" charset="0"/>
                          </a:rPr>
                        </m:ctrlPr>
                      </m:sSubPr>
                      <m:e>
                        <m:r>
                          <a:rPr lang="uz-Latn-UZ" sz="3200" i="1">
                            <a:latin typeface="Cambria Math" panose="02040503050406030204" pitchFamily="18" charset="0"/>
                          </a:rPr>
                          <m:t>𝐼</m:t>
                        </m:r>
                      </m:e>
                      <m:sub>
                        <m:r>
                          <a:rPr lang="uz-Latn-UZ" sz="3200" i="1">
                            <a:latin typeface="Cambria Math" panose="02040503050406030204" pitchFamily="18" charset="0"/>
                          </a:rPr>
                          <m:t>𝑛</m:t>
                        </m:r>
                        <m:r>
                          <a:rPr lang="uz-Latn-UZ" sz="3200" i="1">
                            <a:latin typeface="Cambria Math" panose="02040503050406030204" pitchFamily="18" charset="0"/>
                          </a:rPr>
                          <m:t>1</m:t>
                        </m:r>
                      </m:sub>
                    </m:sSub>
                  </m:oMath>
                </a14:m>
                <a:r>
                  <a:rPr lang="uz-Latn-UZ" sz="3200" dirty="0">
                    <a:latin typeface="Arial" panose="020B0604020202020204" pitchFamily="34" charset="0"/>
                    <a:cs typeface="Arial" panose="020B0604020202020204" pitchFamily="34" charset="0"/>
                  </a:rPr>
                  <a:t> va </a:t>
                </a:r>
                <a14:m>
                  <m:oMath xmlns:m="http://schemas.openxmlformats.org/officeDocument/2006/math">
                    <m:sSub>
                      <m:sSubPr>
                        <m:ctrlPr>
                          <a:rPr lang="uz-Latn-UZ" sz="3200" i="1">
                            <a:latin typeface="Cambria Math" panose="02040503050406030204" pitchFamily="18" charset="0"/>
                          </a:rPr>
                        </m:ctrlPr>
                      </m:sSubPr>
                      <m:e>
                        <m:r>
                          <a:rPr lang="uz-Latn-UZ" sz="3200" i="1">
                            <a:latin typeface="Cambria Math" panose="02040503050406030204" pitchFamily="18" charset="0"/>
                          </a:rPr>
                          <m:t>𝐼</m:t>
                        </m:r>
                      </m:e>
                      <m:sub>
                        <m:r>
                          <a:rPr lang="uz-Latn-UZ" sz="3200" i="1">
                            <a:latin typeface="Cambria Math" panose="02040503050406030204" pitchFamily="18" charset="0"/>
                          </a:rPr>
                          <m:t>𝑛</m:t>
                        </m:r>
                        <m:r>
                          <a:rPr lang="uz-Latn-UZ" sz="3200" i="1">
                            <a:latin typeface="Cambria Math" panose="02040503050406030204" pitchFamily="18" charset="0"/>
                          </a:rPr>
                          <m:t>3</m:t>
                        </m:r>
                      </m:sub>
                    </m:sSub>
                  </m:oMath>
                </a14:m>
                <a:r>
                  <a:rPr lang="uz-Latn-UZ" sz="3200" dirty="0">
                    <a:latin typeface="Arial" panose="020B0604020202020204" pitchFamily="34" charset="0"/>
                    <a:cs typeface="Arial" panose="020B0604020202020204" pitchFamily="34" charset="0"/>
                  </a:rPr>
                  <a:t>  to‘yinish toklari.</a:t>
                </a:r>
                <a:endParaRPr lang="ru-RU" sz="3200" dirty="0">
                  <a:latin typeface="Arial" panose="020B0604020202020204" pitchFamily="34" charset="0"/>
                  <a:cs typeface="Arial" panose="020B0604020202020204" pitchFamily="34" charset="0"/>
                </a:endParaRPr>
              </a:p>
            </p:txBody>
          </p:sp>
        </mc:Choice>
        <mc:Fallback xmlns="">
          <p:sp>
            <p:nvSpPr>
              <p:cNvPr id="4" name="Прямоугольник 3">
                <a:extLst>
                  <a:ext uri="{FF2B5EF4-FFF2-40B4-BE49-F238E27FC236}">
                    <a16:creationId xmlns:a16="http://schemas.microsoft.com/office/drawing/2014/main" id="{9B7228CF-9F0E-4FD5-8E74-5C1F1304BF4B}"/>
                  </a:ext>
                </a:extLst>
              </p:cNvPr>
              <p:cNvSpPr>
                <a:spLocks noRot="1" noChangeAspect="1" noMove="1" noResize="1" noEditPoints="1" noAdjustHandles="1" noChangeArrowheads="1" noChangeShapeType="1" noTextEdit="1"/>
              </p:cNvSpPr>
              <p:nvPr/>
            </p:nvSpPr>
            <p:spPr>
              <a:xfrm>
                <a:off x="452438" y="341661"/>
                <a:ext cx="11420475" cy="2554545"/>
              </a:xfrm>
              <a:prstGeom prst="rect">
                <a:avLst/>
              </a:prstGeom>
              <a:blipFill>
                <a:blip r:embed="rId5"/>
                <a:stretch>
                  <a:fillRect l="-1334" t="-3103" r="-1334" b="-6921"/>
                </a:stretch>
              </a:blipFill>
            </p:spPr>
            <p:txBody>
              <a:bodyPr/>
              <a:lstStyle/>
              <a:p>
                <a:r>
                  <a:rPr lang="ru-RU">
                    <a:noFill/>
                  </a:rPr>
                  <a:t> </a:t>
                </a:r>
              </a:p>
            </p:txBody>
          </p:sp>
        </mc:Fallback>
      </mc:AlternateContent>
      <p:graphicFrame>
        <p:nvGraphicFramePr>
          <p:cNvPr id="5" name="Объект 4">
            <a:extLst>
              <a:ext uri="{FF2B5EF4-FFF2-40B4-BE49-F238E27FC236}">
                <a16:creationId xmlns:a16="http://schemas.microsoft.com/office/drawing/2014/main" id="{806EB8AD-858C-42A3-B822-9C3DF8BF3BCB}"/>
              </a:ext>
            </a:extLst>
          </p:cNvPr>
          <p:cNvGraphicFramePr>
            <a:graphicFrameLocks noChangeAspect="1"/>
          </p:cNvGraphicFramePr>
          <p:nvPr>
            <p:extLst>
              <p:ext uri="{D42A27DB-BD31-4B8C-83A1-F6EECF244321}">
                <p14:modId xmlns:p14="http://schemas.microsoft.com/office/powerpoint/2010/main" val="2208804179"/>
              </p:ext>
            </p:extLst>
          </p:nvPr>
        </p:nvGraphicFramePr>
        <p:xfrm>
          <a:off x="1454140" y="3509962"/>
          <a:ext cx="3129566" cy="2826444"/>
        </p:xfrm>
        <a:graphic>
          <a:graphicData uri="http://schemas.openxmlformats.org/presentationml/2006/ole">
            <mc:AlternateContent xmlns:mc="http://schemas.openxmlformats.org/markup-compatibility/2006">
              <mc:Choice xmlns:v="urn:schemas-microsoft-com:vml" Requires="v">
                <p:oleObj spid="_x0000_s4140" name="PHOTO-PAINT" r:id="rId6" imgW="7200720" imgH="6171840" progId="CorelPHOTOPAINT.Image.19">
                  <p:embed/>
                </p:oleObj>
              </mc:Choice>
              <mc:Fallback>
                <p:oleObj name="PHOTO-PAINT" r:id="rId6" imgW="7200720" imgH="6171840" progId="CorelPHOTOPAINT.Image.19">
                  <p:embed/>
                  <p:pic>
                    <p:nvPicPr>
                      <p:cNvPr id="4" name="Объект 3"/>
                      <p:cNvPicPr/>
                      <p:nvPr/>
                    </p:nvPicPr>
                    <p:blipFill>
                      <a:blip r:embed="rId7"/>
                      <a:stretch>
                        <a:fillRect/>
                      </a:stretch>
                    </p:blipFill>
                    <p:spPr>
                      <a:xfrm>
                        <a:off x="1454140" y="3509962"/>
                        <a:ext cx="3129566" cy="2826444"/>
                      </a:xfrm>
                      <a:prstGeom prst="rect">
                        <a:avLst/>
                      </a:prstGeom>
                    </p:spPr>
                  </p:pic>
                </p:oleObj>
              </mc:Fallback>
            </mc:AlternateContent>
          </a:graphicData>
        </a:graphic>
      </p:graphicFrame>
    </p:spTree>
    <p:extLst>
      <p:ext uri="{BB962C8B-B14F-4D97-AF65-F5344CB8AC3E}">
        <p14:creationId xmlns:p14="http://schemas.microsoft.com/office/powerpoint/2010/main" val="3047238799"/>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AX">
            <a:hlinkClick r:id="" action="ppaction://media"/>
            <a:extLst>
              <a:ext uri="{FF2B5EF4-FFF2-40B4-BE49-F238E27FC236}">
                <a16:creationId xmlns:a16="http://schemas.microsoft.com/office/drawing/2014/main" id="{4DA3E6D1-B9C2-44B5-919F-D290385D4DA9}"/>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12168188" cy="7190509"/>
          </a:xfrm>
        </p:spPr>
      </p:pic>
    </p:spTree>
    <p:extLst>
      <p:ext uri="{BB962C8B-B14F-4D97-AF65-F5344CB8AC3E}">
        <p14:creationId xmlns:p14="http://schemas.microsoft.com/office/powerpoint/2010/main" val="31992440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79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373487" y="528034"/>
                <a:ext cx="11294772" cy="6283769"/>
              </a:xfrm>
            </p:spPr>
            <p:txBody>
              <a:bodyPr>
                <a:normAutofit/>
              </a:bodyPr>
              <a:lstStyle/>
              <a:p>
                <a:pPr marL="0" indent="0" algn="just">
                  <a:lnSpc>
                    <a:spcPct val="100000"/>
                  </a:lnSpc>
                  <a:buNone/>
                </a:pPr>
                <a:r>
                  <a:rPr lang="uz-Latn-UZ" dirty="0"/>
                  <a:t>         </a:t>
                </a:r>
                <a:r>
                  <a:rPr lang="uz-Latn-UZ" sz="3600" dirty="0">
                    <a:latin typeface="Arial" panose="020B0604020202020204" pitchFamily="34" charset="0"/>
                    <a:cs typeface="Arial" panose="020B0604020202020204" pitchFamily="34" charset="0"/>
                  </a:rPr>
                  <a:t>Volt-amper xarakteristikaning 1</a:t>
                </a:r>
                <a:r>
                  <a:rPr lang="ru-RU" sz="3600" dirty="0">
                    <a:latin typeface="Arial" panose="020B0604020202020204" pitchFamily="34" charset="0"/>
                    <a:cs typeface="Arial" panose="020B0604020202020204" pitchFamily="34" charset="0"/>
                  </a:rPr>
                  <a:t>-</a:t>
                </a:r>
                <a:r>
                  <a:rPr lang="uz-Latn-UZ" sz="3600" dirty="0">
                    <a:latin typeface="Arial" panose="020B0604020202020204" pitchFamily="34" charset="0"/>
                    <a:cs typeface="Arial" panose="020B0604020202020204" pitchFamily="34" charset="0"/>
                  </a:rPr>
                  <a:t>qismida tok kuchining kuchlanishga bog‘liqligi quyidagi qonunga bo‘ysunadi:</a:t>
                </a:r>
              </a:p>
              <a:p>
                <a:pPr marL="0" indent="0">
                  <a:buNone/>
                </a:pPr>
                <a:r>
                  <a:rPr lang="uz-Latn-UZ" sz="4400" dirty="0">
                    <a:latin typeface="Arial" panose="020B0604020202020204" pitchFamily="34" charset="0"/>
                    <a:cs typeface="Arial" panose="020B0604020202020204" pitchFamily="34" charset="0"/>
                  </a:rPr>
                  <a:t>                       </a:t>
                </a:r>
                <a14:m>
                  <m:oMath xmlns:m="http://schemas.openxmlformats.org/officeDocument/2006/math">
                    <m:sSub>
                      <m:sSubPr>
                        <m:ctrlPr>
                          <a:rPr lang="uz-Latn-UZ" sz="5400" b="1" i="1">
                            <a:latin typeface="Cambria Math" panose="02040503050406030204" pitchFamily="18" charset="0"/>
                            <a:cs typeface="Calibri Light" panose="020F0302020204030204" pitchFamily="34" charset="0"/>
                          </a:rPr>
                        </m:ctrlPr>
                      </m:sSubPr>
                      <m:e>
                        <m:r>
                          <a:rPr lang="uz-Latn-UZ" sz="5400" b="1" i="1" smtClean="0">
                            <a:latin typeface="Cambria Math" panose="02040503050406030204" pitchFamily="18" charset="0"/>
                            <a:cs typeface="Calibri Light" panose="020F0302020204030204" pitchFamily="34" charset="0"/>
                          </a:rPr>
                          <m:t>𝑰</m:t>
                        </m:r>
                      </m:e>
                      <m:sub>
                        <m:r>
                          <a:rPr lang="uz-Latn-UZ" sz="5400" b="1" i="1" smtClean="0">
                            <a:latin typeface="Cambria Math" panose="02040503050406030204" pitchFamily="18" charset="0"/>
                            <a:cs typeface="Calibri Light" panose="020F0302020204030204" pitchFamily="34" charset="0"/>
                          </a:rPr>
                          <m:t>𝒂</m:t>
                        </m:r>
                      </m:sub>
                    </m:sSub>
                    <m:r>
                      <a:rPr lang="uz-Latn-UZ" sz="5400" b="1" i="0" smtClean="0">
                        <a:latin typeface="Cambria Math" panose="02040503050406030204" pitchFamily="18" charset="0"/>
                        <a:cs typeface="Calibri Light" panose="020F0302020204030204" pitchFamily="34" charset="0"/>
                      </a:rPr>
                      <m:t>=</m:t>
                    </m:r>
                    <m:sSup>
                      <m:sSupPr>
                        <m:ctrlPr>
                          <a:rPr lang="uz-Latn-UZ" sz="5400" b="1" i="1">
                            <a:latin typeface="Cambria Math" panose="02040503050406030204" pitchFamily="18" charset="0"/>
                          </a:rPr>
                        </m:ctrlPr>
                      </m:sSupPr>
                      <m:e>
                        <m:r>
                          <a:rPr lang="uz-Latn-UZ" sz="5400" b="1" i="1" smtClean="0">
                            <a:latin typeface="Cambria Math" panose="02040503050406030204" pitchFamily="18" charset="0"/>
                          </a:rPr>
                          <m:t>𝒌𝑼</m:t>
                        </m:r>
                      </m:e>
                      <m:sup>
                        <m:r>
                          <a:rPr lang="uz-Latn-UZ" sz="5400" b="1" i="1" smtClean="0">
                            <a:latin typeface="Cambria Math" panose="02040503050406030204" pitchFamily="18" charset="0"/>
                          </a:rPr>
                          <m:t>𝟑</m:t>
                        </m:r>
                        <m:r>
                          <a:rPr lang="uz-Latn-UZ" sz="5400" b="1" i="1" smtClean="0">
                            <a:latin typeface="Cambria Math" panose="02040503050406030204" pitchFamily="18" charset="0"/>
                          </a:rPr>
                          <m:t>/</m:t>
                        </m:r>
                        <m:r>
                          <a:rPr lang="uz-Latn-UZ" sz="5400" b="1" i="1" smtClean="0">
                            <a:latin typeface="Cambria Math" panose="02040503050406030204" pitchFamily="18" charset="0"/>
                          </a:rPr>
                          <m:t>𝟐</m:t>
                        </m:r>
                      </m:sup>
                    </m:sSup>
                  </m:oMath>
                </a14:m>
                <a:r>
                  <a:rPr lang="uz-Latn-UZ" sz="4000" b="1" dirty="0">
                    <a:latin typeface="Arial" panose="020B0604020202020204" pitchFamily="34" charset="0"/>
                    <a:cs typeface="Arial" panose="020B0604020202020204" pitchFamily="34" charset="0"/>
                  </a:rPr>
                  <a:t>      </a:t>
                </a:r>
              </a:p>
              <a:p>
                <a:pPr marL="0" indent="0">
                  <a:lnSpc>
                    <a:spcPct val="100000"/>
                  </a:lnSpc>
                  <a:buNone/>
                </a:pPr>
                <a:r>
                  <a:rPr lang="uz-Latn-UZ" sz="4000" dirty="0">
                    <a:latin typeface="Arial" panose="020B0604020202020204" pitchFamily="34" charset="0"/>
                    <a:cs typeface="Arial" panose="020B0604020202020204" pitchFamily="34" charset="0"/>
                  </a:rPr>
                  <a:t>      </a:t>
                </a:r>
                <a:r>
                  <a:rPr lang="uz-Latn-UZ" sz="3600" dirty="0">
                    <a:latin typeface="Arial" panose="020B0604020202020204" pitchFamily="34" charset="0"/>
                    <a:cs typeface="Arial" panose="020B0604020202020204" pitchFamily="34" charset="0"/>
                  </a:rPr>
                  <a:t>Bu formula </a:t>
                </a:r>
                <a:r>
                  <a:rPr lang="uz-Latn-UZ" sz="3600" b="1" i="1" dirty="0">
                    <a:latin typeface="Arial" panose="020B0604020202020204" pitchFamily="34" charset="0"/>
                    <a:cs typeface="Arial" panose="020B0604020202020204" pitchFamily="34" charset="0"/>
                  </a:rPr>
                  <a:t>Boguslavskiy – Lengmyur formulasi </a:t>
                </a:r>
                <a:r>
                  <a:rPr lang="uz-Latn-UZ" sz="3600" dirty="0">
                    <a:latin typeface="Arial" panose="020B0604020202020204" pitchFamily="34" charset="0"/>
                    <a:cs typeface="Arial" panose="020B0604020202020204" pitchFamily="34" charset="0"/>
                  </a:rPr>
                  <a:t>deyiladi.  </a:t>
                </a:r>
              </a:p>
              <a:p>
                <a:pPr marL="0" indent="0" algn="just">
                  <a:lnSpc>
                    <a:spcPct val="100000"/>
                  </a:lnSpc>
                  <a:buNone/>
                </a:pPr>
                <a:r>
                  <a:rPr lang="uz-Latn-UZ" sz="3600" dirty="0">
                    <a:latin typeface="Arial" panose="020B0604020202020204" pitchFamily="34" charset="0"/>
                    <a:cs typeface="Arial" panose="020B0604020202020204" pitchFamily="34" charset="0"/>
                  </a:rPr>
                  <a:t>      Katta quvvatga ega bo‘lgan yarim o‘tkazgichli diodlar ishlab chiqarilguncha vakuumli diodlar o‘zgaruvchan toklarni to‘g‘rilashda foydalanilgan</a:t>
                </a:r>
                <a:r>
                  <a:rPr lang="ru-RU" sz="3600" dirty="0">
                    <a:latin typeface="Arial" panose="020B0604020202020204" pitchFamily="34" charset="0"/>
                    <a:cs typeface="Arial" panose="020B0604020202020204" pitchFamily="34" charset="0"/>
                  </a:rPr>
                  <a:t>.</a:t>
                </a: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373487" y="528034"/>
                <a:ext cx="11294772" cy="6283769"/>
              </a:xfrm>
              <a:blipFill>
                <a:blip r:embed="rId2"/>
                <a:stretch>
                  <a:fillRect l="-1619" t="-1553" r="-2105"/>
                </a:stretch>
              </a:blipFill>
            </p:spPr>
            <p:txBody>
              <a:bodyPr/>
              <a:lstStyle/>
              <a:p>
                <a:r>
                  <a:rPr lang="ru-RU">
                    <a:noFill/>
                  </a:rPr>
                  <a:t> </a:t>
                </a:r>
              </a:p>
            </p:txBody>
          </p:sp>
        </mc:Fallback>
      </mc:AlternateContent>
    </p:spTree>
    <p:extLst>
      <p:ext uri="{BB962C8B-B14F-4D97-AF65-F5344CB8AC3E}">
        <p14:creationId xmlns:p14="http://schemas.microsoft.com/office/powerpoint/2010/main" val="25550060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385</TotalTime>
  <Words>365</Words>
  <Application>Microsoft Office PowerPoint</Application>
  <PresentationFormat>Произвольный</PresentationFormat>
  <Paragraphs>39</Paragraphs>
  <Slides>13</Slides>
  <Notes>0</Notes>
  <HiddenSlides>0</HiddenSlides>
  <MMClips>1</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13</vt:i4>
      </vt:variant>
    </vt:vector>
  </HeadingPairs>
  <TitlesOfParts>
    <vt:vector size="20" baseType="lpstr">
      <vt:lpstr>Arial</vt:lpstr>
      <vt:lpstr>Calibri</vt:lpstr>
      <vt:lpstr>Calibri Light</vt:lpstr>
      <vt:lpstr>Cambria Math</vt:lpstr>
      <vt:lpstr>News706 BT</vt:lpstr>
      <vt:lpstr>Тема Office</vt:lpstr>
      <vt:lpstr>PHOTO-PAINT</vt:lpstr>
      <vt:lpstr>Презентация PowerPoint</vt:lpstr>
      <vt:lpstr>Презентация PowerPoint</vt:lpstr>
      <vt:lpstr>                                     Vakuum</vt:lpstr>
      <vt:lpstr>Презентация PowerPoint</vt:lpstr>
      <vt:lpstr>Презентация PowerPoint</vt:lpstr>
      <vt:lpstr>                                Lampa-diod</vt:lpstr>
      <vt:lpstr>Презентация PowerPoint</vt:lpstr>
      <vt:lpstr>Презентация PowerPoint</vt:lpstr>
      <vt:lpstr>Презентация PowerPoint</vt:lpstr>
      <vt:lpstr>                      Elektron-nur trubkasi</vt:lpstr>
      <vt:lpstr>Masala</vt:lpstr>
      <vt:lpstr>Презентация PowerPoint</vt:lpstr>
      <vt:lpstr>Mustaqil bajarish uchun topshiriqlar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IX-BOB TURLI MUHITLARDA ELEKTR TOKI  Mavzu: Vakuumda elektr toki</dc:title>
  <dc:creator>User</dc:creator>
  <cp:lastModifiedBy>hp</cp:lastModifiedBy>
  <cp:revision>46</cp:revision>
  <dcterms:created xsi:type="dcterms:W3CDTF">2020-04-12T17:38:55Z</dcterms:created>
  <dcterms:modified xsi:type="dcterms:W3CDTF">2021-04-04T05:30:31Z</dcterms:modified>
</cp:coreProperties>
</file>