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11" r:id="rId3"/>
    <p:sldId id="309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F82345-380F-485E-A8A3-6CF31167D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5F2942-E292-4C95-A128-A37ED65C6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90B3B1-35FE-43F8-8D97-D9E245BAB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1C652E-E02D-4805-BD33-F908DBA42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C59C02-D548-4C41-91FE-C0A467522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50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EAB527-F17B-476F-B963-49EA1FFCF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F0D4AD1-E2A8-4815-9367-4B2860719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1ED31E-90BF-44F4-BD76-59841DE73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006898-0692-4FAB-8CBD-42838E483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694539-92C1-463A-83C3-AD668DF7B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99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00E8904-4907-410A-875F-866E1DEC3B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8ACE156-031F-4EAF-933A-C3EA4F20F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A2C235-B988-4CBB-B926-860EF86AD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054D30-E4F7-4021-A973-D3ACFCC90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3CBDC8-309F-4D38-8346-2506282DC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114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2577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CE6E93-FB8D-4DDD-B672-F629CA525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27490C-A221-4647-96CC-862AA74DE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1B00ED-079F-40B9-8A9A-DFCBA6EA5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5A98FA-8AD9-4B58-8345-DA70990E6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8D2A89-D26D-4579-8498-C84799EA2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669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71942C-26ED-4E05-8506-C6B0BFACF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521CF1C-F556-4841-9A9B-30D1683DB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98E24B-8C8D-4D0B-98E6-D93FB2836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B5A939-9686-47EC-9D2A-BD5F7308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25D8F3-4B39-4085-9482-849D078E1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36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F6E622-E6A5-4DCF-85A5-E3E31C856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3B70FA-0886-4FB1-B271-3EA491F40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1A8D6C-183E-4145-9EA1-722887E82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180220-8BD1-45B5-A028-116626B98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4322407-E835-4F98-B34A-8A303174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1FBB4D3-69AF-48A6-9B10-BA6B8EE0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65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C32C0B-8B53-4256-A40C-4644E1A57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EC95BF-05E9-49B4-A932-A1F9C030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50CBC3-F2D2-4805-AE5A-86184D69E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97586FF-57C4-4145-BF0D-23C6FD4D4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6843355-8F8A-4555-B72A-8F6A87592D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3FE9CC0-36ED-4668-BCF5-6772C4EEC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008F86A-6D19-4C82-A14C-781E98F73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4DA6FC-146D-44FA-8C3F-C5010131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42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BF74FA-CC3C-43AA-9E8E-543899877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D17A4C9-6C55-4E2A-B81E-29F7A0ED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7374680-DB9D-44AF-B2F4-75A4E621E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9A0F77F-BFE0-4D44-8D4A-A44B07350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93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1AACD21-AA91-43A6-A184-4A66BF571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D463BCE-E5E4-4C93-8DA3-3EAAB45C6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A7CD5B-14D8-4F27-981B-971DDB6A6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57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DA049C-E8C5-41C4-990D-57E918AF2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496D2D-CB03-434F-B64C-6E668D388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41AF376-E425-46A5-A1ED-0B9365508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FAB7DD-945F-476B-B8AF-90CFFC465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266420-8CD6-4BF7-A583-AE1ACA684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BB5D5F-0946-4308-B16E-7B20CD7ED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40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97787-E35E-44E5-9E95-363C60D36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0F810C8-93F5-405F-BFEC-A85A7CA66C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142E97-75F5-4962-984E-AC06416FB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30FDAE-755F-475B-89A1-B38BB1B0C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8BCC298-6F4D-4159-A97C-CA159865D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702CF5-9656-4E00-814A-6838DDD39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80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E91B3D-3635-4B75-AC34-1E3E71DF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DEA0E9-35EB-4CFD-91A2-7A100A1F5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C07A6E-DF6F-4CB6-B50F-E564A7F436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6481D-CBED-48E3-875A-5CFB69CC51FD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92CB78-7652-411C-9AA4-41CCBC2FE2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6A6986-168C-44DF-89A8-528B935ACF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8377F-232E-4107-BF2D-00E5643E3E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476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64974" y="2529927"/>
            <a:ext cx="7573929" cy="474392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spcAft>
                <a:spcPts val="1200"/>
              </a:spcAft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/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/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33427" y="2295714"/>
            <a:ext cx="538498" cy="201793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26394" y="502870"/>
            <a:ext cx="2133600" cy="773404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5AEBA3E2-F8B1-4660-84A4-C35E479F4723}"/>
              </a:ext>
            </a:extLst>
          </p:cNvPr>
          <p:cNvSpPr/>
          <p:nvPr/>
        </p:nvSpPr>
        <p:spPr>
          <a:xfrm>
            <a:off x="533427" y="4554908"/>
            <a:ext cx="538498" cy="201793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0DF91FC-9650-4231-A693-2CD1ED263C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6394" y="3734393"/>
            <a:ext cx="29527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0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298469" y="184525"/>
                <a:ext cx="5164657" cy="4237350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</m:oMath>
                </a14:m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298469" y="184525"/>
                <a:ext cx="5164657" cy="4237350"/>
              </a:xfrm>
              <a:blipFill>
                <a:blip r:embed="rId2"/>
                <a:stretch>
                  <a:fillRect t="-3453" b="-5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6208478" y="556147"/>
            <a:ext cx="0" cy="2746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26628" y="2183642"/>
            <a:ext cx="5369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5786" y="4612943"/>
                <a:ext cx="11313993" cy="206053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1800"/>
                  </a:spcAft>
                </a:pP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0,025 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1−(−2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𝑑𝑝𝑡𝑟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)∙0,25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≈0,167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≈16,7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1800"/>
                  </a:spcAft>
                </a:pP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𝟏𝟔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6" y="4612943"/>
                <a:ext cx="11313993" cy="2060531"/>
              </a:xfrm>
              <a:prstGeom prst="rect">
                <a:avLst/>
              </a:prstGeom>
              <a:blipFill>
                <a:blip r:embed="rId3"/>
                <a:stretch>
                  <a:fillRect l="-1940" b="-41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0501" y="184526"/>
                <a:ext cx="5607976" cy="32444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=−2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𝑑𝑝𝑡𝑟</m:t>
                    </m:r>
                  </m:oMath>
                </a14:m>
                <a:r>
                  <a:rPr lang="uz-Latn-UZ" sz="4000" b="0" i="1" dirty="0">
                    <a:solidFill>
                      <a:schemeClr val="tx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=0,25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01" y="184526"/>
                <a:ext cx="5607976" cy="3244474"/>
              </a:xfrm>
              <a:prstGeom prst="rect">
                <a:avLst/>
              </a:prstGeom>
              <a:blipFill>
                <a:blip r:embed="rId4"/>
                <a:stretch>
                  <a:fillRect l="-3373" t="-31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9739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29-mashq 7-masala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157-bet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2019300"/>
            <a:ext cx="11191362" cy="45140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Havoga nisbatan nur sindirish koʻrsatkichi 1,5 ga teng shishadan yasalgan sirtining egrilik radiuslari 25 cm va 40 cm boʻlgan ikki yoqlama qavariq linzaning optik kuchini toping.</a:t>
            </a:r>
          </a:p>
        </p:txBody>
      </p:sp>
    </p:spTree>
    <p:extLst>
      <p:ext uri="{BB962C8B-B14F-4D97-AF65-F5344CB8AC3E}">
        <p14:creationId xmlns:p14="http://schemas.microsoft.com/office/powerpoint/2010/main" val="15015483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895834" y="0"/>
                <a:ext cx="5567292" cy="3671248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den>
                    </m:f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den>
                    </m:f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e>
                        </m:d>
                        <m:d>
                          <m:d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uz-Latn-UZ" sz="4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uz-Latn-UZ" sz="3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uz-Latn-UZ" sz="36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895834" y="0"/>
                <a:ext cx="5567292" cy="3671248"/>
              </a:xfrm>
              <a:blipFill>
                <a:blip r:embed="rId2"/>
                <a:stretch>
                  <a:fillRect t="-2824" b="-88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513697" y="682388"/>
            <a:ext cx="1" cy="2746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28874" y="2511187"/>
            <a:ext cx="45247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5786" y="4510304"/>
                <a:ext cx="11682483" cy="21631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1800"/>
                  </a:spcAft>
                </a:pP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1,5−1</m:t>
                        </m:r>
                      </m:e>
                    </m:d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0,25 </m:t>
                            </m:r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0,4 </m:t>
                            </m:r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</m:e>
                    </m:d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=3,25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𝑑𝑝𝑡𝑟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1800"/>
                  </a:spcAft>
                </a:pP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𝑫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𝒅𝒑𝒕𝒓</m:t>
                    </m:r>
                  </m:oMath>
                </a14:m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6" y="4510304"/>
                <a:ext cx="11682483" cy="2163170"/>
              </a:xfrm>
              <a:prstGeom prst="rect">
                <a:avLst/>
              </a:prstGeom>
              <a:blipFill>
                <a:blip r:embed="rId3"/>
                <a:stretch>
                  <a:fillRect l="-18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4417" y="-13648"/>
                <a:ext cx="5367126" cy="34426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 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=0,25 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=0,4 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417" y="-13648"/>
                <a:ext cx="5367126" cy="3442647"/>
              </a:xfrm>
              <a:prstGeom prst="rect">
                <a:avLst/>
              </a:prstGeom>
              <a:blipFill>
                <a:blip r:embed="rId4"/>
                <a:stretch>
                  <a:fillRect l="-3405" t="-19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2248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727200"/>
            <a:ext cx="11191362" cy="48061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	1. Havoga nisbatan nur sindirish koʻrsatkichi 2 ga teng moddadan yasalgan sirtining egrilik radiuslari 20 cm va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25 cm boʻlgan ikki yoqlama qavariq linzaning optik kuchini toping. </a:t>
            </a:r>
          </a:p>
          <a:p>
            <a:pPr marL="0" indent="0" algn="just"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	2. Oʻquvchi bola koʻzoynagini olib, kitobni koʻzidan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20 cm masofada oʻqiydi. U taqqan koʻzoynakning optik kuchi qanday boʻlgan?</a:t>
            </a:r>
          </a:p>
          <a:p>
            <a:pPr marL="0" indent="0" algn="just"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	3.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29-mashq 3-masalalarni yechish. (157-bet)  </a:t>
            </a:r>
          </a:p>
        </p:txBody>
      </p:sp>
    </p:spTree>
    <p:extLst>
      <p:ext uri="{BB962C8B-B14F-4D97-AF65-F5344CB8AC3E}">
        <p14:creationId xmlns:p14="http://schemas.microsoft.com/office/powerpoint/2010/main" val="228008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29-mashq 1-masala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157-bet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993900"/>
            <a:ext cx="11191362" cy="45394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Balandligi 3 m boʻlgan daraxt suratga olinganda uning tasvirining balandligi 12 mm boʻldi. Agar fotoap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arat obyektivining fokus masofasi 20 cm boʻlsa, surat qanday masofadan olingan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6423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254391" y="0"/>
                <a:ext cx="6208735" cy="4176215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den>
                    </m:f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den>
                    </m:f>
                  </m:oMath>
                </a14:m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den>
                    </m:f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𝑑𝑓</m:t>
                        </m:r>
                      </m:den>
                    </m:f>
                  </m:oMath>
                </a14:m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den>
                    </m:f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uz-Latn-UZ" sz="3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h𝑑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den>
                    </m:f>
                  </m:oMath>
                </a14:m>
                <a:r>
                  <a:rPr lang="uz-Latn-UZ" sz="32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254391" y="0"/>
                <a:ext cx="6208735" cy="4176215"/>
              </a:xfrm>
              <a:blipFill>
                <a:blip r:embed="rId2"/>
                <a:stretch>
                  <a:fillRect t="-20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4830055" y="682388"/>
            <a:ext cx="0" cy="2279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73457" y="2347415"/>
            <a:ext cx="3608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5786" y="4104283"/>
                <a:ext cx="11313993" cy="256919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f>
                      <m:fPr>
                        <m:ctrlPr>
                          <a:rPr lang="el-GR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h𝑑</m:t>
                            </m:r>
                          </m:num>
                          <m:den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den>
                        </m:f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h𝑑</m:t>
                            </m:r>
                          </m:num>
                          <m:den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den>
                        </m:f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h𝑑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𝐻𝑑</m:t>
                            </m:r>
                          </m:num>
                          <m:den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  <m:sSup>
                              <m:sSupPr>
                                <m:ctrlPr>
                                  <a:rPr lang="uz-Latn-UZ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p>
                                <m:r>
                                  <a:rPr lang="uz-Latn-UZ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den>
                        </m:f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</m:d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sSup>
                          <m:sSup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h𝑑</m:t>
                        </m:r>
                      </m:den>
                    </m:f>
                  </m:oMath>
                </a14:m>
                <a:r>
                  <a:rPr lang="uz-Latn-UZ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uz-Latn-UZ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6" y="4104283"/>
                <a:ext cx="11313993" cy="25691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3974" y="0"/>
                <a:ext cx="4293763" cy="34290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=0,012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74" y="0"/>
                <a:ext cx="4293763" cy="3429000"/>
              </a:xfrm>
              <a:prstGeom prst="rect">
                <a:avLst/>
              </a:prstGeom>
              <a:blipFill>
                <a:blip r:embed="rId4"/>
                <a:stretch>
                  <a:fillRect l="-3551" t="-12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7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03400" y="1422400"/>
                <a:ext cx="9851788" cy="51109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0,2 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∙(3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+0,012 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0,012 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=50,2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uz-Latn-UZ" sz="44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=50,2 </m:t>
                    </m:r>
                    <m:r>
                      <a:rPr lang="uz-Latn-UZ" sz="4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4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03400" y="1422400"/>
                <a:ext cx="9851788" cy="5110921"/>
              </a:xfrm>
              <a:blipFill>
                <a:blip r:embed="rId2"/>
                <a:stretch>
                  <a:fillRect l="-25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452115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29-mashq 2-masala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157-bet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892300"/>
            <a:ext cx="10553700" cy="46410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Mikroskop ob’yektivining fokus masofasi 2 mm, okulyarining fokus masofasi 30 mm. Okulyar bilan fokus orasidagi masofa 20 cm boʻlsa, mikroskopning kattalashtirishini toping.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211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895834" y="184526"/>
                <a:ext cx="5567292" cy="3118233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uz-Latn-UZ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uz-Latn-UZ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6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895834" y="184526"/>
                <a:ext cx="5567292" cy="3118233"/>
              </a:xfrm>
              <a:blipFill>
                <a:blip r:embed="rId2"/>
                <a:stretch>
                  <a:fillRect t="-33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567034" y="1023582"/>
            <a:ext cx="0" cy="2975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27797" y="3411940"/>
            <a:ext cx="47221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8874" y="4291940"/>
                <a:ext cx="10980905" cy="23815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0,2 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∙0,25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0,03 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=833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uz-Latn-UZ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𝑲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𝟖𝟑𝟑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74" y="4291940"/>
                <a:ext cx="10980905" cy="2381534"/>
              </a:xfrm>
              <a:prstGeom prst="rect">
                <a:avLst/>
              </a:prstGeom>
              <a:blipFill>
                <a:blip r:embed="rId3"/>
                <a:stretch>
                  <a:fillRect l="-19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8874" y="184526"/>
                <a:ext cx="5367126" cy="362319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=0,002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=0,03 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 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=0,25 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74" y="184526"/>
                <a:ext cx="5367126" cy="3623198"/>
              </a:xfrm>
              <a:prstGeom prst="rect">
                <a:avLst/>
              </a:prstGeom>
              <a:blipFill>
                <a:blip r:embed="rId4"/>
                <a:stretch>
                  <a:fillRect l="-3523" t="-1681" b="-110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42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29-mashq 5-masala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157-bet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AB3-3674-486D-A064-6D10D3170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905000"/>
            <a:ext cx="10579100" cy="46283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Oʻquvchi bola koʻzoynagini olib, kitobni koʻzidan 16 cm masofada oʻqiydi. U taqqan koʻzoynakning optik kuchi qanday boʻlgan?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2987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298469" y="184525"/>
                <a:ext cx="5164657" cy="3118233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298469" y="184525"/>
                <a:ext cx="5164657" cy="3118233"/>
              </a:xfrm>
              <a:blipFill>
                <a:blip r:embed="rId2"/>
                <a:stretch>
                  <a:fillRect t="-46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6208478" y="556147"/>
            <a:ext cx="0" cy="2746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26628" y="2183642"/>
            <a:ext cx="5369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0501" y="3657601"/>
                <a:ext cx="11109278" cy="30158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ts val="1800"/>
                  </a:spcAft>
                </a:pP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0,25 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0,16 </m:t>
                        </m:r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=−2,25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𝑑𝑝𝑡𝑟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00000"/>
                  </a:lnSpc>
                  <a:spcAft>
                    <a:spcPts val="1800"/>
                  </a:spcAft>
                </a:pP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𝑫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𝒅𝒑𝒕𝒓</m:t>
                    </m:r>
                  </m:oMath>
                </a14:m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01" y="3657601"/>
                <a:ext cx="11109278" cy="3015873"/>
              </a:xfrm>
              <a:prstGeom prst="rect">
                <a:avLst/>
              </a:prstGeom>
              <a:blipFill>
                <a:blip r:embed="rId3"/>
                <a:stretch>
                  <a:fillRect l="-19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0501" y="184526"/>
                <a:ext cx="5164657" cy="32444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=16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=0,16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=0,25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01" y="184526"/>
                <a:ext cx="5164657" cy="3244474"/>
              </a:xfrm>
              <a:prstGeom prst="rect">
                <a:avLst/>
              </a:prstGeom>
              <a:blipFill>
                <a:blip r:embed="rId4"/>
                <a:stretch>
                  <a:fillRect l="-3660" t="-31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924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29-mashq 6-masala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157-bet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63600" y="1828800"/>
                <a:ext cx="10274300" cy="47045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Oʻquvchi optik kuchi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𝑑𝑝𝑡𝑟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boʻlgan koʻzoynakda oʻqimoqda. Uning koʻzoynaksiz eng yaxshi koʻrish masofasi qanday? 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63600" y="1828800"/>
                <a:ext cx="10274300" cy="4704521"/>
              </a:xfrm>
              <a:blipFill>
                <a:blip r:embed="rId2"/>
                <a:stretch>
                  <a:fillRect l="-2136" t="-3627" r="-20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02540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350</Words>
  <Application>Microsoft Office PowerPoint</Application>
  <PresentationFormat>Широкоэкранный</PresentationFormat>
  <Paragraphs>81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29-mashq 1-masala (157-bet)</vt:lpstr>
      <vt:lpstr>Презентация PowerPoint</vt:lpstr>
      <vt:lpstr>Презентация PowerPoint</vt:lpstr>
      <vt:lpstr>29-mashq 2-masala (157-bet)</vt:lpstr>
      <vt:lpstr>Презентация PowerPoint</vt:lpstr>
      <vt:lpstr>29-mashq 5-masala (157-bet)</vt:lpstr>
      <vt:lpstr>Презентация PowerPoint</vt:lpstr>
      <vt:lpstr>29-mashq 6-masala (157-bet)</vt:lpstr>
      <vt:lpstr>Презентация PowerPoint</vt:lpstr>
      <vt:lpstr>29-mashq 7-masala (157-bet)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25</cp:revision>
  <dcterms:created xsi:type="dcterms:W3CDTF">2021-04-07T03:38:18Z</dcterms:created>
  <dcterms:modified xsi:type="dcterms:W3CDTF">2021-04-10T17:41:54Z</dcterms:modified>
</cp:coreProperties>
</file>