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data20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  <p:sldId id="316" r:id="rId3"/>
    <p:sldId id="321" r:id="rId4"/>
    <p:sldId id="304" r:id="rId5"/>
    <p:sldId id="305" r:id="rId6"/>
    <p:sldId id="260" r:id="rId7"/>
    <p:sldId id="303" r:id="rId8"/>
    <p:sldId id="306" r:id="rId9"/>
    <p:sldId id="320" r:id="rId10"/>
    <p:sldId id="310" r:id="rId11"/>
    <p:sldId id="311" r:id="rId12"/>
    <p:sldId id="322" r:id="rId13"/>
    <p:sldId id="312" r:id="rId14"/>
    <p:sldId id="313" r:id="rId15"/>
    <p:sldId id="31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ata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image" Target="../media/image3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/>
      <dgm:t>
        <a:bodyPr/>
        <a:lstStyle/>
        <a:p>
          <a:pPr algn="ctr"/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Yorug‘likning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qaytish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sinish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qonunlari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To‘la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ichki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qaytish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ru-RU" sz="400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𝛼</m:t>
                  </m:r>
                  <m:r>
                    <a:rPr lang="en-US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𝛽</m:t>
                  </m:r>
                  <m:r>
                    <a:rPr lang="en-US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;</m:t>
                  </m:r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4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</m:e>
                    <m:sub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21</m:t>
                      </m:r>
                    </m:sub>
                  </m:sSub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func>
                        <m:funcPr>
                          <m:ctrlPr>
                            <a:rPr lang="en-US" sz="40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0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sin</m:t>
                          </m:r>
                        </m:fName>
                        <m:e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e>
                      </m:func>
                    </m:num>
                    <m:den>
                      <m:func>
                        <m:funcPr>
                          <m:ctrlPr>
                            <a:rPr lang="en-US" sz="40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0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sin</m:t>
                          </m:r>
                        </m:fName>
                        <m:e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𝛽</m:t>
                          </m:r>
                        </m:e>
                      </m:func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;   </a:t>
              </a:r>
              <a14:m>
                <m:oMath xmlns:m="http://schemas.openxmlformats.org/officeDocument/2006/math"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num>
                    <m:den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;   </a:t>
              </a:r>
              <a14:m>
                <m:oMath xmlns:m="http://schemas.openxmlformats.org/officeDocument/2006/math">
                  <m:f>
                    <m:fPr>
                      <m:ctrlPr>
                        <a:rPr lang="en-US" sz="40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den>
                  </m:f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den>
                  </m:f>
                </m:oMath>
              </a14:m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ru-RU" sz="4000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𝛼</a:t>
              </a:r>
              <a:r>
                <a:rPr lang="en-US" sz="4000" b="0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=𝛽;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4000" b="0" i="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𝑛_21=sin⁡</a:t>
              </a:r>
              <a:r>
                <a:rPr lang="en-US" sz="4000" b="0" i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𝛼/</a:t>
              </a:r>
              <a:r>
                <a:rPr lang="en-US" sz="4000" b="0" i="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a:t>sin⁡</a:t>
              </a:r>
              <a:r>
                <a:rPr lang="en-US" sz="4000" b="0" i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𝛽 </a:t>
              </a:r>
              <a:r>
                <a:rPr lang="en-US" sz="4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;   </a:t>
              </a:r>
              <a:r>
                <a:rPr lang="en-US" sz="4000" b="0" i="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𝑛=𝑐/</a:t>
              </a:r>
              <a:r>
                <a:rPr lang="en-US" sz="4000" b="0" i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;   </a:t>
              </a:r>
              <a:r>
                <a:rPr lang="en-US" sz="40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𝑛_2/𝑛_1 =</a:t>
              </a:r>
              <a:r>
                <a:rPr lang="en-US" sz="4000" b="0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en-US" sz="40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1/</a:t>
              </a:r>
              <a:r>
                <a:rPr lang="en-US" sz="4000" b="0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en-US" sz="40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2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f>
                    <m:fPr>
                      <m:ctrlPr>
                        <a:rPr lang="ru-RU" sz="4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ru-RU" sz="4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ru-RU" sz="4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den>
                  </m:f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func>
                        <m:funcPr>
                          <m:ctrlPr>
                            <a:rPr lang="en-US" sz="4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sin</m:t>
                          </m:r>
                        </m:fName>
                        <m:e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e>
                      </m:func>
                    </m:num>
                    <m:den>
                      <m:func>
                        <m:funcPr>
                          <m:ctrlPr>
                            <a:rPr lang="en-US" sz="4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4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sin</m:t>
                          </m:r>
                        </m:fName>
                        <m:e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𝛽</m:t>
                          </m:r>
                        </m:e>
                      </m:func>
                    </m:den>
                  </m:f>
                </m:oMath>
              </a14:m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;   </a:t>
              </a:r>
              <a14:m>
                <m:oMath xmlns:m="http://schemas.openxmlformats.org/officeDocument/2006/math">
                  <m:func>
                    <m:funcPr>
                      <m:ctrlPr>
                        <a:rPr lang="en-US" sz="4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uncPr>
                    <m:fName>
                      <m:r>
                        <m:rPr>
                          <m:sty m:val="p"/>
                        </m:rPr>
                        <a:rPr lang="en-US" sz="440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sin</m:t>
                      </m:r>
                    </m:fName>
                    <m:e>
                      <m:sSub>
                        <m:sSubPr>
                          <m:ctrlPr>
                            <a:rPr lang="en-US" sz="4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e>
                  </m:func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;   </m:t>
                  </m:r>
                  <m:func>
                    <m:funcPr>
                      <m:ctrlPr>
                        <a:rPr lang="en-US" sz="4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uncPr>
                    <m:fName>
                      <m:r>
                        <m:rPr>
                          <m:sty m:val="p"/>
                        </m:rPr>
                        <a:rPr lang="en-US" sz="440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sin</m:t>
                      </m:r>
                    </m:fName>
                    <m:e>
                      <m:sSub>
                        <m:sSubPr>
                          <m:ctrlPr>
                            <a:rPr lang="en-US" sz="4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den>
                      </m:f>
                    </m:e>
                  </m:func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  </m:t>
                  </m:r>
                </m:oMath>
              </a14:m>
              <a:endParaRPr lang="ru-RU" sz="4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en-US" sz="44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𝑛</a:t>
              </a:r>
              <a:r>
                <a:rPr lang="ru-RU" sz="44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_</a:t>
              </a:r>
              <a:r>
                <a:rPr lang="en-US" sz="44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2</a:t>
              </a:r>
              <a:r>
                <a:rPr lang="ru-RU" sz="44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/</a:t>
              </a:r>
              <a:r>
                <a:rPr lang="en-US" sz="44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𝑛</a:t>
              </a:r>
              <a:r>
                <a:rPr lang="ru-RU" sz="44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_</a:t>
              </a:r>
              <a:r>
                <a:rPr lang="en-US" sz="44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1 =</a:t>
              </a:r>
              <a:r>
                <a:rPr lang="en-US" sz="4400" b="0" i="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a:t>sin⁡</a:t>
              </a:r>
              <a:r>
                <a:rPr lang="en-US" sz="4400" b="0" i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𝛼/</a:t>
              </a:r>
              <a:r>
                <a:rPr lang="en-US" sz="4400" b="0" i="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a:t>sin⁡</a:t>
              </a:r>
              <a:r>
                <a:rPr lang="en-US" sz="4400" b="0" i="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𝛽 </a:t>
              </a:r>
              <a:r>
                <a:rPr lang="en-US" sz="4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;   </a:t>
              </a:r>
              <a:r>
                <a:rPr lang="en-US" sz="440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sin⁡〖</a:t>
              </a:r>
              <a:r>
                <a:rPr lang="en-US" sz="4400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𝛼_</a:t>
              </a:r>
              <a:r>
                <a:rPr lang="en-US" sz="44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0=𝑛_2/𝑛_1 〗;   </a:t>
              </a:r>
              <a:r>
                <a:rPr lang="en-US" sz="440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 sin⁡〖</a:t>
              </a:r>
              <a:r>
                <a:rPr lang="en-US" sz="4400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𝛼_</a:t>
              </a:r>
              <a:r>
                <a:rPr lang="en-US" sz="44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0=1/𝑛〗   </a:t>
              </a:r>
              <a:endParaRPr lang="ru-RU" sz="4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/>
      <dgm:t>
        <a:bodyPr/>
        <a:lstStyle/>
        <a:p>
          <a:pPr algn="ctr"/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Yorug‘likning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qaytish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sinish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qonunlari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To‘la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ichki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qaytish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  <dgm:t>
        <a:bodyPr/>
        <a:lstStyle/>
        <a:p>
          <a:endParaRPr lang="ru-RU"/>
        </a:p>
      </dgm:t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Linzaning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optik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kuchi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</a:t>
              </a:r>
              <a14:m>
                <m:oMath xmlns:m="http://schemas.openxmlformats.org/officeDocument/2006/math"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𝐷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;   </a:t>
              </a:r>
              <a14:m>
                <m:oMath xmlns:m="http://schemas.openxmlformats.org/officeDocument/2006/math"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𝐷</m:t>
                      </m:r>
                    </m:den>
                  </m:f>
                </m:oMath>
              </a14:m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Linzaning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optik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kuchi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𝐷=1/𝐹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;   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𝐹=1/𝐷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Fokus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masofasi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 </a:t>
              </a:r>
              <a14:m>
                <m:oMath xmlns:m="http://schemas.openxmlformats.org/officeDocument/2006/math"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−1)∙(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den>
                  </m:f>
                </m:oMath>
              </a14:m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Fokus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masofasi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 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𝐹=1/((𝑛−1)∙(1/𝑅_1 +1/𝑅_2 ))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f>
                    <m:fPr>
                      <m:ctrlPr>
                        <a:rPr lang="en-US" sz="4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</m:den>
                  </m:f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𝑑</m:t>
                      </m:r>
                    </m:den>
                  </m:f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</m:den>
                  </m:f>
                </m:oMath>
              </a14:m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;        </a:t>
              </a:r>
              <a14:m>
                <m:oMath xmlns:m="http://schemas.openxmlformats.org/officeDocument/2006/math"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</m:den>
                  </m:f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𝑑</m:t>
                      </m:r>
                    </m:den>
                  </m:f>
                  <m:r>
                    <a:rPr lang="en-US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f>
                    <m:fPr>
                      <m:ctrlP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</m:den>
                  </m:f>
                </m:oMath>
              </a14:m>
              <a:endParaRPr lang="ru-RU" sz="4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en-US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1/𝐹=1/𝑑+1/𝑓</a:t>
              </a:r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;        </a:t>
              </a:r>
              <a:r>
                <a:rPr lang="en-US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−1/𝐹=1/𝑑−1/𝑓</a:t>
              </a:r>
              <a:endParaRPr lang="ru-RU" sz="4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30089"/>
          <a:ext cx="10082520" cy="1447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Yorug‘likning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qaytish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sinish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qonunlari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To‘la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ichki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qaytish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30089"/>
        <a:ext cx="10082520" cy="1447132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45633"/>
          <a:ext cx="9626816" cy="1577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ru-RU" sz="400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𝛼</m:t>
              </m:r>
              <m:r>
                <a:rPr lang="en-US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𝛽</m:t>
              </m:r>
              <m:r>
                <a:rPr lang="en-US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;</m:t>
              </m:r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 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400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40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</m:e>
                <m:sub>
                  <m:r>
                    <a:rPr lang="en-US" sz="40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21</m:t>
                  </m:r>
                </m:sub>
              </m:sSub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func>
                    <m:funcPr>
                      <m:ctrlPr>
                        <a:rPr lang="en-US" sz="40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uncPr>
                    <m:fName>
                      <m:r>
                        <m:rPr>
                          <m:sty m:val="p"/>
                        </m:rPr>
                        <a:rPr lang="en-US" sz="4000" b="0" i="0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sin</m:t>
                      </m:r>
                    </m:fName>
                    <m:e>
                      <m:r>
                        <a:rPr lang="en-US" sz="40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𝛼</m:t>
                      </m:r>
                    </m:e>
                  </m:func>
                </m:num>
                <m:den>
                  <m:func>
                    <m:funcPr>
                      <m:ctrlPr>
                        <a:rPr lang="en-US" sz="40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uncPr>
                    <m:fName>
                      <m:r>
                        <m:rPr>
                          <m:sty m:val="p"/>
                        </m:rPr>
                        <a:rPr lang="en-US" sz="4000" b="0" i="0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sin</m:t>
                      </m:r>
                    </m:fName>
                    <m:e>
                      <m:r>
                        <a:rPr lang="en-US" sz="40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𝛽</m:t>
                      </m:r>
                    </m:e>
                  </m:func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; 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𝑛</m:t>
              </m:r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num>
                <m:den>
                  <m:r>
                    <a:rPr lang="en-US" sz="40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𝜗</m:t>
                  </m:r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;   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40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en-US" sz="400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</m:e>
                    <m:sub>
                      <m: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num>
                <m:den>
                  <m:sSub>
                    <m:sSubPr>
                      <m:ctrlPr>
                        <a:rPr lang="en-US" sz="400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</m:e>
                    <m:sub>
                      <m: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</m:den>
              </m:f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</m:num>
                <m:den>
                  <m:sSub>
                    <m:sSubPr>
                      <m:ctrlP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den>
              </m:f>
            </m:oMath>
          </a14:m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45633"/>
        <a:ext cx="9626816" cy="1577010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83345" y="4320210"/>
          <a:ext cx="10082520" cy="1388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ru-RU" sz="44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ru-RU" sz="440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</m:e>
                    <m:sub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num>
                <m:den>
                  <m:sSub>
                    <m:sSubPr>
                      <m:ctrlPr>
                        <a:rPr lang="ru-RU" sz="440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</m:e>
                    <m:sub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</m:den>
              </m:f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4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func>
                    <m:funcPr>
                      <m:ctrlPr>
                        <a:rPr lang="en-US" sz="44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uncPr>
                    <m:fName>
                      <m:r>
                        <m:rPr>
                          <m:sty m:val="p"/>
                        </m:rPr>
                        <a:rPr lang="en-US" sz="4400" b="0" i="0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sin</m:t>
                      </m:r>
                    </m:fName>
                    <m:e>
                      <m:r>
                        <a:rPr lang="en-US" sz="44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𝛼</m:t>
                      </m:r>
                    </m:e>
                  </m:func>
                </m:num>
                <m:den>
                  <m:func>
                    <m:funcPr>
                      <m:ctrlPr>
                        <a:rPr lang="en-US" sz="44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uncPr>
                    <m:fName>
                      <m:r>
                        <m:rPr>
                          <m:sty m:val="p"/>
                        </m:rPr>
                        <a:rPr lang="en-US" sz="4400" b="0" i="0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sin</m:t>
                      </m:r>
                    </m:fName>
                    <m:e>
                      <m:r>
                        <a:rPr lang="en-US" sz="44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𝛽</m:t>
                      </m:r>
                    </m:e>
                  </m:func>
                </m:den>
              </m:f>
            </m:oMath>
          </a14:m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;   </a:t>
          </a:r>
          <a14:m xmlns:a14="http://schemas.microsoft.com/office/drawing/2010/main">
            <m:oMath xmlns:m="http://schemas.openxmlformats.org/officeDocument/2006/math">
              <m:func>
                <m:funcPr>
                  <m:ctrlPr>
                    <a:rPr lang="en-US" sz="44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uncPr>
                <m:fName>
                  <m:r>
                    <m:rPr>
                      <m:sty m:val="p"/>
                    </m:rPr>
                    <a:rPr lang="en-US" sz="4400" i="0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sin</m:t>
                  </m:r>
                </m:fName>
                <m:e>
                  <m:sSub>
                    <m:sSubPr>
                      <m:ctrlPr>
                        <a:rPr lang="en-US" sz="440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𝛼</m:t>
                      </m:r>
                    </m:e>
                    <m:sub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en-US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e>
                        <m:sub>
                          <m:r>
                            <a:rPr lang="en-US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en-US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e>
                        <m:sub>
                          <m:r>
                            <a:rPr lang="en-US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den>
                  </m:f>
                </m:e>
              </m:func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;   </m:t>
              </m:r>
              <m:func>
                <m:funcPr>
                  <m:ctrlPr>
                    <a:rPr lang="en-US" sz="44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uncPr>
                <m:fName>
                  <m:r>
                    <m:rPr>
                      <m:sty m:val="p"/>
                    </m:rPr>
                    <a:rPr lang="en-US" sz="4400" i="0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sin</m:t>
                  </m:r>
                </m:fName>
                <m:e>
                  <m:sSub>
                    <m:sSubPr>
                      <m:ctrlPr>
                        <a:rPr lang="en-US" sz="440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40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𝛼</m:t>
                      </m:r>
                    </m:e>
                    <m:sub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en-US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</m:den>
                  </m:f>
                </m:e>
              </m:func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  </m:t>
              </m:r>
            </m:oMath>
          </a14:m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3345" y="4320210"/>
        <a:ext cx="10082520" cy="1388824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30089"/>
          <a:ext cx="10082520" cy="1447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Linzaning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optik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kuchi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: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𝐷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; 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𝐹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𝐷</m:t>
                  </m:r>
                </m:den>
              </m:f>
            </m:oMath>
          </a14:m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30089"/>
        <a:ext cx="10082520" cy="1447132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45633"/>
          <a:ext cx="9626816" cy="1577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Fokus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masofasi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: 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𝐹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(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−1)∙(</m:t>
                  </m:r>
                  <m:f>
                    <m:fPr>
                      <m:ctrlP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sSub>
                        <m:sSubPr>
                          <m:ctrlP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den>
                  </m:f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f>
                    <m:fPr>
                      <m:ctrlP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sSub>
                        <m:sSubPr>
                          <m:ctrlP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den>
                  </m:f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)</m:t>
                  </m:r>
                </m:den>
              </m:f>
            </m:oMath>
          </a14:m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45633"/>
        <a:ext cx="9626816" cy="1577010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83345" y="4320210"/>
          <a:ext cx="10082520" cy="1388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44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</m:den>
              </m:f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𝑑</m:t>
                  </m:r>
                </m:den>
              </m:f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+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𝑓</m:t>
                  </m:r>
                </m:den>
              </m:f>
            </m:oMath>
          </a14:m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;        </a:t>
          </a:r>
          <a14:m xmlns:a14="http://schemas.microsoft.com/office/drawing/2010/main">
            <m:oMath xmlns:m="http://schemas.openxmlformats.org/officeDocument/2006/math"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−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</m:den>
              </m:f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𝑑</m:t>
                  </m:r>
                </m:den>
              </m:f>
              <m:r>
                <a:rPr lang="en-US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−</m:t>
              </m:r>
              <m:f>
                <m:fPr>
                  <m:ctrlP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en-US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𝑓</m:t>
                  </m:r>
                </m:den>
              </m:f>
            </m:oMath>
          </a14:m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3345" y="4320210"/>
        <a:ext cx="10082520" cy="1388824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C2F2A6-882D-47FF-8133-FB5FF241F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84B252-1ADC-460A-96EC-3CD2C5066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C26F0D-CF76-4295-A6C7-BDDCFD7D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751E06-374B-4D55-9C77-FC6EF9541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C11BA5-2B2E-48CE-8032-BBCD6B8E2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18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7EB9CD-9FAD-4816-9950-D6B5452D0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2442C9F-6294-4836-9FE1-9BEF42672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DFE0E8-F9E4-4B06-9165-F3514DB89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C475E0-149F-4E00-B6F6-660DBDB3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D56622-18CC-453A-BFB8-492C66AA5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05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7EA4141-324A-4619-A9EC-0A764F449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9566C08-7692-4778-BF98-3EA202CDB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5F15FC-33FB-4D6B-B5DA-31B407792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6A0022-44F2-45B4-B871-4E44DACE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8D8107-33E9-4384-87ED-0D1E827F3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502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54836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765A09-5B52-4CA9-B7D8-30AA4B375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2552D9-88C8-429D-95C0-9D9B09E7B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EDEE26-BE5B-4F27-8720-0ABFA0D3D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8A289F-DE93-408C-B9FA-5C16C903C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BD0B4C-D9FA-48F9-A29C-7449C31B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964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0EF381-40F2-47AD-9B51-E44A4CD74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F068A3-C318-4C13-8DDF-3275AA5AD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3A6714-4BE4-4D86-BB39-C975571D9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DA888C-B568-4641-8B54-C56E42217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0E3E58-DB20-4211-9D7A-B11948697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16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B2F34-BF9E-4BCF-AFFD-FC2651C51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8A2A61-CD39-448E-8ED3-0E3601B4C7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487D6D-6308-45AB-A8A3-6416DD6D6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E7C751-1BCF-4A39-B9AC-E3259C172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8CBCDC-4096-4683-A78D-DF724567C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21952B1-42E7-4A4E-ABA8-9A5668034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64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80EC95-882E-49EF-BADD-2D49A60F1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08C354-EA07-4E1A-B137-B7F34443E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A8454E-F608-4759-AC1D-7E4652F6B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4DF1E0-0D5D-47F1-B032-048FA3DC81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7D15988-C7C0-4BEC-88D4-5063CF356D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D23CEF6-357F-4B64-AFAA-EC9A5D228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1BD96AD-45F9-4DF3-8B5A-1CAC8927F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29D1D25-91C9-4CF6-A486-B1A29FE93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41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DCD180-C3C5-4021-87B7-363B28297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C3F928B-0994-41AA-9C44-8E4065127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1F59BA-E9DE-41DD-8820-23CA36B7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87FB717-4008-4CCC-A7A0-83FCAC7DC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51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0F156D-62D7-4967-8B57-17F45DB6E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79CCC98-D0AC-48E1-BA1D-075D7B328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2B10C62-6727-4F1B-85F2-337827E2C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96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7433BB-0C8B-4C15-A921-B7F933FB5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C56EF8-019D-4E10-AC39-A6CA56C6C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0844B91-770C-4F6A-AEBC-C45710197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75C2F59-D27C-4405-A5D9-58752522A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EA7FF91-0FF7-44B0-8E27-EB46059AB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ACB8C4-E87C-4E50-B389-E8D313F5E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9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855600-7B4B-40EB-B8CB-82B2D3668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65D05FD-91F9-4865-B98A-7C3E557AC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ED2D0A-A304-4E93-8D74-1C37C939E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D2FE4F-89D3-4640-A740-C5F117F14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FDB33B-5639-4E7E-BEE3-8EA7F3B55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AC128C-C1B3-4DA5-8558-382DE05E1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140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67FA5B-202C-472B-B629-C383E6598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8E72FC-FA44-42D4-9A7F-BC3672F67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58C19F-632F-41A4-9FD6-DFC5648AF0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80C92-79A6-402C-8ABF-3B10D7A43D5A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ED13FC-757E-4749-B314-083A1A9C9B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F78691-8B28-4197-865E-FF719D421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0FC77-1C24-42C3-ABDB-6D59C89DCD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33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20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65731" y="2256646"/>
            <a:ext cx="10256547" cy="4928590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Aft>
                <a:spcPts val="1200"/>
              </a:spcAft>
            </a:pP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r>
              <a:rPr lang="uz-Latn-UZ" sz="6000" b="1" dirty="0">
                <a:solidFill>
                  <a:srgbClr val="002060"/>
                </a:solidFill>
                <a:latin typeface="Arial"/>
                <a:cs typeface="Arial"/>
              </a:rPr>
              <a:t>Masalalar yechish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lang="ru-RU" sz="6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/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33426" y="2331344"/>
            <a:ext cx="620943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26394" y="502870"/>
            <a:ext cx="2133600" cy="773404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5AEBA3E2-F8B1-4660-84A4-C35E479F4723}"/>
              </a:ext>
            </a:extLst>
          </p:cNvPr>
          <p:cNvSpPr/>
          <p:nvPr/>
        </p:nvSpPr>
        <p:spPr>
          <a:xfrm>
            <a:off x="505563" y="4535020"/>
            <a:ext cx="648806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E37D70C-549D-4FD2-93D4-0575C39F90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300" y="3517901"/>
            <a:ext cx="3365261" cy="263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0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4-m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955800"/>
            <a:ext cx="10839535" cy="4325730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40 cm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qavariq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linzada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buyumning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tasviri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kattalashgan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buyumni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linzadan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uzoqlikda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o‘rnatish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198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>
            <a:extLst>
              <a:ext uri="{FF2B5EF4-FFF2-40B4-BE49-F238E27FC236}">
                <a16:creationId xmlns:a16="http://schemas.microsoft.com/office/drawing/2014/main" id="{A9941E72-F7BB-4003-A70A-F8AD012D16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5584" y="263032"/>
            <a:ext cx="6529870" cy="3165968"/>
          </a:xfrm>
        </p:spPr>
        <p:txBody>
          <a:bodyPr/>
          <a:lstStyle/>
          <a:p>
            <a:pPr algn="ctr"/>
            <a:r>
              <a:rPr lang="uz-Latn-UZ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Formula:</a:t>
            </a:r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z-Latn-UZ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uz-Latn-U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744845" y="714534"/>
            <a:ext cx="1" cy="2273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38339" y="1962603"/>
            <a:ext cx="46480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9400" y="2983832"/>
                <a:ext cx="11137900" cy="36111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00000"/>
                  </a:lnSpc>
                </a:pP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den>
                    </m:f>
                    <m:r>
                      <a:rPr lang="en-US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  <m:r>
                      <a:rPr lang="en-US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;     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  <m:r>
                      <a:rPr lang="en-US" sz="4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sz="4000" dirty="0">
                    <a:cs typeface="Arial" panose="020B0604020202020204" pitchFamily="34" charset="0"/>
                  </a:rPr>
                  <a:t> ;        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𝐾𝑑</m:t>
                    </m:r>
                  </m:oMath>
                </a14:m>
                <a:endParaRPr lang="en-US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𝐾𝑑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den>
                      </m:f>
                      <m:d>
                        <m:d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𝑑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6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</a:t>
                </a:r>
                <a:endParaRPr lang="uz-Latn-UZ" sz="36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400" y="2983832"/>
                <a:ext cx="11137900" cy="36111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187554"/>
                <a:ext cx="5151643" cy="272079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=0,4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187554"/>
                <a:ext cx="5151643" cy="2720799"/>
              </a:xfrm>
              <a:prstGeom prst="rect">
                <a:avLst/>
              </a:prstGeom>
              <a:blipFill>
                <a:blip r:embed="rId3"/>
                <a:stretch>
                  <a:fillRect l="-3077" t="-15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5AF32E3-A58D-49ED-A313-2E3A1FB6E3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300" y="850900"/>
            <a:ext cx="38735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971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D93FCB5-9F11-4D96-9C34-9C06A8954A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6900" y="482600"/>
                <a:ext cx="11137900" cy="5918200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=0,4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1+</m:t>
                        </m:r>
                        <m:f>
                          <m:f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=0,6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=60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cm</m:t>
                    </m:r>
                  </m:oMath>
                </a14:m>
                <a:endParaRPr lang="en-US" sz="4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  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000" b="1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𝒅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𝟔𝟎</m:t>
                    </m:r>
                    <m:r>
                      <a:rPr lang="en-US" sz="40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𝐜𝐦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D93FCB5-9F11-4D96-9C34-9C06A8954A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6900" y="482600"/>
                <a:ext cx="11137900" cy="59182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761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5- m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65675" y="1930400"/>
                <a:ext cx="10571147" cy="4351130"/>
              </a:xfrm>
            </p:spPr>
            <p:txBody>
              <a:bodyPr>
                <a:noAutofit/>
              </a:bodyPr>
              <a:lstStyle/>
              <a:p>
                <a:pPr marL="0" indent="44450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tomonlama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qavariq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linzaning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egrilik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radiuslari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cm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cm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sindirish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ko‘rsatkichi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1,5. </a:t>
                </a:r>
              </a:p>
              <a:p>
                <a:pPr marL="0" indent="444500" algn="just">
                  <a:lnSpc>
                    <a:spcPct val="100000"/>
                  </a:lnSpc>
                  <a:buNone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Linzaning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bosh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fokus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oralig‘ini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65675" y="1930400"/>
                <a:ext cx="10571147" cy="4351130"/>
              </a:xfrm>
              <a:blipFill>
                <a:blip r:embed="rId2"/>
                <a:stretch>
                  <a:fillRect l="-1729" t="-2244" r="-17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01845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075584" y="449762"/>
                <a:ext cx="6529870" cy="2979236"/>
              </a:xfrm>
            </p:spPr>
            <p:txBody>
              <a:bodyPr/>
              <a:lstStyle/>
              <a:p>
                <a:pPr algn="ctr"/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:endParaRPr lang="en-US" sz="32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−1)∙(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075584" y="449762"/>
                <a:ext cx="6529870" cy="2979236"/>
              </a:xfrm>
              <a:blipFill>
                <a:blip r:embed="rId2"/>
                <a:stretch>
                  <a:fillRect t="-43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530027" y="1004887"/>
            <a:ext cx="1" cy="2233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076880" y="2895050"/>
            <a:ext cx="3998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3810000"/>
                <a:ext cx="11313900" cy="27849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(1,5−1)∙(</m:t>
                        </m:r>
                        <m:f>
                          <m:f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0,2 </m:t>
                            </m:r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den>
                        </m:f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+ </m:t>
                        </m:r>
                        <m:f>
                          <m:f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0,3 </m:t>
                            </m:r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den>
                        </m:f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=0,24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=24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endParaRPr lang="en-US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𝟐𝟒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3810000"/>
                <a:ext cx="11313900" cy="2784967"/>
              </a:xfrm>
              <a:prstGeom prst="rect">
                <a:avLst/>
              </a:prstGeom>
              <a:blipFill>
                <a:blip r:embed="rId3"/>
                <a:stretch>
                  <a:fillRect l="-1671" t="-24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449761"/>
                <a:ext cx="4914762" cy="29792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cm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0 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cm</m:t>
                    </m:r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=0,3 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b="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=1,5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449761"/>
                <a:ext cx="4914762" cy="2979237"/>
              </a:xfrm>
              <a:prstGeom prst="rect">
                <a:avLst/>
              </a:prstGeom>
              <a:blipFill>
                <a:blip r:embed="rId4"/>
                <a:stretch>
                  <a:fillRect l="-3226" t="-1434" b="-79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821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53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587500"/>
            <a:ext cx="11302524" cy="50419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yorug‘ligi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yuziga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tushmoqda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qaytish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30⁰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tushish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yupqa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dastasi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havodan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qandaydir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suyuqlikka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o‘tmoqda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tushish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30⁰,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15⁰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suyuqlikning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sindirish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40 cm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qavariq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linzada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buyumning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tasviri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kichraygan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buyumni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linzadan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uzoqlikda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o‘rnatish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386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77885908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77885908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3850461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/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78486362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26688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1-m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100" y="1888958"/>
            <a:ext cx="10261600" cy="4392572"/>
          </a:xfrm>
        </p:spPr>
        <p:txBody>
          <a:bodyPr>
            <a:normAutofit/>
          </a:bodyPr>
          <a:lstStyle/>
          <a:p>
            <a:pPr marL="0" indent="358775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yorug‘ligi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idishdagi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yuzuga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tushmoqda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sinish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42⁰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tushish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burchagini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30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537200" y="263032"/>
                <a:ext cx="6068253" cy="3090490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Formula:</a:t>
                </a:r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i="1" dirty="0">
                    <a:cs typeface="Arial" panose="020B0604020202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𝑠𝑖𝑛</m:t>
                            </m:r>
                          </m:fName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𝛼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𝑠𝑖𝑛</m:t>
                            </m:r>
                          </m:fName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𝛽</m:t>
                            </m:r>
                          </m:e>
                        </m:func>
                      </m:den>
                    </m:f>
                  </m:oMath>
                </a14:m>
                <a:endParaRPr lang="en-US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</m:fName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</m:oMath>
                </a14:m>
                <a:r>
                  <a:rPr lang="en-US" sz="3600" i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</m:sub>
                    </m:sSub>
                  </m:oMath>
                </a14:m>
                <a:r>
                  <a:rPr lang="en-US" sz="3600" i="1" dirty="0">
                    <a:cs typeface="Arial" panose="020B0604020202020204" pitchFamily="34" charset="0"/>
                  </a:rPr>
                  <a:t>∙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</m:fName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𝛽</m:t>
                        </m:r>
                      </m:e>
                    </m:func>
                  </m:oMath>
                </a14:m>
                <a:endParaRPr lang="en-US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endParaRPr lang="en-US" sz="3600" b="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</a:p>
              <a:p>
                <a:pPr>
                  <a:lnSpc>
                    <a:spcPct val="100000"/>
                  </a:lnSpc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</a:p>
              <a:p>
                <a:pPr>
                  <a:lnSpc>
                    <a:spcPct val="100000"/>
                  </a:lnSpc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537200" y="263032"/>
                <a:ext cx="6068253" cy="3090490"/>
              </a:xfrm>
              <a:blipFill>
                <a:blip r:embed="rId2"/>
                <a:stretch>
                  <a:fillRect t="-47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374833" y="549230"/>
            <a:ext cx="0" cy="1952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081847" y="2094950"/>
            <a:ext cx="3477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7098" y="3504478"/>
                <a:ext cx="10123645" cy="32189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</m:fName>
                      <m:e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sSup>
                          <m:sSupPr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6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0,6691</a:t>
                </a:r>
                <a:endParaRPr lang="en-US" sz="36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a:rPr lang="en-US" sz="3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             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𝑠𝑖𝑛</m:t>
                        </m:r>
                      </m:fName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=1,33∙0,6691=0,8899</m:t>
                        </m:r>
                      </m:e>
                    </m:func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</a:t>
                </a:r>
              </a:p>
              <a:p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</m:t>
                    </m:r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36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𝑎𝑟𝑘𝑠𝑖𝑛</m:t>
                    </m:r>
                    <m:r>
                      <a:rPr lang="en-US" sz="36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0,8899=63⁰</m:t>
                    </m:r>
                  </m:oMath>
                </a14:m>
                <a:endParaRPr lang="en-US" sz="36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𝜶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𝟔𝟑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⁰</m:t>
                    </m:r>
                  </m:oMath>
                </a14:m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098" y="3504478"/>
                <a:ext cx="10123645" cy="3218978"/>
              </a:xfrm>
              <a:prstGeom prst="rect">
                <a:avLst/>
              </a:prstGeom>
              <a:blipFill>
                <a:blip r:embed="rId3"/>
                <a:stretch>
                  <a:fillRect l="-1806" t="-4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7099" y="263032"/>
                <a:ext cx="4842519" cy="32414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=1,33</m:t>
                    </m:r>
                  </m:oMath>
                </a14:m>
                <a:r>
                  <a:rPr lang="en-US" sz="36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𝛽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=42⁰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099" y="263032"/>
                <a:ext cx="4842519" cy="3241446"/>
              </a:xfrm>
              <a:prstGeom prst="rect">
                <a:avLst/>
              </a:prstGeom>
              <a:blipFill>
                <a:blip r:embed="rId4"/>
                <a:stretch>
                  <a:fillRect l="-3778" t="-45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407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2-m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935" y="2032000"/>
            <a:ext cx="11092441" cy="4249530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Suvning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sindirish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1,33,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shishaniki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1,5.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Shishaning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suvga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sindirish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434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769103" y="263032"/>
                <a:ext cx="4114715" cy="3699368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:endParaRPr lang="en-US" sz="32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4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21</m:t>
                          </m:r>
                        </m:sub>
                      </m:sSub>
                      <m:r>
                        <a:rPr lang="en-US" sz="40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769103" y="263032"/>
                <a:ext cx="4114715" cy="3699368"/>
              </a:xfrm>
              <a:blipFill>
                <a:blip r:embed="rId2"/>
                <a:stretch>
                  <a:fillRect t="-4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6428932" y="833757"/>
            <a:ext cx="0" cy="2115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 flipV="1">
            <a:off x="1079576" y="2364964"/>
            <a:ext cx="326249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79576" y="3784600"/>
                <a:ext cx="10525880" cy="28103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</m:sub>
                    </m:sSub>
                    <m:r>
                      <a:rPr lang="en-US" sz="40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1,5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1,33</m:t>
                        </m:r>
                      </m:den>
                    </m:f>
                    <m:r>
                      <a:rPr lang="en-US" sz="40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1,13  </m:t>
                    </m:r>
                  </m:oMath>
                </a14:m>
                <a:endParaRPr lang="en-US" sz="4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40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e>
                      <m:sub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𝟐𝟏</m:t>
                        </m:r>
                      </m:sub>
                    </m:sSub>
                    <m:r>
                      <a:rPr lang="en-US" sz="40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𝟏𝟑</m:t>
                    </m:r>
                    <m:r>
                      <a:rPr lang="en-US" sz="40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uz-Latn-UZ" sz="4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576" y="3784600"/>
                <a:ext cx="10525880" cy="2810367"/>
              </a:xfrm>
              <a:prstGeom prst="rect">
                <a:avLst/>
              </a:prstGeom>
              <a:blipFill>
                <a:blip r:embed="rId3"/>
                <a:stretch>
                  <a:fillRect l="-2027" t="-19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79576" y="337840"/>
                <a:ext cx="5359324" cy="32414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=1,33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40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576" y="337840"/>
                <a:ext cx="5359324" cy="3241446"/>
              </a:xfrm>
              <a:prstGeom prst="rect">
                <a:avLst/>
              </a:prstGeom>
              <a:blipFill>
                <a:blip r:embed="rId4"/>
                <a:stretch>
                  <a:fillRect l="-3982" t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6027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8800"/>
            <a:ext cx="10934700" cy="4324542"/>
          </a:xfrm>
        </p:spPr>
        <p:txBody>
          <a:bodyPr>
            <a:normAutofit/>
          </a:bodyPr>
          <a:lstStyle/>
          <a:p>
            <a:pPr marL="0" indent="44450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Spirt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qaytishning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chegaraviy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47⁰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444500" algn="just">
              <a:buNone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Spirtning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sindirish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2106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075584" y="620780"/>
                <a:ext cx="6529870" cy="2808219"/>
              </a:xfrm>
            </p:spPr>
            <p:txBody>
              <a:bodyPr/>
              <a:lstStyle/>
              <a:p>
                <a:pPr algn="ctr">
                  <a:lnSpc>
                    <a:spcPct val="100000"/>
                  </a:lnSpc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Formula: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func>
                        </m:den>
                      </m:f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075584" y="620780"/>
                <a:ext cx="6529870" cy="2808219"/>
              </a:xfrm>
              <a:blipFill>
                <a:blip r:embed="rId2"/>
                <a:stretch>
                  <a:fillRect t="-3478" b="-219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505756" y="1001780"/>
            <a:ext cx="1" cy="1614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39938" y="2024889"/>
            <a:ext cx="3998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4394200"/>
                <a:ext cx="11313901" cy="2463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func>
                          <m:func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47⁰</m:t>
                            </m:r>
                          </m:e>
                        </m:func>
                      </m:den>
                    </m:f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0,7314</m:t>
                        </m:r>
                      </m:den>
                    </m:f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=1,37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6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𝟑𝟕</m:t>
                    </m:r>
                  </m:oMath>
                </a14:m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4394200"/>
                <a:ext cx="11313901" cy="2463800"/>
              </a:xfrm>
              <a:prstGeom prst="rect">
                <a:avLst/>
              </a:prstGeom>
              <a:blipFill>
                <a:blip r:embed="rId3"/>
                <a:stretch>
                  <a:fillRect l="-1671" t="-2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39" y="620780"/>
                <a:ext cx="5151643" cy="280821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pPr>
                  <a:lnSpc>
                    <a:spcPct val="10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=47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⁰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00000"/>
                  </a:lnSpc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39" y="620780"/>
                <a:ext cx="5151643" cy="2808219"/>
              </a:xfrm>
              <a:prstGeom prst="rect">
                <a:avLst/>
              </a:prstGeom>
              <a:blipFill>
                <a:blip r:embed="rId4"/>
                <a:stretch>
                  <a:fillRect l="-3669" t="-17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106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571</Words>
  <Application>Microsoft Office PowerPoint</Application>
  <PresentationFormat>Широкоэкранный</PresentationFormat>
  <Paragraphs>100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1-masala</vt:lpstr>
      <vt:lpstr>Презентация PowerPoint</vt:lpstr>
      <vt:lpstr>2-masala</vt:lpstr>
      <vt:lpstr>Презентация PowerPoint</vt:lpstr>
      <vt:lpstr>3-masala</vt:lpstr>
      <vt:lpstr>Презентация PowerPoint</vt:lpstr>
      <vt:lpstr>4-masala</vt:lpstr>
      <vt:lpstr>Презентация PowerPoint</vt:lpstr>
      <vt:lpstr>Презентация PowerPoint</vt:lpstr>
      <vt:lpstr>5- 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82</cp:revision>
  <dcterms:created xsi:type="dcterms:W3CDTF">2021-01-29T18:17:10Z</dcterms:created>
  <dcterms:modified xsi:type="dcterms:W3CDTF">2021-04-04T05:51:26Z</dcterms:modified>
</cp:coreProperties>
</file>