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ppt/diagrams/data2.xml" ContentType="application/vnd.openxmlformats-officedocument.drawingml.diagramData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15" r:id="rId2"/>
    <p:sldId id="316" r:id="rId3"/>
    <p:sldId id="304" r:id="rId4"/>
    <p:sldId id="305" r:id="rId5"/>
    <p:sldId id="317" r:id="rId6"/>
    <p:sldId id="260" r:id="rId7"/>
    <p:sldId id="303" r:id="rId8"/>
    <p:sldId id="319" r:id="rId9"/>
    <p:sldId id="306" r:id="rId10"/>
    <p:sldId id="320" r:id="rId11"/>
    <p:sldId id="310" r:id="rId12"/>
    <p:sldId id="311" r:id="rId13"/>
    <p:sldId id="312" r:id="rId14"/>
    <p:sldId id="313" r:id="rId15"/>
    <p:sldId id="314" r:id="rId16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6" d="100"/>
          <a:sy n="76" d="100"/>
        </p:scale>
        <p:origin x="582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_rels/data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image" Target="../media/image3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FCEF20D-90D8-4EF4-8475-1AB1D4D24C48}" type="doc">
      <dgm:prSet loTypeId="urn:microsoft.com/office/officeart/2008/layout/VerticalCurv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mc:AlternateContent xmlns:mc="http://schemas.openxmlformats.org/markup-compatibility/2006" xmlns:a14="http://schemas.microsoft.com/office/drawing/2010/main">
      <mc:Choice Requires="a14">
        <dgm:pt modelId="{04E6E8BC-FAF9-41A1-AD1D-2B2B4ED70FF9}">
          <dgm:prSet phldrT="[Текст]" custT="1"/>
          <dgm:spPr/>
          <dgm:t>
            <a:bodyPr/>
            <a:lstStyle/>
            <a:p>
              <a:pPr algn="ctr"/>
              <a:r>
                <a:rPr lang="en-US" sz="4000" dirty="0">
                  <a:latin typeface="Arial" panose="020B0604020202020204" pitchFamily="34" charset="0"/>
                  <a:cs typeface="Arial" panose="020B0604020202020204" pitchFamily="34" charset="0"/>
                </a:rPr>
                <a:t>Linzaning </a:t>
              </a:r>
              <a:r>
                <a:rPr lang="en-US" sz="4000" dirty="0" err="1">
                  <a:latin typeface="Arial" panose="020B0604020202020204" pitchFamily="34" charset="0"/>
                  <a:cs typeface="Arial" panose="020B0604020202020204" pitchFamily="34" charset="0"/>
                </a:rPr>
                <a:t>optik</a:t>
              </a:r>
              <a:r>
                <a:rPr lang="en-US" sz="40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4000" dirty="0" err="1">
                  <a:latin typeface="Arial" panose="020B0604020202020204" pitchFamily="34" charset="0"/>
                  <a:cs typeface="Arial" panose="020B0604020202020204" pitchFamily="34" charset="0"/>
                </a:rPr>
                <a:t>kuchi</a:t>
              </a:r>
              <a:r>
                <a:rPr lang="en-US" sz="4000" dirty="0">
                  <a:latin typeface="Arial" panose="020B0604020202020204" pitchFamily="34" charset="0"/>
                  <a:cs typeface="Arial" panose="020B0604020202020204" pitchFamily="34" charset="0"/>
                </a:rPr>
                <a:t>:  </a:t>
              </a:r>
              <a14:m>
                <m:oMath xmlns:m="http://schemas.openxmlformats.org/officeDocument/2006/math">
                  <m:r>
                    <a:rPr lang="en-US" sz="4000" b="0" i="1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  <m:t>𝐷</m:t>
                  </m:r>
                  <m:r>
                    <a:rPr lang="en-US" sz="4000" b="0" i="1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  <m:t>=</m:t>
                  </m:r>
                  <m:f>
                    <m:fPr>
                      <m:ctrlPr>
                        <a:rPr lang="en-US" sz="40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</m:ctrlPr>
                    </m:fPr>
                    <m:num>
                      <m:r>
                        <a:rPr lang="en-US" sz="40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1</m:t>
                      </m:r>
                    </m:num>
                    <m:den>
                      <m:r>
                        <a:rPr lang="en-US" sz="40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𝐹</m:t>
                      </m:r>
                    </m:den>
                  </m:f>
                </m:oMath>
              </a14:m>
              <a:r>
                <a:rPr lang="en-US" sz="4000" dirty="0">
                  <a:latin typeface="Arial" panose="020B0604020202020204" pitchFamily="34" charset="0"/>
                  <a:cs typeface="Arial" panose="020B0604020202020204" pitchFamily="34" charset="0"/>
                </a:rPr>
                <a:t>;   </a:t>
              </a:r>
              <a14:m>
                <m:oMath xmlns:m="http://schemas.openxmlformats.org/officeDocument/2006/math">
                  <m:r>
                    <a:rPr lang="en-US" sz="4000" b="0" i="1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  <m:t>𝐹</m:t>
                  </m:r>
                  <m:r>
                    <a:rPr lang="en-US" sz="4000" b="0" i="1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  <m:t>=</m:t>
                  </m:r>
                  <m:f>
                    <m:fPr>
                      <m:ctrlPr>
                        <a:rPr lang="en-US" sz="40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</m:ctrlPr>
                    </m:fPr>
                    <m:num>
                      <m:r>
                        <a:rPr lang="en-US" sz="40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1</m:t>
                      </m:r>
                    </m:num>
                    <m:den>
                      <m:r>
                        <a:rPr lang="en-US" sz="40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𝐷</m:t>
                      </m:r>
                    </m:den>
                  </m:f>
                </m:oMath>
              </a14:m>
              <a:endParaRPr lang="ru-RU" sz="4000" dirty="0">
                <a:latin typeface="Arial" panose="020B0604020202020204" pitchFamily="34" charset="0"/>
                <a:cs typeface="Arial" panose="020B0604020202020204" pitchFamily="34" charset="0"/>
              </a:endParaRPr>
            </a:p>
          </dgm:t>
        </dgm:pt>
      </mc:Choice>
      <mc:Fallback xmlns="">
        <dgm:pt modelId="{04E6E8BC-FAF9-41A1-AD1D-2B2B4ED70FF9}">
          <dgm:prSet phldrT="[Текст]" custT="1"/>
          <dgm:spPr/>
          <dgm:t>
            <a:bodyPr/>
            <a:lstStyle/>
            <a:p>
              <a:pPr algn="ctr"/>
              <a:r>
                <a:rPr lang="en-US" sz="4000" dirty="0">
                  <a:latin typeface="Arial" panose="020B0604020202020204" pitchFamily="34" charset="0"/>
                  <a:cs typeface="Arial" panose="020B0604020202020204" pitchFamily="34" charset="0"/>
                </a:rPr>
                <a:t>Linzaning </a:t>
              </a:r>
              <a:r>
                <a:rPr lang="en-US" sz="4000" dirty="0" err="1">
                  <a:latin typeface="Arial" panose="020B0604020202020204" pitchFamily="34" charset="0"/>
                  <a:cs typeface="Arial" panose="020B0604020202020204" pitchFamily="34" charset="0"/>
                </a:rPr>
                <a:t>optik</a:t>
              </a:r>
              <a:r>
                <a:rPr lang="en-US" sz="40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4000" dirty="0" err="1">
                  <a:latin typeface="Arial" panose="020B0604020202020204" pitchFamily="34" charset="0"/>
                  <a:cs typeface="Arial" panose="020B0604020202020204" pitchFamily="34" charset="0"/>
                </a:rPr>
                <a:t>kuchi</a:t>
              </a:r>
              <a:r>
                <a:rPr lang="en-US" sz="4000" dirty="0">
                  <a:latin typeface="Arial" panose="020B0604020202020204" pitchFamily="34" charset="0"/>
                  <a:cs typeface="Arial" panose="020B0604020202020204" pitchFamily="34" charset="0"/>
                </a:rPr>
                <a:t>:  </a:t>
              </a:r>
              <a:r>
                <a:rPr lang="en-US" sz="4000" b="0" i="0">
                  <a:latin typeface="Cambria Math" panose="02040503050406030204" pitchFamily="18" charset="0"/>
                  <a:cs typeface="Arial" panose="020B0604020202020204" pitchFamily="34" charset="0"/>
                </a:rPr>
                <a:t>𝐷=1/𝐹</a:t>
              </a:r>
              <a:r>
                <a:rPr lang="en-US" sz="4000" dirty="0">
                  <a:latin typeface="Arial" panose="020B0604020202020204" pitchFamily="34" charset="0"/>
                  <a:cs typeface="Arial" panose="020B0604020202020204" pitchFamily="34" charset="0"/>
                </a:rPr>
                <a:t>;   </a:t>
              </a:r>
              <a:r>
                <a:rPr lang="en-US" sz="4000" b="0" i="0">
                  <a:latin typeface="Cambria Math" panose="02040503050406030204" pitchFamily="18" charset="0"/>
                  <a:cs typeface="Arial" panose="020B0604020202020204" pitchFamily="34" charset="0"/>
                </a:rPr>
                <a:t>𝐹=1/𝐷</a:t>
              </a:r>
              <a:endParaRPr lang="ru-RU" sz="4000" dirty="0">
                <a:latin typeface="Arial" panose="020B0604020202020204" pitchFamily="34" charset="0"/>
                <a:cs typeface="Arial" panose="020B0604020202020204" pitchFamily="34" charset="0"/>
              </a:endParaRPr>
            </a:p>
          </dgm:t>
        </dgm:pt>
      </mc:Fallback>
    </mc:AlternateContent>
    <dgm:pt modelId="{06ABCCED-9673-4424-86D3-4DD4F289ADB8}" type="parTrans" cxnId="{605BA71D-9D11-4DBC-8FA8-5B59033C250B}">
      <dgm:prSet/>
      <dgm:spPr/>
      <dgm:t>
        <a:bodyPr/>
        <a:lstStyle/>
        <a:p>
          <a:endParaRPr lang="ru-RU"/>
        </a:p>
      </dgm:t>
    </dgm:pt>
    <dgm:pt modelId="{73E94E1F-1250-4185-88BA-AA589B81E497}" type="sibTrans" cxnId="{605BA71D-9D11-4DBC-8FA8-5B59033C250B}">
      <dgm:prSet/>
      <dgm:spPr/>
      <dgm:t>
        <a:bodyPr/>
        <a:lstStyle/>
        <a:p>
          <a:endParaRPr lang="ru-RU"/>
        </a:p>
      </dgm:t>
    </dgm:pt>
    <mc:AlternateContent xmlns:mc="http://schemas.openxmlformats.org/markup-compatibility/2006" xmlns:a14="http://schemas.microsoft.com/office/drawing/2010/main">
      <mc:Choice Requires="a14">
        <dgm:pt modelId="{A3E456A2-D326-4DA6-8127-B533CA59FC6D}">
          <dgm:prSet phldrT="[Текст]" custT="1"/>
          <dgm:spPr/>
          <dgm:t>
            <a:bodyPr/>
            <a:lstStyle/>
            <a:p>
              <a:pPr algn="ctr">
                <a:lnSpc>
                  <a:spcPct val="100000"/>
                </a:lnSpc>
                <a:spcAft>
                  <a:spcPts val="0"/>
                </a:spcAft>
              </a:pPr>
              <a:r>
                <a:rPr lang="en-US" sz="4000" dirty="0">
                  <a:latin typeface="Arial" panose="020B0604020202020204" pitchFamily="34" charset="0"/>
                  <a:cs typeface="Arial" panose="020B0604020202020204" pitchFamily="34" charset="0"/>
                </a:rPr>
                <a:t>Fokus </a:t>
              </a:r>
              <a:r>
                <a:rPr lang="en-US" sz="4000" dirty="0" err="1">
                  <a:latin typeface="Arial" panose="020B0604020202020204" pitchFamily="34" charset="0"/>
                  <a:cs typeface="Arial" panose="020B0604020202020204" pitchFamily="34" charset="0"/>
                </a:rPr>
                <a:t>masofasi</a:t>
              </a:r>
              <a:r>
                <a:rPr lang="en-US" sz="4000" dirty="0">
                  <a:latin typeface="Arial" panose="020B0604020202020204" pitchFamily="34" charset="0"/>
                  <a:cs typeface="Arial" panose="020B0604020202020204" pitchFamily="34" charset="0"/>
                </a:rPr>
                <a:t>:   </a:t>
              </a:r>
              <a14:m>
                <m:oMath xmlns:m="http://schemas.openxmlformats.org/officeDocument/2006/math">
                  <m:r>
                    <a:rPr lang="en-US" sz="4000" b="0" i="1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  <m:t>𝐹</m:t>
                  </m:r>
                  <m:r>
                    <a:rPr lang="en-US" sz="4000" b="0" i="1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  <m:t>=</m:t>
                  </m:r>
                  <m:f>
                    <m:fPr>
                      <m:ctrlPr>
                        <a:rPr lang="en-US" sz="40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</m:ctrlPr>
                    </m:fPr>
                    <m:num>
                      <m:r>
                        <a:rPr lang="en-US" sz="40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1</m:t>
                      </m:r>
                    </m:num>
                    <m:den>
                      <m:r>
                        <a:rPr lang="en-US" sz="40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(</m:t>
                      </m:r>
                      <m:r>
                        <a:rPr lang="en-US" sz="40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𝑛</m:t>
                      </m:r>
                      <m:r>
                        <a:rPr lang="en-US" sz="40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−1)∙(</m:t>
                      </m:r>
                      <m:f>
                        <m:fPr>
                          <m:ctrlPr>
                            <a:rPr lang="en-US" sz="40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en-US" sz="40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1</m:t>
                          </m:r>
                        </m:num>
                        <m:den>
                          <m:sSub>
                            <m:sSubPr>
                              <m:ctrlPr>
                                <a:rPr lang="en-US" sz="4000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bPr>
                            <m:e>
                              <m:r>
                                <a:rPr lang="en-US" sz="4000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en-US" sz="4000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1</m:t>
                              </m:r>
                            </m:sub>
                          </m:sSub>
                        </m:den>
                      </m:f>
                      <m:r>
                        <a:rPr lang="en-US" sz="40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+</m:t>
                      </m:r>
                      <m:f>
                        <m:fPr>
                          <m:ctrlPr>
                            <a:rPr lang="en-US" sz="40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en-US" sz="40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1</m:t>
                          </m:r>
                        </m:num>
                        <m:den>
                          <m:sSub>
                            <m:sSubPr>
                              <m:ctrlPr>
                                <a:rPr lang="en-US" sz="4000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bPr>
                            <m:e>
                              <m:r>
                                <a:rPr lang="en-US" sz="4000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en-US" sz="4000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2</m:t>
                              </m:r>
                            </m:sub>
                          </m:sSub>
                        </m:den>
                      </m:f>
                      <m:r>
                        <a:rPr lang="en-US" sz="40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)</m:t>
                      </m:r>
                    </m:den>
                  </m:f>
                </m:oMath>
              </a14:m>
              <a:endParaRPr lang="ru-RU" sz="4000" dirty="0">
                <a:latin typeface="Arial" panose="020B0604020202020204" pitchFamily="34" charset="0"/>
                <a:cs typeface="Arial" panose="020B0604020202020204" pitchFamily="34" charset="0"/>
              </a:endParaRPr>
            </a:p>
          </dgm:t>
        </dgm:pt>
      </mc:Choice>
      <mc:Fallback xmlns="">
        <dgm:pt modelId="{A3E456A2-D326-4DA6-8127-B533CA59FC6D}">
          <dgm:prSet phldrT="[Текст]" custT="1"/>
          <dgm:spPr/>
          <dgm:t>
            <a:bodyPr/>
            <a:lstStyle/>
            <a:p>
              <a:pPr algn="ctr">
                <a:lnSpc>
                  <a:spcPct val="100000"/>
                </a:lnSpc>
                <a:spcAft>
                  <a:spcPts val="0"/>
                </a:spcAft>
              </a:pPr>
              <a:r>
                <a:rPr lang="en-US" sz="4000" dirty="0">
                  <a:latin typeface="Arial" panose="020B0604020202020204" pitchFamily="34" charset="0"/>
                  <a:cs typeface="Arial" panose="020B0604020202020204" pitchFamily="34" charset="0"/>
                </a:rPr>
                <a:t>Fokus </a:t>
              </a:r>
              <a:r>
                <a:rPr lang="en-US" sz="4000" dirty="0" err="1">
                  <a:latin typeface="Arial" panose="020B0604020202020204" pitchFamily="34" charset="0"/>
                  <a:cs typeface="Arial" panose="020B0604020202020204" pitchFamily="34" charset="0"/>
                </a:rPr>
                <a:t>masofasi</a:t>
              </a:r>
              <a:r>
                <a:rPr lang="en-US" sz="4000" dirty="0">
                  <a:latin typeface="Arial" panose="020B0604020202020204" pitchFamily="34" charset="0"/>
                  <a:cs typeface="Arial" panose="020B0604020202020204" pitchFamily="34" charset="0"/>
                </a:rPr>
                <a:t>:   </a:t>
              </a:r>
              <a:r>
                <a:rPr lang="en-US" sz="4000" b="0" i="0" smtClean="0">
                  <a:latin typeface="Cambria Math" panose="02040503050406030204" pitchFamily="18" charset="0"/>
                  <a:cs typeface="Arial" panose="020B0604020202020204" pitchFamily="34" charset="0"/>
                </a:rPr>
                <a:t>𝐹=1/((𝑛−1)∙(1/𝑅_1 +1/𝑅_2 ))</a:t>
              </a:r>
              <a:endParaRPr lang="ru-RU" sz="4000" dirty="0">
                <a:latin typeface="Arial" panose="020B0604020202020204" pitchFamily="34" charset="0"/>
                <a:cs typeface="Arial" panose="020B0604020202020204" pitchFamily="34" charset="0"/>
              </a:endParaRPr>
            </a:p>
          </dgm:t>
        </dgm:pt>
      </mc:Fallback>
    </mc:AlternateContent>
    <dgm:pt modelId="{1BF1E481-4C4A-4076-A5CF-5971031F3497}" type="parTrans" cxnId="{ABFB1362-9D8E-483C-A9AB-0C2EEC7817E3}">
      <dgm:prSet/>
      <dgm:spPr/>
      <dgm:t>
        <a:bodyPr/>
        <a:lstStyle/>
        <a:p>
          <a:endParaRPr lang="ru-RU"/>
        </a:p>
      </dgm:t>
    </dgm:pt>
    <dgm:pt modelId="{1118FA43-2349-4050-B968-040D8AF69D44}" type="sibTrans" cxnId="{ABFB1362-9D8E-483C-A9AB-0C2EEC7817E3}">
      <dgm:prSet/>
      <dgm:spPr/>
      <dgm:t>
        <a:bodyPr/>
        <a:lstStyle/>
        <a:p>
          <a:endParaRPr lang="ru-RU"/>
        </a:p>
      </dgm:t>
    </dgm:pt>
    <mc:AlternateContent xmlns:mc="http://schemas.openxmlformats.org/markup-compatibility/2006" xmlns:a14="http://schemas.microsoft.com/office/drawing/2010/main">
      <mc:Choice Requires="a14">
        <dgm:pt modelId="{109EE75B-CF16-4740-BC36-AF00DFC18E42}">
          <dgm:prSet phldrT="[Текст]" custT="1"/>
          <dgm:spPr/>
          <dgm:t>
            <a:bodyPr/>
            <a:lstStyle/>
            <a:p>
              <a:pPr algn="ctr"/>
              <a14:m>
                <m:oMath xmlns:m="http://schemas.openxmlformats.org/officeDocument/2006/math">
                  <m:f>
                    <m:fPr>
                      <m:ctrlPr>
                        <a:rPr lang="en-US" sz="440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</m:ctrlPr>
                    </m:fPr>
                    <m:num>
                      <m:r>
                        <a:rPr lang="en-US" sz="44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1</m:t>
                      </m:r>
                    </m:num>
                    <m:den>
                      <m:r>
                        <a:rPr lang="en-US" sz="44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𝐹</m:t>
                      </m:r>
                    </m:den>
                  </m:f>
                  <m:r>
                    <a:rPr lang="en-US" sz="4400" b="0" i="1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  <m:t>=</m:t>
                  </m:r>
                  <m:f>
                    <m:fPr>
                      <m:ctrlPr>
                        <a:rPr lang="en-US" sz="44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</m:ctrlPr>
                    </m:fPr>
                    <m:num>
                      <m:r>
                        <a:rPr lang="en-US" sz="44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1</m:t>
                      </m:r>
                    </m:num>
                    <m:den>
                      <m:r>
                        <a:rPr lang="en-US" sz="44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𝑑</m:t>
                      </m:r>
                    </m:den>
                  </m:f>
                  <m:r>
                    <a:rPr lang="en-US" sz="4400" b="0" i="1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  <m:t>+</m:t>
                  </m:r>
                  <m:f>
                    <m:fPr>
                      <m:ctrlPr>
                        <a:rPr lang="en-US" sz="44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</m:ctrlPr>
                    </m:fPr>
                    <m:num>
                      <m:r>
                        <a:rPr lang="en-US" sz="44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1</m:t>
                      </m:r>
                    </m:num>
                    <m:den>
                      <m:r>
                        <a:rPr lang="en-US" sz="44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𝑓</m:t>
                      </m:r>
                    </m:den>
                  </m:f>
                </m:oMath>
              </a14:m>
              <a:r>
                <a:rPr lang="en-US" sz="4400" dirty="0">
                  <a:latin typeface="Arial" panose="020B0604020202020204" pitchFamily="34" charset="0"/>
                  <a:cs typeface="Arial" panose="020B0604020202020204" pitchFamily="34" charset="0"/>
                </a:rPr>
                <a:t>;        </a:t>
              </a:r>
              <a14:m>
                <m:oMath xmlns:m="http://schemas.openxmlformats.org/officeDocument/2006/math">
                  <m:r>
                    <a:rPr lang="en-US" sz="4400" b="0" i="1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  <m:t>−</m:t>
                  </m:r>
                  <m:f>
                    <m:fPr>
                      <m:ctrlPr>
                        <a:rPr lang="en-US" sz="44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</m:ctrlPr>
                    </m:fPr>
                    <m:num>
                      <m:r>
                        <a:rPr lang="en-US" sz="44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1</m:t>
                      </m:r>
                    </m:num>
                    <m:den>
                      <m:r>
                        <a:rPr lang="en-US" sz="44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𝐹</m:t>
                      </m:r>
                    </m:den>
                  </m:f>
                  <m:r>
                    <a:rPr lang="en-US" sz="4400" b="0" i="1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  <m:t>=</m:t>
                  </m:r>
                  <m:f>
                    <m:fPr>
                      <m:ctrlPr>
                        <a:rPr lang="en-US" sz="44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</m:ctrlPr>
                    </m:fPr>
                    <m:num>
                      <m:r>
                        <a:rPr lang="en-US" sz="44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1</m:t>
                      </m:r>
                    </m:num>
                    <m:den>
                      <m:r>
                        <a:rPr lang="en-US" sz="44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𝑑</m:t>
                      </m:r>
                    </m:den>
                  </m:f>
                  <m:r>
                    <a:rPr lang="en-US" sz="4400" b="0" i="1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  <m:t>−</m:t>
                  </m:r>
                  <m:f>
                    <m:fPr>
                      <m:ctrlPr>
                        <a:rPr lang="en-US" sz="44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</m:ctrlPr>
                    </m:fPr>
                    <m:num>
                      <m:r>
                        <a:rPr lang="en-US" sz="44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1</m:t>
                      </m:r>
                    </m:num>
                    <m:den>
                      <m:r>
                        <a:rPr lang="en-US" sz="44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𝑓</m:t>
                      </m:r>
                    </m:den>
                  </m:f>
                </m:oMath>
              </a14:m>
              <a:endParaRPr lang="ru-RU" sz="4400" dirty="0">
                <a:latin typeface="Arial" panose="020B0604020202020204" pitchFamily="34" charset="0"/>
                <a:cs typeface="Arial" panose="020B0604020202020204" pitchFamily="34" charset="0"/>
              </a:endParaRPr>
            </a:p>
          </dgm:t>
        </dgm:pt>
      </mc:Choice>
      <mc:Fallback xmlns="">
        <dgm:pt modelId="{109EE75B-CF16-4740-BC36-AF00DFC18E42}">
          <dgm:prSet phldrT="[Текст]" custT="1"/>
          <dgm:spPr/>
          <dgm:t>
            <a:bodyPr/>
            <a:lstStyle/>
            <a:p>
              <a:pPr algn="ctr"/>
              <a:r>
                <a:rPr lang="en-US" sz="4400" b="0" i="0">
                  <a:latin typeface="Cambria Math" panose="02040503050406030204" pitchFamily="18" charset="0"/>
                  <a:cs typeface="Arial" panose="020B0604020202020204" pitchFamily="34" charset="0"/>
                </a:rPr>
                <a:t>1/𝐹=1/𝑑+1/𝑓</a:t>
              </a:r>
              <a:r>
                <a:rPr lang="en-US" sz="4400" dirty="0">
                  <a:latin typeface="Arial" panose="020B0604020202020204" pitchFamily="34" charset="0"/>
                  <a:cs typeface="Arial" panose="020B0604020202020204" pitchFamily="34" charset="0"/>
                </a:rPr>
                <a:t>;        </a:t>
              </a:r>
              <a:r>
                <a:rPr lang="en-US" sz="4400" b="0" i="0">
                  <a:latin typeface="Cambria Math" panose="02040503050406030204" pitchFamily="18" charset="0"/>
                  <a:cs typeface="Arial" panose="020B0604020202020204" pitchFamily="34" charset="0"/>
                </a:rPr>
                <a:t>−1/𝐹=1/𝑑−1/𝑓</a:t>
              </a:r>
              <a:endParaRPr lang="ru-RU" sz="4400" dirty="0">
                <a:latin typeface="Arial" panose="020B0604020202020204" pitchFamily="34" charset="0"/>
                <a:cs typeface="Arial" panose="020B0604020202020204" pitchFamily="34" charset="0"/>
              </a:endParaRPr>
            </a:p>
          </dgm:t>
        </dgm:pt>
      </mc:Fallback>
    </mc:AlternateContent>
    <dgm:pt modelId="{8C9FBF70-05A6-45ED-BCB6-E49E87F8DBDE}" type="parTrans" cxnId="{DDD42613-026E-4A7F-BAE1-DD55079433B8}">
      <dgm:prSet/>
      <dgm:spPr/>
      <dgm:t>
        <a:bodyPr/>
        <a:lstStyle/>
        <a:p>
          <a:endParaRPr lang="ru-RU"/>
        </a:p>
      </dgm:t>
    </dgm:pt>
    <dgm:pt modelId="{C02B65E5-BB67-4B3F-A497-218B89643E8E}" type="sibTrans" cxnId="{DDD42613-026E-4A7F-BAE1-DD55079433B8}">
      <dgm:prSet/>
      <dgm:spPr/>
      <dgm:t>
        <a:bodyPr/>
        <a:lstStyle/>
        <a:p>
          <a:endParaRPr lang="ru-RU"/>
        </a:p>
      </dgm:t>
    </dgm:pt>
    <dgm:pt modelId="{9D9CC8D6-92FB-4556-8522-D8926B54F638}" type="pres">
      <dgm:prSet presAssocID="{5FCEF20D-90D8-4EF4-8475-1AB1D4D24C48}" presName="Name0" presStyleCnt="0">
        <dgm:presLayoutVars>
          <dgm:chMax val="7"/>
          <dgm:chPref val="7"/>
          <dgm:dir/>
        </dgm:presLayoutVars>
      </dgm:prSet>
      <dgm:spPr/>
    </dgm:pt>
    <dgm:pt modelId="{268DD24B-0089-4637-B100-7C5369E615A4}" type="pres">
      <dgm:prSet presAssocID="{5FCEF20D-90D8-4EF4-8475-1AB1D4D24C48}" presName="Name1" presStyleCnt="0"/>
      <dgm:spPr/>
    </dgm:pt>
    <dgm:pt modelId="{48A79BA2-2BA9-42DC-A242-12D69D280C7D}" type="pres">
      <dgm:prSet presAssocID="{5FCEF20D-90D8-4EF4-8475-1AB1D4D24C48}" presName="cycle" presStyleCnt="0"/>
      <dgm:spPr/>
    </dgm:pt>
    <dgm:pt modelId="{2A660DB5-8B6A-4A60-8424-23A38912A9EA}" type="pres">
      <dgm:prSet presAssocID="{5FCEF20D-90D8-4EF4-8475-1AB1D4D24C48}" presName="srcNode" presStyleLbl="node1" presStyleIdx="0" presStyleCnt="3"/>
      <dgm:spPr/>
    </dgm:pt>
    <dgm:pt modelId="{504F573F-828B-46F7-92C0-3908353DD4B1}" type="pres">
      <dgm:prSet presAssocID="{5FCEF20D-90D8-4EF4-8475-1AB1D4D24C48}" presName="conn" presStyleLbl="parChTrans1D2" presStyleIdx="0" presStyleCnt="1"/>
      <dgm:spPr/>
    </dgm:pt>
    <dgm:pt modelId="{2C39F536-9308-448B-B2F6-59AE029E0399}" type="pres">
      <dgm:prSet presAssocID="{5FCEF20D-90D8-4EF4-8475-1AB1D4D24C48}" presName="extraNode" presStyleLbl="node1" presStyleIdx="0" presStyleCnt="3"/>
      <dgm:spPr/>
    </dgm:pt>
    <dgm:pt modelId="{99754172-BFE0-4714-AF36-8ED2EA17EC17}" type="pres">
      <dgm:prSet presAssocID="{5FCEF20D-90D8-4EF4-8475-1AB1D4D24C48}" presName="dstNode" presStyleLbl="node1" presStyleIdx="0" presStyleCnt="3"/>
      <dgm:spPr/>
    </dgm:pt>
    <dgm:pt modelId="{17C65CCF-B5DD-4FB0-AE50-FBC95BFECB8A}" type="pres">
      <dgm:prSet presAssocID="{04E6E8BC-FAF9-41A1-AD1D-2B2B4ED70FF9}" presName="text_1" presStyleLbl="node1" presStyleIdx="0" presStyleCnt="3" custScaleY="115433">
        <dgm:presLayoutVars>
          <dgm:bulletEnabled val="1"/>
        </dgm:presLayoutVars>
      </dgm:prSet>
      <dgm:spPr/>
    </dgm:pt>
    <dgm:pt modelId="{0CC37A20-A9DA-454E-BDB8-FCBF28D5BE38}" type="pres">
      <dgm:prSet presAssocID="{04E6E8BC-FAF9-41A1-AD1D-2B2B4ED70FF9}" presName="accent_1" presStyleCnt="0"/>
      <dgm:spPr/>
    </dgm:pt>
    <dgm:pt modelId="{2EA9DC61-1D57-457E-AA3A-3965FE328269}" type="pres">
      <dgm:prSet presAssocID="{04E6E8BC-FAF9-41A1-AD1D-2B2B4ED70FF9}" presName="accentRepeatNode" presStyleLbl="solidFgAcc1" presStyleIdx="0" presStyleCnt="3"/>
      <dgm:spPr/>
    </dgm:pt>
    <dgm:pt modelId="{0B393359-D7D5-4F8C-BAD5-E03C72C535C0}" type="pres">
      <dgm:prSet presAssocID="{A3E456A2-D326-4DA6-8127-B533CA59FC6D}" presName="text_2" presStyleLbl="node1" presStyleIdx="1" presStyleCnt="3" custScaleY="125793">
        <dgm:presLayoutVars>
          <dgm:bulletEnabled val="1"/>
        </dgm:presLayoutVars>
      </dgm:prSet>
      <dgm:spPr/>
    </dgm:pt>
    <dgm:pt modelId="{1C5DA001-1356-4E56-84A2-D558778BF11C}" type="pres">
      <dgm:prSet presAssocID="{A3E456A2-D326-4DA6-8127-B533CA59FC6D}" presName="accent_2" presStyleCnt="0"/>
      <dgm:spPr/>
    </dgm:pt>
    <dgm:pt modelId="{181D2663-E005-40D7-A353-1D0673874303}" type="pres">
      <dgm:prSet presAssocID="{A3E456A2-D326-4DA6-8127-B533CA59FC6D}" presName="accentRepeatNode" presStyleLbl="solidFgAcc1" presStyleIdx="1" presStyleCnt="3"/>
      <dgm:spPr/>
    </dgm:pt>
    <dgm:pt modelId="{38DE7C39-B9B7-4F15-BB0A-E79542A28A92}" type="pres">
      <dgm:prSet presAssocID="{109EE75B-CF16-4740-BC36-AF00DFC18E42}" presName="text_3" presStyleLbl="node1" presStyleIdx="2" presStyleCnt="3" custScaleY="110782" custLinFactNeighborX="132" custLinFactNeighborY="0">
        <dgm:presLayoutVars>
          <dgm:bulletEnabled val="1"/>
        </dgm:presLayoutVars>
      </dgm:prSet>
      <dgm:spPr/>
    </dgm:pt>
    <dgm:pt modelId="{F79F90E3-FF16-4D85-AC26-158336C757A0}" type="pres">
      <dgm:prSet presAssocID="{109EE75B-CF16-4740-BC36-AF00DFC18E42}" presName="accent_3" presStyleCnt="0"/>
      <dgm:spPr/>
    </dgm:pt>
    <dgm:pt modelId="{AAD8FE27-334A-4825-98E5-F65AAF82A0F6}" type="pres">
      <dgm:prSet presAssocID="{109EE75B-CF16-4740-BC36-AF00DFC18E42}" presName="accentRepeatNode" presStyleLbl="solidFgAcc1" presStyleIdx="2" presStyleCnt="3"/>
      <dgm:spPr/>
    </dgm:pt>
  </dgm:ptLst>
  <dgm:cxnLst>
    <dgm:cxn modelId="{C79C0509-C5F4-46F7-BF10-C5564AB61DD0}" type="presOf" srcId="{109EE75B-CF16-4740-BC36-AF00DFC18E42}" destId="{38DE7C39-B9B7-4F15-BB0A-E79542A28A92}" srcOrd="0" destOrd="0" presId="urn:microsoft.com/office/officeart/2008/layout/VerticalCurvedList"/>
    <dgm:cxn modelId="{DDD42613-026E-4A7F-BAE1-DD55079433B8}" srcId="{5FCEF20D-90D8-4EF4-8475-1AB1D4D24C48}" destId="{109EE75B-CF16-4740-BC36-AF00DFC18E42}" srcOrd="2" destOrd="0" parTransId="{8C9FBF70-05A6-45ED-BCB6-E49E87F8DBDE}" sibTransId="{C02B65E5-BB67-4B3F-A497-218B89643E8E}"/>
    <dgm:cxn modelId="{605BA71D-9D11-4DBC-8FA8-5B59033C250B}" srcId="{5FCEF20D-90D8-4EF4-8475-1AB1D4D24C48}" destId="{04E6E8BC-FAF9-41A1-AD1D-2B2B4ED70FF9}" srcOrd="0" destOrd="0" parTransId="{06ABCCED-9673-4424-86D3-4DD4F289ADB8}" sibTransId="{73E94E1F-1250-4185-88BA-AA589B81E497}"/>
    <dgm:cxn modelId="{ABFB1362-9D8E-483C-A9AB-0C2EEC7817E3}" srcId="{5FCEF20D-90D8-4EF4-8475-1AB1D4D24C48}" destId="{A3E456A2-D326-4DA6-8127-B533CA59FC6D}" srcOrd="1" destOrd="0" parTransId="{1BF1E481-4C4A-4076-A5CF-5971031F3497}" sibTransId="{1118FA43-2349-4050-B968-040D8AF69D44}"/>
    <dgm:cxn modelId="{F27E8D6A-32B9-49ED-B2D8-F869D899AFA2}" type="presOf" srcId="{73E94E1F-1250-4185-88BA-AA589B81E497}" destId="{504F573F-828B-46F7-92C0-3908353DD4B1}" srcOrd="0" destOrd="0" presId="urn:microsoft.com/office/officeart/2008/layout/VerticalCurvedList"/>
    <dgm:cxn modelId="{0970D86B-002E-487E-ACE8-0E7167FF3BCB}" type="presOf" srcId="{A3E456A2-D326-4DA6-8127-B533CA59FC6D}" destId="{0B393359-D7D5-4F8C-BAD5-E03C72C535C0}" srcOrd="0" destOrd="0" presId="urn:microsoft.com/office/officeart/2008/layout/VerticalCurvedList"/>
    <dgm:cxn modelId="{F134D350-B9E2-4F34-A426-F16364942BC4}" type="presOf" srcId="{5FCEF20D-90D8-4EF4-8475-1AB1D4D24C48}" destId="{9D9CC8D6-92FB-4556-8522-D8926B54F638}" srcOrd="0" destOrd="0" presId="urn:microsoft.com/office/officeart/2008/layout/VerticalCurvedList"/>
    <dgm:cxn modelId="{4CBE1891-B79D-4962-B620-971A6CE1B40D}" type="presOf" srcId="{04E6E8BC-FAF9-41A1-AD1D-2B2B4ED70FF9}" destId="{17C65CCF-B5DD-4FB0-AE50-FBC95BFECB8A}" srcOrd="0" destOrd="0" presId="urn:microsoft.com/office/officeart/2008/layout/VerticalCurvedList"/>
    <dgm:cxn modelId="{8E0E7688-3ED5-44E1-983B-34A345805D15}" type="presParOf" srcId="{9D9CC8D6-92FB-4556-8522-D8926B54F638}" destId="{268DD24B-0089-4637-B100-7C5369E615A4}" srcOrd="0" destOrd="0" presId="urn:microsoft.com/office/officeart/2008/layout/VerticalCurvedList"/>
    <dgm:cxn modelId="{BC81F8BB-3F90-4C1F-BA92-456DAD686CFB}" type="presParOf" srcId="{268DD24B-0089-4637-B100-7C5369E615A4}" destId="{48A79BA2-2BA9-42DC-A242-12D69D280C7D}" srcOrd="0" destOrd="0" presId="urn:microsoft.com/office/officeart/2008/layout/VerticalCurvedList"/>
    <dgm:cxn modelId="{5998E35E-9904-4F1F-AD9E-0F283D25DBC2}" type="presParOf" srcId="{48A79BA2-2BA9-42DC-A242-12D69D280C7D}" destId="{2A660DB5-8B6A-4A60-8424-23A38912A9EA}" srcOrd="0" destOrd="0" presId="urn:microsoft.com/office/officeart/2008/layout/VerticalCurvedList"/>
    <dgm:cxn modelId="{6128B4BF-6144-438B-BD34-03205D6794A1}" type="presParOf" srcId="{48A79BA2-2BA9-42DC-A242-12D69D280C7D}" destId="{504F573F-828B-46F7-92C0-3908353DD4B1}" srcOrd="1" destOrd="0" presId="urn:microsoft.com/office/officeart/2008/layout/VerticalCurvedList"/>
    <dgm:cxn modelId="{523F67FF-95E8-4D39-9DBE-C3C0A2A04D42}" type="presParOf" srcId="{48A79BA2-2BA9-42DC-A242-12D69D280C7D}" destId="{2C39F536-9308-448B-B2F6-59AE029E0399}" srcOrd="2" destOrd="0" presId="urn:microsoft.com/office/officeart/2008/layout/VerticalCurvedList"/>
    <dgm:cxn modelId="{251D39BF-07EA-4ADC-909B-9D3E9A91CC4C}" type="presParOf" srcId="{48A79BA2-2BA9-42DC-A242-12D69D280C7D}" destId="{99754172-BFE0-4714-AF36-8ED2EA17EC17}" srcOrd="3" destOrd="0" presId="urn:microsoft.com/office/officeart/2008/layout/VerticalCurvedList"/>
    <dgm:cxn modelId="{87C1217C-3CE1-4C9C-92D9-89BB86929140}" type="presParOf" srcId="{268DD24B-0089-4637-B100-7C5369E615A4}" destId="{17C65CCF-B5DD-4FB0-AE50-FBC95BFECB8A}" srcOrd="1" destOrd="0" presId="urn:microsoft.com/office/officeart/2008/layout/VerticalCurvedList"/>
    <dgm:cxn modelId="{5559AFA8-A811-4363-B76D-F04898C0590E}" type="presParOf" srcId="{268DD24B-0089-4637-B100-7C5369E615A4}" destId="{0CC37A20-A9DA-454E-BDB8-FCBF28D5BE38}" srcOrd="2" destOrd="0" presId="urn:microsoft.com/office/officeart/2008/layout/VerticalCurvedList"/>
    <dgm:cxn modelId="{2DB7EEC8-4A55-4994-82A9-93234168688F}" type="presParOf" srcId="{0CC37A20-A9DA-454E-BDB8-FCBF28D5BE38}" destId="{2EA9DC61-1D57-457E-AA3A-3965FE328269}" srcOrd="0" destOrd="0" presId="urn:microsoft.com/office/officeart/2008/layout/VerticalCurvedList"/>
    <dgm:cxn modelId="{91A643F2-1C96-46BD-B9B0-E2F47F1E689E}" type="presParOf" srcId="{268DD24B-0089-4637-B100-7C5369E615A4}" destId="{0B393359-D7D5-4F8C-BAD5-E03C72C535C0}" srcOrd="3" destOrd="0" presId="urn:microsoft.com/office/officeart/2008/layout/VerticalCurvedList"/>
    <dgm:cxn modelId="{AFB20759-A430-44D7-BC8F-AF9F9F61BC54}" type="presParOf" srcId="{268DD24B-0089-4637-B100-7C5369E615A4}" destId="{1C5DA001-1356-4E56-84A2-D558778BF11C}" srcOrd="4" destOrd="0" presId="urn:microsoft.com/office/officeart/2008/layout/VerticalCurvedList"/>
    <dgm:cxn modelId="{6817EC64-1D8B-4CC3-9DD4-3B2AA593D91E}" type="presParOf" srcId="{1C5DA001-1356-4E56-84A2-D558778BF11C}" destId="{181D2663-E005-40D7-A353-1D0673874303}" srcOrd="0" destOrd="0" presId="urn:microsoft.com/office/officeart/2008/layout/VerticalCurvedList"/>
    <dgm:cxn modelId="{D5D9C3AC-B61E-4338-903C-7A6AF4C12B54}" type="presParOf" srcId="{268DD24B-0089-4637-B100-7C5369E615A4}" destId="{38DE7C39-B9B7-4F15-BB0A-E79542A28A92}" srcOrd="5" destOrd="0" presId="urn:microsoft.com/office/officeart/2008/layout/VerticalCurvedList"/>
    <dgm:cxn modelId="{DC476A70-F79E-4D6E-AB42-66999A0461B1}" type="presParOf" srcId="{268DD24B-0089-4637-B100-7C5369E615A4}" destId="{F79F90E3-FF16-4D85-AC26-158336C757A0}" srcOrd="6" destOrd="0" presId="urn:microsoft.com/office/officeart/2008/layout/VerticalCurvedList"/>
    <dgm:cxn modelId="{3B0E1478-F264-4F6D-AD1F-BF520AD2EF4E}" type="presParOf" srcId="{F79F90E3-FF16-4D85-AC26-158336C757A0}" destId="{AAD8FE27-334A-4825-98E5-F65AAF82A0F6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FCEF20D-90D8-4EF4-8475-1AB1D4D24C48}" type="doc">
      <dgm:prSet loTypeId="urn:microsoft.com/office/officeart/2008/layout/VerticalCurv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04E6E8BC-FAF9-41A1-AD1D-2B2B4ED70FF9}">
      <dgm:prSet phldrT="[Текст]" custT="1"/>
      <dgm:spPr>
        <a:blipFill>
          <a:blip xmlns:r="http://schemas.openxmlformats.org/officeDocument/2006/relationships" r:embed="rId1"/>
          <a:stretch>
            <a:fillRect/>
          </a:stretch>
        </a:blipFill>
      </dgm:spPr>
      <dgm:t>
        <a:bodyPr/>
        <a:lstStyle/>
        <a:p>
          <a:r>
            <a:rPr lang="ru-RU">
              <a:noFill/>
            </a:rPr>
            <a:t> </a:t>
          </a:r>
        </a:p>
      </dgm:t>
    </dgm:pt>
    <dgm:pt modelId="{06ABCCED-9673-4424-86D3-4DD4F289ADB8}" type="parTrans" cxnId="{605BA71D-9D11-4DBC-8FA8-5B59033C250B}">
      <dgm:prSet/>
      <dgm:spPr/>
      <dgm:t>
        <a:bodyPr/>
        <a:lstStyle/>
        <a:p>
          <a:endParaRPr lang="ru-RU"/>
        </a:p>
      </dgm:t>
    </dgm:pt>
    <dgm:pt modelId="{73E94E1F-1250-4185-88BA-AA589B81E497}" type="sibTrans" cxnId="{605BA71D-9D11-4DBC-8FA8-5B59033C250B}">
      <dgm:prSet/>
      <dgm:spPr/>
      <dgm:t>
        <a:bodyPr/>
        <a:lstStyle/>
        <a:p>
          <a:endParaRPr lang="ru-RU"/>
        </a:p>
      </dgm:t>
    </dgm:pt>
    <dgm:pt modelId="{A3E456A2-D326-4DA6-8127-B533CA59FC6D}">
      <dgm:prSet phldrT="[Текст]" custT="1"/>
      <dgm:spPr>
        <a:blipFill>
          <a:blip xmlns:r="http://schemas.openxmlformats.org/officeDocument/2006/relationships" r:embed="rId2"/>
          <a:stretch>
            <a:fillRect/>
          </a:stretch>
        </a:blipFill>
      </dgm:spPr>
      <dgm:t>
        <a:bodyPr/>
        <a:lstStyle/>
        <a:p>
          <a:r>
            <a:rPr lang="ru-RU">
              <a:noFill/>
            </a:rPr>
            <a:t> </a:t>
          </a:r>
        </a:p>
      </dgm:t>
    </dgm:pt>
    <dgm:pt modelId="{1BF1E481-4C4A-4076-A5CF-5971031F3497}" type="parTrans" cxnId="{ABFB1362-9D8E-483C-A9AB-0C2EEC7817E3}">
      <dgm:prSet/>
      <dgm:spPr/>
      <dgm:t>
        <a:bodyPr/>
        <a:lstStyle/>
        <a:p>
          <a:endParaRPr lang="ru-RU"/>
        </a:p>
      </dgm:t>
    </dgm:pt>
    <dgm:pt modelId="{1118FA43-2349-4050-B968-040D8AF69D44}" type="sibTrans" cxnId="{ABFB1362-9D8E-483C-A9AB-0C2EEC7817E3}">
      <dgm:prSet/>
      <dgm:spPr/>
      <dgm:t>
        <a:bodyPr/>
        <a:lstStyle/>
        <a:p>
          <a:endParaRPr lang="ru-RU"/>
        </a:p>
      </dgm:t>
    </dgm:pt>
    <dgm:pt modelId="{109EE75B-CF16-4740-BC36-AF00DFC18E42}">
      <dgm:prSet phldrT="[Текст]" custT="1"/>
      <dgm:spPr>
        <a:blipFill>
          <a:blip xmlns:r="http://schemas.openxmlformats.org/officeDocument/2006/relationships" r:embed="rId3"/>
          <a:stretch>
            <a:fillRect/>
          </a:stretch>
        </a:blipFill>
      </dgm:spPr>
      <dgm:t>
        <a:bodyPr/>
        <a:lstStyle/>
        <a:p>
          <a:r>
            <a:rPr lang="ru-RU">
              <a:noFill/>
            </a:rPr>
            <a:t> </a:t>
          </a:r>
        </a:p>
      </dgm:t>
    </dgm:pt>
    <dgm:pt modelId="{8C9FBF70-05A6-45ED-BCB6-E49E87F8DBDE}" type="parTrans" cxnId="{DDD42613-026E-4A7F-BAE1-DD55079433B8}">
      <dgm:prSet/>
      <dgm:spPr/>
      <dgm:t>
        <a:bodyPr/>
        <a:lstStyle/>
        <a:p>
          <a:endParaRPr lang="ru-RU"/>
        </a:p>
      </dgm:t>
    </dgm:pt>
    <dgm:pt modelId="{C02B65E5-BB67-4B3F-A497-218B89643E8E}" type="sibTrans" cxnId="{DDD42613-026E-4A7F-BAE1-DD55079433B8}">
      <dgm:prSet/>
      <dgm:spPr/>
      <dgm:t>
        <a:bodyPr/>
        <a:lstStyle/>
        <a:p>
          <a:endParaRPr lang="ru-RU"/>
        </a:p>
      </dgm:t>
    </dgm:pt>
    <dgm:pt modelId="{9D9CC8D6-92FB-4556-8522-D8926B54F638}" type="pres">
      <dgm:prSet presAssocID="{5FCEF20D-90D8-4EF4-8475-1AB1D4D24C48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ru-RU"/>
        </a:p>
      </dgm:t>
    </dgm:pt>
    <dgm:pt modelId="{268DD24B-0089-4637-B100-7C5369E615A4}" type="pres">
      <dgm:prSet presAssocID="{5FCEF20D-90D8-4EF4-8475-1AB1D4D24C48}" presName="Name1" presStyleCnt="0"/>
      <dgm:spPr/>
    </dgm:pt>
    <dgm:pt modelId="{48A79BA2-2BA9-42DC-A242-12D69D280C7D}" type="pres">
      <dgm:prSet presAssocID="{5FCEF20D-90D8-4EF4-8475-1AB1D4D24C48}" presName="cycle" presStyleCnt="0"/>
      <dgm:spPr/>
    </dgm:pt>
    <dgm:pt modelId="{2A660DB5-8B6A-4A60-8424-23A38912A9EA}" type="pres">
      <dgm:prSet presAssocID="{5FCEF20D-90D8-4EF4-8475-1AB1D4D24C48}" presName="srcNode" presStyleLbl="node1" presStyleIdx="0" presStyleCnt="3"/>
      <dgm:spPr/>
    </dgm:pt>
    <dgm:pt modelId="{504F573F-828B-46F7-92C0-3908353DD4B1}" type="pres">
      <dgm:prSet presAssocID="{5FCEF20D-90D8-4EF4-8475-1AB1D4D24C48}" presName="conn" presStyleLbl="parChTrans1D2" presStyleIdx="0" presStyleCnt="1"/>
      <dgm:spPr/>
      <dgm:t>
        <a:bodyPr/>
        <a:lstStyle/>
        <a:p>
          <a:endParaRPr lang="ru-RU"/>
        </a:p>
      </dgm:t>
    </dgm:pt>
    <dgm:pt modelId="{2C39F536-9308-448B-B2F6-59AE029E0399}" type="pres">
      <dgm:prSet presAssocID="{5FCEF20D-90D8-4EF4-8475-1AB1D4D24C48}" presName="extraNode" presStyleLbl="node1" presStyleIdx="0" presStyleCnt="3"/>
      <dgm:spPr/>
    </dgm:pt>
    <dgm:pt modelId="{99754172-BFE0-4714-AF36-8ED2EA17EC17}" type="pres">
      <dgm:prSet presAssocID="{5FCEF20D-90D8-4EF4-8475-1AB1D4D24C48}" presName="dstNode" presStyleLbl="node1" presStyleIdx="0" presStyleCnt="3"/>
      <dgm:spPr/>
    </dgm:pt>
    <dgm:pt modelId="{17C65CCF-B5DD-4FB0-AE50-FBC95BFECB8A}" type="pres">
      <dgm:prSet presAssocID="{04E6E8BC-FAF9-41A1-AD1D-2B2B4ED70FF9}" presName="text_1" presStyleLbl="node1" presStyleIdx="0" presStyleCnt="3" custScaleY="11543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CC37A20-A9DA-454E-BDB8-FCBF28D5BE38}" type="pres">
      <dgm:prSet presAssocID="{04E6E8BC-FAF9-41A1-AD1D-2B2B4ED70FF9}" presName="accent_1" presStyleCnt="0"/>
      <dgm:spPr/>
    </dgm:pt>
    <dgm:pt modelId="{2EA9DC61-1D57-457E-AA3A-3965FE328269}" type="pres">
      <dgm:prSet presAssocID="{04E6E8BC-FAF9-41A1-AD1D-2B2B4ED70FF9}" presName="accentRepeatNode" presStyleLbl="solidFgAcc1" presStyleIdx="0" presStyleCnt="3"/>
      <dgm:spPr/>
    </dgm:pt>
    <dgm:pt modelId="{0B393359-D7D5-4F8C-BAD5-E03C72C535C0}" type="pres">
      <dgm:prSet presAssocID="{A3E456A2-D326-4DA6-8127-B533CA59FC6D}" presName="text_2" presStyleLbl="node1" presStyleIdx="1" presStyleCnt="3" custScaleY="12579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C5DA001-1356-4E56-84A2-D558778BF11C}" type="pres">
      <dgm:prSet presAssocID="{A3E456A2-D326-4DA6-8127-B533CA59FC6D}" presName="accent_2" presStyleCnt="0"/>
      <dgm:spPr/>
    </dgm:pt>
    <dgm:pt modelId="{181D2663-E005-40D7-A353-1D0673874303}" type="pres">
      <dgm:prSet presAssocID="{A3E456A2-D326-4DA6-8127-B533CA59FC6D}" presName="accentRepeatNode" presStyleLbl="solidFgAcc1" presStyleIdx="1" presStyleCnt="3"/>
      <dgm:spPr/>
    </dgm:pt>
    <dgm:pt modelId="{38DE7C39-B9B7-4F15-BB0A-E79542A28A92}" type="pres">
      <dgm:prSet presAssocID="{109EE75B-CF16-4740-BC36-AF00DFC18E42}" presName="text_3" presStyleLbl="node1" presStyleIdx="2" presStyleCnt="3" custScaleY="110782" custLinFactNeighborX="132" custLinFactNeighborY="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79F90E3-FF16-4D85-AC26-158336C757A0}" type="pres">
      <dgm:prSet presAssocID="{109EE75B-CF16-4740-BC36-AF00DFC18E42}" presName="accent_3" presStyleCnt="0"/>
      <dgm:spPr/>
    </dgm:pt>
    <dgm:pt modelId="{AAD8FE27-334A-4825-98E5-F65AAF82A0F6}" type="pres">
      <dgm:prSet presAssocID="{109EE75B-CF16-4740-BC36-AF00DFC18E42}" presName="accentRepeatNode" presStyleLbl="solidFgAcc1" presStyleIdx="2" presStyleCnt="3"/>
      <dgm:spPr/>
    </dgm:pt>
  </dgm:ptLst>
  <dgm:cxnLst>
    <dgm:cxn modelId="{F134D350-B9E2-4F34-A426-F16364942BC4}" type="presOf" srcId="{5FCEF20D-90D8-4EF4-8475-1AB1D4D24C48}" destId="{9D9CC8D6-92FB-4556-8522-D8926B54F638}" srcOrd="0" destOrd="0" presId="urn:microsoft.com/office/officeart/2008/layout/VerticalCurvedList"/>
    <dgm:cxn modelId="{0970D86B-002E-487E-ACE8-0E7167FF3BCB}" type="presOf" srcId="{A3E456A2-D326-4DA6-8127-B533CA59FC6D}" destId="{0B393359-D7D5-4F8C-BAD5-E03C72C535C0}" srcOrd="0" destOrd="0" presId="urn:microsoft.com/office/officeart/2008/layout/VerticalCurvedList"/>
    <dgm:cxn modelId="{DDD42613-026E-4A7F-BAE1-DD55079433B8}" srcId="{5FCEF20D-90D8-4EF4-8475-1AB1D4D24C48}" destId="{109EE75B-CF16-4740-BC36-AF00DFC18E42}" srcOrd="2" destOrd="0" parTransId="{8C9FBF70-05A6-45ED-BCB6-E49E87F8DBDE}" sibTransId="{C02B65E5-BB67-4B3F-A497-218B89643E8E}"/>
    <dgm:cxn modelId="{C79C0509-C5F4-46F7-BF10-C5564AB61DD0}" type="presOf" srcId="{109EE75B-CF16-4740-BC36-AF00DFC18E42}" destId="{38DE7C39-B9B7-4F15-BB0A-E79542A28A92}" srcOrd="0" destOrd="0" presId="urn:microsoft.com/office/officeart/2008/layout/VerticalCurvedList"/>
    <dgm:cxn modelId="{605BA71D-9D11-4DBC-8FA8-5B59033C250B}" srcId="{5FCEF20D-90D8-4EF4-8475-1AB1D4D24C48}" destId="{04E6E8BC-FAF9-41A1-AD1D-2B2B4ED70FF9}" srcOrd="0" destOrd="0" parTransId="{06ABCCED-9673-4424-86D3-4DD4F289ADB8}" sibTransId="{73E94E1F-1250-4185-88BA-AA589B81E497}"/>
    <dgm:cxn modelId="{F27E8D6A-32B9-49ED-B2D8-F869D899AFA2}" type="presOf" srcId="{73E94E1F-1250-4185-88BA-AA589B81E497}" destId="{504F573F-828B-46F7-92C0-3908353DD4B1}" srcOrd="0" destOrd="0" presId="urn:microsoft.com/office/officeart/2008/layout/VerticalCurvedList"/>
    <dgm:cxn modelId="{4CBE1891-B79D-4962-B620-971A6CE1B40D}" type="presOf" srcId="{04E6E8BC-FAF9-41A1-AD1D-2B2B4ED70FF9}" destId="{17C65CCF-B5DD-4FB0-AE50-FBC95BFECB8A}" srcOrd="0" destOrd="0" presId="urn:microsoft.com/office/officeart/2008/layout/VerticalCurvedList"/>
    <dgm:cxn modelId="{ABFB1362-9D8E-483C-A9AB-0C2EEC7817E3}" srcId="{5FCEF20D-90D8-4EF4-8475-1AB1D4D24C48}" destId="{A3E456A2-D326-4DA6-8127-B533CA59FC6D}" srcOrd="1" destOrd="0" parTransId="{1BF1E481-4C4A-4076-A5CF-5971031F3497}" sibTransId="{1118FA43-2349-4050-B968-040D8AF69D44}"/>
    <dgm:cxn modelId="{8E0E7688-3ED5-44E1-983B-34A345805D15}" type="presParOf" srcId="{9D9CC8D6-92FB-4556-8522-D8926B54F638}" destId="{268DD24B-0089-4637-B100-7C5369E615A4}" srcOrd="0" destOrd="0" presId="urn:microsoft.com/office/officeart/2008/layout/VerticalCurvedList"/>
    <dgm:cxn modelId="{BC81F8BB-3F90-4C1F-BA92-456DAD686CFB}" type="presParOf" srcId="{268DD24B-0089-4637-B100-7C5369E615A4}" destId="{48A79BA2-2BA9-42DC-A242-12D69D280C7D}" srcOrd="0" destOrd="0" presId="urn:microsoft.com/office/officeart/2008/layout/VerticalCurvedList"/>
    <dgm:cxn modelId="{5998E35E-9904-4F1F-AD9E-0F283D25DBC2}" type="presParOf" srcId="{48A79BA2-2BA9-42DC-A242-12D69D280C7D}" destId="{2A660DB5-8B6A-4A60-8424-23A38912A9EA}" srcOrd="0" destOrd="0" presId="urn:microsoft.com/office/officeart/2008/layout/VerticalCurvedList"/>
    <dgm:cxn modelId="{6128B4BF-6144-438B-BD34-03205D6794A1}" type="presParOf" srcId="{48A79BA2-2BA9-42DC-A242-12D69D280C7D}" destId="{504F573F-828B-46F7-92C0-3908353DD4B1}" srcOrd="1" destOrd="0" presId="urn:microsoft.com/office/officeart/2008/layout/VerticalCurvedList"/>
    <dgm:cxn modelId="{523F67FF-95E8-4D39-9DBE-C3C0A2A04D42}" type="presParOf" srcId="{48A79BA2-2BA9-42DC-A242-12D69D280C7D}" destId="{2C39F536-9308-448B-B2F6-59AE029E0399}" srcOrd="2" destOrd="0" presId="urn:microsoft.com/office/officeart/2008/layout/VerticalCurvedList"/>
    <dgm:cxn modelId="{251D39BF-07EA-4ADC-909B-9D3E9A91CC4C}" type="presParOf" srcId="{48A79BA2-2BA9-42DC-A242-12D69D280C7D}" destId="{99754172-BFE0-4714-AF36-8ED2EA17EC17}" srcOrd="3" destOrd="0" presId="urn:microsoft.com/office/officeart/2008/layout/VerticalCurvedList"/>
    <dgm:cxn modelId="{87C1217C-3CE1-4C9C-92D9-89BB86929140}" type="presParOf" srcId="{268DD24B-0089-4637-B100-7C5369E615A4}" destId="{17C65CCF-B5DD-4FB0-AE50-FBC95BFECB8A}" srcOrd="1" destOrd="0" presId="urn:microsoft.com/office/officeart/2008/layout/VerticalCurvedList"/>
    <dgm:cxn modelId="{5559AFA8-A811-4363-B76D-F04898C0590E}" type="presParOf" srcId="{268DD24B-0089-4637-B100-7C5369E615A4}" destId="{0CC37A20-A9DA-454E-BDB8-FCBF28D5BE38}" srcOrd="2" destOrd="0" presId="urn:microsoft.com/office/officeart/2008/layout/VerticalCurvedList"/>
    <dgm:cxn modelId="{2DB7EEC8-4A55-4994-82A9-93234168688F}" type="presParOf" srcId="{0CC37A20-A9DA-454E-BDB8-FCBF28D5BE38}" destId="{2EA9DC61-1D57-457E-AA3A-3965FE328269}" srcOrd="0" destOrd="0" presId="urn:microsoft.com/office/officeart/2008/layout/VerticalCurvedList"/>
    <dgm:cxn modelId="{91A643F2-1C96-46BD-B9B0-E2F47F1E689E}" type="presParOf" srcId="{268DD24B-0089-4637-B100-7C5369E615A4}" destId="{0B393359-D7D5-4F8C-BAD5-E03C72C535C0}" srcOrd="3" destOrd="0" presId="urn:microsoft.com/office/officeart/2008/layout/VerticalCurvedList"/>
    <dgm:cxn modelId="{AFB20759-A430-44D7-BC8F-AF9F9F61BC54}" type="presParOf" srcId="{268DD24B-0089-4637-B100-7C5369E615A4}" destId="{1C5DA001-1356-4E56-84A2-D558778BF11C}" srcOrd="4" destOrd="0" presId="urn:microsoft.com/office/officeart/2008/layout/VerticalCurvedList"/>
    <dgm:cxn modelId="{6817EC64-1D8B-4CC3-9DD4-3B2AA593D91E}" type="presParOf" srcId="{1C5DA001-1356-4E56-84A2-D558778BF11C}" destId="{181D2663-E005-40D7-A353-1D0673874303}" srcOrd="0" destOrd="0" presId="urn:microsoft.com/office/officeart/2008/layout/VerticalCurvedList"/>
    <dgm:cxn modelId="{D5D9C3AC-B61E-4338-903C-7A6AF4C12B54}" type="presParOf" srcId="{268DD24B-0089-4637-B100-7C5369E615A4}" destId="{38DE7C39-B9B7-4F15-BB0A-E79542A28A92}" srcOrd="5" destOrd="0" presId="urn:microsoft.com/office/officeart/2008/layout/VerticalCurvedList"/>
    <dgm:cxn modelId="{DC476A70-F79E-4D6E-AB42-66999A0461B1}" type="presParOf" srcId="{268DD24B-0089-4637-B100-7C5369E615A4}" destId="{F79F90E3-FF16-4D85-AC26-158336C757A0}" srcOrd="6" destOrd="0" presId="urn:microsoft.com/office/officeart/2008/layout/VerticalCurvedList"/>
    <dgm:cxn modelId="{3B0E1478-F264-4F6D-AD1F-BF520AD2EF4E}" type="presParOf" srcId="{F79F90E3-FF16-4D85-AC26-158336C757A0}" destId="{AAD8FE27-334A-4825-98E5-F65AAF82A0F6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04F573F-828B-46F7-92C0-3908353DD4B1}">
      <dsp:nvSpPr>
        <dsp:cNvPr id="0" name=""/>
        <dsp:cNvSpPr/>
      </dsp:nvSpPr>
      <dsp:spPr>
        <a:xfrm>
          <a:off x="-7084717" y="-1083543"/>
          <a:ext cx="8435365" cy="8435365"/>
        </a:xfrm>
        <a:prstGeom prst="blockArc">
          <a:avLst>
            <a:gd name="adj1" fmla="val 18900000"/>
            <a:gd name="adj2" fmla="val 2700000"/>
            <a:gd name="adj3" fmla="val 256"/>
          </a:avLst>
        </a:pr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7C65CCF-B5DD-4FB0-AE50-FBC95BFECB8A}">
      <dsp:nvSpPr>
        <dsp:cNvPr id="0" name=""/>
        <dsp:cNvSpPr/>
      </dsp:nvSpPr>
      <dsp:spPr>
        <a:xfrm>
          <a:off x="870036" y="530089"/>
          <a:ext cx="10082520" cy="144713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089" tIns="101600" rIns="101600" bIns="101600" numCol="1" spcCol="1270" anchor="ctr" anchorCtr="0">
          <a:noAutofit/>
        </a:bodyPr>
        <a:lstStyle/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000" kern="1200" dirty="0">
              <a:latin typeface="Arial" panose="020B0604020202020204" pitchFamily="34" charset="0"/>
              <a:cs typeface="Arial" panose="020B0604020202020204" pitchFamily="34" charset="0"/>
            </a:rPr>
            <a:t>Linzaning </a:t>
          </a:r>
          <a:r>
            <a:rPr lang="en-US" sz="4000" kern="1200" dirty="0" err="1">
              <a:latin typeface="Arial" panose="020B0604020202020204" pitchFamily="34" charset="0"/>
              <a:cs typeface="Arial" panose="020B0604020202020204" pitchFamily="34" charset="0"/>
            </a:rPr>
            <a:t>optik</a:t>
          </a:r>
          <a:r>
            <a:rPr lang="en-US" sz="40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4000" kern="1200" dirty="0" err="1">
              <a:latin typeface="Arial" panose="020B0604020202020204" pitchFamily="34" charset="0"/>
              <a:cs typeface="Arial" panose="020B0604020202020204" pitchFamily="34" charset="0"/>
            </a:rPr>
            <a:t>kuchi</a:t>
          </a:r>
          <a:r>
            <a:rPr lang="en-US" sz="4000" kern="1200" dirty="0">
              <a:latin typeface="Arial" panose="020B0604020202020204" pitchFamily="34" charset="0"/>
              <a:cs typeface="Arial" panose="020B0604020202020204" pitchFamily="34" charset="0"/>
            </a:rPr>
            <a:t>:  </a:t>
          </a:r>
          <a14:m xmlns:a14="http://schemas.microsoft.com/office/drawing/2010/main">
            <m:oMath xmlns:m="http://schemas.openxmlformats.org/officeDocument/2006/math">
              <m:r>
                <a:rPr lang="en-US" sz="4000" b="0" i="1" kern="1200" smtClean="0">
                  <a:latin typeface="Cambria Math" panose="02040503050406030204" pitchFamily="18" charset="0"/>
                  <a:cs typeface="Arial" panose="020B0604020202020204" pitchFamily="34" charset="0"/>
                </a:rPr>
                <m:t>𝐷</m:t>
              </m:r>
              <m:r>
                <a:rPr lang="en-US" sz="4000" b="0" i="1" kern="1200" smtClean="0">
                  <a:latin typeface="Cambria Math" panose="02040503050406030204" pitchFamily="18" charset="0"/>
                  <a:cs typeface="Arial" panose="020B0604020202020204" pitchFamily="34" charset="0"/>
                </a:rPr>
                <m:t>=</m:t>
              </m:r>
              <m:f>
                <m:fPr>
                  <m:ctrlPr>
                    <a:rPr lang="en-US" sz="4000" b="0" i="1" kern="1200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</m:ctrlPr>
                </m:fPr>
                <m:num>
                  <m:r>
                    <a:rPr lang="en-US" sz="4000" b="0" i="1" kern="1200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  <m:t>1</m:t>
                  </m:r>
                </m:num>
                <m:den>
                  <m:r>
                    <a:rPr lang="en-US" sz="4000" b="0" i="1" kern="1200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  <m:t>𝐹</m:t>
                  </m:r>
                </m:den>
              </m:f>
            </m:oMath>
          </a14:m>
          <a:r>
            <a:rPr lang="en-US" sz="4000" kern="1200" dirty="0">
              <a:latin typeface="Arial" panose="020B0604020202020204" pitchFamily="34" charset="0"/>
              <a:cs typeface="Arial" panose="020B0604020202020204" pitchFamily="34" charset="0"/>
            </a:rPr>
            <a:t>;   </a:t>
          </a:r>
          <a14:m xmlns:a14="http://schemas.microsoft.com/office/drawing/2010/main">
            <m:oMath xmlns:m="http://schemas.openxmlformats.org/officeDocument/2006/math">
              <m:r>
                <a:rPr lang="en-US" sz="4000" b="0" i="1" kern="1200" smtClean="0">
                  <a:latin typeface="Cambria Math" panose="02040503050406030204" pitchFamily="18" charset="0"/>
                  <a:cs typeface="Arial" panose="020B0604020202020204" pitchFamily="34" charset="0"/>
                </a:rPr>
                <m:t>𝐹</m:t>
              </m:r>
              <m:r>
                <a:rPr lang="en-US" sz="4000" b="0" i="1" kern="1200" smtClean="0">
                  <a:latin typeface="Cambria Math" panose="02040503050406030204" pitchFamily="18" charset="0"/>
                  <a:cs typeface="Arial" panose="020B0604020202020204" pitchFamily="34" charset="0"/>
                </a:rPr>
                <m:t>=</m:t>
              </m:r>
              <m:f>
                <m:fPr>
                  <m:ctrlPr>
                    <a:rPr lang="en-US" sz="4000" b="0" i="1" kern="1200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</m:ctrlPr>
                </m:fPr>
                <m:num>
                  <m:r>
                    <a:rPr lang="en-US" sz="4000" b="0" i="1" kern="1200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  <m:t>1</m:t>
                  </m:r>
                </m:num>
                <m:den>
                  <m:r>
                    <a:rPr lang="en-US" sz="4000" b="0" i="1" kern="1200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  <m:t>𝐷</m:t>
                  </m:r>
                </m:den>
              </m:f>
            </m:oMath>
          </a14:m>
          <a:endParaRPr lang="ru-RU" sz="40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870036" y="530089"/>
        <a:ext cx="10082520" cy="1447132"/>
      </dsp:txXfrm>
    </dsp:sp>
    <dsp:sp modelId="{2EA9DC61-1D57-457E-AA3A-3965FE328269}">
      <dsp:nvSpPr>
        <dsp:cNvPr id="0" name=""/>
        <dsp:cNvSpPr/>
      </dsp:nvSpPr>
      <dsp:spPr>
        <a:xfrm>
          <a:off x="86502" y="470120"/>
          <a:ext cx="1567069" cy="1567069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B393359-D7D5-4F8C-BAD5-E03C72C535C0}">
      <dsp:nvSpPr>
        <dsp:cNvPr id="0" name=""/>
        <dsp:cNvSpPr/>
      </dsp:nvSpPr>
      <dsp:spPr>
        <a:xfrm>
          <a:off x="1325740" y="2345633"/>
          <a:ext cx="9626816" cy="157701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089" tIns="101600" rIns="101600" bIns="101600" numCol="1" spcCol="1270" anchor="ctr" anchorCtr="0">
          <a:noAutofit/>
        </a:bodyPr>
        <a:lstStyle/>
        <a:p>
          <a:pPr marL="0" lvl="0" indent="0" algn="ctr" defTabSz="17780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4000" kern="1200" dirty="0">
              <a:latin typeface="Arial" panose="020B0604020202020204" pitchFamily="34" charset="0"/>
              <a:cs typeface="Arial" panose="020B0604020202020204" pitchFamily="34" charset="0"/>
            </a:rPr>
            <a:t>Fokus </a:t>
          </a:r>
          <a:r>
            <a:rPr lang="en-US" sz="4000" kern="1200" dirty="0" err="1">
              <a:latin typeface="Arial" panose="020B0604020202020204" pitchFamily="34" charset="0"/>
              <a:cs typeface="Arial" panose="020B0604020202020204" pitchFamily="34" charset="0"/>
            </a:rPr>
            <a:t>masofasi</a:t>
          </a:r>
          <a:r>
            <a:rPr lang="en-US" sz="4000" kern="1200" dirty="0">
              <a:latin typeface="Arial" panose="020B0604020202020204" pitchFamily="34" charset="0"/>
              <a:cs typeface="Arial" panose="020B0604020202020204" pitchFamily="34" charset="0"/>
            </a:rPr>
            <a:t>:   </a:t>
          </a:r>
          <a14:m xmlns:a14="http://schemas.microsoft.com/office/drawing/2010/main">
            <m:oMath xmlns:m="http://schemas.openxmlformats.org/officeDocument/2006/math">
              <m:r>
                <a:rPr lang="en-US" sz="4000" b="0" i="1" kern="1200" smtClean="0">
                  <a:latin typeface="Cambria Math" panose="02040503050406030204" pitchFamily="18" charset="0"/>
                  <a:cs typeface="Arial" panose="020B0604020202020204" pitchFamily="34" charset="0"/>
                </a:rPr>
                <m:t>𝐹</m:t>
              </m:r>
              <m:r>
                <a:rPr lang="en-US" sz="4000" b="0" i="1" kern="1200" smtClean="0">
                  <a:latin typeface="Cambria Math" panose="02040503050406030204" pitchFamily="18" charset="0"/>
                  <a:cs typeface="Arial" panose="020B0604020202020204" pitchFamily="34" charset="0"/>
                </a:rPr>
                <m:t>=</m:t>
              </m:r>
              <m:f>
                <m:fPr>
                  <m:ctrlPr>
                    <a:rPr lang="en-US" sz="4000" b="0" i="1" kern="1200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</m:ctrlPr>
                </m:fPr>
                <m:num>
                  <m:r>
                    <a:rPr lang="en-US" sz="4000" b="0" i="1" kern="1200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  <m:t>1</m:t>
                  </m:r>
                </m:num>
                <m:den>
                  <m:r>
                    <a:rPr lang="en-US" sz="4000" b="0" i="1" kern="1200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  <m:t>(</m:t>
                  </m:r>
                  <m:r>
                    <a:rPr lang="en-US" sz="4000" b="0" i="1" kern="1200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  <m:t>𝑛</m:t>
                  </m:r>
                  <m:r>
                    <a:rPr lang="en-US" sz="4000" b="0" i="1" kern="1200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  <m:t>−1)∙(</m:t>
                  </m:r>
                  <m:f>
                    <m:fPr>
                      <m:ctrlPr>
                        <a:rPr lang="en-US" sz="4000" b="0" i="1" kern="1200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</m:ctrlPr>
                    </m:fPr>
                    <m:num>
                      <m:r>
                        <a:rPr lang="en-US" sz="4000" b="0" i="1" kern="1200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1</m:t>
                      </m:r>
                    </m:num>
                    <m:den>
                      <m:sSub>
                        <m:sSubPr>
                          <m:ctrlPr>
                            <a:rPr lang="en-US" sz="4000" b="0" i="1" kern="1200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en-US" sz="4000" b="0" i="1" kern="1200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𝑅</m:t>
                          </m:r>
                        </m:e>
                        <m:sub>
                          <m:r>
                            <a:rPr lang="en-US" sz="4000" b="0" i="1" kern="1200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1</m:t>
                          </m:r>
                        </m:sub>
                      </m:sSub>
                    </m:den>
                  </m:f>
                  <m:r>
                    <a:rPr lang="en-US" sz="4000" b="0" i="1" kern="1200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  <m:t>+</m:t>
                  </m:r>
                  <m:f>
                    <m:fPr>
                      <m:ctrlPr>
                        <a:rPr lang="en-US" sz="4000" b="0" i="1" kern="1200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</m:ctrlPr>
                    </m:fPr>
                    <m:num>
                      <m:r>
                        <a:rPr lang="en-US" sz="4000" b="0" i="1" kern="1200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1</m:t>
                      </m:r>
                    </m:num>
                    <m:den>
                      <m:sSub>
                        <m:sSubPr>
                          <m:ctrlPr>
                            <a:rPr lang="en-US" sz="4000" b="0" i="1" kern="1200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en-US" sz="4000" b="0" i="1" kern="1200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𝑅</m:t>
                          </m:r>
                        </m:e>
                        <m:sub>
                          <m:r>
                            <a:rPr lang="en-US" sz="4000" b="0" i="1" kern="1200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2</m:t>
                          </m:r>
                        </m:sub>
                      </m:sSub>
                    </m:den>
                  </m:f>
                  <m:r>
                    <a:rPr lang="en-US" sz="4000" b="0" i="1" kern="1200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  <m:t>)</m:t>
                  </m:r>
                </m:den>
              </m:f>
            </m:oMath>
          </a14:m>
          <a:endParaRPr lang="ru-RU" sz="40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1325740" y="2345633"/>
        <a:ext cx="9626816" cy="1577010"/>
      </dsp:txXfrm>
    </dsp:sp>
    <dsp:sp modelId="{181D2663-E005-40D7-A353-1D0673874303}">
      <dsp:nvSpPr>
        <dsp:cNvPr id="0" name=""/>
        <dsp:cNvSpPr/>
      </dsp:nvSpPr>
      <dsp:spPr>
        <a:xfrm>
          <a:off x="542206" y="2350604"/>
          <a:ext cx="1567069" cy="1567069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8DE7C39-B9B7-4F15-BB0A-E79542A28A92}">
      <dsp:nvSpPr>
        <dsp:cNvPr id="0" name=""/>
        <dsp:cNvSpPr/>
      </dsp:nvSpPr>
      <dsp:spPr>
        <a:xfrm>
          <a:off x="883345" y="4320210"/>
          <a:ext cx="10082520" cy="138882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089" tIns="111760" rIns="111760" bIns="111760" numCol="1" spcCol="1270" anchor="ctr" anchorCtr="0">
          <a:noAutofit/>
        </a:bodyPr>
        <a:lstStyle/>
        <a:p>
          <a:pPr marL="0" lvl="0" indent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14:m xmlns:a14="http://schemas.microsoft.com/office/drawing/2010/main">
            <m:oMath xmlns:m="http://schemas.openxmlformats.org/officeDocument/2006/math">
              <m:f>
                <m:fPr>
                  <m:ctrlPr>
                    <a:rPr lang="en-US" sz="4400" i="1" kern="1200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</m:ctrlPr>
                </m:fPr>
                <m:num>
                  <m:r>
                    <a:rPr lang="en-US" sz="4400" b="0" i="1" kern="1200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  <m:t>1</m:t>
                  </m:r>
                </m:num>
                <m:den>
                  <m:r>
                    <a:rPr lang="en-US" sz="4400" b="0" i="1" kern="1200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  <m:t>𝐹</m:t>
                  </m:r>
                </m:den>
              </m:f>
              <m:r>
                <a:rPr lang="en-US" sz="4400" b="0" i="1" kern="1200" smtClean="0">
                  <a:latin typeface="Cambria Math" panose="02040503050406030204" pitchFamily="18" charset="0"/>
                  <a:cs typeface="Arial" panose="020B0604020202020204" pitchFamily="34" charset="0"/>
                </a:rPr>
                <m:t>=</m:t>
              </m:r>
              <m:f>
                <m:fPr>
                  <m:ctrlPr>
                    <a:rPr lang="en-US" sz="4400" b="0" i="1" kern="1200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</m:ctrlPr>
                </m:fPr>
                <m:num>
                  <m:r>
                    <a:rPr lang="en-US" sz="4400" b="0" i="1" kern="1200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  <m:t>1</m:t>
                  </m:r>
                </m:num>
                <m:den>
                  <m:r>
                    <a:rPr lang="en-US" sz="4400" b="0" i="1" kern="1200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  <m:t>𝑑</m:t>
                  </m:r>
                </m:den>
              </m:f>
              <m:r>
                <a:rPr lang="en-US" sz="4400" b="0" i="1" kern="1200" smtClean="0">
                  <a:latin typeface="Cambria Math" panose="02040503050406030204" pitchFamily="18" charset="0"/>
                  <a:cs typeface="Arial" panose="020B0604020202020204" pitchFamily="34" charset="0"/>
                </a:rPr>
                <m:t>+</m:t>
              </m:r>
              <m:f>
                <m:fPr>
                  <m:ctrlPr>
                    <a:rPr lang="en-US" sz="4400" b="0" i="1" kern="1200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</m:ctrlPr>
                </m:fPr>
                <m:num>
                  <m:r>
                    <a:rPr lang="en-US" sz="4400" b="0" i="1" kern="1200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  <m:t>1</m:t>
                  </m:r>
                </m:num>
                <m:den>
                  <m:r>
                    <a:rPr lang="en-US" sz="4400" b="0" i="1" kern="1200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  <m:t>𝑓</m:t>
                  </m:r>
                </m:den>
              </m:f>
            </m:oMath>
          </a14:m>
          <a:r>
            <a:rPr lang="en-US" sz="4400" kern="1200" dirty="0">
              <a:latin typeface="Arial" panose="020B0604020202020204" pitchFamily="34" charset="0"/>
              <a:cs typeface="Arial" panose="020B0604020202020204" pitchFamily="34" charset="0"/>
            </a:rPr>
            <a:t>;        </a:t>
          </a:r>
          <a14:m xmlns:a14="http://schemas.microsoft.com/office/drawing/2010/main">
            <m:oMath xmlns:m="http://schemas.openxmlformats.org/officeDocument/2006/math">
              <m:r>
                <a:rPr lang="en-US" sz="4400" b="0" i="1" kern="1200" smtClean="0">
                  <a:latin typeface="Cambria Math" panose="02040503050406030204" pitchFamily="18" charset="0"/>
                  <a:cs typeface="Arial" panose="020B0604020202020204" pitchFamily="34" charset="0"/>
                </a:rPr>
                <m:t>−</m:t>
              </m:r>
              <m:f>
                <m:fPr>
                  <m:ctrlPr>
                    <a:rPr lang="en-US" sz="4400" b="0" i="1" kern="1200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</m:ctrlPr>
                </m:fPr>
                <m:num>
                  <m:r>
                    <a:rPr lang="en-US" sz="4400" b="0" i="1" kern="1200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  <m:t>1</m:t>
                  </m:r>
                </m:num>
                <m:den>
                  <m:r>
                    <a:rPr lang="en-US" sz="4400" b="0" i="1" kern="1200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  <m:t>𝐹</m:t>
                  </m:r>
                </m:den>
              </m:f>
              <m:r>
                <a:rPr lang="en-US" sz="4400" b="0" i="1" kern="1200" smtClean="0">
                  <a:latin typeface="Cambria Math" panose="02040503050406030204" pitchFamily="18" charset="0"/>
                  <a:cs typeface="Arial" panose="020B0604020202020204" pitchFamily="34" charset="0"/>
                </a:rPr>
                <m:t>=</m:t>
              </m:r>
              <m:f>
                <m:fPr>
                  <m:ctrlPr>
                    <a:rPr lang="en-US" sz="4400" b="0" i="1" kern="1200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</m:ctrlPr>
                </m:fPr>
                <m:num>
                  <m:r>
                    <a:rPr lang="en-US" sz="4400" b="0" i="1" kern="1200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  <m:t>1</m:t>
                  </m:r>
                </m:num>
                <m:den>
                  <m:r>
                    <a:rPr lang="en-US" sz="4400" b="0" i="1" kern="1200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  <m:t>𝑑</m:t>
                  </m:r>
                </m:den>
              </m:f>
              <m:r>
                <a:rPr lang="en-US" sz="4400" b="0" i="1" kern="1200" smtClean="0">
                  <a:latin typeface="Cambria Math" panose="02040503050406030204" pitchFamily="18" charset="0"/>
                  <a:cs typeface="Arial" panose="020B0604020202020204" pitchFamily="34" charset="0"/>
                </a:rPr>
                <m:t>−</m:t>
              </m:r>
              <m:f>
                <m:fPr>
                  <m:ctrlPr>
                    <a:rPr lang="en-US" sz="4400" b="0" i="1" kern="1200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</m:ctrlPr>
                </m:fPr>
                <m:num>
                  <m:r>
                    <a:rPr lang="en-US" sz="4400" b="0" i="1" kern="1200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  <m:t>1</m:t>
                  </m:r>
                </m:num>
                <m:den>
                  <m:r>
                    <a:rPr lang="en-US" sz="4400" b="0" i="1" kern="1200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  <m:t>𝑓</m:t>
                  </m:r>
                </m:den>
              </m:f>
            </m:oMath>
          </a14:m>
          <a:endParaRPr lang="ru-RU" sz="44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883345" y="4320210"/>
        <a:ext cx="10082520" cy="1388824"/>
      </dsp:txXfrm>
    </dsp:sp>
    <dsp:sp modelId="{AAD8FE27-334A-4825-98E5-F65AAF82A0F6}">
      <dsp:nvSpPr>
        <dsp:cNvPr id="0" name=""/>
        <dsp:cNvSpPr/>
      </dsp:nvSpPr>
      <dsp:spPr>
        <a:xfrm>
          <a:off x="86502" y="4231087"/>
          <a:ext cx="1567069" cy="1567069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0C2F2A6-882D-47FF-8133-FB5FF241FAF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3884B252-1ADC-460A-96EC-3CD2C5066BA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7AC26F0D-CF76-4295-A6C7-BDDCFD7D1F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280C92-79A6-402C-8ABF-3B10D7A43D5A}" type="datetimeFigureOut">
              <a:rPr lang="ru-RU" smtClean="0"/>
              <a:t>04.04.2021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1F751E06-374B-4D55-9C77-FC6EF9541C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BC11BA5-2B2E-48CE-8032-BBCD6B8E2B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80FC77-1C24-42C3-ABDB-6D59C89DCD5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131865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B7EB9CD-9FAD-4816-9950-D6B5452D0D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82442C9F-6294-4836-9FE1-9BEF4267239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BDFE0E8-F9E4-4B06-9165-F3514DB891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280C92-79A6-402C-8ABF-3B10D7A43D5A}" type="datetimeFigureOut">
              <a:rPr lang="ru-RU" smtClean="0"/>
              <a:t>04.04.2021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10C475E0-149F-4E00-B6F6-660DBDB38E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C9D56622-18CC-453A-BFB8-492C66AA5A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80FC77-1C24-42C3-ABDB-6D59C89DCD5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730591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57EA4141-324A-4619-A9EC-0A764F449B1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E9566C08-7692-4778-BF98-3EA202CDBB8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45F15FC-33FB-4D6B-B5DA-31B407792F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280C92-79A6-402C-8ABF-3B10D7A43D5A}" type="datetimeFigureOut">
              <a:rPr lang="ru-RU" smtClean="0"/>
              <a:t>04.04.2021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C6A0022-44F2-45B4-B871-4E44DACEC9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CB8D8107-33E9-4384-87ED-0D1E827F31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80FC77-1C24-42C3-ABDB-6D59C89DCD5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5550272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4" y="279962"/>
            <a:ext cx="10363201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4401" y="1397001"/>
            <a:ext cx="3328416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39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431792" y="1397001"/>
            <a:ext cx="3328416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39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7949183" y="1397001"/>
            <a:ext cx="3328416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399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1" y="4980569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399"/>
            </a:lvl1pPr>
            <a:lvl2pPr marL="152378" indent="-152378">
              <a:buFont typeface="Arial" panose="020B0604020202020204" pitchFamily="34" charset="0"/>
              <a:buChar char="•"/>
              <a:defRPr sz="1399"/>
            </a:lvl2pPr>
            <a:lvl3pPr marL="304757" indent="-152378">
              <a:defRPr sz="1399"/>
            </a:lvl3pPr>
            <a:lvl4pPr marL="533324" indent="-228567">
              <a:defRPr sz="1399"/>
            </a:lvl4pPr>
            <a:lvl5pPr marL="761891" indent="-228567">
              <a:defRPr sz="139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4431792" y="4980569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399"/>
            </a:lvl1pPr>
            <a:lvl2pPr marL="152378" indent="-152378">
              <a:buFont typeface="Arial" panose="020B0604020202020204" pitchFamily="34" charset="0"/>
              <a:buChar char="•"/>
              <a:defRPr sz="1399"/>
            </a:lvl2pPr>
            <a:lvl3pPr marL="304757" indent="-152378">
              <a:defRPr sz="1399"/>
            </a:lvl3pPr>
            <a:lvl4pPr marL="533324" indent="-228567">
              <a:defRPr sz="1399"/>
            </a:lvl4pPr>
            <a:lvl5pPr marL="761891" indent="-228567">
              <a:defRPr sz="139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7949183" y="4980569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399"/>
            </a:lvl1pPr>
            <a:lvl2pPr marL="152378" indent="-152378">
              <a:buFont typeface="Arial" panose="020B0604020202020204" pitchFamily="34" charset="0"/>
              <a:buChar char="•"/>
              <a:defRPr sz="1399"/>
            </a:lvl2pPr>
            <a:lvl3pPr marL="304757" indent="-152378">
              <a:defRPr sz="1399"/>
            </a:lvl3pPr>
            <a:lvl4pPr marL="533324" indent="-228567">
              <a:defRPr sz="1399"/>
            </a:lvl4pPr>
            <a:lvl5pPr marL="761891" indent="-228567">
              <a:defRPr sz="139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914404" y="933453"/>
            <a:ext cx="10363201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79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8548363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B765A09-5B52-4CA9-B7D8-30AA4B3750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02552D9-88C8-429D-95C0-9D9B09E7B37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14EDEE26-BE5B-4F27-8720-0ABFA0D3DB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280C92-79A6-402C-8ABF-3B10D7A43D5A}" type="datetimeFigureOut">
              <a:rPr lang="ru-RU" smtClean="0"/>
              <a:t>04.04.2021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1D8A289F-DE93-408C-B9FA-5C16C903C5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3BD0B4C-D9FA-48F9-A29C-7449C31BC3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80FC77-1C24-42C3-ABDB-6D59C89DCD5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039649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D0EF381-40F2-47AD-9B51-E44A4CD743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BFF068A3-C318-4C13-8DDF-3275AA5AD0B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BA3A6714-4BE4-4D86-BB39-C975571D93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280C92-79A6-402C-8ABF-3B10D7A43D5A}" type="datetimeFigureOut">
              <a:rPr lang="ru-RU" smtClean="0"/>
              <a:t>04.04.2021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ADA888C-B568-4641-8B54-C56E422178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B0E3E58-DB20-4211-9D7A-B119486972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80FC77-1C24-42C3-ABDB-6D59C89DCD5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161620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8EB2F34-BF9E-4BCF-AFFD-FC2651C518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F8A2A61-CD39-448E-8ED3-0E3601B4C7C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9C487D6D-6308-45AB-A8A3-6416DD6D6E3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F5E7C751-1BCF-4A39-B9AC-E3259C1722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280C92-79A6-402C-8ABF-3B10D7A43D5A}" type="datetimeFigureOut">
              <a:rPr lang="ru-RU" smtClean="0"/>
              <a:t>04.04.2021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168CBCDC-4096-4683-A78D-DF724567C4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321952B1-42E7-4A4E-ABA8-9A5668034D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80FC77-1C24-42C3-ABDB-6D59C89DCD5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836465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D80EC95-882E-49EF-BADD-2D49A60F19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8708C354-EA07-4E1A-B137-B7F34443E5F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7FA8454E-F608-4759-AC1D-7E4652F6BD8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B34DF1E0-0D5D-47F1-B032-048FA3DC819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B7D15988-C7C0-4BEC-88D4-5063CF356DB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4D23CEF6-357F-4B64-AFAA-EC9A5D2287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280C92-79A6-402C-8ABF-3B10D7A43D5A}" type="datetimeFigureOut">
              <a:rPr lang="ru-RU" smtClean="0"/>
              <a:t>04.04.2021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41BD96AD-45F9-4DF3-8B5A-1CAC8927F3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729D1D25-91C9-4CF6-A486-B1A29FE937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80FC77-1C24-42C3-ABDB-6D59C89DCD5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664109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8DCD180-C3C5-4021-87B7-363B282976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2C3F928B-0994-41AA-9C44-8E40651271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280C92-79A6-402C-8ABF-3B10D7A43D5A}" type="datetimeFigureOut">
              <a:rPr lang="ru-RU" smtClean="0"/>
              <a:t>04.04.2021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191F59BA-E9DE-41DD-8820-23CA36B7F2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087FB717-4008-4CCC-A7A0-83FCAC7DC9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80FC77-1C24-42C3-ABDB-6D59C89DCD5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005137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A30F156D-62D7-4967-8B57-17F45DB6EC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280C92-79A6-402C-8ABF-3B10D7A43D5A}" type="datetimeFigureOut">
              <a:rPr lang="ru-RU" smtClean="0"/>
              <a:t>04.04.2021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E79CCC98-D0AC-48E1-BA1D-075D7B3281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52B10C62-6727-4F1B-85F2-337827E2C1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80FC77-1C24-42C3-ABDB-6D59C89DCD5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339670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37433BB-0C8B-4C15-A921-B7F933FB5C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FC56EF8-019D-4E10-AC39-A6CA56C6C8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90844B91-770C-4F6A-AEBC-C4571019796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075C2F59-D27C-4405-A5D9-58752522AD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280C92-79A6-402C-8ABF-3B10D7A43D5A}" type="datetimeFigureOut">
              <a:rPr lang="ru-RU" smtClean="0"/>
              <a:t>04.04.2021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1EA7FF91-0FF7-44B0-8E27-EB46059AB4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60ACB8C4-E87C-4E50-B389-E8D313F5E2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80FC77-1C24-42C3-ABDB-6D59C89DCD5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92929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2855600-7B4B-40EB-B8CB-82B2D3668C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A65D05FD-91F9-4865-B98A-7C3E557ACE5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E8ED2D0A-A304-4E93-8D74-1C37C939E1A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86D2FE4F-89D3-4640-A740-C5F117F14C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280C92-79A6-402C-8ABF-3B10D7A43D5A}" type="datetimeFigureOut">
              <a:rPr lang="ru-RU" smtClean="0"/>
              <a:t>04.04.2021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77FDB33B-5639-4E7E-BEE3-8EA7F3B557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3FAC128C-C1B3-4DA5-8558-382DE05E15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80FC77-1C24-42C3-ABDB-6D59C89DCD5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471409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A67FA5B-202C-472B-B629-C383E65981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D58E72FC-FA44-42D4-9A7F-BC3672F6765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E58C19F-632F-41A4-9FD6-DFC5648AF0A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280C92-79A6-402C-8ABF-3B10D7A43D5A}" type="datetimeFigureOut">
              <a:rPr lang="ru-RU" smtClean="0"/>
              <a:t>04.04.2021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E7ED13FC-757E-4749-B314-083A1A9C9B2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4F78691-8B28-4197-865E-FF719D421A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80FC77-1C24-42C3-ABDB-6D59C89DCD5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593376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2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3.jp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7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1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10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3.jpg"/><Relationship Id="rId4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0.pn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4.jpg"/><Relationship Id="rId4" Type="http://schemas.openxmlformats.org/officeDocument/2006/relationships/image" Target="../media/image41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0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0" y="0"/>
            <a:ext cx="12189015" cy="1799049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396"/>
          </a:p>
        </p:txBody>
      </p:sp>
      <p:sp>
        <p:nvSpPr>
          <p:cNvPr id="15" name="object 4">
            <a:extLst>
              <a:ext uri="{FF2B5EF4-FFF2-40B4-BE49-F238E27FC236}">
                <a16:creationId xmlns:a16="http://schemas.microsoft.com/office/drawing/2014/main" id="{96789AA7-9596-4F83-89FD-AEC28EE179F1}"/>
              </a:ext>
            </a:extLst>
          </p:cNvPr>
          <p:cNvSpPr txBox="1"/>
          <p:nvPr/>
        </p:nvSpPr>
        <p:spPr>
          <a:xfrm>
            <a:off x="1382823" y="2295369"/>
            <a:ext cx="10256547" cy="4928590"/>
          </a:xfrm>
          <a:prstGeom prst="rect">
            <a:avLst/>
          </a:prstGeom>
        </p:spPr>
        <p:txBody>
          <a:bodyPr vert="horz" wrap="square" lIns="0" tIns="29525" rIns="0" bIns="0" rtlCol="0">
            <a:spAutoFit/>
          </a:bodyPr>
          <a:lstStyle/>
          <a:p>
            <a:pPr marL="38918">
              <a:spcAft>
                <a:spcPts val="1200"/>
              </a:spcAft>
            </a:pPr>
            <a:r>
              <a:rPr lang="uz-Latn-UZ" sz="6000" dirty="0">
                <a:solidFill>
                  <a:srgbClr val="002060"/>
                </a:solidFill>
                <a:latin typeface="Arial"/>
                <a:cs typeface="Arial"/>
              </a:rPr>
              <a:t>Mavzu: </a:t>
            </a:r>
            <a:endParaRPr lang="en-US" sz="6000" dirty="0">
              <a:solidFill>
                <a:srgbClr val="002060"/>
              </a:solidFill>
              <a:latin typeface="Arial"/>
              <a:cs typeface="Arial"/>
            </a:endParaRPr>
          </a:p>
          <a:p>
            <a:pPr marL="38918"/>
            <a:r>
              <a:rPr lang="uz-Latn-UZ" sz="6000" b="1" dirty="0">
                <a:solidFill>
                  <a:srgbClr val="002060"/>
                </a:solidFill>
                <a:latin typeface="Arial"/>
                <a:cs typeface="Arial"/>
              </a:rPr>
              <a:t>Masalalar yechish</a:t>
            </a:r>
            <a:r>
              <a:rPr lang="en-US" sz="6000" b="1" dirty="0">
                <a:solidFill>
                  <a:srgbClr val="002060"/>
                </a:solidFill>
                <a:latin typeface="Arial"/>
                <a:cs typeface="Arial"/>
              </a:rPr>
              <a:t>.</a:t>
            </a:r>
            <a:endParaRPr lang="ru-RU" sz="6000" b="1" dirty="0">
              <a:solidFill>
                <a:srgbClr val="002060"/>
              </a:solidFill>
              <a:latin typeface="Arial"/>
              <a:cs typeface="Arial"/>
            </a:endParaRPr>
          </a:p>
          <a:p>
            <a:pPr marL="38918">
              <a:spcBef>
                <a:spcPts val="233"/>
              </a:spcBef>
            </a:pPr>
            <a:endParaRPr lang="ru-RU" sz="2400" b="1" dirty="0">
              <a:solidFill>
                <a:srgbClr val="7030A0"/>
              </a:solidFill>
              <a:latin typeface="Arial"/>
              <a:cs typeface="Arial"/>
            </a:endParaRPr>
          </a:p>
          <a:p>
            <a:pPr marL="38918">
              <a:spcBef>
                <a:spcPts val="233"/>
              </a:spcBef>
            </a:pPr>
            <a:endParaRPr lang="ru-RU" sz="2400" b="1" dirty="0">
              <a:solidFill>
                <a:srgbClr val="7030A0"/>
              </a:solidFill>
              <a:latin typeface="Arial"/>
              <a:cs typeface="Arial"/>
            </a:endParaRPr>
          </a:p>
          <a:p>
            <a:pPr marL="38918">
              <a:spcBef>
                <a:spcPts val="233"/>
              </a:spcBef>
            </a:pPr>
            <a:r>
              <a:rPr lang="en-US" sz="2400" b="1" dirty="0" err="1">
                <a:solidFill>
                  <a:srgbClr val="7030A0"/>
                </a:solidFill>
                <a:latin typeface="Arial"/>
                <a:cs typeface="Arial"/>
              </a:rPr>
              <a:t>O‘qituvchi</a:t>
            </a:r>
            <a:r>
              <a:rPr lang="en-US" sz="2400" b="1" dirty="0">
                <a:solidFill>
                  <a:srgbClr val="7030A0"/>
                </a:solidFill>
                <a:latin typeface="Arial"/>
                <a:cs typeface="Arial"/>
              </a:rPr>
              <a:t>: </a:t>
            </a:r>
            <a:r>
              <a:rPr lang="en-US" sz="2400" dirty="0">
                <a:solidFill>
                  <a:srgbClr val="7030A0"/>
                </a:solidFill>
                <a:latin typeface="Arial"/>
                <a:cs typeface="Arial"/>
              </a:rPr>
              <a:t>Toshkent </a:t>
            </a:r>
            <a:r>
              <a:rPr lang="en-US" sz="2400" dirty="0" err="1">
                <a:solidFill>
                  <a:srgbClr val="7030A0"/>
                </a:solidFill>
                <a:latin typeface="Arial"/>
                <a:cs typeface="Arial"/>
              </a:rPr>
              <a:t>shahar</a:t>
            </a:r>
            <a:r>
              <a:rPr lang="en-US" sz="2400" dirty="0">
                <a:solidFill>
                  <a:srgbClr val="7030A0"/>
                </a:solidFill>
                <a:latin typeface="Arial"/>
                <a:cs typeface="Arial"/>
              </a:rPr>
              <a:t> </a:t>
            </a:r>
            <a:r>
              <a:rPr lang="en-US" sz="2400" dirty="0" err="1">
                <a:solidFill>
                  <a:srgbClr val="7030A0"/>
                </a:solidFill>
                <a:latin typeface="Arial"/>
                <a:cs typeface="Arial"/>
              </a:rPr>
              <a:t>Uchtepa</a:t>
            </a:r>
            <a:r>
              <a:rPr lang="en-US" sz="2400" dirty="0">
                <a:solidFill>
                  <a:srgbClr val="7030A0"/>
                </a:solidFill>
                <a:latin typeface="Arial"/>
                <a:cs typeface="Arial"/>
              </a:rPr>
              <a:t> </a:t>
            </a:r>
            <a:r>
              <a:rPr lang="en-US" sz="2400" dirty="0" err="1">
                <a:solidFill>
                  <a:srgbClr val="7030A0"/>
                </a:solidFill>
                <a:latin typeface="Arial"/>
                <a:cs typeface="Arial"/>
              </a:rPr>
              <a:t>tumani</a:t>
            </a:r>
            <a:r>
              <a:rPr lang="en-US" sz="2400" dirty="0">
                <a:solidFill>
                  <a:srgbClr val="7030A0"/>
                </a:solidFill>
                <a:latin typeface="Arial"/>
                <a:cs typeface="Arial"/>
              </a:rPr>
              <a:t> </a:t>
            </a:r>
          </a:p>
          <a:p>
            <a:pPr marL="38918">
              <a:spcBef>
                <a:spcPts val="233"/>
              </a:spcBef>
            </a:pPr>
            <a:r>
              <a:rPr lang="en-US" sz="2400" dirty="0">
                <a:solidFill>
                  <a:srgbClr val="7030A0"/>
                </a:solidFill>
                <a:latin typeface="Arial"/>
                <a:cs typeface="Arial"/>
              </a:rPr>
              <a:t>287-maktab </a:t>
            </a:r>
            <a:r>
              <a:rPr lang="en-US" sz="2400" dirty="0" err="1">
                <a:solidFill>
                  <a:srgbClr val="7030A0"/>
                </a:solidFill>
                <a:latin typeface="Arial"/>
                <a:cs typeface="Arial"/>
              </a:rPr>
              <a:t>fizika</a:t>
            </a:r>
            <a:r>
              <a:rPr lang="en-US" sz="2400" dirty="0">
                <a:solidFill>
                  <a:srgbClr val="7030A0"/>
                </a:solidFill>
                <a:latin typeface="Arial"/>
                <a:cs typeface="Arial"/>
              </a:rPr>
              <a:t> </a:t>
            </a:r>
            <a:r>
              <a:rPr lang="en-US" sz="2400" dirty="0" err="1">
                <a:solidFill>
                  <a:srgbClr val="7030A0"/>
                </a:solidFill>
                <a:latin typeface="Arial"/>
                <a:cs typeface="Arial"/>
              </a:rPr>
              <a:t>fani</a:t>
            </a:r>
            <a:r>
              <a:rPr lang="en-US" sz="2400" dirty="0">
                <a:solidFill>
                  <a:srgbClr val="7030A0"/>
                </a:solidFill>
                <a:latin typeface="Arial"/>
                <a:cs typeface="Arial"/>
              </a:rPr>
              <a:t> </a:t>
            </a:r>
            <a:r>
              <a:rPr lang="en-US" sz="2400" dirty="0" err="1">
                <a:solidFill>
                  <a:srgbClr val="7030A0"/>
                </a:solidFill>
                <a:latin typeface="Arial"/>
                <a:cs typeface="Arial"/>
              </a:rPr>
              <a:t>o‘qituvchisi</a:t>
            </a:r>
            <a:endParaRPr lang="en-US" sz="2400" dirty="0">
              <a:solidFill>
                <a:srgbClr val="7030A0"/>
              </a:solidFill>
              <a:latin typeface="Arial"/>
              <a:cs typeface="Arial"/>
            </a:endParaRPr>
          </a:p>
          <a:p>
            <a:pPr marL="38918">
              <a:spcBef>
                <a:spcPts val="233"/>
              </a:spcBef>
            </a:pPr>
            <a:r>
              <a:rPr lang="en-US" sz="2400" b="1" dirty="0" err="1">
                <a:solidFill>
                  <a:srgbClr val="7030A0"/>
                </a:solidFill>
                <a:latin typeface="Arial"/>
                <a:cs typeface="Arial"/>
              </a:rPr>
              <a:t>Xodjayeva</a:t>
            </a:r>
            <a:r>
              <a:rPr lang="en-US" sz="2400" b="1" dirty="0">
                <a:solidFill>
                  <a:srgbClr val="7030A0"/>
                </a:solidFill>
                <a:latin typeface="Arial"/>
                <a:cs typeface="Arial"/>
              </a:rPr>
              <a:t> </a:t>
            </a:r>
            <a:r>
              <a:rPr lang="en-US" sz="2400" b="1" dirty="0" err="1">
                <a:solidFill>
                  <a:srgbClr val="7030A0"/>
                </a:solidFill>
                <a:latin typeface="Arial"/>
                <a:cs typeface="Arial"/>
              </a:rPr>
              <a:t>Maxtuma</a:t>
            </a:r>
            <a:r>
              <a:rPr lang="en-US" sz="2400" b="1" dirty="0">
                <a:solidFill>
                  <a:srgbClr val="7030A0"/>
                </a:solidFill>
                <a:latin typeface="Arial"/>
                <a:cs typeface="Arial"/>
              </a:rPr>
              <a:t> </a:t>
            </a:r>
            <a:r>
              <a:rPr lang="en-US" sz="2400" b="1" dirty="0" err="1">
                <a:solidFill>
                  <a:srgbClr val="7030A0"/>
                </a:solidFill>
                <a:latin typeface="Arial"/>
                <a:cs typeface="Arial"/>
              </a:rPr>
              <a:t>Ziyatovna</a:t>
            </a:r>
            <a:r>
              <a:rPr lang="en-US" sz="2400" b="1" dirty="0">
                <a:solidFill>
                  <a:srgbClr val="7030A0"/>
                </a:solidFill>
                <a:latin typeface="Arial"/>
                <a:cs typeface="Arial"/>
              </a:rPr>
              <a:t>.</a:t>
            </a:r>
            <a:endParaRPr lang="en-US" sz="2400" b="1" dirty="0">
              <a:solidFill>
                <a:srgbClr val="002060"/>
              </a:solidFill>
              <a:latin typeface="Arial"/>
              <a:cs typeface="Arial"/>
            </a:endParaRPr>
          </a:p>
          <a:p>
            <a:pPr marL="38918"/>
            <a:endParaRPr lang="en-US" sz="6000" b="1" dirty="0">
              <a:solidFill>
                <a:srgbClr val="002060"/>
              </a:solidFill>
              <a:latin typeface="Arial"/>
              <a:cs typeface="Arial"/>
            </a:endParaRPr>
          </a:p>
        </p:txBody>
      </p:sp>
      <p:sp>
        <p:nvSpPr>
          <p:cNvPr id="16" name="object 5">
            <a:extLst>
              <a:ext uri="{FF2B5EF4-FFF2-40B4-BE49-F238E27FC236}">
                <a16:creationId xmlns:a16="http://schemas.microsoft.com/office/drawing/2014/main" id="{A8BAE388-D6D2-40E9-8208-E39C1E0E7029}"/>
              </a:ext>
            </a:extLst>
          </p:cNvPr>
          <p:cNvSpPr/>
          <p:nvPr/>
        </p:nvSpPr>
        <p:spPr>
          <a:xfrm>
            <a:off x="533426" y="2331344"/>
            <a:ext cx="620943" cy="1614833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396" dirty="0"/>
          </a:p>
        </p:txBody>
      </p:sp>
      <p:sp>
        <p:nvSpPr>
          <p:cNvPr id="20" name="object 9">
            <a:extLst>
              <a:ext uri="{FF2B5EF4-FFF2-40B4-BE49-F238E27FC236}">
                <a16:creationId xmlns:a16="http://schemas.microsoft.com/office/drawing/2014/main" id="{F294EAD7-CAB8-401C-B12D-6064AA1177E0}"/>
              </a:ext>
            </a:extLst>
          </p:cNvPr>
          <p:cNvSpPr/>
          <p:nvPr/>
        </p:nvSpPr>
        <p:spPr>
          <a:xfrm>
            <a:off x="8892210" y="430695"/>
            <a:ext cx="2261956" cy="1005347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2396" dirty="0"/>
          </a:p>
        </p:txBody>
      </p:sp>
      <p:sp>
        <p:nvSpPr>
          <p:cNvPr id="21" name="object 10">
            <a:extLst>
              <a:ext uri="{FF2B5EF4-FFF2-40B4-BE49-F238E27FC236}">
                <a16:creationId xmlns:a16="http://schemas.microsoft.com/office/drawing/2014/main" id="{27824596-7DE1-4136-95E4-49A51856B6D3}"/>
              </a:ext>
            </a:extLst>
          </p:cNvPr>
          <p:cNvSpPr/>
          <p:nvPr/>
        </p:nvSpPr>
        <p:spPr>
          <a:xfrm>
            <a:off x="8892210" y="430695"/>
            <a:ext cx="2261955" cy="1005347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0" y="0"/>
                </a:moveTo>
                <a:lnTo>
                  <a:pt x="603605" y="0"/>
                </a:lnTo>
                <a:lnTo>
                  <a:pt x="603605" y="603618"/>
                </a:lnTo>
                <a:lnTo>
                  <a:pt x="0" y="603618"/>
                </a:lnTo>
                <a:lnTo>
                  <a:pt x="0" y="0"/>
                </a:lnTo>
                <a:close/>
              </a:path>
            </a:pathLst>
          </a:custGeom>
          <a:ln w="30481">
            <a:solidFill>
              <a:srgbClr val="FEFEFE"/>
            </a:solidFill>
          </a:ln>
        </p:spPr>
        <p:txBody>
          <a:bodyPr wrap="square" lIns="0" tIns="0" rIns="0" bIns="0" rtlCol="0"/>
          <a:lstStyle/>
          <a:p>
            <a:endParaRPr sz="2396"/>
          </a:p>
        </p:txBody>
      </p:sp>
      <p:sp>
        <p:nvSpPr>
          <p:cNvPr id="22" name="object 12">
            <a:extLst>
              <a:ext uri="{FF2B5EF4-FFF2-40B4-BE49-F238E27FC236}">
                <a16:creationId xmlns:a16="http://schemas.microsoft.com/office/drawing/2014/main" id="{CAFE6579-511C-4CCB-9A5C-300ACC2F553A}"/>
              </a:ext>
            </a:extLst>
          </p:cNvPr>
          <p:cNvSpPr txBox="1"/>
          <p:nvPr/>
        </p:nvSpPr>
        <p:spPr>
          <a:xfrm>
            <a:off x="8926394" y="502870"/>
            <a:ext cx="2133600" cy="773404"/>
          </a:xfrm>
          <a:prstGeom prst="rect">
            <a:avLst/>
          </a:prstGeom>
        </p:spPr>
        <p:txBody>
          <a:bodyPr vert="horz" wrap="square" lIns="0" tIns="33552" rIns="0" bIns="0" rtlCol="0">
            <a:spAutoFit/>
          </a:bodyPr>
          <a:lstStyle/>
          <a:p>
            <a:pPr algn="ctr">
              <a:spcBef>
                <a:spcPts val="265"/>
              </a:spcBef>
            </a:pPr>
            <a:r>
              <a:rPr lang="uz-Latn-UZ" sz="4756" b="1" spc="21" dirty="0">
                <a:solidFill>
                  <a:srgbClr val="FEFEFE"/>
                </a:solidFill>
                <a:latin typeface="Arial"/>
                <a:cs typeface="Arial"/>
              </a:rPr>
              <a:t>9-sinf</a:t>
            </a:r>
            <a:endParaRPr sz="4756" dirty="0">
              <a:latin typeface="Arial"/>
              <a:cs typeface="Arial"/>
            </a:endParaRPr>
          </a:p>
        </p:txBody>
      </p:sp>
      <p:sp>
        <p:nvSpPr>
          <p:cNvPr id="26" name="object 2">
            <a:extLst>
              <a:ext uri="{FF2B5EF4-FFF2-40B4-BE49-F238E27FC236}">
                <a16:creationId xmlns:a16="http://schemas.microsoft.com/office/drawing/2014/main" id="{33B3743F-69E5-4A0A-9505-41E75798E9CF}"/>
              </a:ext>
            </a:extLst>
          </p:cNvPr>
          <p:cNvSpPr txBox="1">
            <a:spLocks/>
          </p:cNvSpPr>
          <p:nvPr/>
        </p:nvSpPr>
        <p:spPr>
          <a:xfrm>
            <a:off x="2060486" y="476759"/>
            <a:ext cx="7424708" cy="1138567"/>
          </a:xfrm>
          <a:prstGeom prst="rect">
            <a:avLst/>
          </a:prstGeom>
        </p:spPr>
        <p:txBody>
          <a:bodyPr vert="horz" wrap="square" lIns="0" tIns="30911" rIns="0" bIns="0" rtlCol="0">
            <a:spAutoFit/>
          </a:bodyPr>
          <a:lstStyle>
            <a:lvl1pPr>
              <a:defRPr sz="3400" b="1" i="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pPr marL="26881" algn="ctr" defTabSz="1935419">
              <a:spcBef>
                <a:spcPts val="241"/>
              </a:spcBef>
              <a:defRPr/>
            </a:pPr>
            <a:r>
              <a:rPr lang="en-US" sz="7196" kern="0" spc="11" dirty="0" err="1">
                <a:solidFill>
                  <a:sysClr val="window" lastClr="FFFFFF"/>
                </a:solidFill>
              </a:rPr>
              <a:t>Fizika</a:t>
            </a:r>
            <a:endParaRPr lang="en-US" sz="7196" kern="0" spc="11" dirty="0">
              <a:solidFill>
                <a:sysClr val="window" lastClr="FFFFFF"/>
              </a:solidFill>
            </a:endParaRPr>
          </a:p>
        </p:txBody>
      </p:sp>
      <p:sp>
        <p:nvSpPr>
          <p:cNvPr id="27" name="object 11">
            <a:extLst>
              <a:ext uri="{FF2B5EF4-FFF2-40B4-BE49-F238E27FC236}">
                <a16:creationId xmlns:a16="http://schemas.microsoft.com/office/drawing/2014/main" id="{CF4C4251-150C-409F-BB4F-13D887806802}"/>
              </a:ext>
            </a:extLst>
          </p:cNvPr>
          <p:cNvSpPr/>
          <p:nvPr/>
        </p:nvSpPr>
        <p:spPr>
          <a:xfrm>
            <a:off x="703724" y="430695"/>
            <a:ext cx="901290" cy="100534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pPr defTabSz="1935419"/>
            <a:endParaRPr sz="381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0" name="object 6">
            <a:extLst>
              <a:ext uri="{FF2B5EF4-FFF2-40B4-BE49-F238E27FC236}">
                <a16:creationId xmlns:a16="http://schemas.microsoft.com/office/drawing/2014/main" id="{5AEBA3E2-F8B1-4660-84A4-C35E479F4723}"/>
              </a:ext>
            </a:extLst>
          </p:cNvPr>
          <p:cNvSpPr/>
          <p:nvPr/>
        </p:nvSpPr>
        <p:spPr>
          <a:xfrm>
            <a:off x="505563" y="4714897"/>
            <a:ext cx="648806" cy="1614833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rgbClr val="96989A"/>
          </a:solidFill>
        </p:spPr>
        <p:txBody>
          <a:bodyPr wrap="square" lIns="0" tIns="0" rIns="0" bIns="0" rtlCol="0"/>
          <a:lstStyle/>
          <a:p>
            <a:endParaRPr sz="2396"/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40DF91FC-9650-4231-A693-2CD1ED263CF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0288" y="3491280"/>
            <a:ext cx="2952750" cy="28384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94006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8" name="Текст 7">
                <a:extLst>
                  <a:ext uri="{FF2B5EF4-FFF2-40B4-BE49-F238E27FC236}">
                    <a16:creationId xmlns:a16="http://schemas.microsoft.com/office/drawing/2014/main" id="{A9941E72-F7BB-4003-A70A-F8AD012D167E}"/>
                  </a:ext>
                </a:extLst>
              </p:cNvPr>
              <p:cNvSpPr>
                <a:spLocks noGrp="1"/>
              </p:cNvSpPr>
              <p:nvPr>
                <p:ph type="body" sz="quarter" idx="14"/>
              </p:nvPr>
            </p:nvSpPr>
            <p:spPr>
              <a:xfrm>
                <a:off x="5075584" y="263032"/>
                <a:ext cx="6529870" cy="3165967"/>
              </a:xfrm>
            </p:spPr>
            <p:txBody>
              <a:bodyPr/>
              <a:lstStyle/>
              <a:p>
                <a:pPr algn="ctr"/>
                <a:r>
                  <a:rPr lang="uz-Latn-UZ" sz="36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 </a:t>
                </a:r>
                <a:r>
                  <a:rPr lang="uz-Latn-UZ" sz="32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Formula:</a:t>
                </a:r>
              </a:p>
              <a:p>
                <a:pPr algn="ctr"/>
                <a:endParaRPr lang="en-US" sz="32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𝐷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=(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𝑛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−1)</m:t>
                      </m:r>
                      <m:d>
                        <m:dPr>
                          <m:ctrlPr>
                            <a:rPr lang="en-US" sz="32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fPr>
                            <m:num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1</m:t>
                              </m:r>
                            </m:num>
                            <m:den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𝑅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1</m:t>
                                  </m:r>
                                </m:sub>
                              </m:sSub>
                            </m:den>
                          </m:f>
                          <m:r>
                            <a:rPr lang="en-US" sz="32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+</m:t>
                          </m:r>
                          <m:f>
                            <m:f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fPr>
                            <m:num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1</m:t>
                              </m:r>
                            </m:num>
                            <m:den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𝑅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2</m:t>
                                  </m:r>
                                </m:sub>
                              </m:sSub>
                            </m:den>
                          </m:f>
                        </m:e>
                      </m:d>
                    </m:oMath>
                  </m:oMathPara>
                </a14:m>
                <a:endParaRPr lang="uz-Latn-UZ" sz="32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8" name="Текст 7">
                <a:extLst>
                  <a:ext uri="{FF2B5EF4-FFF2-40B4-BE49-F238E27FC236}">
                    <a16:creationId xmlns:a16="http://schemas.microsoft.com/office/drawing/2014/main" id="{A9941E72-F7BB-4003-A70A-F8AD012D167E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4"/>
              </p:nvPr>
            </p:nvSpPr>
            <p:spPr>
              <a:xfrm>
                <a:off x="5075584" y="263032"/>
                <a:ext cx="6529870" cy="3165967"/>
              </a:xfrm>
              <a:blipFill>
                <a:blip r:embed="rId2"/>
                <a:stretch>
                  <a:fillRect t="-269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5" name="Прямая соединительная линия 14">
            <a:extLst>
              <a:ext uri="{FF2B5EF4-FFF2-40B4-BE49-F238E27FC236}">
                <a16:creationId xmlns:a16="http://schemas.microsoft.com/office/drawing/2014/main" id="{EBB494ED-E982-4FFD-92D6-05B811471AC6}"/>
              </a:ext>
            </a:extLst>
          </p:cNvPr>
          <p:cNvCxnSpPr>
            <a:cxnSpLocks/>
          </p:cNvCxnSpPr>
          <p:nvPr/>
        </p:nvCxnSpPr>
        <p:spPr>
          <a:xfrm flipH="1">
            <a:off x="5353355" y="955781"/>
            <a:ext cx="1" cy="227339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>
            <a:extLst>
              <a:ext uri="{FF2B5EF4-FFF2-40B4-BE49-F238E27FC236}">
                <a16:creationId xmlns:a16="http://schemas.microsoft.com/office/drawing/2014/main" id="{1AA31EA8-E4F8-48A1-B32D-B34E40401B85}"/>
              </a:ext>
            </a:extLst>
          </p:cNvPr>
          <p:cNvCxnSpPr>
            <a:cxnSpLocks/>
          </p:cNvCxnSpPr>
          <p:nvPr/>
        </p:nvCxnSpPr>
        <p:spPr>
          <a:xfrm>
            <a:off x="932209" y="2546803"/>
            <a:ext cx="399870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Текст 8">
                <a:extLst>
                  <a:ext uri="{FF2B5EF4-FFF2-40B4-BE49-F238E27FC236}">
                    <a16:creationId xmlns:a16="http://schemas.microsoft.com/office/drawing/2014/main" id="{BFD3E70D-B3C1-4417-B987-133A28B5F260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838338" y="3874168"/>
                <a:ext cx="11313901" cy="2720799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0" indent="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None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152378" indent="-15237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304757" indent="-15237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533324" indent="-228567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761891" indent="-228567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uz-Latn-UZ" sz="32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Yechish</a:t>
                </a:r>
                <a:r>
                  <a:rPr lang="uz-Latn-UZ" sz="36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</a:t>
                </a:r>
                <a:r>
                  <a:rPr lang="en-US" sz="36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36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D</m:t>
                    </m:r>
                    <m:r>
                      <a:rPr lang="en-US" sz="36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d>
                      <m:dPr>
                        <m:ctrlPr>
                          <a:rPr lang="en-US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en-US" sz="3600" b="0" i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1,5−1</m:t>
                        </m:r>
                      </m:e>
                    </m:d>
                    <m:d>
                      <m:dPr>
                        <m:ctrlPr>
                          <a:rPr lang="en-US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US" sz="36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fPr>
                          <m:num>
                            <m:r>
                              <a:rPr lang="en-US" sz="36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1</m:t>
                            </m:r>
                          </m:num>
                          <m:den>
                            <m:r>
                              <a:rPr lang="en-US" sz="36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0,2 </m:t>
                            </m:r>
                            <m:r>
                              <a:rPr lang="en-US" sz="36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𝑚</m:t>
                            </m:r>
                          </m:den>
                        </m:f>
                        <m:r>
                          <a:rPr lang="en-US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+</m:t>
                        </m:r>
                        <m:f>
                          <m:fPr>
                            <m:ctrlPr>
                              <a:rPr lang="en-US" sz="36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fPr>
                          <m:num>
                            <m:r>
                              <a:rPr lang="en-US" sz="36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1</m:t>
                            </m:r>
                          </m:num>
                          <m:den>
                            <m:r>
                              <a:rPr lang="en-US" sz="36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0,25 </m:t>
                            </m:r>
                            <m:r>
                              <a:rPr lang="en-US" sz="36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𝑚</m:t>
                            </m:r>
                          </m:den>
                        </m:f>
                      </m:e>
                    </m:d>
                    <m:r>
                      <a:rPr lang="en-US" sz="36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=4,5 </m:t>
                    </m:r>
                    <m:r>
                      <m:rPr>
                        <m:sty m:val="p"/>
                      </m:rPr>
                      <a:rPr lang="en-US" sz="36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dptr</m:t>
                    </m:r>
                  </m:oMath>
                </a14:m>
                <a:endParaRPr lang="en-US" sz="36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en-US" sz="36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Javob:</a:t>
                </a:r>
                <a:r>
                  <a:rPr lang="uz-Latn-UZ" sz="36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36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𝑫</m:t>
                    </m:r>
                    <m:r>
                      <a:rPr lang="en-US" sz="36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US" sz="36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𝟒</m:t>
                    </m:r>
                    <m:r>
                      <a:rPr lang="en-US" sz="36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,</m:t>
                    </m:r>
                    <m:r>
                      <a:rPr lang="en-US" sz="36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𝟓</m:t>
                    </m:r>
                    <m:r>
                      <a:rPr lang="en-US" sz="36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r>
                      <a:rPr lang="en-US" sz="36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𝒅𝒑𝒕𝒓</m:t>
                    </m:r>
                  </m:oMath>
                </a14:m>
                <a:endParaRPr lang="uz-Latn-UZ" sz="3600" b="1" dirty="0">
                  <a:solidFill>
                    <a:schemeClr val="accent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7" name="Текст 8">
                <a:extLst>
                  <a:ext uri="{FF2B5EF4-FFF2-40B4-BE49-F238E27FC236}">
                    <a16:creationId xmlns:a16="http://schemas.microsoft.com/office/drawing/2014/main" id="{BFD3E70D-B3C1-4417-B987-133A28B5F26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8338" y="3874168"/>
                <a:ext cx="11313901" cy="2720799"/>
              </a:xfrm>
              <a:prstGeom prst="rect">
                <a:avLst/>
              </a:prstGeom>
              <a:blipFill>
                <a:blip r:embed="rId3"/>
                <a:stretch>
                  <a:fillRect l="-1671" t="-112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Текст 7">
                <a:extLst>
                  <a:ext uri="{FF2B5EF4-FFF2-40B4-BE49-F238E27FC236}">
                    <a16:creationId xmlns:a16="http://schemas.microsoft.com/office/drawing/2014/main" id="{1EEE983A-1D03-454E-90EF-CB202336A02C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838339" y="187554"/>
                <a:ext cx="5151643" cy="3241445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0" indent="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None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152378" indent="-15237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304757" indent="-15237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533324" indent="-228567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761891" indent="-228567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uz-Latn-UZ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  </a:t>
                </a:r>
                <a:r>
                  <a:rPr lang="uz-Latn-UZ" sz="32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Berilgan:</a:t>
                </a:r>
              </a:p>
              <a:p>
                <a14:m>
                  <m:oMath xmlns:m="http://schemas.openxmlformats.org/officeDocument/2006/math"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𝑛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=1,5</m:t>
                    </m:r>
                  </m:oMath>
                </a14:m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uz-Latn-UZ" sz="32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𝑅</m:t>
                        </m:r>
                      </m:e>
                      <m:sub>
                        <m:r>
                          <a:rPr lang="en-US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sub>
                    </m:sSub>
                    <m:r>
                      <a:rPr lang="en-US" sz="32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=20 </m:t>
                    </m:r>
                    <m:r>
                      <m:rPr>
                        <m:sty m:val="p"/>
                      </m:rPr>
                      <a:rPr lang="en-US" sz="32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cm</m:t>
                    </m:r>
                    <m:r>
                      <a:rPr lang="en-US" sz="32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=0,2 </m:t>
                    </m:r>
                    <m:r>
                      <m:rPr>
                        <m:sty m:val="p"/>
                      </m:rPr>
                      <a:rPr lang="en-US" sz="32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m</m:t>
                    </m:r>
                  </m:oMath>
                </a14:m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uz-Latn-UZ" sz="32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32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𝑅</m:t>
                        </m:r>
                      </m:e>
                      <m:sub>
                        <m:r>
                          <a:rPr lang="en-US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b>
                    </m:sSub>
                    <m:r>
                      <a:rPr lang="en-US" sz="320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=2</m:t>
                    </m:r>
                    <m:r>
                      <a:rPr lang="en-US" sz="32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5</m:t>
                    </m:r>
                    <m:r>
                      <a:rPr lang="en-US" sz="320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sz="320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cm</m:t>
                    </m:r>
                    <m:r>
                      <a:rPr lang="en-US" sz="320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=0,25 </m:t>
                    </m:r>
                    <m:r>
                      <m:rPr>
                        <m:sty m:val="p"/>
                      </m:rPr>
                      <a:rPr lang="en-US" sz="320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m</m:t>
                    </m:r>
                  </m:oMath>
                </a14:m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uz-Latn-UZ" sz="32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uz-Latn-UZ" sz="32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Topish kerak: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𝐷</m:t>
                    </m:r>
                    <m:r>
                      <a:rPr lang="en-US" sz="32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−?</m:t>
                    </m:r>
                  </m:oMath>
                </a14:m>
                <a:r>
                  <a:rPr lang="uz-Latn-UZ" sz="32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uz-Latn-UZ" sz="32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2" name="Текст 7">
                <a:extLst>
                  <a:ext uri="{FF2B5EF4-FFF2-40B4-BE49-F238E27FC236}">
                    <a16:creationId xmlns:a16="http://schemas.microsoft.com/office/drawing/2014/main" id="{1EEE983A-1D03-454E-90EF-CB202336A02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8339" y="187554"/>
                <a:ext cx="5151643" cy="3241445"/>
              </a:xfrm>
              <a:prstGeom prst="rect">
                <a:avLst/>
              </a:prstGeom>
              <a:blipFill>
                <a:blip r:embed="rId4"/>
                <a:stretch>
                  <a:fillRect l="-3077" t="-131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6110683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/>
      <p:bldP spid="12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66F52DE-C9FD-450D-A89F-6371383A9C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272208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27-mashq  4-m</a:t>
            </a:r>
            <a:r>
              <a:rPr lang="uz-Latn-UZ" sz="4800" dirty="0">
                <a:latin typeface="Arial" panose="020B0604020202020204" pitchFamily="34" charset="0"/>
                <a:cs typeface="Arial" panose="020B0604020202020204" pitchFamily="34" charset="0"/>
              </a:rPr>
              <a:t>asala</a:t>
            </a:r>
            <a:endParaRPr lang="ru-RU" sz="4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8A0F179-EA9D-4326-B15B-AAF569E022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8383" y="1696278"/>
            <a:ext cx="10634317" cy="4585252"/>
          </a:xfrm>
        </p:spPr>
        <p:txBody>
          <a:bodyPr>
            <a:normAutofit/>
          </a:bodyPr>
          <a:lstStyle/>
          <a:p>
            <a:pPr marL="0" indent="358775" algn="just">
              <a:buNone/>
            </a:pP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O‘quvchi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laboratoriya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ishini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bajara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turib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ekranda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yonib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turgan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shamning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aniq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tasvirini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hosil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qildi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358775" algn="just">
              <a:buNone/>
            </a:pP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Agar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buyumdan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linzagacha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bo‘lgan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masofa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15 cm,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linzadan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ekrangacha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bo‘lgan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masofa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esa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60 cm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bo‘lsa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linzaning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fokus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masofasi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optik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kuchi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qanday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9719845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Текст 7">
            <a:extLst>
              <a:ext uri="{FF2B5EF4-FFF2-40B4-BE49-F238E27FC236}">
                <a16:creationId xmlns:a16="http://schemas.microsoft.com/office/drawing/2014/main" id="{A9941E72-F7BB-4003-A70A-F8AD012D167E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075584" y="263032"/>
            <a:ext cx="6529870" cy="3165968"/>
          </a:xfrm>
        </p:spPr>
        <p:txBody>
          <a:bodyPr/>
          <a:lstStyle/>
          <a:p>
            <a:pPr algn="ctr"/>
            <a:r>
              <a:rPr lang="uz-Latn-UZ" sz="3600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uz-Latn-UZ" sz="3200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Formula:</a:t>
            </a:r>
            <a:endParaRPr lang="en-US" sz="3200" b="1" dirty="0">
              <a:solidFill>
                <a:schemeClr val="accent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sz="3200" b="1" dirty="0">
              <a:solidFill>
                <a:schemeClr val="accent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sz="3200" b="1" dirty="0">
              <a:solidFill>
                <a:schemeClr val="accent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sz="3200" b="1" dirty="0">
              <a:solidFill>
                <a:schemeClr val="accent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sz="3200" b="1" dirty="0">
              <a:solidFill>
                <a:schemeClr val="accent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uz-Latn-UZ" sz="3200" b="1" dirty="0">
              <a:solidFill>
                <a:schemeClr val="accent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3200" dirty="0">
                <a:ea typeface="Cambria Math" panose="02040503050406030204" pitchFamily="18" charset="0"/>
                <a:cs typeface="Arial" panose="020B0604020202020204" pitchFamily="34" charset="0"/>
              </a:rPr>
              <a:t> </a:t>
            </a:r>
            <a:endParaRPr lang="uz-Latn-UZ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5" name="Прямая соединительная линия 14">
            <a:extLst>
              <a:ext uri="{FF2B5EF4-FFF2-40B4-BE49-F238E27FC236}">
                <a16:creationId xmlns:a16="http://schemas.microsoft.com/office/drawing/2014/main" id="{EBB494ED-E982-4FFD-92D6-05B811471AC6}"/>
              </a:ext>
            </a:extLst>
          </p:cNvPr>
          <p:cNvCxnSpPr>
            <a:cxnSpLocks/>
          </p:cNvCxnSpPr>
          <p:nvPr/>
        </p:nvCxnSpPr>
        <p:spPr>
          <a:xfrm flipH="1">
            <a:off x="5744845" y="714534"/>
            <a:ext cx="1" cy="227339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>
            <a:extLst>
              <a:ext uri="{FF2B5EF4-FFF2-40B4-BE49-F238E27FC236}">
                <a16:creationId xmlns:a16="http://schemas.microsoft.com/office/drawing/2014/main" id="{1AA31EA8-E4F8-48A1-B32D-B34E40401B85}"/>
              </a:ext>
            </a:extLst>
          </p:cNvPr>
          <p:cNvCxnSpPr>
            <a:cxnSpLocks/>
          </p:cNvCxnSpPr>
          <p:nvPr/>
        </p:nvCxnSpPr>
        <p:spPr>
          <a:xfrm>
            <a:off x="838339" y="1962603"/>
            <a:ext cx="464806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Текст 8">
                <a:extLst>
                  <a:ext uri="{FF2B5EF4-FFF2-40B4-BE49-F238E27FC236}">
                    <a16:creationId xmlns:a16="http://schemas.microsoft.com/office/drawing/2014/main" id="{BFD3E70D-B3C1-4417-B987-133A28B5F260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622852" y="3251200"/>
                <a:ext cx="11529388" cy="3343768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0" indent="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None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152378" indent="-15237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304757" indent="-15237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533324" indent="-228567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761891" indent="-228567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en-US" sz="40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     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4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num>
                      <m:den>
                        <m:r>
                          <a:rPr lang="en-US" sz="4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𝐹</m:t>
                        </m:r>
                      </m:den>
                    </m:f>
                    <m:r>
                      <a:rPr lang="en-US" sz="4000" b="0" i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en-US" sz="40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4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num>
                      <m:den>
                        <m:r>
                          <a:rPr lang="en-US" sz="4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𝑑</m:t>
                        </m:r>
                      </m:den>
                    </m:f>
                    <m:r>
                      <a:rPr lang="en-US" sz="4000" b="0" i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+</m:t>
                    </m:r>
                    <m:f>
                      <m:fPr>
                        <m:ctrlPr>
                          <a:rPr lang="en-US" sz="40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4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num>
                      <m:den>
                        <m:r>
                          <a:rPr lang="en-US" sz="4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𝑓</m:t>
                        </m:r>
                      </m:den>
                    </m:f>
                  </m:oMath>
                </a14:m>
                <a:r>
                  <a:rPr lang="en-US" sz="4000" dirty="0">
                    <a:solidFill>
                      <a:schemeClr val="tx1"/>
                    </a:solidFill>
                    <a:cs typeface="Arial" panose="020B0604020202020204" pitchFamily="34" charset="0"/>
                  </a:rPr>
                  <a:t>              </a:t>
                </a:r>
                <a14:m>
                  <m:oMath xmlns:m="http://schemas.openxmlformats.org/officeDocument/2006/math">
                    <m:r>
                      <a:rPr lang="en-US" sz="4000" b="0" i="1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𝐹</m:t>
                    </m:r>
                    <m:r>
                      <a:rPr lang="en-US" sz="4000" b="0" i="1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en-US" sz="40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4000" b="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𝑓𝑑</m:t>
                        </m:r>
                      </m:num>
                      <m:den>
                        <m:r>
                          <a:rPr lang="en-US" sz="4000" b="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𝑓</m:t>
                        </m:r>
                        <m:r>
                          <a:rPr lang="en-US" sz="4000" b="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+</m:t>
                        </m:r>
                        <m:r>
                          <a:rPr lang="en-US" sz="4000" b="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𝑑</m:t>
                        </m:r>
                      </m:den>
                    </m:f>
                  </m:oMath>
                </a14:m>
                <a:r>
                  <a:rPr lang="en-US" sz="40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          </a:t>
                </a:r>
                <a14:m>
                  <m:oMath xmlns:m="http://schemas.openxmlformats.org/officeDocument/2006/math">
                    <m:r>
                      <a:rPr lang="en-US" sz="4000" b="0" i="1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𝐷</m:t>
                    </m:r>
                    <m:r>
                      <a:rPr lang="en-US" sz="4000" b="0" i="1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en-US" sz="40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4000" b="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num>
                      <m:den>
                        <m:r>
                          <a:rPr lang="en-US" sz="4000" b="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𝐹</m:t>
                        </m:r>
                      </m:den>
                    </m:f>
                  </m:oMath>
                </a14:m>
                <a:endParaRPr lang="en-US" sz="40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en-US" sz="36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b="1" dirty="0" err="1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Yechish</a:t>
                </a:r>
                <a:r>
                  <a:rPr lang="en-US" sz="36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  </a:t>
                </a:r>
                <a14:m>
                  <m:oMath xmlns:m="http://schemas.openxmlformats.org/officeDocument/2006/math">
                    <m:r>
                      <a:rPr lang="en-US" sz="36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𝐹</m:t>
                    </m:r>
                    <m:r>
                      <a:rPr lang="en-US" sz="36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en-US" sz="36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3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0,6 </m:t>
                        </m:r>
                        <m:r>
                          <a:rPr lang="en-US" sz="3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𝑚</m:t>
                        </m:r>
                        <m:r>
                          <a:rPr lang="en-US" sz="3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∙0,15 </m:t>
                        </m:r>
                        <m:r>
                          <a:rPr lang="en-US" sz="3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𝑚</m:t>
                        </m:r>
                      </m:num>
                      <m:den>
                        <m:r>
                          <a:rPr lang="en-US" sz="3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0,6 </m:t>
                        </m:r>
                        <m:r>
                          <a:rPr lang="en-US" sz="3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𝑚</m:t>
                        </m:r>
                        <m:r>
                          <a:rPr lang="en-US" sz="3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+0,15 </m:t>
                        </m:r>
                        <m:r>
                          <a:rPr lang="en-US" sz="3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𝑚</m:t>
                        </m:r>
                      </m:den>
                    </m:f>
                    <m:r>
                      <a:rPr lang="en-US" sz="3600" b="0" i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=0,12 </m:t>
                    </m:r>
                    <m:r>
                      <m:rPr>
                        <m:sty m:val="p"/>
                      </m:rPr>
                      <a:rPr lang="en-US" sz="3600" b="0" i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m</m:t>
                    </m:r>
                    <m:r>
                      <a:rPr lang="en-US" sz="3600" b="0" i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=12 </m:t>
                    </m:r>
                    <m:r>
                      <m:rPr>
                        <m:sty m:val="p"/>
                      </m:rPr>
                      <a:rPr lang="en-US" sz="3600" b="0" i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cm</m:t>
                    </m:r>
                  </m:oMath>
                </a14:m>
                <a:r>
                  <a:rPr lang="en-US" sz="36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 </a:t>
                </a:r>
              </a:p>
              <a:p>
                <a:r>
                  <a:rPr lang="en-US" sz="36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                </a:t>
                </a:r>
                <a14:m>
                  <m:oMath xmlns:m="http://schemas.openxmlformats.org/officeDocument/2006/math">
                    <m:r>
                      <a:rPr lang="en-US" sz="36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𝐷</m:t>
                    </m:r>
                    <m:r>
                      <a:rPr lang="en-US" sz="36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en-US" sz="36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3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num>
                      <m:den>
                        <m:r>
                          <a:rPr lang="en-US" sz="3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0,12 </m:t>
                        </m:r>
                        <m:r>
                          <a:rPr lang="en-US" sz="3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𝑚</m:t>
                        </m:r>
                      </m:den>
                    </m:f>
                    <m:r>
                      <a:rPr lang="en-US" sz="3600" b="0" i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=8,33 </m:t>
                    </m:r>
                    <m:r>
                      <m:rPr>
                        <m:sty m:val="p"/>
                      </m:rPr>
                      <a:rPr lang="en-US" sz="3600" b="0" i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dptr</m:t>
                    </m:r>
                  </m:oMath>
                </a14:m>
                <a:r>
                  <a:rPr lang="en-US" sz="36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r>
                  <a:rPr lang="en-US" sz="36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b="1" dirty="0" err="1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Javob</a:t>
                </a:r>
                <a:r>
                  <a:rPr lang="en-US" sz="36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 </a:t>
                </a:r>
                <a14:m>
                  <m:oMath xmlns:m="http://schemas.openxmlformats.org/officeDocument/2006/math">
                    <m:r>
                      <a:rPr lang="en-US" sz="36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𝑭</m:t>
                    </m:r>
                    <m:r>
                      <a:rPr lang="en-US" sz="36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US" sz="36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𝟏𝟐</m:t>
                    </m:r>
                    <m:r>
                      <a:rPr lang="en-US" sz="36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r>
                      <a:rPr lang="en-US" sz="36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𝒄𝒎</m:t>
                    </m:r>
                    <m:r>
                      <a:rPr lang="en-US" sz="36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;   </m:t>
                    </m:r>
                    <m:r>
                      <a:rPr lang="en-US" sz="36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𝑫</m:t>
                    </m:r>
                    <m:r>
                      <a:rPr lang="en-US" sz="36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US" sz="36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𝟖</m:t>
                    </m:r>
                    <m:r>
                      <a:rPr lang="en-US" sz="36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,</m:t>
                    </m:r>
                    <m:r>
                      <a:rPr lang="en-US" sz="36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𝟑𝟑</m:t>
                    </m:r>
                    <m:r>
                      <a:rPr lang="en-US" sz="36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r>
                      <a:rPr lang="en-US" sz="36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𝒅𝒑𝒕𝒓</m:t>
                    </m:r>
                    <m:r>
                      <a:rPr lang="en-US" sz="36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.</m:t>
                    </m:r>
                  </m:oMath>
                </a14:m>
                <a:r>
                  <a:rPr lang="en-US" sz="36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    </a:t>
                </a:r>
                <a:endParaRPr lang="uz-Latn-UZ" sz="3600" b="1" dirty="0">
                  <a:solidFill>
                    <a:schemeClr val="accent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7" name="Текст 8">
                <a:extLst>
                  <a:ext uri="{FF2B5EF4-FFF2-40B4-BE49-F238E27FC236}">
                    <a16:creationId xmlns:a16="http://schemas.microsoft.com/office/drawing/2014/main" id="{BFD3E70D-B3C1-4417-B987-133A28B5F26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2852" y="3251200"/>
                <a:ext cx="11529388" cy="3343768"/>
              </a:xfrm>
              <a:prstGeom prst="rect">
                <a:avLst/>
              </a:prstGeom>
              <a:blipFill>
                <a:blip r:embed="rId2"/>
                <a:stretch>
                  <a:fillRect l="-582" b="-564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Текст 7">
                <a:extLst>
                  <a:ext uri="{FF2B5EF4-FFF2-40B4-BE49-F238E27FC236}">
                    <a16:creationId xmlns:a16="http://schemas.microsoft.com/office/drawing/2014/main" id="{1EEE983A-1D03-454E-90EF-CB202336A02C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838339" y="187554"/>
                <a:ext cx="5151643" cy="2720799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0" indent="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None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152378" indent="-15237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304757" indent="-15237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533324" indent="-228567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761891" indent="-228567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uz-Latn-UZ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  </a:t>
                </a:r>
                <a:r>
                  <a:rPr lang="uz-Latn-UZ" sz="32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Berilgan:</a:t>
                </a:r>
              </a:p>
              <a:p>
                <a14:m>
                  <m:oMath xmlns:m="http://schemas.openxmlformats.org/officeDocument/2006/math"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𝑑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==15 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𝑐𝑚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=0,15 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𝑚</m:t>
                    </m:r>
                  </m:oMath>
                </a14:m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14:m>
                  <m:oMath xmlns:m="http://schemas.openxmlformats.org/officeDocument/2006/math"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𝑓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=60 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𝑐𝑚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=0,6 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𝑚</m:t>
                    </m:r>
                  </m:oMath>
                </a14:m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r>
                  <a:rPr lang="uz-Latn-UZ" sz="32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Topish kerak: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𝐹</m:t>
                    </m:r>
                    <m:r>
                      <a:rPr lang="en-US" sz="32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−?   </m:t>
                    </m:r>
                    <m:r>
                      <a:rPr lang="en-US" sz="32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𝐷</m:t>
                    </m:r>
                    <m:r>
                      <a:rPr lang="en-US" sz="32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−?</m:t>
                    </m:r>
                  </m:oMath>
                </a14:m>
                <a:r>
                  <a:rPr lang="uz-Latn-UZ" sz="32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uz-Latn-UZ" sz="32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2" name="Текст 7">
                <a:extLst>
                  <a:ext uri="{FF2B5EF4-FFF2-40B4-BE49-F238E27FC236}">
                    <a16:creationId xmlns:a16="http://schemas.microsoft.com/office/drawing/2014/main" id="{1EEE983A-1D03-454E-90EF-CB202336A02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8339" y="187554"/>
                <a:ext cx="5151643" cy="2720799"/>
              </a:xfrm>
              <a:prstGeom prst="rect">
                <a:avLst/>
              </a:prstGeom>
              <a:blipFill>
                <a:blip r:embed="rId3"/>
                <a:stretch>
                  <a:fillRect l="-3077" t="-157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E5AF32E3-A58D-49ED-A313-2E3A1FB6E37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15894" y="873053"/>
            <a:ext cx="4563648" cy="21148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49716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uiExpand="1" build="p"/>
      <p:bldP spid="12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66F52DE-C9FD-450D-A89F-6371383A9C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272208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uz-Latn-UZ" sz="4800" dirty="0">
                <a:latin typeface="Arial" panose="020B0604020202020204" pitchFamily="34" charset="0"/>
                <a:cs typeface="Arial" panose="020B0604020202020204" pitchFamily="34" charset="0"/>
              </a:rPr>
              <a:t>Masala</a:t>
            </a:r>
            <a:endParaRPr lang="ru-RU" sz="4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8A0F179-EA9D-4326-B15B-AAF569E022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2749" y="1696278"/>
            <a:ext cx="11348814" cy="4585252"/>
          </a:xfrm>
        </p:spPr>
        <p:txBody>
          <a:bodyPr>
            <a:noAutofit/>
          </a:bodyPr>
          <a:lstStyle/>
          <a:p>
            <a:pPr marL="0" indent="444500" algn="just">
              <a:lnSpc>
                <a:spcPct val="100000"/>
              </a:lnSpc>
              <a:buNone/>
            </a:pP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Buyumning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mavhum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tasviri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linzadan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50 cm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masofada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hosil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bo‘ldi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marL="0" indent="444500" algn="just">
              <a:lnSpc>
                <a:spcPct val="100000"/>
              </a:lnSpc>
              <a:buNone/>
            </a:pP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Agar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buyumdan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linzagacha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masofa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20 cm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bo‘lsa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linzaning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optik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kuchini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aniqlang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3018450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8" name="Текст 7">
                <a:extLst>
                  <a:ext uri="{FF2B5EF4-FFF2-40B4-BE49-F238E27FC236}">
                    <a16:creationId xmlns:a16="http://schemas.microsoft.com/office/drawing/2014/main" id="{A9941E72-F7BB-4003-A70A-F8AD012D167E}"/>
                  </a:ext>
                </a:extLst>
              </p:cNvPr>
              <p:cNvSpPr>
                <a:spLocks noGrp="1"/>
              </p:cNvSpPr>
              <p:nvPr>
                <p:ph type="body" sz="quarter" idx="14"/>
              </p:nvPr>
            </p:nvSpPr>
            <p:spPr>
              <a:xfrm>
                <a:off x="5075584" y="449762"/>
                <a:ext cx="6529870" cy="2356937"/>
              </a:xfrm>
            </p:spPr>
            <p:txBody>
              <a:bodyPr/>
              <a:lstStyle/>
              <a:p>
                <a:pPr algn="ctr"/>
                <a:r>
                  <a:rPr lang="uz-Latn-UZ" sz="36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 </a:t>
                </a:r>
                <a:r>
                  <a:rPr lang="uz-Latn-UZ" sz="32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Formula:</a:t>
                </a:r>
              </a:p>
              <a:p>
                <a:pPr algn="ctr"/>
                <a:endParaRPr lang="en-US" sz="3200" b="0" i="1" dirty="0">
                  <a:latin typeface="Cambria Math" panose="02040503050406030204" pitchFamily="18" charset="0"/>
                  <a:cs typeface="Arial" panose="020B0604020202020204" pitchFamily="34" charset="0"/>
                </a:endParaRPr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𝐷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f>
                        <m:fPr>
                          <m:ctrlPr>
                            <a:rPr lang="en-US" sz="32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en-US" sz="32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1</m:t>
                          </m:r>
                        </m:num>
                        <m:den>
                          <m:r>
                            <a:rPr lang="en-US" sz="32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𝑑</m:t>
                          </m:r>
                        </m:den>
                      </m:f>
                      <m:r>
                        <a:rPr lang="en-US" sz="3200" b="0" i="0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−</m:t>
                      </m:r>
                      <m:f>
                        <m:fPr>
                          <m:ctrlPr>
                            <a:rPr lang="en-US" sz="32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en-US" sz="32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1</m:t>
                          </m:r>
                        </m:num>
                        <m:den>
                          <m:r>
                            <a:rPr lang="en-US" sz="32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𝑓</m:t>
                          </m:r>
                        </m:den>
                      </m:f>
                      <m:r>
                        <a:rPr lang="en-US" sz="3200" b="0" i="0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f>
                        <m:fPr>
                          <m:ctrlPr>
                            <a:rPr lang="en-US" sz="32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en-US" sz="32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𝑓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−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𝑑</m:t>
                          </m:r>
                        </m:num>
                        <m:den>
                          <m:r>
                            <a:rPr lang="en-US" sz="32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𝑑𝑓</m:t>
                          </m:r>
                        </m:den>
                      </m:f>
                    </m:oMath>
                  </m:oMathPara>
                </a14:m>
                <a:endParaRPr lang="uz-Latn-UZ" sz="32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8" name="Текст 7">
                <a:extLst>
                  <a:ext uri="{FF2B5EF4-FFF2-40B4-BE49-F238E27FC236}">
                    <a16:creationId xmlns:a16="http://schemas.microsoft.com/office/drawing/2014/main" id="{A9941E72-F7BB-4003-A70A-F8AD012D167E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4"/>
              </p:nvPr>
            </p:nvSpPr>
            <p:spPr>
              <a:xfrm>
                <a:off x="5075584" y="449762"/>
                <a:ext cx="6529870" cy="2356937"/>
              </a:xfrm>
              <a:blipFill>
                <a:blip r:embed="rId2"/>
                <a:stretch>
                  <a:fillRect t="-362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5" name="Прямая соединительная линия 14">
            <a:extLst>
              <a:ext uri="{FF2B5EF4-FFF2-40B4-BE49-F238E27FC236}">
                <a16:creationId xmlns:a16="http://schemas.microsoft.com/office/drawing/2014/main" id="{EBB494ED-E982-4FFD-92D6-05B811471AC6}"/>
              </a:ext>
            </a:extLst>
          </p:cNvPr>
          <p:cNvCxnSpPr>
            <a:cxnSpLocks/>
          </p:cNvCxnSpPr>
          <p:nvPr/>
        </p:nvCxnSpPr>
        <p:spPr>
          <a:xfrm flipH="1">
            <a:off x="5314126" y="631825"/>
            <a:ext cx="1" cy="174307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>
            <a:extLst>
              <a:ext uri="{FF2B5EF4-FFF2-40B4-BE49-F238E27FC236}">
                <a16:creationId xmlns:a16="http://schemas.microsoft.com/office/drawing/2014/main" id="{1AA31EA8-E4F8-48A1-B32D-B34E40401B85}"/>
              </a:ext>
            </a:extLst>
          </p:cNvPr>
          <p:cNvCxnSpPr>
            <a:cxnSpLocks/>
          </p:cNvCxnSpPr>
          <p:nvPr/>
        </p:nvCxnSpPr>
        <p:spPr>
          <a:xfrm>
            <a:off x="838338" y="2234650"/>
            <a:ext cx="399870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Текст 8">
                <a:extLst>
                  <a:ext uri="{FF2B5EF4-FFF2-40B4-BE49-F238E27FC236}">
                    <a16:creationId xmlns:a16="http://schemas.microsoft.com/office/drawing/2014/main" id="{BFD3E70D-B3C1-4417-B987-133A28B5F260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838338" y="3810000"/>
                <a:ext cx="11313901" cy="2784967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0" indent="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None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152378" indent="-15237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304757" indent="-15237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533324" indent="-228567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761891" indent="-228567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uz-Latn-UZ" sz="32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Yechish</a:t>
                </a:r>
                <a:r>
                  <a:rPr lang="uz-Latn-UZ" sz="36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</a:t>
                </a:r>
                <a:r>
                  <a:rPr lang="en-US" sz="36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 </a:t>
                </a:r>
                <a14:m>
                  <m:oMath xmlns:m="http://schemas.openxmlformats.org/officeDocument/2006/math">
                    <m:r>
                      <a:rPr lang="en-US" sz="36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𝐷</m:t>
                    </m:r>
                    <m:r>
                      <a:rPr lang="en-US" sz="36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en-US" sz="36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3600" b="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0,5 </m:t>
                        </m:r>
                        <m:r>
                          <a:rPr lang="en-US" sz="3600" b="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𝑚</m:t>
                        </m:r>
                        <m:r>
                          <a:rPr lang="en-US" sz="3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−</m:t>
                        </m:r>
                        <m:r>
                          <a:rPr lang="en-US" sz="3600" b="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0,2 </m:t>
                        </m:r>
                        <m:r>
                          <a:rPr lang="en-US" sz="3600" b="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𝑚</m:t>
                        </m:r>
                      </m:num>
                      <m:den>
                        <m:r>
                          <a:rPr lang="en-US" sz="3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0,2 </m:t>
                        </m:r>
                        <m:r>
                          <a:rPr lang="en-US" sz="3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𝑚</m:t>
                        </m:r>
                        <m:r>
                          <a:rPr lang="en-US" sz="3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 ∙ 0,5 </m:t>
                        </m:r>
                        <m:r>
                          <a:rPr lang="en-US" sz="3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𝑚</m:t>
                        </m:r>
                        <m:r>
                          <a:rPr lang="en-US" sz="3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 </m:t>
                        </m:r>
                      </m:den>
                    </m:f>
                    <m:r>
                      <a:rPr lang="en-US" sz="3600" b="0" i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US" sz="36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3 </m:t>
                    </m:r>
                    <m:r>
                      <a:rPr lang="en-US" sz="36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𝑑𝑝𝑡𝑟</m:t>
                    </m:r>
                  </m:oMath>
                </a14:m>
                <a:r>
                  <a:rPr lang="en-US" sz="3600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r>
                  <a:rPr lang="en-US" sz="3600" b="1" dirty="0" err="1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Javob</a:t>
                </a:r>
                <a:r>
                  <a:rPr lang="en-US" sz="36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  </a:t>
                </a:r>
                <a14:m>
                  <m:oMath xmlns:m="http://schemas.openxmlformats.org/officeDocument/2006/math">
                    <m:r>
                      <a:rPr lang="en-US" sz="36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𝑫</m:t>
                    </m:r>
                    <m:r>
                      <a:rPr lang="en-US" sz="36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US" sz="36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𝟑</m:t>
                    </m:r>
                    <m:r>
                      <a:rPr lang="en-US" sz="36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r>
                      <a:rPr lang="en-US" sz="36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𝒅𝒑𝒕𝒓</m:t>
                    </m:r>
                  </m:oMath>
                </a14:m>
                <a:endParaRPr lang="uz-Latn-UZ" sz="3600" b="1" dirty="0">
                  <a:solidFill>
                    <a:schemeClr val="accent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7" name="Текст 8">
                <a:extLst>
                  <a:ext uri="{FF2B5EF4-FFF2-40B4-BE49-F238E27FC236}">
                    <a16:creationId xmlns:a16="http://schemas.microsoft.com/office/drawing/2014/main" id="{BFD3E70D-B3C1-4417-B987-133A28B5F26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8338" y="3810000"/>
                <a:ext cx="11313901" cy="2784967"/>
              </a:xfrm>
              <a:prstGeom prst="rect">
                <a:avLst/>
              </a:prstGeom>
              <a:blipFill>
                <a:blip r:embed="rId3"/>
                <a:stretch>
                  <a:fillRect l="-1671" t="-153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Текст 7">
                <a:extLst>
                  <a:ext uri="{FF2B5EF4-FFF2-40B4-BE49-F238E27FC236}">
                    <a16:creationId xmlns:a16="http://schemas.microsoft.com/office/drawing/2014/main" id="{1EEE983A-1D03-454E-90EF-CB202336A02C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838339" y="449762"/>
                <a:ext cx="4237245" cy="2899726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0" indent="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None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152378" indent="-15237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304757" indent="-15237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533324" indent="-228567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761891" indent="-228567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uz-Latn-UZ" sz="40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 </a:t>
                </a:r>
                <a:r>
                  <a:rPr lang="uz-Latn-UZ" sz="32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Berilgan:</a:t>
                </a:r>
              </a:p>
              <a:p>
                <a14:m>
                  <m:oMath xmlns:m="http://schemas.openxmlformats.org/officeDocument/2006/math"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𝑓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=50 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𝑐𝑚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=0,5 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𝑚</m:t>
                    </m:r>
                  </m:oMath>
                </a14:m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14:m>
                  <m:oMath xmlns:m="http://schemas.openxmlformats.org/officeDocument/2006/math"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𝑑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=20 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𝑐𝑚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=0,2 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𝑚</m:t>
                    </m:r>
                  </m:oMath>
                </a14:m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r>
                  <a:rPr lang="uz-Latn-UZ" sz="32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Topish kerak:</a:t>
                </a:r>
                <a:r>
                  <a:rPr lang="en-US" sz="32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𝐷</m:t>
                    </m:r>
                    <m:r>
                      <a:rPr lang="en-US" sz="32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−?</m:t>
                    </m:r>
                  </m:oMath>
                </a14:m>
                <a:endParaRPr lang="uz-Latn-UZ" sz="32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2" name="Текст 7">
                <a:extLst>
                  <a:ext uri="{FF2B5EF4-FFF2-40B4-BE49-F238E27FC236}">
                    <a16:creationId xmlns:a16="http://schemas.microsoft.com/office/drawing/2014/main" id="{1EEE983A-1D03-454E-90EF-CB202336A02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8339" y="449762"/>
                <a:ext cx="4237245" cy="2899726"/>
              </a:xfrm>
              <a:prstGeom prst="rect">
                <a:avLst/>
              </a:prstGeom>
              <a:blipFill>
                <a:blip r:embed="rId4"/>
                <a:stretch>
                  <a:fillRect l="-3741" t="-147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982182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/>
      <p:bldP spid="12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66F52DE-C9FD-450D-A89F-6371383A9C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295399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uz-Latn-UZ" sz="4800" dirty="0">
                <a:latin typeface="Arial" panose="020B0604020202020204" pitchFamily="34" charset="0"/>
                <a:cs typeface="Arial" panose="020B0604020202020204" pitchFamily="34" charset="0"/>
              </a:rPr>
              <a:t>Mustaqil bajarish uchun topshiriqlar</a:t>
            </a:r>
            <a:endParaRPr lang="ru-RU" sz="4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8A0F179-EA9D-4326-B15B-AAF569E022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0087" y="1955800"/>
            <a:ext cx="11184835" cy="196672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149-</a:t>
            </a:r>
            <a:r>
              <a:rPr lang="en-US" sz="5400" dirty="0">
                <a:latin typeface="Arial" panose="020B0604020202020204" pitchFamily="34" charset="0"/>
                <a:cs typeface="Arial" panose="020B0604020202020204" pitchFamily="34" charset="0"/>
              </a:rPr>
              <a:t>bet 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27-</a:t>
            </a:r>
            <a:r>
              <a:rPr lang="en-US" sz="5400" dirty="0">
                <a:latin typeface="Arial" panose="020B0604020202020204" pitchFamily="34" charset="0"/>
                <a:cs typeface="Arial" panose="020B0604020202020204" pitchFamily="34" charset="0"/>
              </a:rPr>
              <a:t>mashq</a:t>
            </a:r>
          </a:p>
          <a:p>
            <a:pPr marL="0" indent="0" algn="ctr">
              <a:buNone/>
            </a:pP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3-, 5-, 7-, 8-</a:t>
            </a:r>
            <a:r>
              <a:rPr lang="en-US" sz="5400" dirty="0">
                <a:latin typeface="Arial" panose="020B0604020202020204" pitchFamily="34" charset="0"/>
                <a:cs typeface="Arial" panose="020B0604020202020204" pitchFamily="34" charset="0"/>
              </a:rPr>
              <a:t>masalalarni </a:t>
            </a:r>
            <a:r>
              <a:rPr lang="en-US" sz="5400" dirty="0" err="1"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r>
              <a:rPr lang="en-US" sz="54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5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343867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13" name="Объект 12">
                <a:extLst>
                  <a:ext uri="{FF2B5EF4-FFF2-40B4-BE49-F238E27FC236}">
                    <a16:creationId xmlns:a16="http://schemas.microsoft.com/office/drawing/2014/main" id="{609194CF-3320-4A1B-93DA-D7731899F75C}"/>
                  </a:ext>
                </a:extLst>
              </p:cNvPr>
              <p:cNvGraphicFramePr>
                <a:graphicFrameLocks noGrp="1"/>
              </p:cNvGraphicFramePr>
              <p:nvPr>
                <p:ph idx="1"/>
                <p:extLst>
                  <p:ext uri="{D42A27DB-BD31-4B8C-83A1-F6EECF244321}">
                    <p14:modId xmlns:p14="http://schemas.microsoft.com/office/powerpoint/2010/main" val="3225233143"/>
                  </p:ext>
                </p:extLst>
              </p:nvPr>
            </p:nvGraphicFramePr>
            <p:xfrm>
              <a:off x="596349" y="225287"/>
              <a:ext cx="11039060" cy="6268278"/>
            </p:xfrm>
            <a:graphic>
              <a:graphicData uri="http://schemas.openxmlformats.org/drawingml/2006/diagram">
                <dgm:relIds xmlns:dgm="http://schemas.openxmlformats.org/drawingml/2006/diagram" xmlns:r="http://schemas.openxmlformats.org/officeDocument/2006/relationships" r:dm="rId2" r:lo="rId3" r:qs="rId4" r:cs="rId5"/>
              </a:graphicData>
            </a:graphic>
          </p:graphicFrame>
        </mc:Choice>
        <mc:Fallback xmlns="">
          <p:graphicFrame>
            <p:nvGraphicFramePr>
              <p:cNvPr id="13" name="Объект 12">
                <a:extLst>
                  <a:ext uri="{FF2B5EF4-FFF2-40B4-BE49-F238E27FC236}">
                    <a16:creationId xmlns:a16="http://schemas.microsoft.com/office/drawing/2014/main" id="{609194CF-3320-4A1B-93DA-D7731899F75C}"/>
                  </a:ext>
                </a:extLst>
              </p:cNvPr>
              <p:cNvGraphicFramePr>
                <a:graphicFrameLocks noGrp="1"/>
              </p:cNvGraphicFramePr>
              <p:nvPr>
                <p:ph idx="1"/>
                <p:extLst>
                  <p:ext uri="{D42A27DB-BD31-4B8C-83A1-F6EECF244321}">
                    <p14:modId xmlns:p14="http://schemas.microsoft.com/office/powerpoint/2010/main" val="3225233143"/>
                  </p:ext>
                </p:extLst>
              </p:nvPr>
            </p:nvGraphicFramePr>
            <p:xfrm>
              <a:off x="596349" y="225287"/>
              <a:ext cx="11039060" cy="6268278"/>
            </p:xfrm>
            <a:graphic>
              <a:graphicData uri="http://schemas.openxmlformats.org/drawingml/2006/diagram">
                <dgm:relIds xmlns:dgm="http://schemas.openxmlformats.org/drawingml/2006/diagram" xmlns:r="http://schemas.openxmlformats.org/officeDocument/2006/relationships" r:dm="rId7" r:lo="rId8" r:qs="rId9" r:cs="rId10"/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1638504619"/>
      </p:ext>
    </p:extLst>
  </p:cSld>
  <p:clrMapOvr>
    <a:masterClrMapping/>
  </p:clrMapOvr>
  <p:transition spd="slow">
    <p:push dir="u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66F52DE-C9FD-450D-A89F-6371383A9C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272208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uz-Latn-UZ" sz="4800" dirty="0">
                <a:latin typeface="Arial" panose="020B0604020202020204" pitchFamily="34" charset="0"/>
                <a:cs typeface="Arial" panose="020B0604020202020204" pitchFamily="34" charset="0"/>
              </a:rPr>
              <a:t>Masala</a:t>
            </a:r>
            <a:endParaRPr lang="ru-RU" sz="4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8A0F179-EA9D-4326-B15B-AAF569E022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8383" y="1888958"/>
            <a:ext cx="10906539" cy="4392572"/>
          </a:xfrm>
        </p:spPr>
        <p:txBody>
          <a:bodyPr>
            <a:normAutofit/>
          </a:bodyPr>
          <a:lstStyle/>
          <a:p>
            <a:pPr marL="0" indent="358775" algn="just">
              <a:lnSpc>
                <a:spcPct val="100000"/>
              </a:lnSpc>
              <a:buNone/>
            </a:pP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Buyumni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fokus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masofasi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7,5 cm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bo‘lgan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yig‘uvchi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linzadan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10 cm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masofada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joylashgan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Uning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tasviri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linzadan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qanday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masofada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hosil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bo‘ladi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?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Linzaning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kattalashtirishi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qanday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043066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8" name="Текст 7">
                <a:extLst>
                  <a:ext uri="{FF2B5EF4-FFF2-40B4-BE49-F238E27FC236}">
                    <a16:creationId xmlns:a16="http://schemas.microsoft.com/office/drawing/2014/main" id="{A9941E72-F7BB-4003-A70A-F8AD012D167E}"/>
                  </a:ext>
                </a:extLst>
              </p:cNvPr>
              <p:cNvSpPr>
                <a:spLocks noGrp="1"/>
              </p:cNvSpPr>
              <p:nvPr>
                <p:ph type="body" sz="quarter" idx="14"/>
              </p:nvPr>
            </p:nvSpPr>
            <p:spPr>
              <a:xfrm>
                <a:off x="4064000" y="263032"/>
                <a:ext cx="7541454" cy="6460424"/>
              </a:xfrm>
            </p:spPr>
            <p:txBody>
              <a:bodyPr/>
              <a:lstStyle/>
              <a:p>
                <a:pPr algn="ctr"/>
                <a:r>
                  <a:rPr lang="uz-Latn-UZ" sz="36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 </a:t>
                </a:r>
                <a:r>
                  <a:rPr lang="uz-Latn-UZ" sz="32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Formula:</a:t>
                </a:r>
                <a:endParaRPr lang="en-US" sz="3200" b="1" dirty="0">
                  <a:solidFill>
                    <a:schemeClr val="accent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en-US" sz="3600" b="1" dirty="0">
                    <a:cs typeface="Arial" panose="020B0604020202020204" pitchFamily="34" charset="0"/>
                  </a:rPr>
                  <a:t>        </a:t>
                </a:r>
              </a:p>
              <a:p>
                <a:endParaRPr lang="en-US" sz="3600" b="1" dirty="0">
                  <a:cs typeface="Arial" panose="020B0604020202020204" pitchFamily="34" charset="0"/>
                </a:endParaRPr>
              </a:p>
              <a:p>
                <a:endParaRPr lang="en-US" sz="3600" b="1" dirty="0">
                  <a:cs typeface="Arial" panose="020B0604020202020204" pitchFamily="34" charset="0"/>
                </a:endParaRPr>
              </a:p>
              <a:p>
                <a:endParaRPr lang="en-US" sz="3600" b="1" dirty="0">
                  <a:cs typeface="Arial" panose="020B0604020202020204" pitchFamily="34" charset="0"/>
                </a:endParaRPr>
              </a:p>
              <a:p>
                <a:r>
                  <a:rPr lang="en-US" sz="3600" b="1" dirty="0">
                    <a:cs typeface="Arial" panose="020B0604020202020204" pitchFamily="34" charset="0"/>
                  </a:rPr>
                  <a:t>         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uz-Latn-UZ" sz="40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4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num>
                      <m:den>
                        <m:r>
                          <a:rPr lang="en-US" sz="4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𝐹</m:t>
                        </m:r>
                      </m:den>
                    </m:f>
                    <m:r>
                      <a:rPr lang="en-US" sz="40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en-US" sz="40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4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num>
                      <m:den>
                        <m:r>
                          <a:rPr lang="en-US" sz="4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𝑑</m:t>
                        </m:r>
                      </m:den>
                    </m:f>
                    <m:r>
                      <a:rPr lang="en-US" sz="40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+</m:t>
                    </m:r>
                    <m:f>
                      <m:fPr>
                        <m:ctrlPr>
                          <a:rPr lang="en-US" sz="40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4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num>
                      <m:den>
                        <m:r>
                          <a:rPr lang="en-US" sz="4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𝑓</m:t>
                        </m:r>
                      </m:den>
                    </m:f>
                  </m:oMath>
                </a14:m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      </a:t>
                </a:r>
                <a14:m>
                  <m:oMath xmlns:m="http://schemas.openxmlformats.org/officeDocument/2006/math">
                    <m:r>
                      <a:rPr lang="en-US" sz="4000" b="0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𝑓</m:t>
                    </m:r>
                    <m:r>
                      <a:rPr lang="en-US" sz="4000" b="0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en-US" sz="4000" b="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4000" b="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𝑑𝐹</m:t>
                        </m:r>
                      </m:num>
                      <m:den>
                        <m:r>
                          <a:rPr lang="en-US" sz="4000" b="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𝑑</m:t>
                        </m:r>
                        <m:r>
                          <a:rPr lang="en-US" sz="4000" b="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−</m:t>
                        </m:r>
                        <m:r>
                          <a:rPr lang="en-US" sz="4000" b="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𝐹</m:t>
                        </m:r>
                      </m:den>
                    </m:f>
                  </m:oMath>
                </a14:m>
                <a:endParaRPr lang="en-US" sz="4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endParaRPr lang="en-US" sz="36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      </a:t>
                </a:r>
                <a14:m>
                  <m:oMath xmlns:m="http://schemas.openxmlformats.org/officeDocument/2006/math">
                    <m:r>
                      <a:rPr lang="en-US" sz="4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𝐾</m:t>
                    </m:r>
                    <m:r>
                      <a:rPr lang="en-US" sz="4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en-US" sz="4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4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𝑓</m:t>
                        </m:r>
                      </m:num>
                      <m:den>
                        <m:r>
                          <a:rPr lang="en-US" sz="4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𝑑</m:t>
                        </m:r>
                      </m:den>
                    </m:f>
                    <m:r>
                      <a:rPr lang="en-US" sz="40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en-US" sz="4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4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𝐹</m:t>
                        </m:r>
                      </m:num>
                      <m:den>
                        <m:r>
                          <a:rPr lang="en-US" sz="4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𝑑</m:t>
                        </m:r>
                        <m:r>
                          <a:rPr lang="en-US" sz="4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−</m:t>
                        </m:r>
                        <m:r>
                          <a:rPr lang="en-US" sz="4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𝐹</m:t>
                        </m:r>
                      </m:den>
                    </m:f>
                  </m:oMath>
                </a14:m>
                <a:endParaRPr lang="en-US" sz="4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>
                  <a:lnSpc>
                    <a:spcPct val="100000"/>
                  </a:lnSpc>
                </a:pPr>
                <a:endParaRPr lang="en-US" sz="32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>
                  <a:lnSpc>
                    <a:spcPct val="100000"/>
                  </a:lnSpc>
                </a:pPr>
                <a:endParaRPr lang="en-US" sz="3600" b="0" i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>
                  <a:lnSpc>
                    <a:spcPct val="100000"/>
                  </a:lnSpc>
                </a:pP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            </a:t>
                </a:r>
              </a:p>
              <a:p>
                <a:pPr>
                  <a:lnSpc>
                    <a:spcPct val="100000"/>
                  </a:lnSpc>
                </a:pPr>
                <a:endParaRPr lang="en-US" sz="36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>
                  <a:lnSpc>
                    <a:spcPct val="100000"/>
                  </a:lnSpc>
                </a:pP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   </a:t>
                </a:r>
              </a:p>
              <a:p>
                <a:pPr>
                  <a:lnSpc>
                    <a:spcPct val="100000"/>
                  </a:lnSpc>
                </a:pP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:endParaRPr lang="uz-Latn-UZ" sz="36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8" name="Текст 7">
                <a:extLst>
                  <a:ext uri="{FF2B5EF4-FFF2-40B4-BE49-F238E27FC236}">
                    <a16:creationId xmlns:a16="http://schemas.microsoft.com/office/drawing/2014/main" id="{A9941E72-F7BB-4003-A70A-F8AD012D167E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4"/>
              </p:nvPr>
            </p:nvSpPr>
            <p:spPr>
              <a:xfrm>
                <a:off x="4064000" y="263032"/>
                <a:ext cx="7541454" cy="6460424"/>
              </a:xfrm>
              <a:blipFill>
                <a:blip r:embed="rId2"/>
                <a:stretch>
                  <a:fillRect t="-132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5" name="Прямая соединительная линия 14">
            <a:extLst>
              <a:ext uri="{FF2B5EF4-FFF2-40B4-BE49-F238E27FC236}">
                <a16:creationId xmlns:a16="http://schemas.microsoft.com/office/drawing/2014/main" id="{EBB494ED-E982-4FFD-92D6-05B811471AC6}"/>
              </a:ext>
            </a:extLst>
          </p:cNvPr>
          <p:cNvCxnSpPr>
            <a:cxnSpLocks/>
          </p:cNvCxnSpPr>
          <p:nvPr/>
        </p:nvCxnSpPr>
        <p:spPr>
          <a:xfrm>
            <a:off x="4422333" y="625980"/>
            <a:ext cx="0" cy="195211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>
            <a:extLst>
              <a:ext uri="{FF2B5EF4-FFF2-40B4-BE49-F238E27FC236}">
                <a16:creationId xmlns:a16="http://schemas.microsoft.com/office/drawing/2014/main" id="{1AA31EA8-E4F8-48A1-B32D-B34E40401B85}"/>
              </a:ext>
            </a:extLst>
          </p:cNvPr>
          <p:cNvCxnSpPr>
            <a:cxnSpLocks/>
          </p:cNvCxnSpPr>
          <p:nvPr/>
        </p:nvCxnSpPr>
        <p:spPr>
          <a:xfrm>
            <a:off x="586547" y="2107650"/>
            <a:ext cx="347745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Текст 8">
                <a:extLst>
                  <a:ext uri="{FF2B5EF4-FFF2-40B4-BE49-F238E27FC236}">
                    <a16:creationId xmlns:a16="http://schemas.microsoft.com/office/drawing/2014/main" id="{BFD3E70D-B3C1-4417-B987-133A28B5F260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586548" y="3504478"/>
                <a:ext cx="10464196" cy="3218978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0" indent="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None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152378" indent="-15237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304757" indent="-15237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533324" indent="-228567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761891" indent="-228567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en-US" sz="32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                         </a:t>
                </a:r>
              </a:p>
              <a:p>
                <a14:m>
                  <m:oMath xmlns:m="http://schemas.openxmlformats.org/officeDocument/2006/math">
                    <m:r>
                      <a:rPr lang="en-US" sz="3600" b="1" i="0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      </m:t>
                    </m:r>
                  </m:oMath>
                </a14:m>
                <a:r>
                  <a:rPr lang="en-US" sz="36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uz-Latn-UZ" sz="3600" b="1" dirty="0">
                  <a:solidFill>
                    <a:schemeClr val="accent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7" name="Текст 8">
                <a:extLst>
                  <a:ext uri="{FF2B5EF4-FFF2-40B4-BE49-F238E27FC236}">
                    <a16:creationId xmlns:a16="http://schemas.microsoft.com/office/drawing/2014/main" id="{BFD3E70D-B3C1-4417-B987-133A28B5F26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6548" y="3504478"/>
                <a:ext cx="10464196" cy="3218978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Текст 7">
                <a:extLst>
                  <a:ext uri="{FF2B5EF4-FFF2-40B4-BE49-F238E27FC236}">
                    <a16:creationId xmlns:a16="http://schemas.microsoft.com/office/drawing/2014/main" id="{1EEE983A-1D03-454E-90EF-CB202336A02C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586547" y="263032"/>
                <a:ext cx="5183072" cy="3241446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0" indent="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None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152378" indent="-15237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304757" indent="-15237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533324" indent="-228567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761891" indent="-228567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uz-Latn-UZ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  </a:t>
                </a:r>
                <a:r>
                  <a:rPr lang="uz-Latn-UZ" sz="32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Berilgan:</a:t>
                </a:r>
                <a:endParaRPr lang="en-US" sz="3200" b="1" dirty="0">
                  <a:solidFill>
                    <a:schemeClr val="accent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just"/>
                <a14:m>
                  <m:oMath xmlns:m="http://schemas.openxmlformats.org/officeDocument/2006/math"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𝐹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=7,5 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𝑐𝑚</m:t>
                    </m:r>
                  </m:oMath>
                </a14:m>
                <a:r>
                  <a:rPr lang="en-US" sz="3200" b="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pPr algn="just">
                  <a:lnSpc>
                    <a:spcPct val="100000"/>
                  </a:lnSpc>
                </a:pPr>
                <a14:m>
                  <m:oMath xmlns:m="http://schemas.openxmlformats.org/officeDocument/2006/math"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𝑑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=10 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𝑐𝑚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</m:oMath>
                </a14:m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r>
                  <a:rPr lang="uz-Latn-UZ" sz="32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Topish kerak: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𝑓</m:t>
                    </m:r>
                    <m:r>
                      <a:rPr lang="en-US" sz="32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−?</m:t>
                    </m:r>
                  </m:oMath>
                </a14:m>
                <a:r>
                  <a:rPr lang="uz-Latn-UZ" sz="32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uz-Latn-UZ" sz="32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2" name="Текст 7">
                <a:extLst>
                  <a:ext uri="{FF2B5EF4-FFF2-40B4-BE49-F238E27FC236}">
                    <a16:creationId xmlns:a16="http://schemas.microsoft.com/office/drawing/2014/main" id="{1EEE983A-1D03-454E-90EF-CB202336A02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6547" y="263032"/>
                <a:ext cx="5183072" cy="3241446"/>
              </a:xfrm>
              <a:prstGeom prst="rect">
                <a:avLst/>
              </a:prstGeom>
              <a:blipFill>
                <a:blip r:embed="rId4"/>
                <a:stretch>
                  <a:fillRect l="-2941" t="-131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144B9816-4558-4BD8-8A3F-E71F71770591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24952" y="1068646"/>
            <a:ext cx="4563648" cy="18523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40735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8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8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8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8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/>
      <p:bldP spid="12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056B2F82-A567-4A4D-B52A-8A4EF3206300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584200" y="863600"/>
                <a:ext cx="11023600" cy="5626100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US" sz="36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          </a:t>
                </a:r>
                <a:r>
                  <a:rPr lang="uz-Latn-UZ" sz="36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Yechi</a:t>
                </a:r>
                <a:r>
                  <a:rPr lang="en-US" sz="3600" b="1" dirty="0" err="1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sh</a:t>
                </a:r>
                <a:r>
                  <a:rPr lang="en-US" sz="36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    </a:t>
                </a:r>
                <a14:m>
                  <m:oMath xmlns:m="http://schemas.openxmlformats.org/officeDocument/2006/math">
                    <m:r>
                      <a:rPr lang="en-US" sz="36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𝑓</m:t>
                    </m:r>
                    <m:r>
                      <a:rPr lang="en-US" sz="36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en-US" sz="36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36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10∙7,5</m:t>
                        </m:r>
                      </m:num>
                      <m:den>
                        <m:r>
                          <a:rPr lang="en-US" sz="36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10−7,5</m:t>
                        </m:r>
                      </m:den>
                    </m:f>
                    <m:r>
                      <a:rPr lang="en-US" sz="360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sz="360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cm</m:t>
                    </m:r>
                    <m:r>
                      <a:rPr lang="en-US" sz="360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=30</m:t>
                    </m:r>
                  </m:oMath>
                </a14:m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cm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i="1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                     </m:t>
                      </m:r>
                    </m:oMath>
                  </m:oMathPara>
                </a14:m>
                <a:endParaRPr lang="en-US" sz="3600" i="1" dirty="0">
                  <a:latin typeface="Cambria Math" panose="02040503050406030204" pitchFamily="18" charset="0"/>
                  <a:cs typeface="Arial" panose="020B0604020202020204" pitchFamily="34" charset="0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i="1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𝐾</m:t>
                      </m:r>
                      <m:r>
                        <a:rPr lang="en-US" sz="3600" i="1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f>
                        <m:fPr>
                          <m:ctrlPr>
                            <a:rPr lang="en-US" sz="3600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en-US" sz="3600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30 </m:t>
                          </m:r>
                          <m:r>
                            <a:rPr lang="en-US" sz="3600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𝑐𝑚</m:t>
                          </m:r>
                        </m:num>
                        <m:den>
                          <m:r>
                            <a:rPr lang="en-US" sz="3600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10 </m:t>
                          </m:r>
                          <m:r>
                            <a:rPr lang="en-US" sz="3600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𝑐𝑚</m:t>
                          </m:r>
                        </m:den>
                      </m:f>
                      <m:r>
                        <a:rPr lang="en-US" sz="360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=3 </m:t>
                      </m:r>
                    </m:oMath>
                  </m:oMathPara>
                </a14:m>
                <a:endParaRPr lang="en-US" sz="3600" dirty="0"/>
              </a:p>
              <a:p>
                <a:pPr marL="0" indent="0">
                  <a:buNone/>
                </a:pPr>
                <a:endParaRPr lang="en-US" sz="3600" b="1" dirty="0">
                  <a:solidFill>
                    <a:schemeClr val="accent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buNone/>
                </a:pPr>
                <a:r>
                  <a:rPr lang="en-US" sz="36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          </a:t>
                </a:r>
                <a:r>
                  <a:rPr lang="en-US" sz="3600" b="1" dirty="0" err="1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Javob</a:t>
                </a:r>
                <a:r>
                  <a:rPr lang="en-US" sz="36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 </a:t>
                </a:r>
                <a14:m>
                  <m:oMath xmlns:m="http://schemas.openxmlformats.org/officeDocument/2006/math">
                    <m:r>
                      <a:rPr lang="en-US" sz="3600" b="1" i="1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𝒇</m:t>
                    </m:r>
                    <m:r>
                      <a:rPr lang="en-US" sz="3600" b="1" i="1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US" sz="3600" b="1" i="1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𝟑𝟎</m:t>
                    </m:r>
                    <m:r>
                      <a:rPr lang="en-US" sz="3600" b="1" i="1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r>
                      <a:rPr lang="en-US" sz="3600" b="1" i="1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𝒄𝒎</m:t>
                    </m:r>
                    <m:r>
                      <a:rPr lang="en-US" sz="3600" b="1" i="1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;  </m:t>
                    </m:r>
                    <m:r>
                      <a:rPr lang="en-US" sz="3600" b="1" i="1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𝑲</m:t>
                    </m:r>
                    <m:r>
                      <a:rPr lang="en-US" sz="3600" b="1" i="1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US" sz="3600" b="1" i="1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𝟑</m:t>
                    </m:r>
                    <m:r>
                      <a:rPr lang="en-US" sz="3600" b="1" i="1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.</m:t>
                    </m:r>
                  </m:oMath>
                </a14:m>
                <a:endParaRPr lang="en-US" sz="3600" b="1" dirty="0">
                  <a:solidFill>
                    <a:schemeClr val="accent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buNone/>
                </a:pPr>
                <a:endParaRPr lang="ru-RU" sz="3600" dirty="0"/>
              </a:p>
            </p:txBody>
          </p:sp>
        </mc:Choice>
        <mc:Fallback xmlns="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056B2F82-A567-4A4D-B52A-8A4EF3206300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584200" y="863600"/>
                <a:ext cx="11023600" cy="5626100"/>
              </a:xfrm>
              <a:blipFill>
                <a:blip r:embed="rId2"/>
                <a:stretch>
                  <a:fillRect t="-86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16148979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66F52DE-C9FD-450D-A89F-6371383A9C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272208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uz-Latn-UZ" sz="4800" dirty="0">
                <a:latin typeface="Arial" panose="020B0604020202020204" pitchFamily="34" charset="0"/>
                <a:cs typeface="Arial" panose="020B0604020202020204" pitchFamily="34" charset="0"/>
              </a:rPr>
              <a:t>Masala</a:t>
            </a:r>
            <a:endParaRPr lang="ru-RU" sz="4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8A0F179-EA9D-4326-B15B-AAF569E022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3306" y="1980725"/>
            <a:ext cx="10261600" cy="424953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Linzadan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50 cm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uzoqlikdagi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jismning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mavhum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tasviri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2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marta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kichiklashgan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holda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bo‘ldi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Linzaning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optik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kuchini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toping.</a:t>
            </a:r>
            <a:endParaRPr lang="ru-RU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6943408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Текст 7">
            <a:extLst>
              <a:ext uri="{FF2B5EF4-FFF2-40B4-BE49-F238E27FC236}">
                <a16:creationId xmlns:a16="http://schemas.microsoft.com/office/drawing/2014/main" id="{A9941E72-F7BB-4003-A70A-F8AD012D167E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904931" y="263032"/>
            <a:ext cx="6700524" cy="3699368"/>
          </a:xfrm>
        </p:spPr>
        <p:txBody>
          <a:bodyPr/>
          <a:lstStyle/>
          <a:p>
            <a:pPr algn="ctr"/>
            <a:r>
              <a:rPr lang="uz-Latn-UZ" sz="3600" dirty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uz-Latn-UZ" sz="3200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Formula:</a:t>
            </a:r>
          </a:p>
          <a:p>
            <a:pPr algn="ctr"/>
            <a:endParaRPr lang="uz-Latn-UZ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5" name="Прямая соединительная линия 14">
            <a:extLst>
              <a:ext uri="{FF2B5EF4-FFF2-40B4-BE49-F238E27FC236}">
                <a16:creationId xmlns:a16="http://schemas.microsoft.com/office/drawing/2014/main" id="{EBB494ED-E982-4FFD-92D6-05B811471AC6}"/>
              </a:ext>
            </a:extLst>
          </p:cNvPr>
          <p:cNvCxnSpPr>
            <a:cxnSpLocks/>
          </p:cNvCxnSpPr>
          <p:nvPr/>
        </p:nvCxnSpPr>
        <p:spPr>
          <a:xfrm flipH="1">
            <a:off x="4904930" y="651379"/>
            <a:ext cx="1" cy="182512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>
            <a:extLst>
              <a:ext uri="{FF2B5EF4-FFF2-40B4-BE49-F238E27FC236}">
                <a16:creationId xmlns:a16="http://schemas.microsoft.com/office/drawing/2014/main" id="{1AA31EA8-E4F8-48A1-B32D-B34E40401B85}"/>
              </a:ext>
            </a:extLst>
          </p:cNvPr>
          <p:cNvCxnSpPr>
            <a:cxnSpLocks/>
          </p:cNvCxnSpPr>
          <p:nvPr/>
        </p:nvCxnSpPr>
        <p:spPr>
          <a:xfrm flipV="1">
            <a:off x="850976" y="1958563"/>
            <a:ext cx="3721024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Текст 8">
                <a:extLst>
                  <a:ext uri="{FF2B5EF4-FFF2-40B4-BE49-F238E27FC236}">
                    <a16:creationId xmlns:a16="http://schemas.microsoft.com/office/drawing/2014/main" id="{BFD3E70D-B3C1-4417-B987-133A28B5F260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850976" y="3504478"/>
                <a:ext cx="10754480" cy="3090489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0" indent="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None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152378" indent="-15237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304757" indent="-15237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533324" indent="-228567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761891" indent="-228567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en-US" sz="32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            </a:t>
                </a:r>
                <a:r>
                  <a:rPr lang="en-US" sz="36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 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36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                  </m:t>
                    </m:r>
                    <m:r>
                      <a:rPr lang="en-US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𝐾</m:t>
                    </m:r>
                    <m:r>
                      <a:rPr lang="en-US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en-US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𝑓</m:t>
                        </m:r>
                      </m:num>
                      <m:den>
                        <m:r>
                          <a:rPr lang="en-US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𝑑</m:t>
                        </m:r>
                      </m:den>
                    </m:f>
                  </m:oMath>
                </a14:m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   </a:t>
                </a:r>
                <a14:m>
                  <m:oMath xmlns:m="http://schemas.openxmlformats.org/officeDocument/2006/math">
                    <m:r>
                      <a:rPr lang="en-US" sz="3600" b="0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𝑓</m:t>
                    </m:r>
                    <m:r>
                      <a:rPr lang="en-US" sz="3600" b="0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US" sz="3600" b="0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𝑑</m:t>
                    </m:r>
                    <m:r>
                      <a:rPr lang="en-US" sz="3600" b="0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∙</m:t>
                    </m:r>
                    <m:r>
                      <a:rPr lang="en-US" sz="3600" b="0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𝐾</m:t>
                    </m:r>
                  </m:oMath>
                </a14:m>
                <a:endParaRPr lang="en-US" sz="3600" b="0" i="1" dirty="0">
                  <a:latin typeface="Cambria Math" panose="02040503050406030204" pitchFamily="18" charset="0"/>
                  <a:cs typeface="Arial" panose="020B0604020202020204" pitchFamily="34" charset="0"/>
                </a:endParaRPr>
              </a:p>
              <a:p>
                <a:endParaRPr lang="en-US" sz="3600" b="0" i="1" dirty="0">
                  <a:latin typeface="Cambria Math" panose="02040503050406030204" pitchFamily="18" charset="0"/>
                  <a:cs typeface="Arial" panose="020B0604020202020204" pitchFamily="34" charset="0"/>
                </a:endParaRPr>
              </a:p>
              <a:p>
                <a:r>
                  <a:rPr lang="en-US" sz="3600" b="0" dirty="0">
                    <a:cs typeface="Arial" panose="020B0604020202020204" pitchFamily="34" charset="0"/>
                  </a:rPr>
                  <a:t>                                      </a:t>
                </a:r>
                <a14:m>
                  <m:oMath xmlns:m="http://schemas.openxmlformats.org/officeDocument/2006/math">
                    <m:r>
                      <a:rPr lang="en-US" sz="4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𝐷</m:t>
                    </m:r>
                    <m:r>
                      <a:rPr lang="en-US" sz="4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en-US" sz="4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4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num>
                      <m:den>
                        <m:r>
                          <a:rPr lang="en-US" sz="4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𝑑</m:t>
                        </m:r>
                      </m:den>
                    </m:f>
                    <m:r>
                      <a:rPr lang="en-US" sz="40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</m:t>
                    </m:r>
                    <m:f>
                      <m:fPr>
                        <m:ctrlPr>
                          <a:rPr lang="en-US" sz="4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4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num>
                      <m:den>
                        <m:r>
                          <a:rPr lang="en-US" sz="4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𝑓</m:t>
                        </m:r>
                      </m:den>
                    </m:f>
                    <m:r>
                      <a:rPr lang="en-US" sz="40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en-US" sz="4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4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num>
                      <m:den>
                        <m:r>
                          <a:rPr lang="en-US" sz="4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𝑑</m:t>
                        </m:r>
                      </m:den>
                    </m:f>
                    <m:r>
                      <a:rPr lang="en-US" sz="40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</m:t>
                    </m:r>
                    <m:f>
                      <m:fPr>
                        <m:ctrlPr>
                          <a:rPr lang="en-US" sz="4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4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num>
                      <m:den>
                        <m:r>
                          <a:rPr lang="en-US" sz="4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𝑑</m:t>
                        </m:r>
                        <m:r>
                          <a:rPr lang="en-US" sz="4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∙</m:t>
                        </m:r>
                        <m:r>
                          <a:rPr lang="en-US" sz="4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𝐾</m:t>
                        </m:r>
                      </m:den>
                    </m:f>
                    <m:r>
                      <a:rPr lang="en-US" sz="40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en-US" sz="4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4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𝐾</m:t>
                        </m:r>
                        <m:r>
                          <a:rPr lang="en-US" sz="4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−1</m:t>
                        </m:r>
                      </m:num>
                      <m:den>
                        <m:r>
                          <a:rPr lang="en-US" sz="4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𝑑</m:t>
                        </m:r>
                        <m:r>
                          <a:rPr lang="en-US" sz="4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∙</m:t>
                        </m:r>
                        <m:r>
                          <a:rPr lang="en-US" sz="4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𝐾</m:t>
                        </m:r>
                      </m:den>
                    </m:f>
                  </m:oMath>
                </a14:m>
                <a:endParaRPr lang="en-US" sz="4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endParaRPr lang="uz-Latn-UZ" sz="3600" b="1" dirty="0">
                  <a:solidFill>
                    <a:schemeClr val="accent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7" name="Текст 8">
                <a:extLst>
                  <a:ext uri="{FF2B5EF4-FFF2-40B4-BE49-F238E27FC236}">
                    <a16:creationId xmlns:a16="http://schemas.microsoft.com/office/drawing/2014/main" id="{BFD3E70D-B3C1-4417-B987-133A28B5F26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50976" y="3504478"/>
                <a:ext cx="10754480" cy="3090489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Текст 7">
                <a:extLst>
                  <a:ext uri="{FF2B5EF4-FFF2-40B4-BE49-F238E27FC236}">
                    <a16:creationId xmlns:a16="http://schemas.microsoft.com/office/drawing/2014/main" id="{1EEE983A-1D03-454E-90EF-CB202336A02C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838339" y="187554"/>
                <a:ext cx="5151643" cy="3241446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0" indent="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None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152378" indent="-15237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304757" indent="-15237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533324" indent="-228567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761891" indent="-228567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uz-Latn-UZ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  </a:t>
                </a:r>
                <a:r>
                  <a:rPr lang="uz-Latn-UZ" sz="32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Berilgan:</a:t>
                </a:r>
              </a:p>
              <a:p>
                <a14:m>
                  <m:oMath xmlns:m="http://schemas.openxmlformats.org/officeDocument/2006/math"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𝑑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=50 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𝑐𝑚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=0,5 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𝑚</m:t>
                    </m:r>
                  </m:oMath>
                </a14:m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14:m>
                  <m:oMath xmlns:m="http://schemas.openxmlformats.org/officeDocument/2006/math"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𝐾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=1/2</m:t>
                    </m:r>
                  </m:oMath>
                </a14:m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uz-Latn-UZ" sz="32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uz-Latn-UZ" sz="32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Topish kerak: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𝐷</m:t>
                    </m:r>
                    <m:r>
                      <a:rPr lang="en-US" sz="32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−?</m:t>
                    </m:r>
                  </m:oMath>
                </a14:m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</p:txBody>
          </p:sp>
        </mc:Choice>
        <mc:Fallback xmlns="">
          <p:sp>
            <p:nvSpPr>
              <p:cNvPr id="12" name="Текст 7">
                <a:extLst>
                  <a:ext uri="{FF2B5EF4-FFF2-40B4-BE49-F238E27FC236}">
                    <a16:creationId xmlns:a16="http://schemas.microsoft.com/office/drawing/2014/main" id="{1EEE983A-1D03-454E-90EF-CB202336A02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8339" y="187554"/>
                <a:ext cx="5151643" cy="3241446"/>
              </a:xfrm>
              <a:prstGeom prst="rect">
                <a:avLst/>
              </a:prstGeom>
              <a:blipFill>
                <a:blip r:embed="rId4"/>
                <a:stretch>
                  <a:fillRect l="-3077" t="-131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A4BC19FF-0805-4A39-B26A-907699F41DE2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95288" y="1236416"/>
            <a:ext cx="3632200" cy="1752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60279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/>
      <p:bldP spid="12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26EFD6B7-9A42-47FF-A189-7B60F7D05533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622300" y="762000"/>
                <a:ext cx="11010900" cy="5638800"/>
              </a:xfrm>
            </p:spPr>
            <p:txBody>
              <a:bodyPr/>
              <a:lstStyle/>
              <a:p>
                <a:pPr marL="0" indent="0">
                  <a:buNone/>
                </a:pPr>
                <a:endParaRPr lang="en-US" dirty="0"/>
              </a:p>
              <a:p>
                <a:pPr marL="0" indent="0">
                  <a:buNone/>
                </a:pPr>
                <a:r>
                  <a:rPr lang="en-US" dirty="0"/>
                  <a:t>         </a:t>
                </a:r>
                <a:r>
                  <a:rPr lang="en-US" sz="4000" b="1" dirty="0" err="1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Yechish</a:t>
                </a:r>
                <a:r>
                  <a:rPr lang="en-US" sz="40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</a:t>
                </a:r>
                <a:r>
                  <a:rPr lang="en-US" b="1" dirty="0">
                    <a:solidFill>
                      <a:schemeClr val="accent1"/>
                    </a:solidFill>
                  </a:rPr>
                  <a:t>    </a:t>
                </a:r>
                <a14:m>
                  <m:oMath xmlns:m="http://schemas.openxmlformats.org/officeDocument/2006/math">
                    <m:r>
                      <a:rPr lang="en-US" sz="4000" b="0" i="1" smtClean="0">
                        <a:latin typeface="Cambria Math" panose="02040503050406030204" pitchFamily="18" charset="0"/>
                      </a:rPr>
                      <m:t>𝐷</m:t>
                    </m:r>
                    <m:r>
                      <a:rPr lang="en-US" sz="40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40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000" b="0" i="1" smtClean="0">
                            <a:latin typeface="Cambria Math" panose="02040503050406030204" pitchFamily="18" charset="0"/>
                          </a:rPr>
                          <m:t>0,5−1</m:t>
                        </m:r>
                      </m:num>
                      <m:den>
                        <m:r>
                          <a:rPr lang="en-US" sz="4000" b="0" i="1" smtClean="0">
                            <a:latin typeface="Cambria Math" panose="02040503050406030204" pitchFamily="18" charset="0"/>
                          </a:rPr>
                          <m:t>0,5∙0,5</m:t>
                        </m:r>
                      </m:den>
                    </m:f>
                    <m:r>
                      <a:rPr lang="en-US" sz="4000" b="0" i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sz="4000" b="0" i="0" smtClean="0">
                        <a:latin typeface="Cambria Math" panose="02040503050406030204" pitchFamily="18" charset="0"/>
                      </a:rPr>
                      <m:t>dptr</m:t>
                    </m:r>
                    <m:r>
                      <a:rPr lang="en-US" sz="4000" b="0" i="0" smtClean="0">
                        <a:latin typeface="Cambria Math" panose="02040503050406030204" pitchFamily="18" charset="0"/>
                      </a:rPr>
                      <m:t>=−2 </m:t>
                    </m:r>
                    <m:r>
                      <m:rPr>
                        <m:sty m:val="p"/>
                      </m:rPr>
                      <a:rPr lang="en-US" sz="4000" b="0" i="0" smtClean="0">
                        <a:latin typeface="Cambria Math" panose="02040503050406030204" pitchFamily="18" charset="0"/>
                      </a:rPr>
                      <m:t>dptr</m:t>
                    </m:r>
                  </m:oMath>
                </a14:m>
                <a:endParaRPr lang="en-US" sz="4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buNone/>
                </a:pPr>
                <a:endParaRPr lang="en-US" sz="4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buNone/>
                </a:pP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 </a:t>
                </a:r>
                <a:r>
                  <a:rPr lang="en-US" sz="40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Javob:  </a:t>
                </a:r>
                <a14:m>
                  <m:oMath xmlns:m="http://schemas.openxmlformats.org/officeDocument/2006/math">
                    <m:r>
                      <a:rPr lang="en-US" sz="40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𝑫</m:t>
                    </m:r>
                    <m:r>
                      <a:rPr lang="en-US" sz="40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</m:oMath>
                </a14:m>
                <a:r>
                  <a:rPr lang="en-US" sz="4000" b="1" dirty="0">
                    <a:solidFill>
                      <a:schemeClr val="accent1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US" sz="4000" b="1">
                        <a:solidFill>
                          <a:schemeClr val="accent1"/>
                        </a:solidFill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sz="4000" b="1" i="1">
                        <a:solidFill>
                          <a:schemeClr val="accent1"/>
                        </a:solidFill>
                        <a:latin typeface="Cambria Math" panose="02040503050406030204" pitchFamily="18" charset="0"/>
                      </a:rPr>
                      <m:t>𝟐</m:t>
                    </m:r>
                    <m:r>
                      <a:rPr lang="en-US" sz="4000" b="1">
                        <a:solidFill>
                          <a:schemeClr val="accent1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4000" b="1" i="1">
                        <a:solidFill>
                          <a:schemeClr val="accent1"/>
                        </a:solidFill>
                        <a:latin typeface="Cambria Math" panose="02040503050406030204" pitchFamily="18" charset="0"/>
                      </a:rPr>
                      <m:t>𝐝𝐩𝐭𝐫</m:t>
                    </m:r>
                  </m:oMath>
                </a14:m>
                <a:endParaRPr lang="ru-RU" sz="40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26EFD6B7-9A42-47FF-A189-7B60F7D05533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22300" y="762000"/>
                <a:ext cx="11010900" cy="5638800"/>
              </a:xfr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4964804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66F52DE-C9FD-450D-A89F-6371383A9C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272208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27-mashq  2-masala</a:t>
            </a:r>
            <a:endParaRPr lang="ru-RU" sz="4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8A0F179-EA9D-4326-B15B-AAF569E022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828800"/>
            <a:ext cx="10934700" cy="4324542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    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Havoga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nisbatan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nur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sindirish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ko‘rsatkichi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1,5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ga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teng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shishadan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yasalgan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sirtning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egrilik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radiuslari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20 cm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25 cm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bo‘lgan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ikkiyoqlama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qavariq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linzaning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optik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kuchini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toping.</a:t>
            </a:r>
            <a:endParaRPr lang="ru-RU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021067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341</TotalTime>
  <Words>543</Words>
  <Application>Microsoft Office PowerPoint</Application>
  <PresentationFormat>Широкоэкранный</PresentationFormat>
  <Paragraphs>98</Paragraphs>
  <Slides>15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20" baseType="lpstr">
      <vt:lpstr>Arial</vt:lpstr>
      <vt:lpstr>Calibri</vt:lpstr>
      <vt:lpstr>Calibri Light</vt:lpstr>
      <vt:lpstr>Cambria Math</vt:lpstr>
      <vt:lpstr>Тема Office</vt:lpstr>
      <vt:lpstr>Презентация PowerPoint</vt:lpstr>
      <vt:lpstr>Презентация PowerPoint</vt:lpstr>
      <vt:lpstr>Masala</vt:lpstr>
      <vt:lpstr>Презентация PowerPoint</vt:lpstr>
      <vt:lpstr>Презентация PowerPoint</vt:lpstr>
      <vt:lpstr>Masala</vt:lpstr>
      <vt:lpstr>Презентация PowerPoint</vt:lpstr>
      <vt:lpstr>Презентация PowerPoint</vt:lpstr>
      <vt:lpstr> 27-mashq  2-masala</vt:lpstr>
      <vt:lpstr>Презентация PowerPoint</vt:lpstr>
      <vt:lpstr>27-mashq  4-masala</vt:lpstr>
      <vt:lpstr>Презентация PowerPoint</vt:lpstr>
      <vt:lpstr>Masala</vt:lpstr>
      <vt:lpstr>Презентация PowerPoint</vt:lpstr>
      <vt:lpstr>Mustaqil bajarish uchun topshiriqlar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Davronbek Salimbekov</dc:creator>
  <cp:lastModifiedBy>hp</cp:lastModifiedBy>
  <cp:revision>58</cp:revision>
  <dcterms:created xsi:type="dcterms:W3CDTF">2021-01-29T18:17:10Z</dcterms:created>
  <dcterms:modified xsi:type="dcterms:W3CDTF">2021-04-04T05:50:43Z</dcterms:modified>
</cp:coreProperties>
</file>