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304" r:id="rId4"/>
    <p:sldId id="305" r:id="rId5"/>
    <p:sldId id="317" r:id="rId6"/>
    <p:sldId id="260" r:id="rId7"/>
    <p:sldId id="303" r:id="rId8"/>
    <p:sldId id="319" r:id="rId9"/>
    <p:sldId id="306" r:id="rId10"/>
    <p:sldId id="320" r:id="rId11"/>
    <p:sldId id="310" r:id="rId12"/>
    <p:sldId id="311" r:id="rId13"/>
    <p:sldId id="312" r:id="rId14"/>
    <p:sldId id="313" r:id="rId15"/>
    <p:sldId id="31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Linzaning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optik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kuchi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𝐷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</m:den>
                  </m:f>
                </m:oMath>
              </a14:m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Linzaning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optik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kuchi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𝐷=1/𝐹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𝐹=1/𝐷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>
                <a:lnSpc>
                  <a:spcPct val="100000"/>
                </a:lnSpc>
                <a:spcAft>
                  <a:spcPts val="0"/>
                </a:spcAft>
              </a:pP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Fokus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masofasi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 </a:t>
              </a:r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−1)∙(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den>
                  </m:f>
                </m:oMath>
              </a14:m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>
                <a:lnSpc>
                  <a:spcPct val="100000"/>
                </a:lnSpc>
                <a:spcAft>
                  <a:spcPts val="0"/>
                </a:spcAft>
              </a:pP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Fokus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masofasi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 </a:t>
              </a:r>
              <a:r>
                <a:rPr lang="en-US" sz="40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𝐹=1/((𝑛−1)∙(1/𝑅_1 +1/𝑅_2 ))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f>
                    <m:fPr>
                      <m:ctrlPr>
                        <a:rPr lang="en-US" sz="4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den>
                  </m:f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den>
                  </m:f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</m:den>
                  </m:f>
                </m:oMath>
              </a14:m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;        </a:t>
              </a:r>
              <a14:m>
                <m:oMath xmlns:m="http://schemas.openxmlformats.org/officeDocument/2006/math"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den>
                  </m:f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den>
                  </m:f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</m:den>
                  </m:f>
                </m:oMath>
              </a14:m>
              <a:endParaRPr lang="ru-RU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1/𝐹=1/𝑑+1/𝑓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;        </a:t>
              </a:r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−1/𝐹=1/𝑑−1/𝑓</a:t>
              </a:r>
              <a:endParaRPr lang="ru-RU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30089"/>
          <a:ext cx="10082520" cy="14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Linzaning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optik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kuchi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: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𝐷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;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𝐹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𝐷</m:t>
                  </m:r>
                </m:den>
              </m:f>
            </m:oMath>
          </a14:m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30089"/>
        <a:ext cx="10082520" cy="1447132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45633"/>
          <a:ext cx="9626816" cy="1577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Fokus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masofasi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: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𝐹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(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−1)∙(</m:t>
                  </m:r>
                  <m:f>
                    <m:fPr>
                      <m:ctrlP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sSub>
                        <m:sSubPr>
                          <m:ctrlP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f>
                    <m:fPr>
                      <m:ctrlP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sSub>
                        <m:sSubPr>
                          <m:ctrlP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den>
                  </m:f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</m:den>
              </m:f>
            </m:oMath>
          </a14:m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45633"/>
        <a:ext cx="9626816" cy="1577010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83345" y="4320210"/>
          <a:ext cx="10082520" cy="13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44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</m:den>
              </m:f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𝑑</m:t>
                  </m:r>
                </m:den>
              </m:f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𝑓</m:t>
                  </m:r>
                </m:den>
              </m:f>
            </m:oMath>
          </a14:m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;        </a:t>
          </a:r>
          <a14:m xmlns:a14="http://schemas.microsoft.com/office/drawing/2010/main">
            <m:oMath xmlns:m="http://schemas.openxmlformats.org/officeDocument/2006/math"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−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</m:den>
              </m:f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𝑑</m:t>
                  </m:r>
                </m:den>
              </m:f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−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𝑓</m:t>
                  </m:r>
                </m:den>
              </m:f>
            </m:oMath>
          </a14:m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345" y="4320210"/>
        <a:ext cx="10082520" cy="1388824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2F2A6-882D-47FF-8133-FB5FF241F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84B252-1ADC-460A-96EC-3CD2C5066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C26F0D-CF76-4295-A6C7-BDDCFD7D1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751E06-374B-4D55-9C77-FC6EF954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C11BA5-2B2E-48CE-8032-BBCD6B8E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8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EB9CD-9FAD-4816-9950-D6B5452D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442C9F-6294-4836-9FE1-9BEF42672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DFE0E8-F9E4-4B06-9165-F3514DB8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C475E0-149F-4E00-B6F6-660DBDB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D56622-18CC-453A-BFB8-492C66AA5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05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EA4141-324A-4619-A9EC-0A764F449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566C08-7692-4778-BF98-3EA202CDB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5F15FC-33FB-4D6B-B5DA-31B40779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6A0022-44F2-45B4-B871-4E44DACE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8D8107-33E9-4384-87ED-0D1E827F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50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5483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765A09-5B52-4CA9-B7D8-30AA4B375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2552D9-88C8-429D-95C0-9D9B09E7B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DEE26-BE5B-4F27-8720-0ABFA0D3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8A289F-DE93-408C-B9FA-5C16C903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BD0B4C-D9FA-48F9-A29C-7449C31B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6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EF381-40F2-47AD-9B51-E44A4CD74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F068A3-C318-4C13-8DDF-3275AA5AD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3A6714-4BE4-4D86-BB39-C975571D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DA888C-B568-4641-8B54-C56E4221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0E3E58-DB20-4211-9D7A-B1194869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16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B2F34-BF9E-4BCF-AFFD-FC2651C5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8A2A61-CD39-448E-8ED3-0E3601B4C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487D6D-6308-45AB-A8A3-6416DD6D6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E7C751-1BCF-4A39-B9AC-E3259C172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8CBCDC-4096-4683-A78D-DF724567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1952B1-42E7-4A4E-ABA8-9A566803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64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0EC95-882E-49EF-BADD-2D49A60F1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08C354-EA07-4E1A-B137-B7F34443E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A8454E-F608-4759-AC1D-7E4652F6B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4DF1E0-0D5D-47F1-B032-048FA3DC8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D15988-C7C0-4BEC-88D4-5063CF356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23CEF6-357F-4B64-AFAA-EC9A5D22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BD96AD-45F9-4DF3-8B5A-1CAC8927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29D1D25-91C9-4CF6-A486-B1A29FE9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41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CD180-C3C5-4021-87B7-363B28297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3F928B-0994-41AA-9C44-8E406512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1F59BA-E9DE-41DD-8820-23CA36B7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7FB717-4008-4CCC-A7A0-83FCAC7D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1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0F156D-62D7-4967-8B57-17F45DB6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9CCC98-D0AC-48E1-BA1D-075D7B32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B10C62-6727-4F1B-85F2-337827E2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6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433BB-0C8B-4C15-A921-B7F933FB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56EF8-019D-4E10-AC39-A6CA56C6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844B91-770C-4F6A-AEBC-C45710197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5C2F59-D27C-4405-A5D9-58752522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A7FF91-0FF7-44B0-8E27-EB46059A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ACB8C4-E87C-4E50-B389-E8D313F5E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9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55600-7B4B-40EB-B8CB-82B2D3668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5D05FD-91F9-4865-B98A-7C3E557AC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ED2D0A-A304-4E93-8D74-1C37C939E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D2FE4F-89D3-4640-A740-C5F117F1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FDB33B-5639-4E7E-BEE3-8EA7F3B5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AC128C-C1B3-4DA5-8558-382DE05E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4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7FA5B-202C-472B-B629-C383E6598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8E72FC-FA44-42D4-9A7F-BC3672F67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8C19F-632F-41A4-9FD6-DFC5648AF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ED13FC-757E-4749-B314-083A1A9C9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F78691-8B28-4197-865E-FF719D421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3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g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82823" y="2295369"/>
            <a:ext cx="10256547" cy="492859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Masalalar yechish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sz="6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33426" y="2331344"/>
            <a:ext cx="620943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26394" y="502870"/>
            <a:ext cx="2133600" cy="773404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5AEBA3E2-F8B1-4660-84A4-C35E479F4723}"/>
              </a:ext>
            </a:extLst>
          </p:cNvPr>
          <p:cNvSpPr/>
          <p:nvPr/>
        </p:nvSpPr>
        <p:spPr>
          <a:xfrm>
            <a:off x="505563" y="4714897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DF91FC-9650-4231-A693-2CD1ED263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288" y="3491280"/>
            <a:ext cx="29527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0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75584" y="263032"/>
                <a:ext cx="6529870" cy="3165967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−1)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75584" y="263032"/>
                <a:ext cx="6529870" cy="3165967"/>
              </a:xfrm>
              <a:blipFill>
                <a:blip r:embed="rId2"/>
                <a:stretch>
                  <a:fillRect t="-26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53355" y="955781"/>
            <a:ext cx="1" cy="2273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32209" y="2546803"/>
            <a:ext cx="399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8" y="3874168"/>
                <a:ext cx="11313901" cy="27207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1,5−1</m:t>
                        </m:r>
                      </m:e>
                    </m:d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0,2 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0,25 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=4,5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dptr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𝑫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𝒅𝒑𝒕𝒓</m:t>
                    </m:r>
                  </m:oMath>
                </a14:m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8" y="3874168"/>
                <a:ext cx="11313901" cy="2720799"/>
              </a:xfrm>
              <a:prstGeom prst="rect">
                <a:avLst/>
              </a:prstGeom>
              <a:blipFill>
                <a:blip r:embed="rId3"/>
                <a:stretch>
                  <a:fillRect l="-1671" t="-1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187554"/>
                <a:ext cx="5151643" cy="32414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=0,25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187554"/>
                <a:ext cx="5151643" cy="3241445"/>
              </a:xfrm>
              <a:prstGeom prst="rect">
                <a:avLst/>
              </a:prstGeom>
              <a:blipFill>
                <a:blip r:embed="rId4"/>
                <a:stretch>
                  <a:fillRect l="-3077" t="-1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06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27-mashq  4-m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696278"/>
            <a:ext cx="10634317" cy="4585252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laboratoriya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bajara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ekranda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yonib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shamning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tasvirini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58775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buyumdan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linzagacha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15 cm,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ekrangacha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60 cm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198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A9941E72-F7BB-4003-A70A-F8AD012D16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75584" y="263032"/>
            <a:ext cx="6529870" cy="3165968"/>
          </a:xfrm>
        </p:spPr>
        <p:txBody>
          <a:bodyPr/>
          <a:lstStyle/>
          <a:p>
            <a:pPr algn="ctr"/>
            <a:r>
              <a:rPr lang="uz-Latn-UZ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Formula:</a:t>
            </a:r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z-Latn-UZ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uz-Latn-U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744845" y="714534"/>
            <a:ext cx="1" cy="2273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8339" y="1962603"/>
            <a:ext cx="4648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3251200"/>
                <a:ext cx="11529388" cy="33437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den>
                    </m:f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4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4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𝑓𝑑</m:t>
                        </m:r>
                      </m:num>
                      <m:den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sz="4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4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0,6 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∙0,15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0,6 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+0,15 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=0,12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0,12 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=8,33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dptr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 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𝑫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𝟑𝟑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𝒅𝒑𝒕𝒓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3251200"/>
                <a:ext cx="11529388" cy="3343768"/>
              </a:xfrm>
              <a:prstGeom prst="rect">
                <a:avLst/>
              </a:prstGeom>
              <a:blipFill>
                <a:blip r:embed="rId2"/>
                <a:stretch>
                  <a:fillRect l="-582" b="-5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187554"/>
                <a:ext cx="5151643" cy="27207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==15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=0,15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=0,6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  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187554"/>
                <a:ext cx="5151643" cy="2720799"/>
              </a:xfrm>
              <a:prstGeom prst="rect">
                <a:avLst/>
              </a:prstGeom>
              <a:blipFill>
                <a:blip r:embed="rId3"/>
                <a:stretch>
                  <a:fillRect l="-3077" t="-1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5AF32E3-A58D-49ED-A313-2E3A1FB6E3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894" y="873053"/>
            <a:ext cx="4563648" cy="211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7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49" y="1696278"/>
            <a:ext cx="11348814" cy="4585252"/>
          </a:xfrm>
        </p:spPr>
        <p:txBody>
          <a:bodyPr>
            <a:noAutofit/>
          </a:bodyPr>
          <a:lstStyle/>
          <a:p>
            <a:pPr marL="0" indent="444500" algn="just">
              <a:lnSpc>
                <a:spcPct val="100000"/>
              </a:lnSpc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Buyumning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mavhum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50 cm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44450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buyumdan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linzagacha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20 cm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84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75584" y="449762"/>
                <a:ext cx="6529870" cy="2356937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:endParaRPr lang="en-US" sz="32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𝑑𝑓</m:t>
                          </m:r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75584" y="449762"/>
                <a:ext cx="6529870" cy="2356937"/>
              </a:xfrm>
              <a:blipFill>
                <a:blip r:embed="rId2"/>
                <a:stretch>
                  <a:fillRect t="-36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14126" y="631825"/>
            <a:ext cx="1" cy="1743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8338" y="2234650"/>
            <a:ext cx="399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8" y="3810000"/>
                <a:ext cx="11313901" cy="27849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0,5 </m:t>
                        </m:r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0,2 </m:t>
                        </m:r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∙ 0,5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𝑑𝑝𝑡𝑟</m:t>
                    </m:r>
                  </m:oMath>
                </a14:m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𝑫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𝒅𝒑𝒕𝒓</m:t>
                    </m:r>
                  </m:oMath>
                </a14:m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8" y="3810000"/>
                <a:ext cx="11313901" cy="2784967"/>
              </a:xfrm>
              <a:prstGeom prst="rect">
                <a:avLst/>
              </a:prstGeom>
              <a:blipFill>
                <a:blip r:embed="rId3"/>
                <a:stretch>
                  <a:fillRect l="-1671" t="-15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449762"/>
                <a:ext cx="4237245" cy="28997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=0,5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449762"/>
                <a:ext cx="4237245" cy="2899726"/>
              </a:xfrm>
              <a:prstGeom prst="rect">
                <a:avLst/>
              </a:prstGeom>
              <a:blipFill>
                <a:blip r:embed="rId4"/>
                <a:stretch>
                  <a:fillRect l="-3741" t="-1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821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53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955800"/>
            <a:ext cx="11184835" cy="1966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149-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bet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27-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</a:p>
          <a:p>
            <a:pPr marL="0" indent="0" algn="ctr">
              <a:buNone/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3-, 5-, 7-, 8-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masalalarni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8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25233143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25233143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85046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88958"/>
            <a:ext cx="10906539" cy="4392572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00000"/>
              </a:lnSpc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Buyumni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7,5 cm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yig‘uvchi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10 cm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kattalashtirishi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0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064000" y="263032"/>
                <a:ext cx="7541454" cy="6460424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>
                    <a:cs typeface="Arial" panose="020B0604020202020204" pitchFamily="34" charset="0"/>
                  </a:rPr>
                  <a:t>        </a:t>
                </a:r>
              </a:p>
              <a:p>
                <a:endParaRPr lang="en-US" sz="3600" b="1" dirty="0">
                  <a:cs typeface="Arial" panose="020B0604020202020204" pitchFamily="34" charset="0"/>
                </a:endParaRPr>
              </a:p>
              <a:p>
                <a:endParaRPr lang="en-US" sz="3600" b="1" dirty="0">
                  <a:cs typeface="Arial" panose="020B0604020202020204" pitchFamily="34" charset="0"/>
                </a:endParaRPr>
              </a:p>
              <a:p>
                <a:endParaRPr lang="en-US" sz="3600" b="1" dirty="0">
                  <a:cs typeface="Arial" panose="020B0604020202020204" pitchFamily="34" charset="0"/>
                </a:endParaRPr>
              </a:p>
              <a:p>
                <a:r>
                  <a:rPr lang="en-US" sz="3600" b="1" dirty="0"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𝑑𝐹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endParaRPr lang="en-US" sz="36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</a:p>
              <a:p>
                <a:pPr>
                  <a:lnSpc>
                    <a:spcPct val="100000"/>
                  </a:lnSpc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064000" y="263032"/>
                <a:ext cx="7541454" cy="6460424"/>
              </a:xfrm>
              <a:blipFill>
                <a:blip r:embed="rId2"/>
                <a:stretch>
                  <a:fillRect t="-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4422333" y="625980"/>
            <a:ext cx="0" cy="1952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586547" y="2107650"/>
            <a:ext cx="3477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6548" y="3504478"/>
                <a:ext cx="10464196" cy="321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</a:t>
                </a:r>
              </a:p>
              <a:p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48" y="3504478"/>
                <a:ext cx="10464196" cy="3218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6547" y="263032"/>
                <a:ext cx="5183072" cy="32414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=7,5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47" y="263032"/>
                <a:ext cx="5183072" cy="3241446"/>
              </a:xfrm>
              <a:prstGeom prst="rect">
                <a:avLst/>
              </a:prstGeom>
              <a:blipFill>
                <a:blip r:embed="rId4"/>
                <a:stretch>
                  <a:fillRect l="-2941" t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44B9816-4558-4BD8-8A3F-E71F717705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952" y="1068646"/>
            <a:ext cx="4563648" cy="185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7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56B2F82-A567-4A4D-B52A-8A4EF32063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4200" y="863600"/>
                <a:ext cx="11023600" cy="5626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10∙7,5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10−7,5</m:t>
                        </m:r>
                      </m:den>
                    </m:f>
                    <m: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  <m: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     </m:t>
                      </m:r>
                    </m:oMath>
                  </m:oMathPara>
                </a14:m>
                <a:endParaRPr lang="en-US" sz="36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30 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𝑐𝑚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𝑐𝑚</m:t>
                          </m:r>
                        </m:den>
                      </m:f>
                      <m:r>
                        <a:rPr lang="en-US" sz="3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 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 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𝑲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36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56B2F82-A567-4A4D-B52A-8A4EF3206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4200" y="863600"/>
                <a:ext cx="11023600" cy="5626100"/>
              </a:xfrm>
              <a:blipFill>
                <a:blip r:embed="rId2"/>
                <a:stretch>
                  <a:fillRect t="-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489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306" y="1980725"/>
            <a:ext cx="10261600" cy="42495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Linzadan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50 cm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uzoqlikdagi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mavhum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kichiklashgan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Linzaning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A9941E72-F7BB-4003-A70A-F8AD012D16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04931" y="263032"/>
            <a:ext cx="6700524" cy="3699368"/>
          </a:xfrm>
        </p:spPr>
        <p:txBody>
          <a:bodyPr/>
          <a:lstStyle/>
          <a:p>
            <a:pPr algn="ctr"/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Formula:</a:t>
            </a:r>
          </a:p>
          <a:p>
            <a:pPr algn="ctr"/>
            <a:endParaRPr lang="uz-Latn-U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904930" y="651379"/>
            <a:ext cx="1" cy="1825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 flipV="1">
            <a:off x="850976" y="1958563"/>
            <a:ext cx="3721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0976" y="3504478"/>
                <a:ext cx="10754480" cy="30904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</m:oMath>
                </a14:m>
                <a:endParaRPr lang="en-US" sz="36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36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600" b="0" dirty="0">
                    <a:cs typeface="Arial" panose="020B0604020202020204" pitchFamily="34" charset="0"/>
                  </a:rPr>
                  <a:t>                            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76" y="3504478"/>
                <a:ext cx="10754480" cy="30904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187554"/>
                <a:ext cx="5151643" cy="32414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=0,5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=1/2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187554"/>
                <a:ext cx="5151643" cy="3241446"/>
              </a:xfrm>
              <a:prstGeom prst="rect">
                <a:avLst/>
              </a:prstGeom>
              <a:blipFill>
                <a:blip r:embed="rId4"/>
                <a:stretch>
                  <a:fillRect l="-3077" t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4BC19FF-0805-4A39-B26A-907699F41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288" y="1236416"/>
            <a:ext cx="36322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2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6EFD6B7-9A42-47FF-A189-7B60F7D055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300" y="762000"/>
                <a:ext cx="11010900" cy="56388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b="1" dirty="0">
                    <a:solidFill>
                      <a:schemeClr val="accent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0,5−1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0,5∙0,5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dptr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=−2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dptr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𝑫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𝐝𝐩𝐭𝐫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6EFD6B7-9A42-47FF-A189-7B60F7D055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300" y="762000"/>
                <a:ext cx="11010900" cy="5638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4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27-mashq  2-masala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34700" cy="43245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Havoga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sindirish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1,5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shishadan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sirtning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egrilik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radiuslari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 cm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25 cm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ikkiyoqlama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linzaning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10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543</Words>
  <Application>Microsoft Office PowerPoint</Application>
  <PresentationFormat>Широкоэкранный</PresentationFormat>
  <Paragraphs>98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Masala</vt:lpstr>
      <vt:lpstr>Презентация PowerPoint</vt:lpstr>
      <vt:lpstr>Презентация PowerPoint</vt:lpstr>
      <vt:lpstr>Masala</vt:lpstr>
      <vt:lpstr>Презентация PowerPoint</vt:lpstr>
      <vt:lpstr>Презентация PowerPoint</vt:lpstr>
      <vt:lpstr> 27-mashq  2-masala</vt:lpstr>
      <vt:lpstr>Презентация PowerPoint</vt:lpstr>
      <vt:lpstr>27-mashq  4-masala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58</cp:revision>
  <dcterms:created xsi:type="dcterms:W3CDTF">2021-01-29T18:17:10Z</dcterms:created>
  <dcterms:modified xsi:type="dcterms:W3CDTF">2021-04-04T05:50:43Z</dcterms:modified>
</cp:coreProperties>
</file>