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258" r:id="rId3"/>
    <p:sldId id="266" r:id="rId4"/>
    <p:sldId id="267" r:id="rId5"/>
    <p:sldId id="309" r:id="rId6"/>
    <p:sldId id="308" r:id="rId7"/>
    <p:sldId id="306" r:id="rId8"/>
    <p:sldId id="310" r:id="rId9"/>
    <p:sldId id="311" r:id="rId10"/>
    <p:sldId id="312" r:id="rId11"/>
    <p:sldId id="313" r:id="rId12"/>
    <p:sldId id="31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EAD131-4111-4748-9170-3995039AD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4042B11-1D45-40EF-9A6E-713B4AE49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D5CFD9-DA06-4C8F-BC0B-BD044B4FE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58E6F7-0F27-48E1-8FD5-EF85578B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F656BB-4FA6-47E5-A6E8-A2DF3EB3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17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FBD96-10C4-4852-8027-839F1CC43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591AC1-82C7-4ABC-94BF-A78F9864B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DF03CA-8893-438D-A515-FF039640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455198-A06E-4D30-8B6C-47F620259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61BF88-8B17-4488-9FA5-E8778E240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96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5AAF713-FCC5-4735-912C-CA7E13FA69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92187F-CADA-4182-A761-9261BA6CD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5FEE0F-73E8-486E-94AA-D5B8BE20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C9FEBE-9604-4E8A-8179-857C288A4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5A5637-B413-4FA6-BAF2-3D56A59B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48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0524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70BD29-D45C-4818-9C09-05B6A097D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B28E86-0A98-4EB7-8999-B00388EEE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A6E0E2-A7E0-43A7-A0F3-E65FED351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A5BD7C-B387-46A0-9C53-C8A02D874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78A43C-9D76-462D-BF89-E3791C7B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025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9A676-9DA6-4298-A9D5-3D318B84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474DD0-6F79-467F-81FE-9D9A57A81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03FFE-90AB-43FB-9626-0A3DE30E5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BF2E21-EBB3-411F-8BB2-63CA59F40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E2BBA1-513F-43F9-87D5-C3E2598E6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46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2F18A-4A1F-4C82-B597-5342D943B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1C7BF6-F20D-44F1-9CFA-41ABD9E15A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873D75-3EE4-4B58-AE9D-EBD00C19E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91B3B0-A06F-45FD-9077-8EAF36020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97E39F-9CC0-4996-A260-FCB354E0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D848E2-E857-4F2F-8602-436032972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34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A3943C-B223-44A0-A12C-AE89178D9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674F4B-82B9-4D5F-BD7F-CD0D6C2C2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DF30F2-F4A9-4CEF-AFAA-09E088F09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7F1B04F-94BF-4357-BC28-333108491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42E95DD-4467-4C7F-9F63-E71B1739DF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B671D28-EC39-432A-A875-0850344E7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A705E49-7015-4B4C-B21B-FC68BEA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6D0A39A-23A0-4368-A164-C49E8D72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55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1B5C79-CEA8-490F-A892-9A375A1C7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C365057-F9F2-4A74-B1B6-15BFFC5B8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A7AB2F5-922E-4515-B73F-D0F8E5A4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D57173C-6EA6-44A7-A541-569CC0B1D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69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4686900-51DE-4983-9429-9DE8A886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FCA4C92-0B80-4542-AF10-B7DAA7EF6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AF47C-757B-4BA5-95B9-CFAA47D05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98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3F397-E7B5-4C9C-A588-3EF0D3D37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81EBBC-E5AF-4AC5-8C95-65DCBFC4F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38F55D-6FC2-41F4-95A2-08BC6053F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4BB19B-7FF5-494A-97B3-E72511E57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AD14D2A-0336-4D20-92FC-C4F406958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FBA39C-BBD8-4BC3-9278-5516A1A5F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6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08C5C-4774-4EF5-BC23-9A68B4D02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B676317-669A-4DC0-ABEE-E1AB348F5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1AC7CF-D6F4-47C4-BB89-C2B49BFE7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07F389-5F4F-4B0C-B0A5-6D3C2CB3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1B5950-59B0-4A7E-9BF5-C4BA1B815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7D16B4-6763-481E-8605-22E199E06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01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3A54B-FF48-465F-8E71-EF9D9D058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32FCF0-BFA6-4C0C-8E0D-CC0499604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EEF7CA-0821-4E37-9E0C-3F92113F9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DEC06-C401-4C9C-93AB-028E9C7963E2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A53096-D41A-46E2-95DF-71D10D2D7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172184-1A20-4B0A-AC77-A4569A539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CD6A1-B313-4CE6-AC7A-784CBC18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39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05014" y="2128274"/>
            <a:ext cx="10256547" cy="581601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endParaRPr lang="en-US" sz="4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33426" y="2331344"/>
            <a:ext cx="620943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26394" y="502870"/>
            <a:ext cx="2133600" cy="773404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5AEBA3E2-F8B1-4660-84A4-C35E479F4723}"/>
              </a:ext>
            </a:extLst>
          </p:cNvPr>
          <p:cNvSpPr/>
          <p:nvPr/>
        </p:nvSpPr>
        <p:spPr>
          <a:xfrm>
            <a:off x="505563" y="4958010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0DF91FC-9650-4231-A693-2CD1ED263C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288" y="3491280"/>
            <a:ext cx="29527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0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4E863-76BB-4598-882E-F6D22624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77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55E985-D000-4CA3-BAE1-E0B5AD1A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003" y="1866899"/>
            <a:ext cx="11269013" cy="43100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Latn-UZ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Yorug‘lik nurining ikki muhit chegarasiga tushish burchagi  30° bo‘lganda, sinish burchagi 45° ekanligini bilgan holda, to‘la ichki qaytishning chegaraviy burchagi qanchaga teng bo‘lishini aniqlang.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5966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060207" y="256404"/>
                <a:ext cx="6899705" cy="3460830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𝑠𝑖𝑛</m:t>
                      </m:r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𝑎𝑟𝑐𝑠𝑖𝑛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𝛽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4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arcsin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𝛽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060207" y="256404"/>
                <a:ext cx="6899705" cy="3460830"/>
              </a:xfrm>
              <a:blipFill>
                <a:blip r:embed="rId2"/>
                <a:stretch>
                  <a:fillRect t="-2465" b="-10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060208" y="604636"/>
            <a:ext cx="1" cy="217720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31304" y="2015172"/>
            <a:ext cx="3566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1304" y="3606085"/>
                <a:ext cx="12036423" cy="29955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30°=0,5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45°=</m:t>
                    </m:r>
                    <m:f>
                      <m:fPr>
                        <m:ctrlP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arcsin</m:t>
                        </m:r>
                      </m:fName>
                      <m:e>
                        <m:d>
                          <m:d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0,5</m:t>
                                </m:r>
                              </m:num>
                              <m:den>
                                <m:f>
                                  <m:fPr>
                                    <m:ctrlPr>
                                      <a:rPr lang="en-US" sz="40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sz="4000" i="1" dirty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4000" i="1" dirty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40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den>
                            </m:f>
                          </m:e>
                        </m:d>
                      </m:e>
                    </m:func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arcsin</m:t>
                        </m:r>
                      </m:fName>
                      <m:e>
                        <m:d>
                          <m:d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40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e>
                                </m:rad>
                              </m:den>
                            </m:f>
                          </m:e>
                        </m:d>
                      </m:e>
                    </m:func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=45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𝜶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𝟒𝟓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304" y="3606085"/>
                <a:ext cx="12036423" cy="2995511"/>
              </a:xfrm>
              <a:prstGeom prst="rect">
                <a:avLst/>
              </a:prstGeom>
              <a:blipFill>
                <a:blip r:embed="rId3"/>
                <a:stretch>
                  <a:fillRect l="-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1305" y="187553"/>
                <a:ext cx="4317968" cy="37483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=30°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=45°</m:t>
                    </m:r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305" y="187553"/>
                <a:ext cx="4317968" cy="3748343"/>
              </a:xfrm>
              <a:prstGeom prst="rect">
                <a:avLst/>
              </a:prstGeom>
              <a:blipFill>
                <a:blip r:embed="rId4"/>
                <a:stretch>
                  <a:fillRect l="-3526" t="-1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38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4E863-76BB-4598-882E-F6D22624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77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55E985-D000-4CA3-BAE1-E0B5AD1A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43" y="1799007"/>
            <a:ext cx="10868114" cy="4360863"/>
          </a:xfrm>
        </p:spPr>
        <p:txBody>
          <a:bodyPr>
            <a:normAutofit/>
          </a:bodyPr>
          <a:lstStyle/>
          <a:p>
            <a:pPr marL="742950" indent="-742950" algn="just">
              <a:buAutoNum type="arabicParenR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142-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sahifasidagi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26–mashq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4-masalalarni  yechish.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b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2) O‘rganilgan mavzular bo‘yicha 5ta  test tuzish.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41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134F3-CED2-4844-AF6E-D3BFCED62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4" y="399246"/>
            <a:ext cx="11513713" cy="68204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z-Latn-U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 diktant</a:t>
            </a:r>
            <a:endParaRPr lang="en-US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z-Latn-U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1.Yo‘nalishi fazoning ixtiyoriy nuqtasida yorug‘lik energiyasining ko‘chish yo‘nalishi bilan ustma-ust tushadigan geometrik chiziq</a:t>
            </a:r>
            <a:r>
              <a:rPr lang="uz-Latn-U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</a:t>
            </a:r>
            <a:r>
              <a:rPr lang="uz-Latn-U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2. Yorug‘likning vakummdagi tezligi </a:t>
            </a:r>
            <a:r>
              <a:rPr lang="uz-Latn-U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</a:t>
            </a:r>
            <a:r>
              <a:rPr lang="uz-Latn-UZ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teng.</a:t>
            </a:r>
          </a:p>
          <a:p>
            <a:pPr marL="0" indent="0" algn="just">
              <a:buNone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3. Tushish burchagi sinusining sinish burchagi sinusiga nisbati  berilgan ikki muhit uchun o‘zgarmas kattalik bo‘lib,  </a:t>
            </a:r>
            <a:r>
              <a:rPr lang="uz-Latn-U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deyiladi.</a:t>
            </a:r>
          </a:p>
          <a:p>
            <a:pPr marL="0" indent="0" algn="just">
              <a:buNone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4. Yorug‘lik nuri sindirish ko‘rsatkichi katta bo‘lgan muhitdan sindirish ko‘rsatkichi kichik bo‘lgan  muhitga tushganda  </a:t>
            </a:r>
            <a:r>
              <a:rPr lang="uz-Latn-U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hodisasini kuzatish mumkin.</a:t>
            </a:r>
          </a:p>
          <a:p>
            <a:pPr marL="0" indent="0" algn="just">
              <a:buNone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To‘la ichki qaytish chegaraviy burchagini aniqlash formulasini yozing </a:t>
            </a:r>
            <a:r>
              <a:rPr lang="uz-Latn-U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 </a:t>
            </a:r>
            <a:r>
              <a:rPr lang="uz-Latn-U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892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Latn-UZ" dirty="0"/>
              <a:t>    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21217" y="95534"/>
                <a:ext cx="10895527" cy="6441743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:r>
                  <a:rPr lang="uz-Latn-UZ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JAVOBLAR </a:t>
                </a:r>
              </a:p>
              <a:p>
                <a:pPr marL="0" indent="0" algn="just">
                  <a:buNone/>
                </a:pPr>
                <a:r>
                  <a:rPr lang="uz-Latn-U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 fazoning ixtiyoriy nuqtasida yorug‘lik energiyasining ko‘chish yo‘nalishi bilan ustma-ust tushadigan geometrik chiziq</a:t>
                </a:r>
                <a:r>
                  <a:rPr lang="uz-Latn-UZ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nur </a:t>
                </a:r>
                <a:r>
                  <a:rPr lang="uz-Latn-U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uz-Latn-U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</a:t>
                </a:r>
                <a:r>
                  <a:rPr lang="ru-RU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Yorug‘likning vakuumdagi tezligi </a:t>
                </a:r>
                <a:r>
                  <a:rPr lang="uz-Latn-UZ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300000000 m/s   </a:t>
                </a:r>
                <a:r>
                  <a:rPr lang="uz-Latn-U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 teng.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3. Tushish burchagi sinusining sinish burchagi sinusiga nisbati berilgan ikki muhit uchun o‘zgarmas kattalik bo‘lib, </a:t>
                </a:r>
                <a:r>
                  <a:rPr lang="uz-Latn-UZ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nisbiy nur sindirish ko‘rsatkichi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deyiladi.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4. Yorug‘lik nuri sindirish ko‘rsatkichi katta bo‘lgan muhitdan sindirish ko‘rsatkichi kichik bo‘lgan  muhitga tushganda </a:t>
                </a:r>
                <a:r>
                  <a:rPr lang="uz-Latn-UZ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to‘la ichki qaytish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hodisasini kuzatish mumkin.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5.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To‘la ichki qaytish chegaraviy burchagini aniqlash formulasini yozing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                                     </m:t>
                    </m:r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𝒔𝒊𝒏</m:t>
                    </m:r>
                    <m:sSub>
                      <m:sSub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  <m:sub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uz-Latn-UZ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1217" y="95534"/>
                <a:ext cx="10895527" cy="6441743"/>
              </a:xfrm>
              <a:blipFill>
                <a:blip r:embed="rId2"/>
                <a:stretch>
                  <a:fillRect l="-1119" t="-1042" r="-1119" b="-11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273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4E863-76BB-4598-882E-F6D22624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77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55E985-D000-4CA3-BAE1-E0B5AD1A26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5003" y="1841499"/>
                <a:ext cx="11269013" cy="43354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Shisha – havo chegarasidagi yorug‘likning to‘la ichki qaytish chegaraviy burchagi 37° ekanligini bilgan holda, yorug‘likning shishadagi tezligini aniqlang.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55E985-D000-4CA3-BAE1-E0B5AD1A26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5003" y="1841499"/>
                <a:ext cx="11269013" cy="4335463"/>
              </a:xfrm>
              <a:blipFill>
                <a:blip r:embed="rId2"/>
                <a:stretch>
                  <a:fillRect l="-1677" t="-3376" r="-16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414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29200" y="256404"/>
                <a:ext cx="5387055" cy="3460830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29200" y="256404"/>
                <a:ext cx="5387055" cy="3460830"/>
              </a:xfrm>
              <a:blipFill>
                <a:blip r:embed="rId2"/>
                <a:stretch>
                  <a:fillRect t="-2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025407" y="704520"/>
            <a:ext cx="1" cy="217720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320799" y="1986819"/>
            <a:ext cx="3566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20799" y="3786085"/>
                <a:ext cx="11046928" cy="28155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37°≈0,6 </m:t>
                    </m:r>
                  </m:oMath>
                </a14:m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3∙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∙0,6=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1,8∙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799" y="3786085"/>
                <a:ext cx="11046928" cy="2815511"/>
              </a:xfrm>
              <a:prstGeom prst="rect">
                <a:avLst/>
              </a:prstGeom>
              <a:blipFill>
                <a:blip r:embed="rId3"/>
                <a:stretch>
                  <a:fillRect l="-1711" t="-5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20799" y="187553"/>
                <a:ext cx="4669183" cy="37483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=37°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799" y="187553"/>
                <a:ext cx="4669183" cy="3748343"/>
              </a:xfrm>
              <a:prstGeom prst="rect">
                <a:avLst/>
              </a:prstGeom>
              <a:blipFill>
                <a:blip r:embed="rId4"/>
                <a:stretch>
                  <a:fillRect l="-3394" t="-1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704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4E863-76BB-4598-882E-F6D22624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77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55E985-D000-4CA3-BAE1-E0B5AD1A26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5003" y="1765299"/>
                <a:ext cx="11269013" cy="44116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Nur dastasi suvdan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(n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1,33) havoga o‘tmoqda. To‘la ichki qaytish ro‘y berishi uchun suv ichidan tushayotgan nur qanday burchak ostida tushishi kerak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55E985-D000-4CA3-BAE1-E0B5AD1A26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5003" y="1765299"/>
                <a:ext cx="11269013" cy="4411663"/>
              </a:xfrm>
              <a:blipFill>
                <a:blip r:embed="rId2"/>
                <a:stretch>
                  <a:fillRect l="-1677" t="-3458" r="-16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0050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59400" y="749300"/>
                <a:ext cx="5056855" cy="2967934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𝑎𝑟𝑐𝑠𝑖𝑛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59400" y="749300"/>
                <a:ext cx="5056855" cy="2967934"/>
              </a:xfrm>
              <a:blipFill>
                <a:blip r:embed="rId2"/>
                <a:stretch>
                  <a:fillRect t="-2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628746" y="744292"/>
            <a:ext cx="1" cy="1777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384439" y="1829144"/>
            <a:ext cx="3566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57303" y="3935896"/>
                <a:ext cx="11110424" cy="26657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𝑎𝑟𝑐𝑠𝑖𝑛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33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arcsin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75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49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𝜶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𝟒𝟗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303" y="3935896"/>
                <a:ext cx="11110424" cy="2665700"/>
              </a:xfrm>
              <a:prstGeom prst="rect">
                <a:avLst/>
              </a:prstGeom>
              <a:blipFill>
                <a:blip r:embed="rId3"/>
                <a:stretch>
                  <a:fillRect l="-1646" t="-22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57303" y="604636"/>
                <a:ext cx="4732679" cy="31865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33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303" y="604636"/>
                <a:ext cx="4732679" cy="3186596"/>
              </a:xfrm>
              <a:prstGeom prst="rect">
                <a:avLst/>
              </a:prstGeom>
              <a:blipFill>
                <a:blip r:embed="rId4"/>
                <a:stretch>
                  <a:fillRect l="-3218" t="-13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07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4E863-76BB-4598-882E-F6D22624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77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55E985-D000-4CA3-BAE1-E0B5AD1A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003" y="1752599"/>
            <a:ext cx="11269013" cy="4424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Nur dastasi bir muhitdan nur sindirish ko‘rsatkichi 1,2 bo‘lgan ikkinchi muhitga 47° burchak ost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da tushganda to‘la ichki qaytish hodisasi kuzatildi. Birinchi muhitning nur sindirish ko‘rsatkichi qanday bo‘lga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91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67300" y="721722"/>
                <a:ext cx="5348956" cy="2995512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67300" y="721722"/>
                <a:ext cx="5348956" cy="2995512"/>
              </a:xfrm>
              <a:blipFill>
                <a:blip r:embed="rId2"/>
                <a:stretch>
                  <a:fillRect t="-2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067299" y="798333"/>
            <a:ext cx="1" cy="217720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77902" y="2434272"/>
            <a:ext cx="3566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7902" y="3935896"/>
                <a:ext cx="11389825" cy="26657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47°≈0,73 </m:t>
                    </m:r>
                  </m:oMath>
                </a14:m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0,73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1,6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02" y="3935896"/>
                <a:ext cx="11389825" cy="2665700"/>
              </a:xfrm>
              <a:prstGeom prst="rect">
                <a:avLst/>
              </a:prstGeom>
              <a:blipFill>
                <a:blip r:embed="rId3"/>
                <a:stretch>
                  <a:fillRect l="-1605" t="-57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7902" y="721722"/>
                <a:ext cx="4533897" cy="32141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=47°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02" y="721722"/>
                <a:ext cx="4533897" cy="3214174"/>
              </a:xfrm>
              <a:prstGeom prst="rect">
                <a:avLst/>
              </a:prstGeom>
              <a:blipFill>
                <a:blip r:embed="rId4"/>
                <a:stretch>
                  <a:fillRect l="-3360" t="-39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301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658</Words>
  <Application>Microsoft Office PowerPoint</Application>
  <PresentationFormat>Широкоэкранный</PresentationFormat>
  <Paragraphs>76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     </vt:lpstr>
      <vt:lpstr>1-masala</vt:lpstr>
      <vt:lpstr>Презентация PowerPoint</vt:lpstr>
      <vt:lpstr>2-masala</vt:lpstr>
      <vt:lpstr>Презентация PowerPoint</vt:lpstr>
      <vt:lpstr>3-masala</vt:lpstr>
      <vt:lpstr>Презентация PowerPoint</vt:lpstr>
      <vt:lpstr>4-masala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15</cp:revision>
  <dcterms:created xsi:type="dcterms:W3CDTF">2021-03-12T13:04:15Z</dcterms:created>
  <dcterms:modified xsi:type="dcterms:W3CDTF">2021-04-04T05:46:21Z</dcterms:modified>
</cp:coreProperties>
</file>