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315" r:id="rId2"/>
    <p:sldId id="258" r:id="rId3"/>
    <p:sldId id="266" r:id="rId4"/>
    <p:sldId id="267" r:id="rId5"/>
    <p:sldId id="309" r:id="rId6"/>
    <p:sldId id="308" r:id="rId7"/>
    <p:sldId id="306" r:id="rId8"/>
    <p:sldId id="310" r:id="rId9"/>
    <p:sldId id="311" r:id="rId10"/>
    <p:sldId id="312" r:id="rId11"/>
    <p:sldId id="313" r:id="rId12"/>
    <p:sldId id="314" r:id="rId13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6" d="100"/>
          <a:sy n="76" d="100"/>
        </p:scale>
        <p:origin x="582" y="-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AEAD131-4111-4748-9170-3995039AD88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44042B11-1D45-40EF-9A6E-713B4AE496F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18D5CFD9-DA06-4C8F-BC0B-BD044B4FEC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BDEC06-C401-4C9C-93AB-028E9C7963E2}" type="datetimeFigureOut">
              <a:rPr lang="ru-RU" smtClean="0"/>
              <a:t>04.04.2021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F58E6F7-0F27-48E1-8FD5-EF85578B2B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FF656BB-4FA6-47E5-A6E8-A2DF3EB3D7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3CD6A1-B313-4CE6-AC7A-784CBC18A5B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101784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8CFBD96-10C4-4852-8027-839F1CC43C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FF591AC1-82C7-4ABC-94BF-A78F9864B5E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ABDF03CA-8893-438D-A515-FF03964037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BDEC06-C401-4C9C-93AB-028E9C7963E2}" type="datetimeFigureOut">
              <a:rPr lang="ru-RU" smtClean="0"/>
              <a:t>04.04.2021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8455198-A06E-4D30-8B6C-47F6202598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1E61BF88-8B17-4488-9FA5-E8778E2407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3CD6A1-B313-4CE6-AC7A-784CBC18A5B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079639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D5AAF713-FCC5-4735-912C-CA7E13FA695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7292187F-CADA-4182-A761-9261BA6CD51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C45FEE0F-73E8-486E-94AA-D5B8BE2037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BDEC06-C401-4C9C-93AB-028E9C7963E2}" type="datetimeFigureOut">
              <a:rPr lang="ru-RU" smtClean="0"/>
              <a:t>04.04.2021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6C9FEBE-9604-4E8A-8179-857C288A47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A5A5637-B413-4FA6-BAF2-3D56A59BD7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3CD6A1-B313-4CE6-AC7A-784CBC18A5B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294876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9052466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170BD29-D45C-4818-9C09-05B6A097D7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1B28E86-0A98-4EB7-8999-B00388EEE93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DA6E0E2-A7E0-43A7-A0F3-E65FED351B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BDEC06-C401-4C9C-93AB-028E9C7963E2}" type="datetimeFigureOut">
              <a:rPr lang="ru-RU" smtClean="0"/>
              <a:t>04.04.2021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3A5BD7C-B387-46A0-9C53-C8A02D8742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B278A43C-9D76-462D-BF89-E3791C7B3F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3CD6A1-B313-4CE6-AC7A-784CBC18A5B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040258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729A676-9DA6-4298-A9D5-3D318B8413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22474DD0-6F79-467F-81FE-9D9A57A816F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D6303FFE-90AB-43FB-9626-0A3DE30E5F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BDEC06-C401-4C9C-93AB-028E9C7963E2}" type="datetimeFigureOut">
              <a:rPr lang="ru-RU" smtClean="0"/>
              <a:t>04.04.2021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1BF2E21-EBB3-411F-8BB2-63CA59F401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BAE2BBA1-513F-43F9-87D5-C3E2598E66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3CD6A1-B313-4CE6-AC7A-784CBC18A5B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264629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002F18A-4A1F-4C82-B597-5342D943B5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61C7BF6-F20D-44F1-9CFA-41ABD9E15A7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C3873D75-3EE4-4B58-AE9D-EBD00C19EF2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B691B3B0-A06F-45FD-9077-8EAF360206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BDEC06-C401-4C9C-93AB-028E9C7963E2}" type="datetimeFigureOut">
              <a:rPr lang="ru-RU" smtClean="0"/>
              <a:t>04.04.2021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E897E39F-9CC0-4996-A260-FCB354E008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EED848E2-E857-4F2F-8602-4360329729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3CD6A1-B313-4CE6-AC7A-784CBC18A5B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31345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1A3943C-B223-44A0-A12C-AE89178D92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10674F4B-82B9-4D5F-BD7F-CD0D6C2C2BA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FCDF30F2-F4A9-4CEF-AFAA-09E088F09E6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87F1B04F-94BF-4357-BC28-3331084913F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C42E95DD-4467-4C7F-9F63-E71B1739DFC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5B671D28-EC39-432A-A875-0850344E7D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BDEC06-C401-4C9C-93AB-028E9C7963E2}" type="datetimeFigureOut">
              <a:rPr lang="ru-RU" smtClean="0"/>
              <a:t>04.04.2021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9A705E49-7015-4B4C-B21B-FC68BEA182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86D0A39A-23A0-4368-A164-C49E8D72E7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3CD6A1-B313-4CE6-AC7A-784CBC18A5B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015511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61B5C79-CEA8-490F-A892-9A375A1C72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FC365057-F9F2-4A74-B1B6-15BFFC5B88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BDEC06-C401-4C9C-93AB-028E9C7963E2}" type="datetimeFigureOut">
              <a:rPr lang="ru-RU" smtClean="0"/>
              <a:t>04.04.2021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6A7AB2F5-922E-4515-B73F-D0F8E5A49F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AD57173C-6EA6-44A7-A541-569CC0B1DB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3CD6A1-B313-4CE6-AC7A-784CBC18A5B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466988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04686900-51DE-4983-9429-9DE8A8867E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BDEC06-C401-4C9C-93AB-028E9C7963E2}" type="datetimeFigureOut">
              <a:rPr lang="ru-RU" smtClean="0"/>
              <a:t>04.04.2021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DFCA4C92-0B80-4542-AF10-B7DAA7EF61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8C6AF47C-757B-4BA5-95B9-CFAA47D05A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3CD6A1-B313-4CE6-AC7A-784CBC18A5B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7598244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793F397-E7B5-4C9C-A588-3EF0D3D371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081EBBC-E5AF-4AC5-8C95-65DCBFC4F5D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A638F55D-6FC2-41F4-95A2-08BC6053FAB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554BB19B-7FF5-494A-97B3-E72511E571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BDEC06-C401-4C9C-93AB-028E9C7963E2}" type="datetimeFigureOut">
              <a:rPr lang="ru-RU" smtClean="0"/>
              <a:t>04.04.2021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2AD14D2A-0336-4D20-92FC-C4F406958A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E3FBA39C-BBD8-4BC3-9278-5516A1A5F4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3CD6A1-B313-4CE6-AC7A-784CBC18A5B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97656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9508C5C-4774-4EF5-BC23-9A68B4D02D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6B676317-669A-4DC0-ABEE-E1AB348F5FD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751AC7CF-D6F4-47C4-BB89-C2B49BFE750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0907F389-5F4F-4B0C-B0A5-6D3C2CB37E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BDEC06-C401-4C9C-93AB-028E9C7963E2}" type="datetimeFigureOut">
              <a:rPr lang="ru-RU" smtClean="0"/>
              <a:t>04.04.2021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4B1B5950-59B0-4A7E-9BF5-C4BA1B8153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E67D16B4-6763-481E-8605-22E199E065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3CD6A1-B313-4CE6-AC7A-784CBC18A5B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130184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393A54B-FF48-465F-8E71-EF9D9D058B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0A32FCF0-BFA6-4C0C-8E0D-CC0499604E8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93EEF7CA-0821-4E37-9E0C-3F92113F9D9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0BDEC06-C401-4C9C-93AB-028E9C7963E2}" type="datetimeFigureOut">
              <a:rPr lang="ru-RU" smtClean="0"/>
              <a:t>04.04.2021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1A53096-D41A-46E2-95DF-71D10D2D794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CD172184-1A20-4B0A-AC77-A4569A539FB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3CD6A1-B313-4CE6-AC7A-784CBC18A5B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103989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6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0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0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0" y="0"/>
            <a:ext cx="12189015" cy="1799049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1605014" y="2128274"/>
            <a:ext cx="10256547" cy="5816013"/>
          </a:xfrm>
          <a:prstGeom prst="rect">
            <a:avLst/>
          </a:prstGeom>
        </p:spPr>
        <p:txBody>
          <a:bodyPr vert="horz" wrap="square" lIns="0" tIns="29525" rIns="0" bIns="0" rtlCol="0">
            <a:spAutoFit/>
          </a:bodyPr>
          <a:lstStyle/>
          <a:p>
            <a:pPr marL="38918">
              <a:spcAft>
                <a:spcPts val="1200"/>
              </a:spcAft>
            </a:pPr>
            <a:r>
              <a:rPr lang="uz-Latn-UZ" sz="6000" dirty="0">
                <a:solidFill>
                  <a:srgbClr val="002060"/>
                </a:solidFill>
                <a:latin typeface="Arial"/>
                <a:cs typeface="Arial"/>
              </a:rPr>
              <a:t>Mavzu: </a:t>
            </a:r>
            <a:endParaRPr lang="en-US" sz="6000" dirty="0">
              <a:solidFill>
                <a:srgbClr val="002060"/>
              </a:solidFill>
              <a:latin typeface="Arial"/>
              <a:cs typeface="Arial"/>
            </a:endParaRPr>
          </a:p>
          <a:p>
            <a:pPr marL="38918"/>
            <a:r>
              <a:rPr lang="uz-Latn-UZ" sz="5400" b="1" dirty="0">
                <a:solidFill>
                  <a:srgbClr val="002060"/>
                </a:solidFill>
                <a:latin typeface="Arial"/>
                <a:cs typeface="Arial"/>
              </a:rPr>
              <a:t>Masalalar yechish</a:t>
            </a:r>
            <a:r>
              <a:rPr lang="en-US" sz="5400" b="1" dirty="0">
                <a:solidFill>
                  <a:srgbClr val="002060"/>
                </a:solidFill>
                <a:latin typeface="Arial"/>
                <a:cs typeface="Arial"/>
              </a:rPr>
              <a:t>.</a:t>
            </a:r>
            <a:endParaRPr lang="ru-RU" sz="5400" b="1" dirty="0">
              <a:solidFill>
                <a:srgbClr val="002060"/>
              </a:solidFill>
              <a:latin typeface="Arial"/>
              <a:cs typeface="Arial"/>
            </a:endParaRPr>
          </a:p>
          <a:p>
            <a:pPr marL="38918">
              <a:spcBef>
                <a:spcPts val="233"/>
              </a:spcBef>
            </a:pPr>
            <a:endParaRPr lang="ru-RU" sz="2400" b="1" dirty="0">
              <a:solidFill>
                <a:srgbClr val="7030A0"/>
              </a:solidFill>
              <a:latin typeface="Arial"/>
              <a:cs typeface="Arial"/>
            </a:endParaRPr>
          </a:p>
          <a:p>
            <a:pPr marL="38918">
              <a:spcBef>
                <a:spcPts val="233"/>
              </a:spcBef>
            </a:pPr>
            <a:endParaRPr lang="ru-RU" sz="2400" b="1" dirty="0">
              <a:solidFill>
                <a:srgbClr val="7030A0"/>
              </a:solidFill>
              <a:latin typeface="Arial"/>
              <a:cs typeface="Arial"/>
            </a:endParaRPr>
          </a:p>
          <a:p>
            <a:pPr marL="38918">
              <a:spcBef>
                <a:spcPts val="233"/>
              </a:spcBef>
            </a:pPr>
            <a:endParaRPr lang="ru-RU" sz="2400" b="1" dirty="0">
              <a:solidFill>
                <a:srgbClr val="7030A0"/>
              </a:solidFill>
              <a:latin typeface="Arial"/>
              <a:cs typeface="Arial"/>
            </a:endParaRPr>
          </a:p>
          <a:p>
            <a:pPr marL="38918">
              <a:spcBef>
                <a:spcPts val="233"/>
              </a:spcBef>
            </a:pPr>
            <a:r>
              <a:rPr lang="en-US" sz="2400" b="1" dirty="0" err="1">
                <a:solidFill>
                  <a:srgbClr val="7030A0"/>
                </a:solidFill>
                <a:latin typeface="Arial"/>
                <a:cs typeface="Arial"/>
              </a:rPr>
              <a:t>O‘qituvchi</a:t>
            </a:r>
            <a:r>
              <a:rPr lang="en-US" sz="2400" b="1" dirty="0">
                <a:solidFill>
                  <a:srgbClr val="7030A0"/>
                </a:solidFill>
                <a:latin typeface="Arial"/>
                <a:cs typeface="Arial"/>
              </a:rPr>
              <a:t>: </a:t>
            </a:r>
            <a:r>
              <a:rPr lang="en-US" sz="2400" dirty="0">
                <a:solidFill>
                  <a:srgbClr val="7030A0"/>
                </a:solidFill>
                <a:latin typeface="Arial"/>
                <a:cs typeface="Arial"/>
              </a:rPr>
              <a:t>Toshkent </a:t>
            </a:r>
            <a:r>
              <a:rPr lang="en-US" sz="2400" dirty="0" err="1">
                <a:solidFill>
                  <a:srgbClr val="7030A0"/>
                </a:solidFill>
                <a:latin typeface="Arial"/>
                <a:cs typeface="Arial"/>
              </a:rPr>
              <a:t>shahar</a:t>
            </a:r>
            <a:r>
              <a:rPr lang="en-US" sz="2400" dirty="0">
                <a:solidFill>
                  <a:srgbClr val="7030A0"/>
                </a:solidFill>
                <a:latin typeface="Arial"/>
                <a:cs typeface="Arial"/>
              </a:rPr>
              <a:t> </a:t>
            </a:r>
            <a:r>
              <a:rPr lang="en-US" sz="2400" dirty="0" err="1">
                <a:solidFill>
                  <a:srgbClr val="7030A0"/>
                </a:solidFill>
                <a:latin typeface="Arial"/>
                <a:cs typeface="Arial"/>
              </a:rPr>
              <a:t>Uchtepa</a:t>
            </a:r>
            <a:r>
              <a:rPr lang="en-US" sz="2400" dirty="0">
                <a:solidFill>
                  <a:srgbClr val="7030A0"/>
                </a:solidFill>
                <a:latin typeface="Arial"/>
                <a:cs typeface="Arial"/>
              </a:rPr>
              <a:t> </a:t>
            </a:r>
            <a:r>
              <a:rPr lang="en-US" sz="2400" dirty="0" err="1">
                <a:solidFill>
                  <a:srgbClr val="7030A0"/>
                </a:solidFill>
                <a:latin typeface="Arial"/>
                <a:cs typeface="Arial"/>
              </a:rPr>
              <a:t>tumani</a:t>
            </a:r>
            <a:r>
              <a:rPr lang="en-US" sz="2400" dirty="0">
                <a:solidFill>
                  <a:srgbClr val="7030A0"/>
                </a:solidFill>
                <a:latin typeface="Arial"/>
                <a:cs typeface="Arial"/>
              </a:rPr>
              <a:t> </a:t>
            </a:r>
          </a:p>
          <a:p>
            <a:pPr marL="38918">
              <a:spcBef>
                <a:spcPts val="233"/>
              </a:spcBef>
            </a:pPr>
            <a:r>
              <a:rPr lang="en-US" sz="2400" dirty="0">
                <a:solidFill>
                  <a:srgbClr val="7030A0"/>
                </a:solidFill>
                <a:latin typeface="Arial"/>
                <a:cs typeface="Arial"/>
              </a:rPr>
              <a:t>287-maktab </a:t>
            </a:r>
            <a:r>
              <a:rPr lang="en-US" sz="2400" dirty="0" err="1">
                <a:solidFill>
                  <a:srgbClr val="7030A0"/>
                </a:solidFill>
                <a:latin typeface="Arial"/>
                <a:cs typeface="Arial"/>
              </a:rPr>
              <a:t>fizika</a:t>
            </a:r>
            <a:r>
              <a:rPr lang="en-US" sz="2400" dirty="0">
                <a:solidFill>
                  <a:srgbClr val="7030A0"/>
                </a:solidFill>
                <a:latin typeface="Arial"/>
                <a:cs typeface="Arial"/>
              </a:rPr>
              <a:t> </a:t>
            </a:r>
            <a:r>
              <a:rPr lang="en-US" sz="2400" dirty="0" err="1">
                <a:solidFill>
                  <a:srgbClr val="7030A0"/>
                </a:solidFill>
                <a:latin typeface="Arial"/>
                <a:cs typeface="Arial"/>
              </a:rPr>
              <a:t>fani</a:t>
            </a:r>
            <a:r>
              <a:rPr lang="en-US" sz="2400" dirty="0">
                <a:solidFill>
                  <a:srgbClr val="7030A0"/>
                </a:solidFill>
                <a:latin typeface="Arial"/>
                <a:cs typeface="Arial"/>
              </a:rPr>
              <a:t> </a:t>
            </a:r>
            <a:r>
              <a:rPr lang="en-US" sz="2400" dirty="0" err="1">
                <a:solidFill>
                  <a:srgbClr val="7030A0"/>
                </a:solidFill>
                <a:latin typeface="Arial"/>
                <a:cs typeface="Arial"/>
              </a:rPr>
              <a:t>o‘qituvchisi</a:t>
            </a:r>
            <a:endParaRPr lang="en-US" sz="2400" dirty="0">
              <a:solidFill>
                <a:srgbClr val="7030A0"/>
              </a:solidFill>
              <a:latin typeface="Arial"/>
              <a:cs typeface="Arial"/>
            </a:endParaRPr>
          </a:p>
          <a:p>
            <a:pPr marL="38918">
              <a:spcBef>
                <a:spcPts val="233"/>
              </a:spcBef>
            </a:pPr>
            <a:r>
              <a:rPr lang="en-US" sz="2400" b="1" dirty="0" err="1">
                <a:solidFill>
                  <a:srgbClr val="7030A0"/>
                </a:solidFill>
                <a:latin typeface="Arial"/>
                <a:cs typeface="Arial"/>
              </a:rPr>
              <a:t>Xodjayeva</a:t>
            </a:r>
            <a:r>
              <a:rPr lang="en-US" sz="2400" b="1" dirty="0">
                <a:solidFill>
                  <a:srgbClr val="7030A0"/>
                </a:solidFill>
                <a:latin typeface="Arial"/>
                <a:cs typeface="Arial"/>
              </a:rPr>
              <a:t> </a:t>
            </a:r>
            <a:r>
              <a:rPr lang="en-US" sz="2400" b="1" dirty="0" err="1">
                <a:solidFill>
                  <a:srgbClr val="7030A0"/>
                </a:solidFill>
                <a:latin typeface="Arial"/>
                <a:cs typeface="Arial"/>
              </a:rPr>
              <a:t>Maxtuma</a:t>
            </a:r>
            <a:r>
              <a:rPr lang="en-US" sz="2400" b="1" dirty="0">
                <a:solidFill>
                  <a:srgbClr val="7030A0"/>
                </a:solidFill>
                <a:latin typeface="Arial"/>
                <a:cs typeface="Arial"/>
              </a:rPr>
              <a:t> </a:t>
            </a:r>
            <a:r>
              <a:rPr lang="en-US" sz="2400" b="1" dirty="0" err="1">
                <a:solidFill>
                  <a:srgbClr val="7030A0"/>
                </a:solidFill>
                <a:latin typeface="Arial"/>
                <a:cs typeface="Arial"/>
              </a:rPr>
              <a:t>Ziyatovna</a:t>
            </a:r>
            <a:r>
              <a:rPr lang="en-US" sz="2400" b="1" dirty="0">
                <a:solidFill>
                  <a:srgbClr val="7030A0"/>
                </a:solidFill>
                <a:latin typeface="Arial"/>
                <a:cs typeface="Arial"/>
              </a:rPr>
              <a:t>.</a:t>
            </a:r>
            <a:endParaRPr lang="en-US" sz="2400" b="1" dirty="0">
              <a:solidFill>
                <a:srgbClr val="002060"/>
              </a:solidFill>
              <a:latin typeface="Arial"/>
              <a:cs typeface="Arial"/>
            </a:endParaRPr>
          </a:p>
          <a:p>
            <a:pPr marL="38918"/>
            <a:endParaRPr lang="en-US" sz="5400" b="1" dirty="0">
              <a:solidFill>
                <a:srgbClr val="002060"/>
              </a:solidFill>
              <a:latin typeface="Arial"/>
              <a:cs typeface="Arial"/>
            </a:endParaRPr>
          </a:p>
          <a:p>
            <a:pPr marL="38918"/>
            <a:endParaRPr lang="en-US" sz="4400" b="1" dirty="0">
              <a:solidFill>
                <a:srgbClr val="002060"/>
              </a:solidFill>
              <a:latin typeface="Arial"/>
              <a:cs typeface="Arial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533426" y="2331344"/>
            <a:ext cx="620943" cy="1614833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 dirty="0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8892210" y="430695"/>
            <a:ext cx="2261956" cy="1005347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396" dirty="0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8892210" y="430695"/>
            <a:ext cx="2261955" cy="1005347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8926394" y="502870"/>
            <a:ext cx="2133600" cy="773404"/>
          </a:xfrm>
          <a:prstGeom prst="rect">
            <a:avLst/>
          </a:prstGeom>
        </p:spPr>
        <p:txBody>
          <a:bodyPr vert="horz" wrap="square" lIns="0" tIns="33552" rIns="0" bIns="0" rtlCol="0">
            <a:spAutoFit/>
          </a:bodyPr>
          <a:lstStyle/>
          <a:p>
            <a:pPr algn="ctr">
              <a:spcBef>
                <a:spcPts val="265"/>
              </a:spcBef>
            </a:pPr>
            <a:r>
              <a:rPr lang="uz-Latn-UZ" sz="4756" b="1" spc="21" dirty="0">
                <a:solidFill>
                  <a:srgbClr val="FEFEFE"/>
                </a:solidFill>
                <a:latin typeface="Arial"/>
                <a:cs typeface="Arial"/>
              </a:rPr>
              <a:t>9-sinf</a:t>
            </a:r>
            <a:endParaRPr sz="4756" dirty="0">
              <a:latin typeface="Arial"/>
              <a:cs typeface="Arial"/>
            </a:endParaRPr>
          </a:p>
        </p:txBody>
      </p:sp>
      <p:sp>
        <p:nvSpPr>
          <p:cNvPr id="26" name="object 2">
            <a:extLst>
              <a:ext uri="{FF2B5EF4-FFF2-40B4-BE49-F238E27FC236}">
                <a16:creationId xmlns:a16="http://schemas.microsoft.com/office/drawing/2014/main" id="{33B3743F-69E5-4A0A-9505-41E75798E9CF}"/>
              </a:ext>
            </a:extLst>
          </p:cNvPr>
          <p:cNvSpPr txBox="1">
            <a:spLocks/>
          </p:cNvSpPr>
          <p:nvPr/>
        </p:nvSpPr>
        <p:spPr>
          <a:xfrm>
            <a:off x="2060486" y="476759"/>
            <a:ext cx="7424708" cy="1138567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algn="ctr" defTabSz="1935419">
              <a:spcBef>
                <a:spcPts val="241"/>
              </a:spcBef>
              <a:defRPr/>
            </a:pPr>
            <a:r>
              <a:rPr lang="en-US" sz="7196" kern="0" spc="11" dirty="0" err="1">
                <a:solidFill>
                  <a:sysClr val="window" lastClr="FFFFFF"/>
                </a:solidFill>
              </a:rPr>
              <a:t>Fizika</a:t>
            </a:r>
            <a:endParaRPr lang="en-US" sz="7196" kern="0" spc="11" dirty="0">
              <a:solidFill>
                <a:sysClr val="window" lastClr="FFFFFF"/>
              </a:solidFill>
            </a:endParaRPr>
          </a:p>
        </p:txBody>
      </p:sp>
      <p:sp>
        <p:nvSpPr>
          <p:cNvPr id="27" name="object 11">
            <a:extLst>
              <a:ext uri="{FF2B5EF4-FFF2-40B4-BE49-F238E27FC236}">
                <a16:creationId xmlns:a16="http://schemas.microsoft.com/office/drawing/2014/main" id="{CF4C4251-150C-409F-BB4F-13D887806802}"/>
              </a:ext>
            </a:extLst>
          </p:cNvPr>
          <p:cNvSpPr/>
          <p:nvPr/>
        </p:nvSpPr>
        <p:spPr>
          <a:xfrm>
            <a:off x="703724" y="430695"/>
            <a:ext cx="901290" cy="100534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0" name="object 6">
            <a:extLst>
              <a:ext uri="{FF2B5EF4-FFF2-40B4-BE49-F238E27FC236}">
                <a16:creationId xmlns:a16="http://schemas.microsoft.com/office/drawing/2014/main" id="{5AEBA3E2-F8B1-4660-84A4-C35E479F4723}"/>
              </a:ext>
            </a:extLst>
          </p:cNvPr>
          <p:cNvSpPr/>
          <p:nvPr/>
        </p:nvSpPr>
        <p:spPr>
          <a:xfrm>
            <a:off x="505563" y="4958010"/>
            <a:ext cx="648806" cy="1614833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40DF91FC-9650-4231-A693-2CD1ED263CF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0288" y="3491280"/>
            <a:ext cx="2952750" cy="2838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94006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F84E863-76BB-4598-882E-F6D226247C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197734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4-masala</a:t>
            </a:r>
            <a:endParaRPr lang="ru-RU" sz="4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EF55E985-D000-4CA3-BAE1-E0B5AD1A260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5003" y="1866899"/>
            <a:ext cx="11269013" cy="4310063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en-US" sz="3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uz-Latn-UZ" sz="3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Yorug‘lik nurining ikki muhit chegarasiga tushish burchagi  30° bo‘lganda, sinish burchagi 45° ekanligini bilgan holda, to‘la ichki qaytishning chegaraviy burchagi qanchaga teng bo‘lishini aniqlang.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4359664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8" name="Текст 7">
                <a:extLst>
                  <a:ext uri="{FF2B5EF4-FFF2-40B4-BE49-F238E27FC236}">
                    <a16:creationId xmlns:a16="http://schemas.microsoft.com/office/drawing/2014/main" id="{A9941E72-F7BB-4003-A70A-F8AD012D167E}"/>
                  </a:ext>
                </a:extLst>
              </p:cNvPr>
              <p:cNvSpPr>
                <a:spLocks noGrp="1"/>
              </p:cNvSpPr>
              <p:nvPr>
                <p:ph type="body" sz="quarter" idx="14"/>
              </p:nvPr>
            </p:nvSpPr>
            <p:spPr>
              <a:xfrm>
                <a:off x="4060207" y="256404"/>
                <a:ext cx="6899705" cy="3460830"/>
              </a:xfrm>
            </p:spPr>
            <p:txBody>
              <a:bodyPr/>
              <a:lstStyle/>
              <a:p>
                <a:pPr algn="ctr"/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  </a:t>
                </a:r>
                <a:r>
                  <a:rPr lang="uz-Latn-UZ" sz="32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Formula:</a:t>
                </a:r>
                <a:endParaRPr lang="en-US" sz="3200" b="1" dirty="0">
                  <a:solidFill>
                    <a:schemeClr val="accent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𝑠𝑖𝑛</m:t>
                      </m:r>
                      <m:sSub>
                        <m:sSubPr>
                          <m:ctrlPr>
                            <a:rPr lang="en-US" sz="40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4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𝛼</m:t>
                          </m:r>
                        </m:e>
                        <m:sub>
                          <m:r>
                            <a:rPr lang="en-US" sz="40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0</m:t>
                          </m:r>
                        </m:sub>
                      </m:sSub>
                      <m:r>
                        <a:rPr lang="en-US" sz="40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f>
                        <m:fPr>
                          <m:ctrlPr>
                            <a:rPr lang="en-US" sz="40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sz="4000" b="0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sSubPr>
                            <m:e>
                              <m:r>
                                <a:rPr lang="en-US" sz="4000" b="0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𝑛</m:t>
                              </m:r>
                            </m:e>
                            <m:sub>
                              <m:r>
                                <a:rPr lang="en-US" sz="4000" b="0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2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en-US" sz="4000" b="0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sSubPr>
                            <m:e>
                              <m:r>
                                <a:rPr lang="en-US" sz="4000" b="0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𝑛</m:t>
                              </m:r>
                            </m:e>
                            <m:sub>
                              <m:r>
                                <a:rPr lang="en-US" sz="4000" b="0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1</m:t>
                              </m:r>
                            </m:sub>
                          </m:sSub>
                        </m:den>
                      </m:f>
                      <m:r>
                        <a:rPr lang="en-US" sz="40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⇒</m:t>
                      </m:r>
                      <m:sSub>
                        <m:sSubPr>
                          <m:ctrlPr>
                            <a:rPr lang="en-US" sz="40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4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𝛼</m:t>
                          </m:r>
                        </m:e>
                        <m:sub>
                          <m:r>
                            <a:rPr lang="en-US" sz="40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0</m:t>
                          </m:r>
                        </m:sub>
                      </m:sSub>
                      <m:r>
                        <a:rPr lang="en-US" sz="40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40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𝑎𝑟𝑐𝑠𝑖𝑛</m:t>
                      </m:r>
                      <m:f>
                        <m:fPr>
                          <m:ctrlPr>
                            <a:rPr lang="en-US" sz="3200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sz="3200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sSubPr>
                            <m:e>
                              <m:r>
                                <a:rPr lang="en-US" sz="3200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𝑛</m:t>
                              </m:r>
                            </m:e>
                            <m:sub>
                              <m:r>
                                <a:rPr lang="en-US" sz="3200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2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en-US" sz="3200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sSubPr>
                            <m:e>
                              <m:r>
                                <a:rPr lang="en-US" sz="3200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𝑛</m:t>
                              </m:r>
                            </m:e>
                            <m:sub>
                              <m:r>
                                <a:rPr lang="en-US" sz="3200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1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lang="en-US" sz="3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ctr"/>
                <a14:m>
                  <m:oMath xmlns:m="http://schemas.openxmlformats.org/officeDocument/2006/math">
                    <m:f>
                      <m:fPr>
                        <m:ctrlPr>
                          <a:rPr lang="en-US" sz="40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𝑠𝑖𝑛</m:t>
                        </m:r>
                        <m:r>
                          <a:rPr lang="en-US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𝛼</m:t>
                        </m:r>
                      </m:num>
                      <m:den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𝑠𝑖𝑛</m:t>
                        </m:r>
                        <m:r>
                          <a:rPr lang="en-US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𝛽</m:t>
                        </m:r>
                      </m:den>
                    </m:f>
                    <m:r>
                      <a:rPr lang="en-US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4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sz="40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sz="40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𝑛</m:t>
                            </m:r>
                          </m:e>
                          <m:sub>
                            <m:r>
                              <a:rPr lang="en-US" sz="40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en-US" sz="40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sz="40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𝑛</m:t>
                            </m:r>
                          </m:e>
                          <m:sub>
                            <m:r>
                              <a:rPr lang="en-US" sz="40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1</m:t>
                            </m:r>
                          </m:sub>
                        </m:sSub>
                      </m:den>
                    </m:f>
                  </m:oMath>
                </a14:m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algn="ctr"/>
                <a14:m>
                  <m:oMath xmlns:m="http://schemas.openxmlformats.org/officeDocument/2006/math">
                    <m:sSub>
                      <m:sSubPr>
                        <m:ctrlPr>
                          <a:rPr lang="en-US" sz="36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36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𝛼</m:t>
                        </m:r>
                      </m:e>
                      <m:sub>
                        <m:r>
                          <a:rPr lang="en-US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0</m:t>
                        </m:r>
                      </m:sub>
                    </m:sSub>
                    <m:r>
                      <a:rPr lang="en-US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m:rPr>
                        <m:sty m:val="p"/>
                      </m:rPr>
                      <a:rPr lang="en-US" sz="4400" i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arcsin</m:t>
                    </m:r>
                    <m:r>
                      <a:rPr lang="en-US" sz="4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⁡(</m:t>
                    </m:r>
                    <m:f>
                      <m:fPr>
                        <m:ctrlPr>
                          <a:rPr lang="en-US" sz="36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36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𝑠𝑖𝑛</m:t>
                        </m:r>
                        <m:r>
                          <a:rPr lang="en-US" sz="36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𝛼</m:t>
                        </m:r>
                      </m:num>
                      <m:den>
                        <m:r>
                          <a:rPr lang="en-US" sz="36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𝑠𝑖𝑛</m:t>
                        </m:r>
                        <m:r>
                          <a:rPr lang="en-US" sz="36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𝛽</m:t>
                        </m:r>
                      </m:den>
                    </m:f>
                    <m:r>
                      <a:rPr lang="en-US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)</m:t>
                    </m:r>
                  </m:oMath>
                </a14:m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</p:txBody>
          </p:sp>
        </mc:Choice>
        <mc:Fallback xmlns="">
          <p:sp>
            <p:nvSpPr>
              <p:cNvPr id="8" name="Текст 7">
                <a:extLst>
                  <a:ext uri="{FF2B5EF4-FFF2-40B4-BE49-F238E27FC236}">
                    <a16:creationId xmlns:a16="http://schemas.microsoft.com/office/drawing/2014/main" id="{A9941E72-F7BB-4003-A70A-F8AD012D167E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sz="quarter" idx="14"/>
              </p:nvPr>
            </p:nvSpPr>
            <p:spPr>
              <a:xfrm>
                <a:off x="4060207" y="256404"/>
                <a:ext cx="6899705" cy="3460830"/>
              </a:xfrm>
              <a:blipFill>
                <a:blip r:embed="rId2"/>
                <a:stretch>
                  <a:fillRect t="-2465" b="-105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5" name="Прямая соединительная линия 14">
            <a:extLst>
              <a:ext uri="{FF2B5EF4-FFF2-40B4-BE49-F238E27FC236}">
                <a16:creationId xmlns:a16="http://schemas.microsoft.com/office/drawing/2014/main" id="{EBB494ED-E982-4FFD-92D6-05B811471AC6}"/>
              </a:ext>
            </a:extLst>
          </p:cNvPr>
          <p:cNvCxnSpPr>
            <a:cxnSpLocks/>
          </p:cNvCxnSpPr>
          <p:nvPr/>
        </p:nvCxnSpPr>
        <p:spPr>
          <a:xfrm flipH="1">
            <a:off x="4060208" y="604636"/>
            <a:ext cx="1" cy="2177201"/>
          </a:xfrm>
          <a:prstGeom prst="line">
            <a:avLst/>
          </a:prstGeom>
          <a:ln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>
            <a:extLst>
              <a:ext uri="{FF2B5EF4-FFF2-40B4-BE49-F238E27FC236}">
                <a16:creationId xmlns:a16="http://schemas.microsoft.com/office/drawing/2014/main" id="{1AA31EA8-E4F8-48A1-B32D-B34E40401B85}"/>
              </a:ext>
            </a:extLst>
          </p:cNvPr>
          <p:cNvCxnSpPr>
            <a:cxnSpLocks/>
          </p:cNvCxnSpPr>
          <p:nvPr/>
        </p:nvCxnSpPr>
        <p:spPr>
          <a:xfrm>
            <a:off x="331304" y="2015172"/>
            <a:ext cx="3566236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Текст 8">
                <a:extLst>
                  <a:ext uri="{FF2B5EF4-FFF2-40B4-BE49-F238E27FC236}">
                    <a16:creationId xmlns:a16="http://schemas.microsoft.com/office/drawing/2014/main" id="{BFD3E70D-B3C1-4417-B987-133A28B5F260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331304" y="3606085"/>
                <a:ext cx="12036423" cy="2995511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0" indent="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152378" indent="-152378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304757" indent="-152378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533324" indent="-228567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761891" indent="-228567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uz-Latn-UZ" sz="32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Yechish</a:t>
                </a:r>
                <a:r>
                  <a:rPr lang="uz-Latn-UZ" sz="36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𝑠𝑖𝑛</m:t>
                    </m:r>
                    <m:r>
                      <a:rPr lang="en-US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30°=0,5</m:t>
                    </m:r>
                  </m:oMath>
                </a14:m>
                <a:r>
                  <a:rPr lang="en-US" sz="3600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;</a:t>
                </a:r>
                <a:r>
                  <a:rPr lang="en-US" sz="3600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14:m>
                  <m:oMath xmlns:m="http://schemas.openxmlformats.org/officeDocument/2006/math">
                    <m:r>
                      <a:rPr lang="en-US" sz="3600" b="0" i="1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𝑠𝑖𝑛</m:t>
                    </m:r>
                    <m:r>
                      <a:rPr lang="en-US" sz="3600" b="0" i="1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45°=</m:t>
                    </m:r>
                    <m:f>
                      <m:fPr>
                        <m:ctrlPr>
                          <a:rPr lang="en-US" sz="3600" b="0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ad>
                          <m:radPr>
                            <m:degHide m:val="on"/>
                            <m:ctrlPr>
                              <a:rPr lang="en-US" sz="3600" b="0" i="1" dirty="0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sz="3600" b="0" i="1" dirty="0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e>
                        </m:rad>
                      </m:num>
                      <m:den>
                        <m:r>
                          <a:rPr lang="en-US" sz="3600" b="0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den>
                    </m:f>
                  </m:oMath>
                </a14:m>
                <a:endParaRPr lang="en-US" sz="3600" dirty="0">
                  <a:solidFill>
                    <a:srgbClr val="0070C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40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40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𝛼</m:t>
                        </m:r>
                      </m:e>
                      <m:sub>
                        <m:r>
                          <a:rPr lang="en-US" sz="4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0</m:t>
                        </m:r>
                      </m:sub>
                    </m:sSub>
                    <m:r>
                      <a:rPr lang="en-US" sz="4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unc>
                      <m:funcPr>
                        <m:ctrlPr>
                          <a:rPr lang="en-US" sz="4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sz="4000" b="0" i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arcsin</m:t>
                        </m:r>
                      </m:fName>
                      <m:e>
                        <m:d>
                          <m:dPr>
                            <m:ctrlPr>
                              <a:rPr lang="en-US" sz="40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dPr>
                          <m:e>
                            <m:f>
                              <m:fPr>
                                <m:ctrlPr>
                                  <a:rPr lang="en-US" sz="40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</m:ctrlPr>
                              </m:fPr>
                              <m:num>
                                <m:r>
                                  <a:rPr lang="en-US" sz="40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0,5</m:t>
                                </m:r>
                              </m:num>
                              <m:den>
                                <m:f>
                                  <m:fPr>
                                    <m:ctrlPr>
                                      <a:rPr lang="en-US" sz="4000" i="1" dirty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  <a:cs typeface="Arial" panose="020B0604020202020204" pitchFamily="34" charset="0"/>
                                      </a:rPr>
                                    </m:ctrlPr>
                                  </m:fPr>
                                  <m:num>
                                    <m:rad>
                                      <m:radPr>
                                        <m:degHide m:val="on"/>
                                        <m:ctrlPr>
                                          <a:rPr lang="en-US" sz="4000" i="1" dirty="0"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  <a:cs typeface="Arial" panose="020B0604020202020204" pitchFamily="34" charset="0"/>
                                          </a:rPr>
                                        </m:ctrlPr>
                                      </m:radPr>
                                      <m:deg/>
                                      <m:e>
                                        <m:r>
                                          <a:rPr lang="en-US" sz="4000" i="1" dirty="0"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  <a:cs typeface="Arial" panose="020B0604020202020204" pitchFamily="34" charset="0"/>
                                          </a:rPr>
                                          <m:t>2</m:t>
                                        </m:r>
                                      </m:e>
                                    </m:rad>
                                  </m:num>
                                  <m:den>
                                    <m:r>
                                      <a:rPr lang="en-US" sz="4000" i="1" dirty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  <a:cs typeface="Arial" panose="020B0604020202020204" pitchFamily="34" charset="0"/>
                                      </a:rPr>
                                      <m:t>2</m:t>
                                    </m:r>
                                  </m:den>
                                </m:f>
                              </m:den>
                            </m:f>
                          </m:e>
                        </m:d>
                      </m:e>
                    </m:func>
                    <m:r>
                      <a:rPr lang="en-US" sz="4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unc>
                      <m:funcPr>
                        <m:ctrlPr>
                          <a:rPr lang="en-US" sz="4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sz="4000" b="0" i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arcsin</m:t>
                        </m:r>
                      </m:fName>
                      <m:e>
                        <m:d>
                          <m:dPr>
                            <m:ctrlPr>
                              <a:rPr lang="en-US" sz="40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dPr>
                          <m:e>
                            <m:f>
                              <m:fPr>
                                <m:ctrlPr>
                                  <a:rPr lang="en-US" sz="40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</m:ctrlPr>
                              </m:fPr>
                              <m:num>
                                <m:r>
                                  <a:rPr lang="en-US" sz="40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1</m:t>
                                </m:r>
                              </m:num>
                              <m:den>
                                <m:rad>
                                  <m:radPr>
                                    <m:degHide m:val="on"/>
                                    <m:ctrlPr>
                                      <a:rPr lang="en-US" sz="40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  <a:cs typeface="Arial" panose="020B0604020202020204" pitchFamily="34" charset="0"/>
                                      </a:rPr>
                                    </m:ctrlPr>
                                  </m:radPr>
                                  <m:deg/>
                                  <m:e>
                                    <m:r>
                                      <a:rPr lang="en-US" sz="40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  <a:cs typeface="Arial" panose="020B0604020202020204" pitchFamily="34" charset="0"/>
                                      </a:rPr>
                                      <m:t>2</m:t>
                                    </m:r>
                                  </m:e>
                                </m:rad>
                              </m:den>
                            </m:f>
                          </m:e>
                        </m:d>
                      </m:e>
                    </m:func>
                    <m:r>
                      <a:rPr lang="en-US" sz="4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=45</m:t>
                    </m:r>
                    <m:r>
                      <a:rPr lang="en-US" sz="4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°</m:t>
                    </m:r>
                  </m:oMath>
                </a14:m>
                <a:r>
                  <a:rPr lang="en-US" sz="3600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</a:p>
              <a:p>
                <a:r>
                  <a:rPr lang="en-US" sz="36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Javob: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600" b="1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3600" b="1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𝜶</m:t>
                        </m:r>
                      </m:e>
                      <m:sub>
                        <m:r>
                          <a:rPr lang="en-US" sz="3600" b="1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𝟎</m:t>
                        </m:r>
                      </m:sub>
                    </m:sSub>
                    <m:r>
                      <a:rPr lang="en-US" sz="36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36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𝟒𝟓</m:t>
                    </m:r>
                    <m:r>
                      <a:rPr lang="en-US" sz="36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°</m:t>
                    </m:r>
                  </m:oMath>
                </a14:m>
                <a:r>
                  <a:rPr lang="en-US" sz="36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uz-Latn-UZ" sz="3600" b="1" dirty="0">
                  <a:solidFill>
                    <a:schemeClr val="accent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7" name="Текст 8">
                <a:extLst>
                  <a:ext uri="{FF2B5EF4-FFF2-40B4-BE49-F238E27FC236}">
                    <a16:creationId xmlns:a16="http://schemas.microsoft.com/office/drawing/2014/main" id="{BFD3E70D-B3C1-4417-B987-133A28B5F26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1304" y="3606085"/>
                <a:ext cx="12036423" cy="2995511"/>
              </a:xfrm>
              <a:prstGeom prst="rect">
                <a:avLst/>
              </a:prstGeom>
              <a:blipFill>
                <a:blip r:embed="rId3"/>
                <a:stretch>
                  <a:fillRect l="-151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Текст 7">
                <a:extLst>
                  <a:ext uri="{FF2B5EF4-FFF2-40B4-BE49-F238E27FC236}">
                    <a16:creationId xmlns:a16="http://schemas.microsoft.com/office/drawing/2014/main" id="{1EEE983A-1D03-454E-90EF-CB202336A02C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331305" y="187553"/>
                <a:ext cx="4317968" cy="3748343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0" indent="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152378" indent="-152378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304757" indent="-152378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533324" indent="-228567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761891" indent="-228567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  </a:t>
                </a:r>
                <a:r>
                  <a:rPr lang="uz-Latn-UZ" sz="32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Berilgan:</a:t>
                </a:r>
                <a:endParaRPr lang="en-US" sz="3200" b="1" dirty="0">
                  <a:solidFill>
                    <a:schemeClr val="accent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14:m>
                  <m:oMath xmlns:m="http://schemas.openxmlformats.org/officeDocument/2006/math">
                    <m:r>
                      <a:rPr lang="en-US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𝛼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=30°</m:t>
                    </m:r>
                  </m:oMath>
                </a14:m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14:m>
                  <m:oMath xmlns:m="http://schemas.openxmlformats.org/officeDocument/2006/math">
                    <m:r>
                      <a:rPr lang="en-US" sz="32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𝛽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=45°</m:t>
                    </m:r>
                  </m:oMath>
                </a14:m>
                <a:r>
                  <a:rPr lang="en-US" sz="3200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en-US" sz="3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uz-Latn-UZ" sz="32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Topish kerak:</a:t>
                </a:r>
                <a:r>
                  <a:rPr lang="en-US" sz="32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𝛼</m:t>
                        </m:r>
                      </m:e>
                      <m:sub>
                        <m:r>
                          <a:rPr lang="en-US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0</m:t>
                        </m:r>
                      </m:sub>
                    </m:sSub>
                    <m:r>
                      <a:rPr lang="en-US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−?</m:t>
                    </m:r>
                  </m:oMath>
                </a14:m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uz-Latn-UZ" sz="3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2" name="Текст 7">
                <a:extLst>
                  <a:ext uri="{FF2B5EF4-FFF2-40B4-BE49-F238E27FC236}">
                    <a16:creationId xmlns:a16="http://schemas.microsoft.com/office/drawing/2014/main" id="{1EEE983A-1D03-454E-90EF-CB202336A02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1305" y="187553"/>
                <a:ext cx="4317968" cy="3748343"/>
              </a:xfrm>
              <a:prstGeom prst="rect">
                <a:avLst/>
              </a:prstGeom>
              <a:blipFill>
                <a:blip r:embed="rId4"/>
                <a:stretch>
                  <a:fillRect l="-3526" t="-113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213891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uild="p"/>
      <p:bldP spid="12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F84E863-76BB-4598-882E-F6D226247C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197734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Mustaqil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topshiriqlar</a:t>
            </a:r>
            <a:endParaRPr lang="ru-RU" sz="4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EF55E985-D000-4CA3-BAE1-E0B5AD1A260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61943" y="1799007"/>
            <a:ext cx="10868114" cy="4360863"/>
          </a:xfrm>
        </p:spPr>
        <p:txBody>
          <a:bodyPr>
            <a:normAutofit/>
          </a:bodyPr>
          <a:lstStyle/>
          <a:p>
            <a:pPr marL="742950" indent="-742950" algn="just">
              <a:buAutoNum type="arabicParenR"/>
            </a:pP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Darslikning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z-Latn-UZ" sz="4000" dirty="0">
                <a:latin typeface="Arial" panose="020B0604020202020204" pitchFamily="34" charset="0"/>
                <a:cs typeface="Arial" panose="020B0604020202020204" pitchFamily="34" charset="0"/>
              </a:rPr>
              <a:t>142-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sahifasidagi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z-Latn-UZ" sz="4000" dirty="0">
                <a:latin typeface="Arial" panose="020B0604020202020204" pitchFamily="34" charset="0"/>
                <a:cs typeface="Arial" panose="020B0604020202020204" pitchFamily="34" charset="0"/>
              </a:rPr>
              <a:t>26–mashq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ning</a:t>
            </a:r>
            <a:r>
              <a:rPr lang="uz-Latn-UZ" sz="4000" dirty="0">
                <a:latin typeface="Arial" panose="020B0604020202020204" pitchFamily="34" charset="0"/>
                <a:cs typeface="Arial" panose="020B0604020202020204" pitchFamily="34" charset="0"/>
              </a:rPr>
              <a:t> 2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uz-Latn-UZ" sz="40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uz-Latn-UZ" sz="4000" dirty="0">
                <a:latin typeface="Arial" panose="020B0604020202020204" pitchFamily="34" charset="0"/>
                <a:cs typeface="Arial" panose="020B0604020202020204" pitchFamily="34" charset="0"/>
              </a:rPr>
              <a:t>4-masalalarni  yechish.</a:t>
            </a:r>
            <a:endParaRPr lang="en-US" sz="4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buNone/>
            </a:pPr>
            <a:br>
              <a:rPr lang="uz-Latn-UZ" sz="40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uz-Latn-UZ" sz="4000" dirty="0">
                <a:latin typeface="Arial" panose="020B0604020202020204" pitchFamily="34" charset="0"/>
                <a:cs typeface="Arial" panose="020B0604020202020204" pitchFamily="34" charset="0"/>
              </a:rPr>
              <a:t>2) O‘rganilgan mavzular bo‘yicha 5ta  test tuzish.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974186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956134F3-CED2-4844-AF6E-D3BFCED629F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0304" y="399246"/>
            <a:ext cx="11513713" cy="682042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uz-Latn-UZ" sz="36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z-Latn-UZ" sz="3600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Fizik diktant</a:t>
            </a:r>
            <a:endParaRPr lang="en-US" sz="3600" b="1" dirty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buNone/>
            </a:pPr>
            <a:r>
              <a:rPr lang="uz-Latn-UZ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1.Yo‘nalishi fazoning ixtiyoriy nuqtasida yorug‘lik energiyasining ko‘chish yo‘nalishi bilan ustma-ust tushadigan geometrik chiziq</a:t>
            </a:r>
            <a:r>
              <a:rPr lang="uz-Latn-UZ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...............</a:t>
            </a:r>
            <a:r>
              <a:rPr lang="uz-Latn-UZ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deyiladi.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0" indent="0" algn="just">
              <a:buNone/>
            </a:pPr>
            <a:r>
              <a:rPr lang="uz-Latn-UZ" dirty="0">
                <a:latin typeface="Arial" panose="020B0604020202020204" pitchFamily="34" charset="0"/>
                <a:cs typeface="Arial" panose="020B0604020202020204" pitchFamily="34" charset="0"/>
              </a:rPr>
              <a:t>2. Yorug‘likning vakummdagi tezligi </a:t>
            </a:r>
            <a:r>
              <a:rPr lang="uz-Latn-UZ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........</a:t>
            </a:r>
            <a:r>
              <a:rPr lang="uz-Latn-UZ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z-Latn-UZ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 teng.</a:t>
            </a:r>
          </a:p>
          <a:p>
            <a:pPr marL="0" indent="0" algn="just">
              <a:buNone/>
            </a:pPr>
            <a:r>
              <a:rPr lang="uz-Latn-UZ" dirty="0">
                <a:latin typeface="Arial" panose="020B0604020202020204" pitchFamily="34" charset="0"/>
                <a:cs typeface="Arial" panose="020B0604020202020204" pitchFamily="34" charset="0"/>
              </a:rPr>
              <a:t>3. Tushish burchagi sinusining sinish burchagi sinusiga nisbati  berilgan ikki muhit uchun o‘zgarmas kattalik bo‘lib,  </a:t>
            </a:r>
            <a:r>
              <a:rPr lang="uz-Latn-UZ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........................... </a:t>
            </a:r>
            <a:r>
              <a:rPr lang="uz-Latn-UZ" dirty="0">
                <a:latin typeface="Arial" panose="020B0604020202020204" pitchFamily="34" charset="0"/>
                <a:cs typeface="Arial" panose="020B0604020202020204" pitchFamily="34" charset="0"/>
              </a:rPr>
              <a:t>deyiladi.</a:t>
            </a:r>
          </a:p>
          <a:p>
            <a:pPr marL="0" indent="0" algn="just">
              <a:buNone/>
            </a:pPr>
            <a:r>
              <a:rPr lang="uz-Latn-UZ" dirty="0">
                <a:latin typeface="Arial" panose="020B0604020202020204" pitchFamily="34" charset="0"/>
                <a:cs typeface="Arial" panose="020B0604020202020204" pitchFamily="34" charset="0"/>
              </a:rPr>
              <a:t>4. Yorug‘lik nuri sindirish ko‘rsatkichi katta bo‘lgan muhitdan sindirish ko‘rsatkichi kichik bo‘lgan  muhitga tushganda  </a:t>
            </a:r>
            <a:r>
              <a:rPr lang="uz-Latn-UZ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.....................</a:t>
            </a:r>
            <a:r>
              <a:rPr lang="en-US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z-Latn-UZ" dirty="0">
                <a:latin typeface="Arial" panose="020B0604020202020204" pitchFamily="34" charset="0"/>
                <a:cs typeface="Arial" panose="020B0604020202020204" pitchFamily="34" charset="0"/>
              </a:rPr>
              <a:t>hodisasini kuzatish mumkin.</a:t>
            </a:r>
          </a:p>
          <a:p>
            <a:pPr marL="0" indent="0" algn="just">
              <a:buNone/>
            </a:pPr>
            <a:r>
              <a:rPr lang="uz-Latn-UZ" dirty="0">
                <a:latin typeface="Arial" panose="020B0604020202020204" pitchFamily="34" charset="0"/>
                <a:cs typeface="Arial" panose="020B0604020202020204" pitchFamily="34" charset="0"/>
              </a:rPr>
              <a:t>5.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z-Latn-UZ" dirty="0">
                <a:latin typeface="Arial" panose="020B0604020202020204" pitchFamily="34" charset="0"/>
                <a:cs typeface="Arial" panose="020B0604020202020204" pitchFamily="34" charset="0"/>
              </a:rPr>
              <a:t>To‘la ichki qaytish chegaraviy burchagini aniqlash formulasini yozing </a:t>
            </a:r>
            <a:r>
              <a:rPr lang="uz-Latn-UZ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............................ </a:t>
            </a:r>
            <a:r>
              <a:rPr lang="uz-Latn-UZ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6989244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z-Latn-UZ" dirty="0"/>
              <a:t>     </a:t>
            </a:r>
            <a:endParaRPr lang="ru-RU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/>
              <p:cNvSpPr>
                <a:spLocks noGrp="1"/>
              </p:cNvSpPr>
              <p:nvPr>
                <p:ph idx="1"/>
              </p:nvPr>
            </p:nvSpPr>
            <p:spPr>
              <a:xfrm>
                <a:off x="721217" y="95534"/>
                <a:ext cx="10895527" cy="6441743"/>
              </a:xfrm>
            </p:spPr>
            <p:txBody>
              <a:bodyPr>
                <a:noAutofit/>
              </a:bodyPr>
              <a:lstStyle/>
              <a:p>
                <a:pPr marL="0" indent="0" algn="ctr">
                  <a:buNone/>
                </a:pPr>
                <a:r>
                  <a:rPr lang="uz-Latn-UZ" sz="3200" b="1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uz-Latn-UZ" b="1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JAVOBLAR </a:t>
                </a:r>
              </a:p>
              <a:p>
                <a:pPr marL="0" indent="0" algn="just">
                  <a:buNone/>
                </a:pPr>
                <a:r>
                  <a:rPr lang="uz-Latn-UZ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1.</a:t>
                </a:r>
                <a:r>
                  <a:rPr lang="en-US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uz-Latn-UZ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Yo‘nalishi fazoning ixtiyoriy nuqtasida yorug‘lik energiyasining ko‘chish yo‘nalishi bilan ustma-ust tushadigan geometrik chiziq</a:t>
                </a:r>
                <a:r>
                  <a:rPr lang="uz-Latn-UZ" dirty="0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uz-Latn-UZ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nur </a:t>
                </a:r>
                <a:r>
                  <a:rPr lang="uz-Latn-UZ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deyiladi.</a:t>
                </a:r>
                <a:endParaRPr lang="ru-RU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 algn="just">
                  <a:buNone/>
                </a:pPr>
                <a:r>
                  <a:rPr lang="uz-Latn-UZ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2.</a:t>
                </a:r>
                <a:r>
                  <a:rPr lang="ru-RU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uz-Latn-UZ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Yorug‘likning vakuumdagi tezligi </a:t>
                </a:r>
                <a:r>
                  <a:rPr lang="uz-Latn-UZ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300000000 m/s   </a:t>
                </a:r>
                <a:r>
                  <a:rPr lang="uz-Latn-UZ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ga teng.</a:t>
                </a:r>
                <a:endParaRPr lang="ru-RU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 algn="just">
                  <a:buNone/>
                </a:pPr>
                <a:r>
                  <a:rPr lang="uz-Latn-UZ" dirty="0">
                    <a:latin typeface="Arial" panose="020B0604020202020204" pitchFamily="34" charset="0"/>
                    <a:cs typeface="Arial" panose="020B0604020202020204" pitchFamily="34" charset="0"/>
                  </a:rPr>
                  <a:t>3. Tushish burchagi sinusining sinish burchagi sinusiga nisbati berilgan ikki muhit uchun o‘zgarmas kattalik bo‘lib, </a:t>
                </a:r>
                <a:r>
                  <a:rPr lang="uz-Latn-UZ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nisbiy nur sindirish ko‘rsatkichi </a:t>
                </a:r>
                <a:r>
                  <a:rPr lang="uz-Latn-UZ" dirty="0">
                    <a:latin typeface="Arial" panose="020B0604020202020204" pitchFamily="34" charset="0"/>
                    <a:cs typeface="Arial" panose="020B0604020202020204" pitchFamily="34" charset="0"/>
                  </a:rPr>
                  <a:t>deyiladi.</a:t>
                </a:r>
                <a:endParaRPr lang="ru-RU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 algn="just">
                  <a:buNone/>
                </a:pPr>
                <a:r>
                  <a:rPr lang="uz-Latn-UZ" dirty="0">
                    <a:latin typeface="Arial" panose="020B0604020202020204" pitchFamily="34" charset="0"/>
                    <a:cs typeface="Arial" panose="020B0604020202020204" pitchFamily="34" charset="0"/>
                  </a:rPr>
                  <a:t>4. Yorug‘lik nuri sindirish ko‘rsatkichi katta bo‘lgan muhitdan sindirish ko‘rsatkichi kichik bo‘lgan  muhitga tushganda </a:t>
                </a:r>
                <a:r>
                  <a:rPr lang="uz-Latn-UZ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to‘la ichki qaytish </a:t>
                </a:r>
                <a:r>
                  <a:rPr lang="uz-Latn-UZ" dirty="0">
                    <a:latin typeface="Arial" panose="020B0604020202020204" pitchFamily="34" charset="0"/>
                    <a:cs typeface="Arial" panose="020B0604020202020204" pitchFamily="34" charset="0"/>
                  </a:rPr>
                  <a:t>hodisasini kuzatish mumkin.</a:t>
                </a:r>
                <a:endParaRPr lang="ru-RU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 algn="just">
                  <a:buNone/>
                </a:pPr>
                <a:r>
                  <a:rPr lang="uz-Latn-UZ" dirty="0">
                    <a:latin typeface="Arial" panose="020B0604020202020204" pitchFamily="34" charset="0"/>
                    <a:cs typeface="Arial" panose="020B0604020202020204" pitchFamily="34" charset="0"/>
                  </a:rPr>
                  <a:t>5.</a:t>
                </a:r>
                <a:r>
                  <a:rPr lang="ru-RU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uz-Latn-UZ" dirty="0">
                    <a:latin typeface="Arial" panose="020B0604020202020204" pitchFamily="34" charset="0"/>
                    <a:cs typeface="Arial" panose="020B0604020202020204" pitchFamily="34" charset="0"/>
                  </a:rPr>
                  <a:t>To‘la ichki qaytish chegaraviy burchagini aniqlash formulasini yozing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:</a:t>
                </a:r>
                <a:endParaRPr lang="ru-RU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 algn="just">
                  <a:buNone/>
                </a:pPr>
                <a:r>
                  <a:rPr lang="uz-Latn-UZ" sz="3200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14:m>
                  <m:oMath xmlns:m="http://schemas.openxmlformats.org/officeDocument/2006/math">
                    <m:r>
                      <a:rPr lang="en-US" sz="3200" b="0" i="0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                                              </m:t>
                    </m:r>
                    <m:r>
                      <a:rPr lang="uz-Latn-UZ" sz="3200" b="1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𝒔𝒊𝒏</m:t>
                    </m:r>
                    <m:sSub>
                      <m:sSubPr>
                        <m:ctrlPr>
                          <a:rPr lang="uz-Latn-UZ" sz="32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uz-Latn-UZ" sz="32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𝜶</m:t>
                        </m:r>
                      </m:e>
                      <m:sub>
                        <m:r>
                          <a:rPr lang="uz-Latn-UZ" sz="32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𝟎</m:t>
                        </m:r>
                      </m:sub>
                    </m:sSub>
                    <m:r>
                      <a:rPr lang="uz-Latn-UZ" sz="3200" b="1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uz-Latn-UZ" sz="32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uz-Latn-UZ" sz="32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uz-Latn-UZ" sz="32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𝒏</m:t>
                        </m:r>
                      </m:den>
                    </m:f>
                  </m:oMath>
                </a14:m>
                <a:r>
                  <a:rPr lang="uz-Latn-UZ" sz="32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ru-RU" b="1" dirty="0">
                  <a:solidFill>
                    <a:srgbClr val="0070C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Объект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721217" y="95534"/>
                <a:ext cx="10895527" cy="6441743"/>
              </a:xfrm>
              <a:blipFill>
                <a:blip r:embed="rId2"/>
                <a:stretch>
                  <a:fillRect l="-1119" t="-1042" r="-1119" b="-113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8027308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F84E863-76BB-4598-882E-F6D226247C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197734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1-masala</a:t>
            </a:r>
            <a:endParaRPr lang="ru-RU" sz="4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EF55E985-D000-4CA3-BAE1-E0B5AD1A2602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425003" y="1841499"/>
                <a:ext cx="11269013" cy="4335463"/>
              </a:xfrm>
            </p:spPr>
            <p:txBody>
              <a:bodyPr>
                <a:normAutofit/>
              </a:bodyPr>
              <a:lstStyle/>
              <a:p>
                <a:pPr marL="0" indent="0" algn="just">
                  <a:buNone/>
                </a:pP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</a:t>
                </a:r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Shisha – havo chegarasidagi yorug‘likning to‘la ichki qaytish chegaraviy burchagi 37° ekanligini bilgan holda, yorug‘likning shishadagi tezligini aniqlang.</a:t>
                </a:r>
                <a:endParaRPr lang="en-US" sz="36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 algn="just">
                  <a:buNone/>
                </a:pPr>
                <a14:m>
                  <m:oMath xmlns:m="http://schemas.openxmlformats.org/officeDocument/2006/math">
                    <m:r>
                      <a:rPr lang="en-US" sz="36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𝒄</m:t>
                    </m:r>
                    <m:r>
                      <a:rPr lang="en-US" sz="36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36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𝟑</m:t>
                    </m:r>
                    <m:r>
                      <a:rPr lang="en-US" sz="36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  <m:sSup>
                      <m:sSupPr>
                        <m:ctrlPr>
                          <a:rPr lang="en-US" sz="36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36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𝟏𝟎</m:t>
                        </m:r>
                      </m:e>
                      <m:sup>
                        <m:r>
                          <a:rPr lang="en-US" sz="36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𝟖</m:t>
                        </m:r>
                      </m:sup>
                    </m:sSup>
                    <m:r>
                      <a:rPr lang="en-US" sz="36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en-US" sz="36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𝒎</m:t>
                    </m:r>
                    <m:r>
                      <a:rPr lang="en-US" sz="36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/</m:t>
                    </m:r>
                    <m:r>
                      <a:rPr lang="en-US" sz="36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𝒔</m:t>
                    </m:r>
                  </m:oMath>
                </a14:m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uz-Latn-UZ" sz="36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 algn="just">
                  <a:buNone/>
                </a:pPr>
                <a:endParaRPr lang="ru-RU" sz="36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EF55E985-D000-4CA3-BAE1-E0B5AD1A2602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25003" y="1841499"/>
                <a:ext cx="11269013" cy="4335463"/>
              </a:xfrm>
              <a:blipFill>
                <a:blip r:embed="rId2"/>
                <a:stretch>
                  <a:fillRect l="-1677" t="-3376" r="-162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0241455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8" name="Текст 7">
                <a:extLst>
                  <a:ext uri="{FF2B5EF4-FFF2-40B4-BE49-F238E27FC236}">
                    <a16:creationId xmlns:a16="http://schemas.microsoft.com/office/drawing/2014/main" id="{A9941E72-F7BB-4003-A70A-F8AD012D167E}"/>
                  </a:ext>
                </a:extLst>
              </p:cNvPr>
              <p:cNvSpPr>
                <a:spLocks noGrp="1"/>
              </p:cNvSpPr>
              <p:nvPr>
                <p:ph type="body" sz="quarter" idx="14"/>
              </p:nvPr>
            </p:nvSpPr>
            <p:spPr>
              <a:xfrm>
                <a:off x="5029200" y="256404"/>
                <a:ext cx="5387055" cy="3460830"/>
              </a:xfrm>
            </p:spPr>
            <p:txBody>
              <a:bodyPr/>
              <a:lstStyle/>
              <a:p>
                <a:pPr algn="ctr"/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  </a:t>
                </a:r>
                <a:r>
                  <a:rPr lang="uz-Latn-UZ" sz="32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Formula:</a:t>
                </a:r>
                <a:endParaRPr lang="en-US" sz="3200" b="1" dirty="0">
                  <a:solidFill>
                    <a:schemeClr val="accent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𝜗</m:t>
                      </m:r>
                      <m:r>
                        <a:rPr lang="en-US" sz="32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f>
                        <m:fPr>
                          <m:ctrlPr>
                            <a:rPr lang="en-US" sz="32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sz="32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𝑐</m:t>
                          </m:r>
                        </m:num>
                        <m:den>
                          <m:r>
                            <a:rPr lang="en-US" sz="32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𝑛</m:t>
                          </m:r>
                        </m:den>
                      </m:f>
                    </m:oMath>
                  </m:oMathPara>
                </a14:m>
                <a:endParaRPr lang="en-US" sz="3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ctr"/>
                <a14:m>
                  <m:oMath xmlns:m="http://schemas.openxmlformats.org/officeDocument/2006/math">
                    <m:r>
                      <a:rPr lang="en-US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𝑠𝑖𝑛</m:t>
                    </m:r>
                    <m:sSub>
                      <m:sSubPr>
                        <m:ctrlPr>
                          <a:rPr lang="en-US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𝛼</m:t>
                        </m:r>
                      </m:e>
                      <m:sub>
                        <m:r>
                          <a:rPr lang="en-US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0</m:t>
                        </m:r>
                      </m:sub>
                    </m:sSub>
                    <m:r>
                      <a:rPr lang="en-US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num>
                      <m:den>
                        <m:r>
                          <a:rPr lang="en-US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𝑛</m:t>
                        </m:r>
                      </m:den>
                    </m:f>
                    <m:r>
                      <a:rPr lang="en-US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⇒</m:t>
                    </m:r>
                    <m:r>
                      <a:rPr lang="en-US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𝑛</m:t>
                    </m:r>
                    <m:r>
                      <a:rPr lang="en-US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num>
                      <m:den>
                        <m:r>
                          <a:rPr lang="en-US" sz="36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𝑠𝑖𝑛</m:t>
                        </m:r>
                        <m:sSub>
                          <m:sSubPr>
                            <m:ctrlPr>
                              <a:rPr lang="en-US" sz="36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sz="36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𝛼</m:t>
                            </m:r>
                          </m:e>
                          <m:sub>
                            <m:r>
                              <a:rPr lang="en-US" sz="36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0</m:t>
                            </m:r>
                          </m:sub>
                        </m:sSub>
                      </m:den>
                    </m:f>
                  </m:oMath>
                </a14:m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</a:p>
              <a:p>
                <a:pPr algn="ctr"/>
                <a14:m>
                  <m:oMath xmlns:m="http://schemas.openxmlformats.org/officeDocument/2006/math">
                    <m:r>
                      <a:rPr lang="en-US" sz="36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𝜗</m:t>
                    </m:r>
                    <m:r>
                      <a:rPr lang="en-US" sz="36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36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36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𝑐</m:t>
                        </m:r>
                        <m:r>
                          <a:rPr lang="en-US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 </m:t>
                        </m:r>
                        <m:r>
                          <a:rPr lang="en-US" sz="36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𝑠𝑖𝑛</m:t>
                        </m:r>
                        <m:sSub>
                          <m:sSubPr>
                            <m:ctrlPr>
                              <a:rPr lang="en-US" sz="36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sz="36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𝛼</m:t>
                            </m:r>
                          </m:e>
                          <m:sub>
                            <m:r>
                              <a:rPr lang="en-US" sz="36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0</m:t>
                            </m:r>
                          </m:sub>
                        </m:sSub>
                      </m:num>
                      <m:den>
                        <m:r>
                          <a:rPr lang="en-US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den>
                    </m:f>
                    <m:r>
                      <a:rPr lang="en-US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36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𝑐</m:t>
                    </m:r>
                    <m:r>
                      <a:rPr lang="en-US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en-US" sz="36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𝑠𝑖𝑛</m:t>
                    </m:r>
                    <m:sSub>
                      <m:sSubPr>
                        <m:ctrlPr>
                          <a:rPr lang="en-US" sz="36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36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𝛼</m:t>
                        </m:r>
                      </m:e>
                      <m:sub>
                        <m:r>
                          <a:rPr lang="en-US" sz="36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0</m:t>
                        </m:r>
                      </m:sub>
                    </m:sSub>
                  </m:oMath>
                </a14:m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uz-Latn-UZ" sz="3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8" name="Текст 7">
                <a:extLst>
                  <a:ext uri="{FF2B5EF4-FFF2-40B4-BE49-F238E27FC236}">
                    <a16:creationId xmlns:a16="http://schemas.microsoft.com/office/drawing/2014/main" id="{A9941E72-F7BB-4003-A70A-F8AD012D167E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sz="quarter" idx="14"/>
              </p:nvPr>
            </p:nvSpPr>
            <p:spPr>
              <a:xfrm>
                <a:off x="5029200" y="256404"/>
                <a:ext cx="5387055" cy="3460830"/>
              </a:xfrm>
              <a:blipFill>
                <a:blip r:embed="rId2"/>
                <a:stretch>
                  <a:fillRect t="-246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5" name="Прямая соединительная линия 14">
            <a:extLst>
              <a:ext uri="{FF2B5EF4-FFF2-40B4-BE49-F238E27FC236}">
                <a16:creationId xmlns:a16="http://schemas.microsoft.com/office/drawing/2014/main" id="{EBB494ED-E982-4FFD-92D6-05B811471AC6}"/>
              </a:ext>
            </a:extLst>
          </p:cNvPr>
          <p:cNvCxnSpPr>
            <a:cxnSpLocks/>
          </p:cNvCxnSpPr>
          <p:nvPr/>
        </p:nvCxnSpPr>
        <p:spPr>
          <a:xfrm flipH="1">
            <a:off x="5025407" y="704520"/>
            <a:ext cx="1" cy="2177201"/>
          </a:xfrm>
          <a:prstGeom prst="line">
            <a:avLst/>
          </a:prstGeom>
          <a:ln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>
            <a:extLst>
              <a:ext uri="{FF2B5EF4-FFF2-40B4-BE49-F238E27FC236}">
                <a16:creationId xmlns:a16="http://schemas.microsoft.com/office/drawing/2014/main" id="{1AA31EA8-E4F8-48A1-B32D-B34E40401B85}"/>
              </a:ext>
            </a:extLst>
          </p:cNvPr>
          <p:cNvCxnSpPr>
            <a:cxnSpLocks/>
          </p:cNvCxnSpPr>
          <p:nvPr/>
        </p:nvCxnSpPr>
        <p:spPr>
          <a:xfrm>
            <a:off x="1320799" y="1986819"/>
            <a:ext cx="3566236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Текст 8">
                <a:extLst>
                  <a:ext uri="{FF2B5EF4-FFF2-40B4-BE49-F238E27FC236}">
                    <a16:creationId xmlns:a16="http://schemas.microsoft.com/office/drawing/2014/main" id="{BFD3E70D-B3C1-4417-B987-133A28B5F260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320799" y="3786085"/>
                <a:ext cx="11046928" cy="2815511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0" indent="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152378" indent="-152378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304757" indent="-152378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533324" indent="-228567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761891" indent="-228567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uz-Latn-UZ" sz="32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Yechish</a:t>
                </a:r>
                <a:r>
                  <a:rPr lang="uz-Latn-UZ" sz="36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36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 </m:t>
                    </m:r>
                    <m:r>
                      <a:rPr lang="en-US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𝑠𝑖𝑛</m:t>
                    </m:r>
                    <m:r>
                      <a:rPr lang="en-US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37°≈0,6 </m:t>
                    </m:r>
                  </m:oMath>
                </a14:m>
                <a:endParaRPr lang="en-US" sz="3600" dirty="0">
                  <a:solidFill>
                    <a:srgbClr val="0070C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14:m>
                  <m:oMath xmlns:m="http://schemas.openxmlformats.org/officeDocument/2006/math">
                    <m:r>
                      <a:rPr lang="en-US" sz="360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𝜗</m:t>
                    </m:r>
                    <m:r>
                      <a:rPr lang="en-US" sz="36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36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3∙</m:t>
                    </m:r>
                    <m:sSup>
                      <m:sSupPr>
                        <m:ctrlPr>
                          <a:rPr lang="en-US" sz="36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36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10</m:t>
                        </m:r>
                      </m:e>
                      <m:sup>
                        <m:r>
                          <a:rPr lang="en-US" sz="36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8</m:t>
                        </m:r>
                      </m:sup>
                    </m:sSup>
                    <m:f>
                      <m:fPr>
                        <m:ctrlPr>
                          <a:rPr lang="en-US" sz="36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36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𝑚</m:t>
                        </m:r>
                      </m:num>
                      <m:den>
                        <m:r>
                          <a:rPr lang="en-US" sz="36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𝑠</m:t>
                        </m:r>
                      </m:den>
                    </m:f>
                    <m:r>
                      <a:rPr lang="en-US" sz="36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∙0,6=</m:t>
                    </m:r>
                    <m:r>
                      <a:rPr lang="en-US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1,8∙</m:t>
                    </m:r>
                    <m:sSup>
                      <m:sSupPr>
                        <m:ctrlPr>
                          <a:rPr lang="en-US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10</m:t>
                        </m:r>
                      </m:e>
                      <m:sup>
                        <m:r>
                          <a:rPr lang="en-US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8</m:t>
                        </m:r>
                      </m:sup>
                    </m:sSup>
                    <m:r>
                      <a:rPr lang="en-US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en-US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𝑚</m:t>
                    </m:r>
                    <m:r>
                      <a:rPr lang="en-US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/</m:t>
                    </m:r>
                    <m:r>
                      <a:rPr lang="en-US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𝑠</m:t>
                    </m:r>
                  </m:oMath>
                </a14:m>
                <a:r>
                  <a:rPr lang="en-US" sz="3600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r>
                  <a:rPr lang="en-US" sz="36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Javob: </a:t>
                </a:r>
                <a14:m>
                  <m:oMath xmlns:m="http://schemas.openxmlformats.org/officeDocument/2006/math">
                    <m:r>
                      <a:rPr lang="en-US" sz="36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𝝑</m:t>
                    </m:r>
                    <m:r>
                      <a:rPr lang="en-US" sz="36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36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𝟏</m:t>
                    </m:r>
                    <m:r>
                      <a:rPr lang="en-US" sz="36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,</m:t>
                    </m:r>
                    <m:r>
                      <a:rPr lang="en-US" sz="36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𝟖</m:t>
                    </m:r>
                    <m:r>
                      <a:rPr lang="en-US" sz="36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  <m:sSup>
                      <m:sSupPr>
                        <m:ctrlPr>
                          <a:rPr lang="en-US" sz="3600" b="1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3600" b="1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𝟏𝟎</m:t>
                        </m:r>
                      </m:e>
                      <m:sup>
                        <m:r>
                          <a:rPr lang="en-US" sz="3600" b="1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𝟖</m:t>
                        </m:r>
                      </m:sup>
                    </m:sSup>
                    <m:r>
                      <a:rPr lang="en-US" sz="36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en-US" sz="36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𝒎</m:t>
                    </m:r>
                    <m:r>
                      <a:rPr lang="en-US" sz="36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/</m:t>
                    </m:r>
                    <m:r>
                      <a:rPr lang="en-US" sz="36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𝒔</m:t>
                    </m:r>
                  </m:oMath>
                </a14:m>
                <a:r>
                  <a:rPr lang="en-US" sz="36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uz-Latn-UZ" sz="3600" b="1" dirty="0">
                  <a:solidFill>
                    <a:schemeClr val="accent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7" name="Текст 8">
                <a:extLst>
                  <a:ext uri="{FF2B5EF4-FFF2-40B4-BE49-F238E27FC236}">
                    <a16:creationId xmlns:a16="http://schemas.microsoft.com/office/drawing/2014/main" id="{BFD3E70D-B3C1-4417-B987-133A28B5F26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20799" y="3786085"/>
                <a:ext cx="11046928" cy="2815511"/>
              </a:xfrm>
              <a:prstGeom prst="rect">
                <a:avLst/>
              </a:prstGeom>
              <a:blipFill>
                <a:blip r:embed="rId3"/>
                <a:stretch>
                  <a:fillRect l="-1711" t="-519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Текст 7">
                <a:extLst>
                  <a:ext uri="{FF2B5EF4-FFF2-40B4-BE49-F238E27FC236}">
                    <a16:creationId xmlns:a16="http://schemas.microsoft.com/office/drawing/2014/main" id="{1EEE983A-1D03-454E-90EF-CB202336A02C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320799" y="187553"/>
                <a:ext cx="4669183" cy="3748343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0" indent="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152378" indent="-152378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304757" indent="-152378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533324" indent="-228567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761891" indent="-228567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uz-Latn-UZ" sz="40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 </a:t>
                </a:r>
                <a:r>
                  <a:rPr lang="uz-Latn-UZ" sz="32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Berilgan:</a:t>
                </a:r>
                <a:endParaRPr lang="en-US" sz="3200" b="1" dirty="0">
                  <a:solidFill>
                    <a:schemeClr val="accent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uz-Latn-UZ" sz="32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32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𝛼</m:t>
                        </m:r>
                      </m:e>
                      <m:sub>
                        <m:r>
                          <a:rPr lang="en-US" sz="32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0</m:t>
                        </m:r>
                      </m:sub>
                    </m:sSub>
                    <m:r>
                      <a:rPr lang="en-US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=37°</m:t>
                    </m:r>
                  </m:oMath>
                </a14:m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14:m>
                  <m:oMath xmlns:m="http://schemas.openxmlformats.org/officeDocument/2006/math">
                    <m:r>
                      <a:rPr lang="en-US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𝑐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=3∙</m:t>
                    </m:r>
                    <m:sSup>
                      <m:sSupPr>
                        <m:ctrlPr>
                          <a:rPr lang="en-US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10</m:t>
                        </m:r>
                      </m:e>
                      <m:sup>
                        <m:r>
                          <a:rPr lang="en-US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8</m:t>
                        </m:r>
                      </m:sup>
                    </m:sSup>
                    <m:r>
                      <a:rPr lang="en-US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𝑚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/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𝑠</m:t>
                    </m:r>
                  </m:oMath>
                </a14:m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endParaRPr lang="uz-Latn-UZ" sz="3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uz-Latn-UZ" sz="32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Topish kerak:</a:t>
                </a:r>
                <a:r>
                  <a:rPr lang="en-US" sz="32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32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𝜗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−?</m:t>
                    </m:r>
                  </m:oMath>
                </a14:m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uz-Latn-UZ" sz="3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2" name="Текст 7">
                <a:extLst>
                  <a:ext uri="{FF2B5EF4-FFF2-40B4-BE49-F238E27FC236}">
                    <a16:creationId xmlns:a16="http://schemas.microsoft.com/office/drawing/2014/main" id="{1EEE983A-1D03-454E-90EF-CB202336A02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20799" y="187553"/>
                <a:ext cx="4669183" cy="3748343"/>
              </a:xfrm>
              <a:prstGeom prst="rect">
                <a:avLst/>
              </a:prstGeom>
              <a:blipFill>
                <a:blip r:embed="rId4"/>
                <a:stretch>
                  <a:fillRect l="-3394" t="-113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9970429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uild="p"/>
      <p:bldP spid="12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F84E863-76BB-4598-882E-F6D226247C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197734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2-masala</a:t>
            </a:r>
            <a:endParaRPr lang="ru-RU" sz="4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EF55E985-D000-4CA3-BAE1-E0B5AD1A2602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425003" y="1765299"/>
                <a:ext cx="11269013" cy="4411663"/>
              </a:xfrm>
            </p:spPr>
            <p:txBody>
              <a:bodyPr>
                <a:normAutofit/>
              </a:bodyPr>
              <a:lstStyle/>
              <a:p>
                <a:pPr marL="0" indent="0" algn="just">
                  <a:buNone/>
                </a:pP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</a:t>
                </a:r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Nur dastasi suvdan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(n</a:t>
                </a:r>
                <a14:m>
                  <m:oMath xmlns:m="http://schemas.openxmlformats.org/officeDocument/2006/math">
                    <m:r>
                      <a:rPr lang="en-US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</m:oMath>
                </a14:m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1,33) havoga o‘tmoqda. To‘la ichki qaytish ro‘y berishi uchun suv ichidan tushayotgan nur qanday burchak ostida tushishi kerak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?</a:t>
                </a:r>
                <a:endParaRPr lang="ru-RU" sz="36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EF55E985-D000-4CA3-BAE1-E0B5AD1A2602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25003" y="1765299"/>
                <a:ext cx="11269013" cy="4411663"/>
              </a:xfrm>
              <a:blipFill>
                <a:blip r:embed="rId2"/>
                <a:stretch>
                  <a:fillRect l="-1677" t="-3458" r="-162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77005021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8" name="Текст 7">
                <a:extLst>
                  <a:ext uri="{FF2B5EF4-FFF2-40B4-BE49-F238E27FC236}">
                    <a16:creationId xmlns:a16="http://schemas.microsoft.com/office/drawing/2014/main" id="{A9941E72-F7BB-4003-A70A-F8AD012D167E}"/>
                  </a:ext>
                </a:extLst>
              </p:cNvPr>
              <p:cNvSpPr>
                <a:spLocks noGrp="1"/>
              </p:cNvSpPr>
              <p:nvPr>
                <p:ph type="body" sz="quarter" idx="14"/>
              </p:nvPr>
            </p:nvSpPr>
            <p:spPr>
              <a:xfrm>
                <a:off x="5359400" y="749300"/>
                <a:ext cx="5056855" cy="2967934"/>
              </a:xfrm>
            </p:spPr>
            <p:txBody>
              <a:bodyPr/>
              <a:lstStyle/>
              <a:p>
                <a:pPr algn="ctr"/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  </a:t>
                </a:r>
                <a:r>
                  <a:rPr lang="uz-Latn-UZ" sz="32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Formula:</a:t>
                </a:r>
                <a:endParaRPr lang="en-US" sz="3200" b="1" dirty="0">
                  <a:solidFill>
                    <a:schemeClr val="accent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ctr"/>
                <a14:m>
                  <m:oMath xmlns:m="http://schemas.openxmlformats.org/officeDocument/2006/math">
                    <m:r>
                      <a:rPr lang="en-US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𝑠𝑖𝑛</m:t>
                    </m:r>
                    <m:sSub>
                      <m:sSubPr>
                        <m:ctrlPr>
                          <a:rPr lang="en-US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𝛼</m:t>
                        </m:r>
                      </m:e>
                      <m:sub>
                        <m:r>
                          <a:rPr lang="en-US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0</m:t>
                        </m:r>
                      </m:sub>
                    </m:sSub>
                    <m:r>
                      <a:rPr lang="en-US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num>
                      <m:den>
                        <m:r>
                          <a:rPr lang="en-US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𝑛</m:t>
                        </m:r>
                      </m:den>
                    </m:f>
                  </m:oMath>
                </a14:m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algn="ctr"/>
                <a14:m>
                  <m:oMath xmlns:m="http://schemas.openxmlformats.org/officeDocument/2006/math">
                    <m:sSub>
                      <m:sSubPr>
                        <m:ctrlPr>
                          <a:rPr lang="uz-Latn-UZ" sz="36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36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𝛼</m:t>
                        </m:r>
                      </m:e>
                      <m:sub>
                        <m:r>
                          <a:rPr lang="en-US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0</m:t>
                        </m:r>
                      </m:sub>
                    </m:sSub>
                    <m:r>
                      <a:rPr lang="en-US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𝑎𝑟𝑐𝑠𝑖𝑛</m:t>
                    </m:r>
                    <m:f>
                      <m:fPr>
                        <m:ctrlPr>
                          <a:rPr lang="en-US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num>
                      <m:den>
                        <m:r>
                          <a:rPr lang="en-US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𝑛</m:t>
                        </m:r>
                      </m:den>
                    </m:f>
                  </m:oMath>
                </a14:m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algn="ctr"/>
                <a:endParaRPr lang="uz-Latn-UZ" sz="3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8" name="Текст 7">
                <a:extLst>
                  <a:ext uri="{FF2B5EF4-FFF2-40B4-BE49-F238E27FC236}">
                    <a16:creationId xmlns:a16="http://schemas.microsoft.com/office/drawing/2014/main" id="{A9941E72-F7BB-4003-A70A-F8AD012D167E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sz="quarter" idx="14"/>
              </p:nvPr>
            </p:nvSpPr>
            <p:spPr>
              <a:xfrm>
                <a:off x="5359400" y="749300"/>
                <a:ext cx="5056855" cy="2967934"/>
              </a:xfrm>
              <a:blipFill>
                <a:blip r:embed="rId2"/>
                <a:stretch>
                  <a:fillRect t="-287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5" name="Прямая соединительная линия 14">
            <a:extLst>
              <a:ext uri="{FF2B5EF4-FFF2-40B4-BE49-F238E27FC236}">
                <a16:creationId xmlns:a16="http://schemas.microsoft.com/office/drawing/2014/main" id="{EBB494ED-E982-4FFD-92D6-05B811471AC6}"/>
              </a:ext>
            </a:extLst>
          </p:cNvPr>
          <p:cNvCxnSpPr>
            <a:cxnSpLocks/>
          </p:cNvCxnSpPr>
          <p:nvPr/>
        </p:nvCxnSpPr>
        <p:spPr>
          <a:xfrm flipH="1">
            <a:off x="5628746" y="744292"/>
            <a:ext cx="1" cy="177795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>
            <a:extLst>
              <a:ext uri="{FF2B5EF4-FFF2-40B4-BE49-F238E27FC236}">
                <a16:creationId xmlns:a16="http://schemas.microsoft.com/office/drawing/2014/main" id="{1AA31EA8-E4F8-48A1-B32D-B34E40401B85}"/>
              </a:ext>
            </a:extLst>
          </p:cNvPr>
          <p:cNvCxnSpPr>
            <a:cxnSpLocks/>
          </p:cNvCxnSpPr>
          <p:nvPr/>
        </p:nvCxnSpPr>
        <p:spPr>
          <a:xfrm>
            <a:off x="1384439" y="1829144"/>
            <a:ext cx="3566236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Текст 8">
                <a:extLst>
                  <a:ext uri="{FF2B5EF4-FFF2-40B4-BE49-F238E27FC236}">
                    <a16:creationId xmlns:a16="http://schemas.microsoft.com/office/drawing/2014/main" id="{BFD3E70D-B3C1-4417-B987-133A28B5F260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257303" y="3935896"/>
                <a:ext cx="11110424" cy="2665700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0" indent="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152378" indent="-152378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304757" indent="-152378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533324" indent="-228567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761891" indent="-228567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uz-Latn-UZ" sz="32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Yechish</a:t>
                </a:r>
                <a:r>
                  <a:rPr lang="uz-Latn-UZ" sz="36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6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36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𝛼</m:t>
                        </m:r>
                      </m:e>
                      <m:sub>
                        <m:r>
                          <a:rPr lang="en-US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0</m:t>
                        </m:r>
                      </m:sub>
                    </m:sSub>
                    <m:r>
                      <a:rPr lang="en-US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𝑎𝑟𝑐𝑠𝑖𝑛</m:t>
                    </m:r>
                    <m:f>
                      <m:fPr>
                        <m:ctrlPr>
                          <a:rPr lang="en-US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num>
                      <m:den>
                        <m:r>
                          <a:rPr lang="en-US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  <m:r>
                          <a:rPr lang="en-US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,</m:t>
                        </m:r>
                        <m:r>
                          <a:rPr lang="en-US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33</m:t>
                        </m:r>
                      </m:den>
                    </m:f>
                    <m:r>
                      <a:rPr lang="en-US" sz="36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≈</m:t>
                    </m:r>
                    <m:r>
                      <m:rPr>
                        <m:sty m:val="p"/>
                      </m:rPr>
                      <a:rPr lang="en-US" sz="36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arcsin</m:t>
                    </m:r>
                    <m:r>
                      <a:rPr lang="en-US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⁡(</m:t>
                    </m:r>
                    <m:r>
                      <a:rPr lang="en-US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0</m:t>
                    </m:r>
                    <m:r>
                      <a:rPr lang="en-US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,</m:t>
                    </m:r>
                    <m:r>
                      <a:rPr lang="en-US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75</m:t>
                    </m:r>
                    <m:r>
                      <a:rPr lang="en-US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)≈</m:t>
                    </m:r>
                    <m:r>
                      <a:rPr lang="en-US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49</m:t>
                    </m:r>
                    <m:r>
                      <a:rPr lang="en-US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°</m:t>
                    </m:r>
                  </m:oMath>
                </a14:m>
                <a:endParaRPr lang="uz-Latn-UZ" sz="3600" dirty="0">
                  <a:latin typeface="Arial" panose="020B0604020202020204" pitchFamily="34" charset="0"/>
                  <a:ea typeface="Cambria Math" panose="02040503050406030204" pitchFamily="18" charset="0"/>
                  <a:cs typeface="Arial" panose="020B0604020202020204" pitchFamily="34" charset="0"/>
                </a:endParaRPr>
              </a:p>
              <a:p>
                <a:r>
                  <a:rPr lang="en-US" sz="36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Javob:</a:t>
                </a:r>
                <a:r>
                  <a:rPr lang="uz-Latn-UZ" sz="36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uz-Latn-UZ" sz="3600" b="1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3600" b="1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𝜶</m:t>
                        </m:r>
                      </m:e>
                      <m:sub>
                        <m:r>
                          <a:rPr lang="en-US" sz="3600" b="1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𝟎</m:t>
                        </m:r>
                      </m:sub>
                    </m:sSub>
                    <m:r>
                      <a:rPr lang="uz-Latn-UZ" sz="36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uz-Latn-UZ" sz="36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𝟒𝟗</m:t>
                    </m:r>
                    <m:r>
                      <a:rPr lang="en-US" sz="36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°</m:t>
                    </m:r>
                  </m:oMath>
                </a14:m>
                <a:r>
                  <a:rPr lang="uz-Latn-UZ" sz="36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</p:txBody>
          </p:sp>
        </mc:Choice>
        <mc:Fallback xmlns="">
          <p:sp>
            <p:nvSpPr>
              <p:cNvPr id="7" name="Текст 8">
                <a:extLst>
                  <a:ext uri="{FF2B5EF4-FFF2-40B4-BE49-F238E27FC236}">
                    <a16:creationId xmlns:a16="http://schemas.microsoft.com/office/drawing/2014/main" id="{BFD3E70D-B3C1-4417-B987-133A28B5F26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57303" y="3935896"/>
                <a:ext cx="11110424" cy="2665700"/>
              </a:xfrm>
              <a:prstGeom prst="rect">
                <a:avLst/>
              </a:prstGeom>
              <a:blipFill>
                <a:blip r:embed="rId3"/>
                <a:stretch>
                  <a:fillRect l="-1646" t="-228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Текст 7">
                <a:extLst>
                  <a:ext uri="{FF2B5EF4-FFF2-40B4-BE49-F238E27FC236}">
                    <a16:creationId xmlns:a16="http://schemas.microsoft.com/office/drawing/2014/main" id="{1EEE983A-1D03-454E-90EF-CB202336A02C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257303" y="604636"/>
                <a:ext cx="4732679" cy="3186596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0" indent="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152378" indent="-152378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304757" indent="-152378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533324" indent="-228567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761891" indent="-228567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uz-Latn-UZ" sz="32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Berilgan:</a:t>
                </a:r>
                <a:endParaRPr lang="en-US" sz="3200" b="1" dirty="0">
                  <a:solidFill>
                    <a:schemeClr val="accent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14:m>
                  <m:oMath xmlns:m="http://schemas.openxmlformats.org/officeDocument/2006/math">
                    <m:r>
                      <a:rPr lang="en-US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en-US" sz="32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𝑛</m:t>
                    </m:r>
                    <m:r>
                      <a:rPr lang="en-US" sz="32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32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1</m:t>
                    </m:r>
                    <m:r>
                      <a:rPr lang="en-US" sz="32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,</m:t>
                    </m:r>
                    <m:r>
                      <a:rPr lang="en-US" sz="32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33</m:t>
                    </m:r>
                  </m:oMath>
                </a14:m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uz-Latn-UZ" sz="3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uz-Latn-UZ" sz="32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Topish kerak: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uz-Latn-UZ" sz="32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32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𝛼</m:t>
                        </m:r>
                      </m:e>
                      <m:sub>
                        <m:r>
                          <a:rPr lang="en-US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0</m:t>
                        </m:r>
                      </m:sub>
                    </m:sSub>
                    <m:r>
                      <a:rPr lang="uz-Latn-UZ" sz="320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−?</m:t>
                    </m:r>
                  </m:oMath>
                </a14:m>
                <a:r>
                  <a:rPr lang="uz-Latn-UZ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</a:p>
            </p:txBody>
          </p:sp>
        </mc:Choice>
        <mc:Fallback xmlns="">
          <p:sp>
            <p:nvSpPr>
              <p:cNvPr id="12" name="Текст 7">
                <a:extLst>
                  <a:ext uri="{FF2B5EF4-FFF2-40B4-BE49-F238E27FC236}">
                    <a16:creationId xmlns:a16="http://schemas.microsoft.com/office/drawing/2014/main" id="{1EEE983A-1D03-454E-90EF-CB202336A02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57303" y="604636"/>
                <a:ext cx="4732679" cy="3186596"/>
              </a:xfrm>
              <a:prstGeom prst="rect">
                <a:avLst/>
              </a:prstGeom>
              <a:blipFill>
                <a:blip r:embed="rId4"/>
                <a:stretch>
                  <a:fillRect l="-3218" t="-133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2140735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uild="p"/>
      <p:bldP spid="12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F84E863-76BB-4598-882E-F6D226247C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197734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3-masala</a:t>
            </a:r>
            <a:endParaRPr lang="ru-RU" sz="4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EF55E985-D000-4CA3-BAE1-E0B5AD1A260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5003" y="1752599"/>
            <a:ext cx="11269013" cy="4424363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uz-Latn-UZ" sz="3600" dirty="0">
                <a:latin typeface="Arial" panose="020B0604020202020204" pitchFamily="34" charset="0"/>
                <a:cs typeface="Arial" panose="020B0604020202020204" pitchFamily="34" charset="0"/>
              </a:rPr>
              <a:t>Nur dastasi bir muhitdan nur sindirish ko‘rsatkichi 1,2 bo‘lgan ikkinchi muhitga 47° burchak ost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uz-Latn-UZ" sz="3600" dirty="0">
                <a:latin typeface="Arial" panose="020B0604020202020204" pitchFamily="34" charset="0"/>
                <a:cs typeface="Arial" panose="020B0604020202020204" pitchFamily="34" charset="0"/>
              </a:rPr>
              <a:t>da tushganda to‘la ichki qaytish hodisasi kuzatildi. Birinchi muhitning nur sindirish ko‘rsatkichi qanday bo‘lga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n?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422919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8" name="Текст 7">
                <a:extLst>
                  <a:ext uri="{FF2B5EF4-FFF2-40B4-BE49-F238E27FC236}">
                    <a16:creationId xmlns:a16="http://schemas.microsoft.com/office/drawing/2014/main" id="{A9941E72-F7BB-4003-A70A-F8AD012D167E}"/>
                  </a:ext>
                </a:extLst>
              </p:cNvPr>
              <p:cNvSpPr>
                <a:spLocks noGrp="1"/>
              </p:cNvSpPr>
              <p:nvPr>
                <p:ph type="body" sz="quarter" idx="14"/>
              </p:nvPr>
            </p:nvSpPr>
            <p:spPr>
              <a:xfrm>
                <a:off x="5067300" y="721722"/>
                <a:ext cx="5348956" cy="2995512"/>
              </a:xfrm>
            </p:spPr>
            <p:txBody>
              <a:bodyPr/>
              <a:lstStyle/>
              <a:p>
                <a:pPr algn="ctr"/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  </a:t>
                </a:r>
                <a:r>
                  <a:rPr lang="uz-Latn-UZ" sz="32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Formula:</a:t>
                </a:r>
                <a:endParaRPr lang="en-US" sz="3200" b="1" dirty="0">
                  <a:solidFill>
                    <a:schemeClr val="accent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ctr"/>
                <a14:m>
                  <m:oMath xmlns:m="http://schemas.openxmlformats.org/officeDocument/2006/math">
                    <m:r>
                      <a:rPr lang="en-US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𝑠𝑖𝑛</m:t>
                    </m:r>
                    <m:sSub>
                      <m:sSubPr>
                        <m:ctrlP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𝛼</m:t>
                        </m:r>
                      </m:e>
                      <m:sub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0</m:t>
                        </m:r>
                      </m:sub>
                    </m:sSub>
                    <m:r>
                      <a:rPr lang="en-US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sz="40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sz="40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𝑛</m:t>
                            </m:r>
                          </m:e>
                          <m:sub>
                            <m:r>
                              <a:rPr lang="en-US" sz="40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en-US" sz="40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sz="40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𝑛</m:t>
                            </m:r>
                          </m:e>
                          <m:sub>
                            <m:r>
                              <a:rPr lang="en-US" sz="40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1</m:t>
                            </m:r>
                          </m:sub>
                        </m:sSub>
                      </m:den>
                    </m:f>
                  </m:oMath>
                </a14:m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algn="ctr"/>
                <a14:m>
                  <m:oMath xmlns:m="http://schemas.openxmlformats.org/officeDocument/2006/math">
                    <m:sSub>
                      <m:sSubPr>
                        <m:ctrlPr>
                          <a:rPr lang="en-US" sz="40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𝑛</m:t>
                        </m:r>
                      </m:e>
                      <m:sub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  <m:r>
                      <a:rPr lang="en-US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sz="40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sz="40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𝑛</m:t>
                            </m:r>
                          </m:e>
                          <m:sub>
                            <m:r>
                              <a:rPr lang="en-US" sz="40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b>
                        </m:sSub>
                      </m:num>
                      <m:den>
                        <m:r>
                          <a:rPr lang="en-US" sz="4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𝑠𝑖𝑛</m:t>
                        </m:r>
                        <m:sSub>
                          <m:sSubPr>
                            <m:ctrlPr>
                              <a:rPr lang="en-US" sz="40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sz="40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𝛼</m:t>
                            </m:r>
                          </m:e>
                          <m:sub>
                            <m:r>
                              <a:rPr lang="en-US" sz="40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0</m:t>
                            </m:r>
                          </m:sub>
                        </m:sSub>
                      </m:den>
                    </m:f>
                  </m:oMath>
                </a14:m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</p:txBody>
          </p:sp>
        </mc:Choice>
        <mc:Fallback xmlns="">
          <p:sp>
            <p:nvSpPr>
              <p:cNvPr id="8" name="Текст 7">
                <a:extLst>
                  <a:ext uri="{FF2B5EF4-FFF2-40B4-BE49-F238E27FC236}">
                    <a16:creationId xmlns:a16="http://schemas.microsoft.com/office/drawing/2014/main" id="{A9941E72-F7BB-4003-A70A-F8AD012D167E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sz="quarter" idx="14"/>
              </p:nvPr>
            </p:nvSpPr>
            <p:spPr>
              <a:xfrm>
                <a:off x="5067300" y="721722"/>
                <a:ext cx="5348956" cy="2995512"/>
              </a:xfrm>
              <a:blipFill>
                <a:blip r:embed="rId2"/>
                <a:stretch>
                  <a:fillRect t="-284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5" name="Прямая соединительная линия 14">
            <a:extLst>
              <a:ext uri="{FF2B5EF4-FFF2-40B4-BE49-F238E27FC236}">
                <a16:creationId xmlns:a16="http://schemas.microsoft.com/office/drawing/2014/main" id="{EBB494ED-E982-4FFD-92D6-05B811471AC6}"/>
              </a:ext>
            </a:extLst>
          </p:cNvPr>
          <p:cNvCxnSpPr>
            <a:cxnSpLocks/>
          </p:cNvCxnSpPr>
          <p:nvPr/>
        </p:nvCxnSpPr>
        <p:spPr>
          <a:xfrm flipH="1">
            <a:off x="5067299" y="798333"/>
            <a:ext cx="1" cy="2177201"/>
          </a:xfrm>
          <a:prstGeom prst="line">
            <a:avLst/>
          </a:prstGeom>
          <a:ln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>
            <a:extLst>
              <a:ext uri="{FF2B5EF4-FFF2-40B4-BE49-F238E27FC236}">
                <a16:creationId xmlns:a16="http://schemas.microsoft.com/office/drawing/2014/main" id="{1AA31EA8-E4F8-48A1-B32D-B34E40401B85}"/>
              </a:ext>
            </a:extLst>
          </p:cNvPr>
          <p:cNvCxnSpPr>
            <a:cxnSpLocks/>
          </p:cNvCxnSpPr>
          <p:nvPr/>
        </p:nvCxnSpPr>
        <p:spPr>
          <a:xfrm>
            <a:off x="977902" y="2434272"/>
            <a:ext cx="3566236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Текст 8">
                <a:extLst>
                  <a:ext uri="{FF2B5EF4-FFF2-40B4-BE49-F238E27FC236}">
                    <a16:creationId xmlns:a16="http://schemas.microsoft.com/office/drawing/2014/main" id="{BFD3E70D-B3C1-4417-B987-133A28B5F260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977902" y="3935896"/>
                <a:ext cx="11389825" cy="2665700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0" indent="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152378" indent="-152378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304757" indent="-152378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533324" indent="-228567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761891" indent="-228567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uz-Latn-UZ" sz="32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Yechish</a:t>
                </a:r>
                <a:r>
                  <a:rPr lang="uz-Latn-UZ" sz="36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36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 </m:t>
                    </m:r>
                    <m:r>
                      <a:rPr lang="en-US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𝑠𝑖𝑛</m:t>
                    </m:r>
                    <m:r>
                      <a:rPr lang="en-US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47°≈0,73 </m:t>
                    </m:r>
                  </m:oMath>
                </a14:m>
                <a:endParaRPr lang="en-US" sz="3600" dirty="0">
                  <a:solidFill>
                    <a:srgbClr val="0070C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36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36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𝑛</m:t>
                        </m:r>
                      </m:e>
                      <m:sub>
                        <m:r>
                          <a:rPr lang="en-US" sz="36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b>
                    </m:sSub>
                    <m:r>
                      <a:rPr lang="en-US" sz="36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36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36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1,2</m:t>
                        </m:r>
                      </m:num>
                      <m:den>
                        <m:r>
                          <a:rPr lang="en-US" sz="36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0,73</m:t>
                        </m:r>
                      </m:den>
                    </m:f>
                    <m:r>
                      <a:rPr lang="en-US" sz="36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≈</m:t>
                    </m:r>
                    <m:r>
                      <a:rPr lang="en-US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1,6</m:t>
                    </m:r>
                  </m:oMath>
                </a14:m>
                <a:r>
                  <a:rPr lang="en-US" sz="3600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r>
                  <a:rPr lang="en-US" sz="36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Javob: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600" b="1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3600" b="1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𝒏</m:t>
                        </m:r>
                      </m:e>
                      <m:sub>
                        <m:r>
                          <a:rPr lang="en-US" sz="3600" b="1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𝟐</m:t>
                        </m:r>
                      </m:sub>
                    </m:sSub>
                    <m:r>
                      <a:rPr lang="en-US" sz="36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≈</m:t>
                    </m:r>
                    <m:r>
                      <a:rPr lang="en-US" sz="36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𝟏</m:t>
                    </m:r>
                    <m:r>
                      <a:rPr lang="en-US" sz="36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,</m:t>
                    </m:r>
                    <m:r>
                      <a:rPr lang="en-US" sz="36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𝟔</m:t>
                    </m:r>
                  </m:oMath>
                </a14:m>
                <a:r>
                  <a:rPr lang="en-US" sz="36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uz-Latn-UZ" sz="3600" b="1" dirty="0">
                  <a:solidFill>
                    <a:schemeClr val="accent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7" name="Текст 8">
                <a:extLst>
                  <a:ext uri="{FF2B5EF4-FFF2-40B4-BE49-F238E27FC236}">
                    <a16:creationId xmlns:a16="http://schemas.microsoft.com/office/drawing/2014/main" id="{BFD3E70D-B3C1-4417-B987-133A28B5F26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77902" y="3935896"/>
                <a:ext cx="11389825" cy="2665700"/>
              </a:xfrm>
              <a:prstGeom prst="rect">
                <a:avLst/>
              </a:prstGeom>
              <a:blipFill>
                <a:blip r:embed="rId3"/>
                <a:stretch>
                  <a:fillRect l="-1605" t="-572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Текст 7">
                <a:extLst>
                  <a:ext uri="{FF2B5EF4-FFF2-40B4-BE49-F238E27FC236}">
                    <a16:creationId xmlns:a16="http://schemas.microsoft.com/office/drawing/2014/main" id="{1EEE983A-1D03-454E-90EF-CB202336A02C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977902" y="721722"/>
                <a:ext cx="4533897" cy="3214174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0" indent="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152378" indent="-152378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304757" indent="-152378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533324" indent="-228567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761891" indent="-228567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uz-Latn-UZ" sz="32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Berilgan:</a:t>
                </a:r>
                <a:endParaRPr lang="en-US" sz="3200" b="1" dirty="0">
                  <a:solidFill>
                    <a:schemeClr val="accent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uz-Latn-UZ" sz="32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32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𝛼</m:t>
                        </m:r>
                      </m:e>
                      <m:sub>
                        <m:r>
                          <a:rPr lang="en-US" sz="32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0</m:t>
                        </m:r>
                      </m:sub>
                    </m:sSub>
                    <m:r>
                      <a:rPr lang="en-US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=47°</m:t>
                    </m:r>
                  </m:oMath>
                </a14:m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32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𝑛</m:t>
                        </m:r>
                      </m:e>
                      <m:sub>
                        <m:r>
                          <a:rPr lang="en-US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b>
                    </m:sSub>
                    <m:r>
                      <a:rPr lang="en-US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=1,2</m:t>
                    </m:r>
                  </m:oMath>
                </a14:m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r>
                  <a:rPr lang="uz-Latn-UZ" sz="32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Topish kerak:</a:t>
                </a:r>
                <a:r>
                  <a:rPr lang="en-US" sz="32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𝑛</m:t>
                        </m:r>
                      </m:e>
                      <m:sub>
                        <m:r>
                          <a:rPr lang="en-US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  <m:r>
                      <a:rPr lang="en-US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−?</m:t>
                    </m:r>
                  </m:oMath>
                </a14:m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uz-Latn-UZ" sz="3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2" name="Текст 7">
                <a:extLst>
                  <a:ext uri="{FF2B5EF4-FFF2-40B4-BE49-F238E27FC236}">
                    <a16:creationId xmlns:a16="http://schemas.microsoft.com/office/drawing/2014/main" id="{1EEE983A-1D03-454E-90EF-CB202336A02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77902" y="721722"/>
                <a:ext cx="4533897" cy="3214174"/>
              </a:xfrm>
              <a:prstGeom prst="rect">
                <a:avLst/>
              </a:prstGeom>
              <a:blipFill>
                <a:blip r:embed="rId4"/>
                <a:stretch>
                  <a:fillRect l="-3360" t="-397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6030196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uild="p"/>
      <p:bldP spid="12" grpId="0" build="p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34</TotalTime>
  <Words>658</Words>
  <Application>Microsoft Office PowerPoint</Application>
  <PresentationFormat>Широкоэкранный</PresentationFormat>
  <Paragraphs>76</Paragraphs>
  <Slides>12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7" baseType="lpstr">
      <vt:lpstr>Arial</vt:lpstr>
      <vt:lpstr>Calibri</vt:lpstr>
      <vt:lpstr>Calibri Light</vt:lpstr>
      <vt:lpstr>Cambria Math</vt:lpstr>
      <vt:lpstr>Тема Office</vt:lpstr>
      <vt:lpstr>Презентация PowerPoint</vt:lpstr>
      <vt:lpstr>Презентация PowerPoint</vt:lpstr>
      <vt:lpstr>     </vt:lpstr>
      <vt:lpstr>1-masala</vt:lpstr>
      <vt:lpstr>Презентация PowerPoint</vt:lpstr>
      <vt:lpstr>2-masala</vt:lpstr>
      <vt:lpstr>Презентация PowerPoint</vt:lpstr>
      <vt:lpstr>3-masala</vt:lpstr>
      <vt:lpstr>Презентация PowerPoint</vt:lpstr>
      <vt:lpstr>4-masala</vt:lpstr>
      <vt:lpstr>Презентация PowerPoint</vt:lpstr>
      <vt:lpstr>Mustaqil bajarish uchun topshiriqlar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LENOVO</dc:creator>
  <cp:lastModifiedBy>hp</cp:lastModifiedBy>
  <cp:revision>15</cp:revision>
  <dcterms:created xsi:type="dcterms:W3CDTF">2021-03-12T13:04:15Z</dcterms:created>
  <dcterms:modified xsi:type="dcterms:W3CDTF">2021-04-04T05:46:21Z</dcterms:modified>
</cp:coreProperties>
</file>