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309" r:id="rId3"/>
    <p:sldId id="302" r:id="rId4"/>
    <p:sldId id="305" r:id="rId5"/>
    <p:sldId id="303" r:id="rId6"/>
    <p:sldId id="304" r:id="rId7"/>
    <p:sldId id="307" r:id="rId8"/>
    <p:sldId id="310" r:id="rId9"/>
    <p:sldId id="301" r:id="rId10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33CCFF"/>
    <a:srgbClr val="00CCFF"/>
    <a:srgbClr val="23232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6" d="100"/>
          <a:sy n="76" d="100"/>
        </p:scale>
        <p:origin x="582" y="-30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CCF577E-7DB7-4834-8B28-A72FE7A17B0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AB4C856D-2CC4-45BC-A28C-A51AEAA8DDF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C48B3E4-19C6-4F36-952D-316B5D3024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A73AD-9E90-41D8-A61C-01A79B163CF7}" type="datetimeFigureOut">
              <a:rPr lang="ru-RU" smtClean="0"/>
              <a:t>04.04.2021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1F1C5A0-B65A-400D-8036-E2E54BF7E8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2D01DCB-12BE-4D3F-9D3E-2AD9FEC7C6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0B1BF-24D7-4BF4-A446-DEF5BCF42D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61592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431FF26-B89B-43E6-ABD2-085BA2981B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D46A3C9D-0420-4DF3-9226-4B1EB07F86C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E74A70D-6D80-4CD3-A98B-7A1C15DCD3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A73AD-9E90-41D8-A61C-01A79B163CF7}" type="datetimeFigureOut">
              <a:rPr lang="ru-RU" smtClean="0"/>
              <a:t>04.04.2021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29F76CD-1912-4654-A87B-5727512C90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3BAAABC-4045-4C06-80CB-4650990D3E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0B1BF-24D7-4BF4-A446-DEF5BCF42D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192715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A7CE7A4D-7372-48BA-B2D3-470B6B4462D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74CE291E-E096-4FB2-85D3-7781DDACF4B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6FE70EC-6A7E-4104-8284-A8638F85B9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A73AD-9E90-41D8-A61C-01A79B163CF7}" type="datetimeFigureOut">
              <a:rPr lang="ru-RU" smtClean="0"/>
              <a:t>04.04.2021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EAC64B8-785E-4BF0-AEBB-C55497D7CB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371038F-D89D-4FCB-9805-7B0152246A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0B1BF-24D7-4BF4-A446-DEF5BCF42D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8389883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4" y="279962"/>
            <a:ext cx="10363201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4401" y="1397001"/>
            <a:ext cx="3328416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39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431792" y="1397001"/>
            <a:ext cx="3328416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39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7949183" y="1397001"/>
            <a:ext cx="3328416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399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1" y="4980569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399"/>
            </a:lvl1pPr>
            <a:lvl2pPr marL="152378" indent="-152378">
              <a:buFont typeface="Arial" panose="020B0604020202020204" pitchFamily="34" charset="0"/>
              <a:buChar char="•"/>
              <a:defRPr sz="1399"/>
            </a:lvl2pPr>
            <a:lvl3pPr marL="304757" indent="-152378">
              <a:defRPr sz="1399"/>
            </a:lvl3pPr>
            <a:lvl4pPr marL="533324" indent="-228567">
              <a:defRPr sz="1399"/>
            </a:lvl4pPr>
            <a:lvl5pPr marL="761891" indent="-228567">
              <a:defRPr sz="139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4431792" y="4980569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399"/>
            </a:lvl1pPr>
            <a:lvl2pPr marL="152378" indent="-152378">
              <a:buFont typeface="Arial" panose="020B0604020202020204" pitchFamily="34" charset="0"/>
              <a:buChar char="•"/>
              <a:defRPr sz="1399"/>
            </a:lvl2pPr>
            <a:lvl3pPr marL="304757" indent="-152378">
              <a:defRPr sz="1399"/>
            </a:lvl3pPr>
            <a:lvl4pPr marL="533324" indent="-228567">
              <a:defRPr sz="1399"/>
            </a:lvl4pPr>
            <a:lvl5pPr marL="761891" indent="-228567">
              <a:defRPr sz="139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7949183" y="4980569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399"/>
            </a:lvl1pPr>
            <a:lvl2pPr marL="152378" indent="-152378">
              <a:buFont typeface="Arial" panose="020B0604020202020204" pitchFamily="34" charset="0"/>
              <a:buChar char="•"/>
              <a:defRPr sz="1399"/>
            </a:lvl2pPr>
            <a:lvl3pPr marL="304757" indent="-152378">
              <a:defRPr sz="1399"/>
            </a:lvl3pPr>
            <a:lvl4pPr marL="533324" indent="-228567">
              <a:defRPr sz="1399"/>
            </a:lvl4pPr>
            <a:lvl5pPr marL="761891" indent="-228567">
              <a:defRPr sz="139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914404" y="933453"/>
            <a:ext cx="10363201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79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4385150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039DB3A-ADC0-4E4E-BDA6-7765CE3543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F1E38CB-E3E3-4EDF-A0EB-4CD6FCE723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A89B2F6-8691-406D-B0DA-3D5E0ED9C9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A73AD-9E90-41D8-A61C-01A79B163CF7}" type="datetimeFigureOut">
              <a:rPr lang="ru-RU" smtClean="0"/>
              <a:t>04.04.2021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588E6A4-D124-477D-AC8A-809CB9CF5B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10EEE4E-7B36-44E2-9500-1BC2C89BAE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0B1BF-24D7-4BF4-A446-DEF5BCF42D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916400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0EDB242-8D01-413B-9DBC-A02D1DBC25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9A2E0D9D-5021-4BB6-8B42-D50939E9FA7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079E00A-2FAA-478F-BEF3-29A34F185E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A73AD-9E90-41D8-A61C-01A79B163CF7}" type="datetimeFigureOut">
              <a:rPr lang="ru-RU" smtClean="0"/>
              <a:t>04.04.2021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80D6B17-D1C0-4578-9F80-EAF0799B32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4DB31C8-0448-44E1-A70E-E6F8F4A150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0B1BF-24D7-4BF4-A446-DEF5BCF42D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126803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404074C-8B30-4920-8E69-3BB4C2FC1D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E9C80AB-0774-4EF4-9E4A-3CA1BB663A4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DFEF05BE-36E0-4C74-98EE-C757B791E08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FE9A18D1-7854-4F7F-B960-74C56D0FB3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A73AD-9E90-41D8-A61C-01A79B163CF7}" type="datetimeFigureOut">
              <a:rPr lang="ru-RU" smtClean="0"/>
              <a:t>04.04.2021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39FB8BCF-9D92-4826-94F7-BD310892D9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A521C214-E71E-45F3-8977-509D091327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0B1BF-24D7-4BF4-A446-DEF5BCF42D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653459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572C842-B67B-4323-800D-0D85A244A2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E18EECA0-6A95-4AEC-A559-23E041A95CC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3DFBE60E-B89F-4E76-85C4-3C7AD5A5FBF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9BD793FC-92F9-4E9B-A3DF-44203B2A02F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6B31C8B4-789A-4819-A70C-981EFC8DF64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372F58A7-4D32-4E4C-8132-86D94940F6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A73AD-9E90-41D8-A61C-01A79B163CF7}" type="datetimeFigureOut">
              <a:rPr lang="ru-RU" smtClean="0"/>
              <a:t>04.04.2021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C28510ED-5AB2-400A-8DF2-FFA62EE3BB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5EC93E1F-F5BC-4B83-B63D-CE4EEE87FB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0B1BF-24D7-4BF4-A446-DEF5BCF42D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372690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2454BC7-0972-465E-9095-BBA0BB4EEC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24662505-8BA0-4A41-B235-D693F73E88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A73AD-9E90-41D8-A61C-01A79B163CF7}" type="datetimeFigureOut">
              <a:rPr lang="ru-RU" smtClean="0"/>
              <a:t>04.04.2021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58C98D72-3D24-462F-B7D2-FFB1C96CBE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76B0B8F4-3876-4D29-8A6F-90026C55AF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0B1BF-24D7-4BF4-A446-DEF5BCF42D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370051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9845A64B-DAF2-4E2E-A5B3-37D293FF7B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A73AD-9E90-41D8-A61C-01A79B163CF7}" type="datetimeFigureOut">
              <a:rPr lang="ru-RU" smtClean="0"/>
              <a:t>04.04.2021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A354B37B-4FD9-4446-8AD0-56AB3114F1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0FE21B28-8AB0-42B7-B577-5A0E55B6E8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0B1BF-24D7-4BF4-A446-DEF5BCF42D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244738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D5A0FB1-7AD8-4A52-8E56-EE2E65CAC2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C6CA6FF-70CC-42D8-850A-09B8487D99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F26EF21D-969C-486B-8650-198102C08E3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5978E7DD-6C2D-45A0-BB02-0A06DE2110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A73AD-9E90-41D8-A61C-01A79B163CF7}" type="datetimeFigureOut">
              <a:rPr lang="ru-RU" smtClean="0"/>
              <a:t>04.04.2021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5C8EE68D-B031-40A1-9BDB-00B6BBF52A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B36F170F-A2A4-48CD-B45A-F451A71CD8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0B1BF-24D7-4BF4-A446-DEF5BCF42D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771127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4C641FD-FD25-42BF-9817-2BFF40A72E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6C11D809-C482-4D6D-AC7B-DC888D806DD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E2A378C3-64E2-4BEC-8132-341DB67EB14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49FFEA29-4C5D-4B21-9EB3-1A4D91671A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A73AD-9E90-41D8-A61C-01A79B163CF7}" type="datetimeFigureOut">
              <a:rPr lang="ru-RU" smtClean="0"/>
              <a:t>04.04.2021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77D62007-87AB-4218-8D5C-BE969878ED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ABFD4AA7-01CE-4D5E-8517-14BF33F325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0B1BF-24D7-4BF4-A446-DEF5BCF42D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746553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A37CA44-51DA-4211-9D1A-B42E104ED9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ABC9C5F5-B3C6-43CC-B4EA-31600B8166C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20385CD-06FC-45F1-9C1F-1AD142169D5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9A73AD-9E90-41D8-A61C-01A79B163CF7}" type="datetimeFigureOut">
              <a:rPr lang="ru-RU" smtClean="0"/>
              <a:t>04.04.2021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D4DA2BE-A6ED-4046-8204-11626757D02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03E8FCE-4407-404B-A61D-D3C500B22FA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F0B1BF-24D7-4BF4-A446-DEF5BCF42D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085990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jp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2985" y="3247"/>
            <a:ext cx="12189015" cy="1799049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396"/>
          </a:p>
        </p:txBody>
      </p:sp>
      <p:sp>
        <p:nvSpPr>
          <p:cNvPr id="15" name="object 4">
            <a:extLst>
              <a:ext uri="{FF2B5EF4-FFF2-40B4-BE49-F238E27FC236}">
                <a16:creationId xmlns:a16="http://schemas.microsoft.com/office/drawing/2014/main" id="{96789AA7-9596-4F83-89FD-AEC28EE179F1}"/>
              </a:ext>
            </a:extLst>
          </p:cNvPr>
          <p:cNvSpPr txBox="1"/>
          <p:nvPr/>
        </p:nvSpPr>
        <p:spPr>
          <a:xfrm>
            <a:off x="1384300" y="2275808"/>
            <a:ext cx="9884145" cy="6641880"/>
          </a:xfrm>
          <a:prstGeom prst="rect">
            <a:avLst/>
          </a:prstGeom>
        </p:spPr>
        <p:txBody>
          <a:bodyPr vert="horz" wrap="square" lIns="0" tIns="29525" rIns="0" bIns="0" rtlCol="0">
            <a:spAutoFit/>
          </a:bodyPr>
          <a:lstStyle/>
          <a:p>
            <a:pPr>
              <a:spcAft>
                <a:spcPts val="1200"/>
              </a:spcAft>
            </a:pPr>
            <a:r>
              <a:rPr lang="uz-Latn-UZ" sz="4800" dirty="0">
                <a:solidFill>
                  <a:srgbClr val="002060"/>
                </a:solidFill>
                <a:latin typeface="Arial"/>
                <a:cs typeface="Arial"/>
              </a:rPr>
              <a:t>Mavzu: </a:t>
            </a:r>
            <a:endParaRPr lang="en-US" sz="4800" dirty="0">
              <a:solidFill>
                <a:srgbClr val="002060"/>
              </a:solidFill>
              <a:latin typeface="Arial"/>
              <a:cs typeface="Arial"/>
            </a:endParaRPr>
          </a:p>
          <a:p>
            <a:r>
              <a:rPr lang="en-US" sz="4800" b="1" dirty="0" err="1">
                <a:solidFill>
                  <a:srgbClr val="002060"/>
                </a:solidFill>
                <a:latin typeface="Arial"/>
                <a:cs typeface="Arial"/>
              </a:rPr>
              <a:t>To‘la</a:t>
            </a:r>
            <a:r>
              <a:rPr lang="en-US" sz="4800" b="1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n-US" sz="4800" b="1" dirty="0" err="1">
                <a:solidFill>
                  <a:srgbClr val="002060"/>
                </a:solidFill>
                <a:latin typeface="Arial"/>
                <a:cs typeface="Arial"/>
              </a:rPr>
              <a:t>ichki</a:t>
            </a:r>
            <a:r>
              <a:rPr lang="en-US" sz="4800" b="1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n-US" sz="4800" b="1" dirty="0" err="1">
                <a:solidFill>
                  <a:srgbClr val="002060"/>
                </a:solidFill>
                <a:latin typeface="Arial"/>
                <a:cs typeface="Arial"/>
              </a:rPr>
              <a:t>qaytish</a:t>
            </a:r>
            <a:r>
              <a:rPr lang="en-US" sz="4800" b="1" dirty="0">
                <a:solidFill>
                  <a:srgbClr val="002060"/>
                </a:solidFill>
                <a:latin typeface="Arial"/>
                <a:cs typeface="Arial"/>
              </a:rPr>
              <a:t>.</a:t>
            </a:r>
            <a:endParaRPr lang="ru-RU" sz="4800" b="1" dirty="0">
              <a:solidFill>
                <a:srgbClr val="002060"/>
              </a:solidFill>
              <a:latin typeface="Arial"/>
              <a:cs typeface="Arial"/>
            </a:endParaRPr>
          </a:p>
          <a:p>
            <a:pPr marL="38918">
              <a:spcBef>
                <a:spcPts val="233"/>
              </a:spcBef>
            </a:pPr>
            <a:endParaRPr lang="ru-RU" sz="2400" b="1" dirty="0">
              <a:solidFill>
                <a:srgbClr val="7030A0"/>
              </a:solidFill>
              <a:latin typeface="Arial"/>
              <a:cs typeface="Arial"/>
            </a:endParaRPr>
          </a:p>
          <a:p>
            <a:pPr marL="38918">
              <a:spcBef>
                <a:spcPts val="233"/>
              </a:spcBef>
            </a:pPr>
            <a:endParaRPr lang="ru-RU" sz="2400" b="1" dirty="0">
              <a:solidFill>
                <a:srgbClr val="7030A0"/>
              </a:solidFill>
              <a:latin typeface="Arial"/>
              <a:cs typeface="Arial"/>
            </a:endParaRPr>
          </a:p>
          <a:p>
            <a:pPr marL="38918">
              <a:spcBef>
                <a:spcPts val="233"/>
              </a:spcBef>
            </a:pPr>
            <a:endParaRPr lang="ru-RU" sz="2400" b="1" dirty="0">
              <a:solidFill>
                <a:srgbClr val="7030A0"/>
              </a:solidFill>
              <a:latin typeface="Arial"/>
              <a:cs typeface="Arial"/>
            </a:endParaRPr>
          </a:p>
          <a:p>
            <a:pPr marL="38918">
              <a:spcBef>
                <a:spcPts val="233"/>
              </a:spcBef>
            </a:pPr>
            <a:r>
              <a:rPr lang="en-US" sz="2400" b="1" dirty="0" err="1">
                <a:solidFill>
                  <a:srgbClr val="7030A0"/>
                </a:solidFill>
                <a:latin typeface="Arial"/>
                <a:cs typeface="Arial"/>
              </a:rPr>
              <a:t>O‘qituvchi</a:t>
            </a:r>
            <a:r>
              <a:rPr lang="en-US" sz="2400" b="1" dirty="0">
                <a:solidFill>
                  <a:srgbClr val="7030A0"/>
                </a:solidFill>
                <a:latin typeface="Arial"/>
                <a:cs typeface="Arial"/>
              </a:rPr>
              <a:t>: </a:t>
            </a:r>
            <a:r>
              <a:rPr lang="en-US" sz="2400" dirty="0">
                <a:solidFill>
                  <a:srgbClr val="7030A0"/>
                </a:solidFill>
                <a:latin typeface="Arial"/>
                <a:cs typeface="Arial"/>
              </a:rPr>
              <a:t>Toshkent </a:t>
            </a:r>
            <a:r>
              <a:rPr lang="en-US" sz="2400" dirty="0" err="1">
                <a:solidFill>
                  <a:srgbClr val="7030A0"/>
                </a:solidFill>
                <a:latin typeface="Arial"/>
                <a:cs typeface="Arial"/>
              </a:rPr>
              <a:t>shahar</a:t>
            </a:r>
            <a:r>
              <a:rPr lang="en-US" sz="2400" dirty="0">
                <a:solidFill>
                  <a:srgbClr val="7030A0"/>
                </a:solidFill>
                <a:latin typeface="Arial"/>
                <a:cs typeface="Arial"/>
              </a:rPr>
              <a:t> </a:t>
            </a:r>
            <a:r>
              <a:rPr lang="en-US" sz="2400" dirty="0" err="1">
                <a:solidFill>
                  <a:srgbClr val="7030A0"/>
                </a:solidFill>
                <a:latin typeface="Arial"/>
                <a:cs typeface="Arial"/>
              </a:rPr>
              <a:t>Uchtepa</a:t>
            </a:r>
            <a:r>
              <a:rPr lang="en-US" sz="2400" dirty="0">
                <a:solidFill>
                  <a:srgbClr val="7030A0"/>
                </a:solidFill>
                <a:latin typeface="Arial"/>
                <a:cs typeface="Arial"/>
              </a:rPr>
              <a:t> </a:t>
            </a:r>
            <a:r>
              <a:rPr lang="en-US" sz="2400" dirty="0" err="1">
                <a:solidFill>
                  <a:srgbClr val="7030A0"/>
                </a:solidFill>
                <a:latin typeface="Arial"/>
                <a:cs typeface="Arial"/>
              </a:rPr>
              <a:t>tumani</a:t>
            </a:r>
            <a:r>
              <a:rPr lang="en-US" sz="2400" dirty="0">
                <a:solidFill>
                  <a:srgbClr val="7030A0"/>
                </a:solidFill>
                <a:latin typeface="Arial"/>
                <a:cs typeface="Arial"/>
              </a:rPr>
              <a:t> </a:t>
            </a:r>
          </a:p>
          <a:p>
            <a:pPr marL="38918">
              <a:spcBef>
                <a:spcPts val="233"/>
              </a:spcBef>
            </a:pPr>
            <a:r>
              <a:rPr lang="en-US" sz="2400" dirty="0">
                <a:solidFill>
                  <a:srgbClr val="7030A0"/>
                </a:solidFill>
                <a:latin typeface="Arial"/>
                <a:cs typeface="Arial"/>
              </a:rPr>
              <a:t>287-maktab </a:t>
            </a:r>
            <a:r>
              <a:rPr lang="en-US" sz="2400" dirty="0" err="1">
                <a:solidFill>
                  <a:srgbClr val="7030A0"/>
                </a:solidFill>
                <a:latin typeface="Arial"/>
                <a:cs typeface="Arial"/>
              </a:rPr>
              <a:t>fizika</a:t>
            </a:r>
            <a:r>
              <a:rPr lang="en-US" sz="2400" dirty="0">
                <a:solidFill>
                  <a:srgbClr val="7030A0"/>
                </a:solidFill>
                <a:latin typeface="Arial"/>
                <a:cs typeface="Arial"/>
              </a:rPr>
              <a:t> </a:t>
            </a:r>
            <a:r>
              <a:rPr lang="en-US" sz="2400" dirty="0" err="1">
                <a:solidFill>
                  <a:srgbClr val="7030A0"/>
                </a:solidFill>
                <a:latin typeface="Arial"/>
                <a:cs typeface="Arial"/>
              </a:rPr>
              <a:t>fani</a:t>
            </a:r>
            <a:r>
              <a:rPr lang="en-US" sz="2400" dirty="0">
                <a:solidFill>
                  <a:srgbClr val="7030A0"/>
                </a:solidFill>
                <a:latin typeface="Arial"/>
                <a:cs typeface="Arial"/>
              </a:rPr>
              <a:t> </a:t>
            </a:r>
            <a:r>
              <a:rPr lang="en-US" sz="2400" dirty="0" err="1">
                <a:solidFill>
                  <a:srgbClr val="7030A0"/>
                </a:solidFill>
                <a:latin typeface="Arial"/>
                <a:cs typeface="Arial"/>
              </a:rPr>
              <a:t>o‘qituvchisi</a:t>
            </a:r>
            <a:endParaRPr lang="en-US" sz="2400" dirty="0">
              <a:solidFill>
                <a:srgbClr val="7030A0"/>
              </a:solidFill>
              <a:latin typeface="Arial"/>
              <a:cs typeface="Arial"/>
            </a:endParaRPr>
          </a:p>
          <a:p>
            <a:pPr marL="38918">
              <a:spcBef>
                <a:spcPts val="233"/>
              </a:spcBef>
            </a:pPr>
            <a:r>
              <a:rPr lang="en-US" sz="2400" b="1" dirty="0" err="1">
                <a:solidFill>
                  <a:srgbClr val="7030A0"/>
                </a:solidFill>
                <a:latin typeface="Arial"/>
                <a:cs typeface="Arial"/>
              </a:rPr>
              <a:t>Xodjayeva</a:t>
            </a:r>
            <a:r>
              <a:rPr lang="en-US" sz="2400" b="1" dirty="0">
                <a:solidFill>
                  <a:srgbClr val="7030A0"/>
                </a:solidFill>
                <a:latin typeface="Arial"/>
                <a:cs typeface="Arial"/>
              </a:rPr>
              <a:t> </a:t>
            </a:r>
            <a:r>
              <a:rPr lang="en-US" sz="2400" b="1" dirty="0" err="1">
                <a:solidFill>
                  <a:srgbClr val="7030A0"/>
                </a:solidFill>
                <a:latin typeface="Arial"/>
                <a:cs typeface="Arial"/>
              </a:rPr>
              <a:t>Maxtuma</a:t>
            </a:r>
            <a:r>
              <a:rPr lang="en-US" sz="2400" b="1" dirty="0">
                <a:solidFill>
                  <a:srgbClr val="7030A0"/>
                </a:solidFill>
                <a:latin typeface="Arial"/>
                <a:cs typeface="Arial"/>
              </a:rPr>
              <a:t> </a:t>
            </a:r>
            <a:r>
              <a:rPr lang="en-US" sz="2400" b="1" dirty="0" err="1">
                <a:solidFill>
                  <a:srgbClr val="7030A0"/>
                </a:solidFill>
                <a:latin typeface="Arial"/>
                <a:cs typeface="Arial"/>
              </a:rPr>
              <a:t>Ziyatovna</a:t>
            </a:r>
            <a:r>
              <a:rPr lang="en-US" sz="2400" b="1" dirty="0">
                <a:solidFill>
                  <a:srgbClr val="7030A0"/>
                </a:solidFill>
                <a:latin typeface="Arial"/>
                <a:cs typeface="Arial"/>
              </a:rPr>
              <a:t>.</a:t>
            </a:r>
            <a:endParaRPr lang="en-US" sz="2400" b="1" dirty="0">
              <a:solidFill>
                <a:srgbClr val="002060"/>
              </a:solidFill>
              <a:latin typeface="Arial"/>
              <a:cs typeface="Arial"/>
            </a:endParaRPr>
          </a:p>
          <a:p>
            <a:endParaRPr lang="en-US" sz="4800" b="1" dirty="0">
              <a:solidFill>
                <a:srgbClr val="002060"/>
              </a:solidFill>
              <a:latin typeface="Arial"/>
              <a:cs typeface="Arial"/>
            </a:endParaRPr>
          </a:p>
          <a:p>
            <a:pPr marL="38918">
              <a:spcBef>
                <a:spcPts val="233"/>
              </a:spcBef>
            </a:pPr>
            <a:endParaRPr lang="en-US" sz="2400" b="1" dirty="0">
              <a:solidFill>
                <a:srgbClr val="7030A0"/>
              </a:solidFill>
              <a:latin typeface="Arial"/>
              <a:cs typeface="Arial"/>
            </a:endParaRPr>
          </a:p>
          <a:p>
            <a:endParaRPr lang="en-US" sz="4800" b="1" dirty="0">
              <a:solidFill>
                <a:srgbClr val="002060"/>
              </a:solidFill>
              <a:latin typeface="Arial"/>
              <a:cs typeface="Arial"/>
            </a:endParaRPr>
          </a:p>
          <a:p>
            <a:endParaRPr lang="en-US" sz="4800" b="1" dirty="0">
              <a:solidFill>
                <a:srgbClr val="002060"/>
              </a:solidFill>
              <a:latin typeface="Arial"/>
              <a:cs typeface="Arial"/>
            </a:endParaRPr>
          </a:p>
        </p:txBody>
      </p:sp>
      <p:sp>
        <p:nvSpPr>
          <p:cNvPr id="16" name="object 5">
            <a:extLst>
              <a:ext uri="{FF2B5EF4-FFF2-40B4-BE49-F238E27FC236}">
                <a16:creationId xmlns:a16="http://schemas.microsoft.com/office/drawing/2014/main" id="{A8BAE388-D6D2-40E9-8208-E39C1E0E7029}"/>
              </a:ext>
            </a:extLst>
          </p:cNvPr>
          <p:cNvSpPr/>
          <p:nvPr/>
        </p:nvSpPr>
        <p:spPr>
          <a:xfrm>
            <a:off x="402328" y="2229744"/>
            <a:ext cx="648806" cy="1781424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396" dirty="0"/>
          </a:p>
        </p:txBody>
      </p:sp>
      <p:sp>
        <p:nvSpPr>
          <p:cNvPr id="20" name="object 9">
            <a:extLst>
              <a:ext uri="{FF2B5EF4-FFF2-40B4-BE49-F238E27FC236}">
                <a16:creationId xmlns:a16="http://schemas.microsoft.com/office/drawing/2014/main" id="{F294EAD7-CAB8-401C-B12D-6064AA1177E0}"/>
              </a:ext>
            </a:extLst>
          </p:cNvPr>
          <p:cNvSpPr/>
          <p:nvPr/>
        </p:nvSpPr>
        <p:spPr>
          <a:xfrm>
            <a:off x="8892210" y="430695"/>
            <a:ext cx="2261956" cy="1005347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2396" dirty="0"/>
          </a:p>
        </p:txBody>
      </p:sp>
      <p:sp>
        <p:nvSpPr>
          <p:cNvPr id="21" name="object 10">
            <a:extLst>
              <a:ext uri="{FF2B5EF4-FFF2-40B4-BE49-F238E27FC236}">
                <a16:creationId xmlns:a16="http://schemas.microsoft.com/office/drawing/2014/main" id="{27824596-7DE1-4136-95E4-49A51856B6D3}"/>
              </a:ext>
            </a:extLst>
          </p:cNvPr>
          <p:cNvSpPr/>
          <p:nvPr/>
        </p:nvSpPr>
        <p:spPr>
          <a:xfrm>
            <a:off x="8892210" y="430695"/>
            <a:ext cx="2261955" cy="1005347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0" y="0"/>
                </a:moveTo>
                <a:lnTo>
                  <a:pt x="603605" y="0"/>
                </a:lnTo>
                <a:lnTo>
                  <a:pt x="603605" y="603618"/>
                </a:lnTo>
                <a:lnTo>
                  <a:pt x="0" y="603618"/>
                </a:lnTo>
                <a:lnTo>
                  <a:pt x="0" y="0"/>
                </a:lnTo>
                <a:close/>
              </a:path>
            </a:pathLst>
          </a:custGeom>
          <a:ln w="30481">
            <a:solidFill>
              <a:srgbClr val="FEFEFE"/>
            </a:solidFill>
          </a:ln>
        </p:spPr>
        <p:txBody>
          <a:bodyPr wrap="square" lIns="0" tIns="0" rIns="0" bIns="0" rtlCol="0"/>
          <a:lstStyle/>
          <a:p>
            <a:endParaRPr sz="2396"/>
          </a:p>
        </p:txBody>
      </p:sp>
      <p:sp>
        <p:nvSpPr>
          <p:cNvPr id="22" name="object 12">
            <a:extLst>
              <a:ext uri="{FF2B5EF4-FFF2-40B4-BE49-F238E27FC236}">
                <a16:creationId xmlns:a16="http://schemas.microsoft.com/office/drawing/2014/main" id="{CAFE6579-511C-4CCB-9A5C-300ACC2F553A}"/>
              </a:ext>
            </a:extLst>
          </p:cNvPr>
          <p:cNvSpPr txBox="1"/>
          <p:nvPr/>
        </p:nvSpPr>
        <p:spPr>
          <a:xfrm>
            <a:off x="8940978" y="501915"/>
            <a:ext cx="2133600" cy="765747"/>
          </a:xfrm>
          <a:prstGeom prst="rect">
            <a:avLst/>
          </a:prstGeom>
        </p:spPr>
        <p:txBody>
          <a:bodyPr vert="horz" wrap="square" lIns="0" tIns="33552" rIns="0" bIns="0" rtlCol="0">
            <a:spAutoFit/>
          </a:bodyPr>
          <a:lstStyle/>
          <a:p>
            <a:pPr algn="ctr">
              <a:spcBef>
                <a:spcPts val="265"/>
              </a:spcBef>
            </a:pPr>
            <a:r>
              <a:rPr lang="en-US" sz="4756" b="1" spc="21" dirty="0">
                <a:solidFill>
                  <a:srgbClr val="FEFEFE"/>
                </a:solidFill>
                <a:latin typeface="Arial"/>
                <a:cs typeface="Arial"/>
              </a:rPr>
              <a:t>9</a:t>
            </a:r>
            <a:r>
              <a:rPr lang="uz-Latn-UZ" sz="4756" b="1" spc="21" dirty="0">
                <a:solidFill>
                  <a:srgbClr val="FEFEFE"/>
                </a:solidFill>
                <a:latin typeface="Arial"/>
                <a:cs typeface="Arial"/>
              </a:rPr>
              <a:t>-sinf</a:t>
            </a:r>
            <a:endParaRPr sz="4756" dirty="0">
              <a:latin typeface="Arial"/>
              <a:cs typeface="Arial"/>
            </a:endParaRPr>
          </a:p>
        </p:txBody>
      </p:sp>
      <p:sp>
        <p:nvSpPr>
          <p:cNvPr id="26" name="object 2">
            <a:extLst>
              <a:ext uri="{FF2B5EF4-FFF2-40B4-BE49-F238E27FC236}">
                <a16:creationId xmlns:a16="http://schemas.microsoft.com/office/drawing/2014/main" id="{33B3743F-69E5-4A0A-9505-41E75798E9CF}"/>
              </a:ext>
            </a:extLst>
          </p:cNvPr>
          <p:cNvSpPr txBox="1">
            <a:spLocks/>
          </p:cNvSpPr>
          <p:nvPr/>
        </p:nvSpPr>
        <p:spPr>
          <a:xfrm>
            <a:off x="2060486" y="476759"/>
            <a:ext cx="7424708" cy="1138567"/>
          </a:xfrm>
          <a:prstGeom prst="rect">
            <a:avLst/>
          </a:prstGeom>
        </p:spPr>
        <p:txBody>
          <a:bodyPr vert="horz" wrap="square" lIns="0" tIns="30911" rIns="0" bIns="0" rtlCol="0">
            <a:spAutoFit/>
          </a:bodyPr>
          <a:lstStyle>
            <a:lvl1pPr>
              <a:defRPr sz="3400" b="1" i="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pPr marL="26881" algn="ctr" defTabSz="1935419">
              <a:spcBef>
                <a:spcPts val="241"/>
              </a:spcBef>
              <a:defRPr/>
            </a:pPr>
            <a:r>
              <a:rPr lang="en-US" sz="7196" kern="0" spc="11" dirty="0" err="1">
                <a:solidFill>
                  <a:sysClr val="window" lastClr="FFFFFF"/>
                </a:solidFill>
              </a:rPr>
              <a:t>Fizika</a:t>
            </a:r>
            <a:endParaRPr lang="en-US" sz="7196" kern="0" spc="11" dirty="0">
              <a:solidFill>
                <a:sysClr val="window" lastClr="FFFFFF"/>
              </a:solidFill>
            </a:endParaRPr>
          </a:p>
        </p:txBody>
      </p:sp>
      <p:sp>
        <p:nvSpPr>
          <p:cNvPr id="27" name="object 11">
            <a:extLst>
              <a:ext uri="{FF2B5EF4-FFF2-40B4-BE49-F238E27FC236}">
                <a16:creationId xmlns:a16="http://schemas.microsoft.com/office/drawing/2014/main" id="{CF4C4251-150C-409F-BB4F-13D887806802}"/>
              </a:ext>
            </a:extLst>
          </p:cNvPr>
          <p:cNvSpPr/>
          <p:nvPr/>
        </p:nvSpPr>
        <p:spPr>
          <a:xfrm>
            <a:off x="703724" y="430695"/>
            <a:ext cx="901290" cy="100534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pPr defTabSz="1935419"/>
            <a:endParaRPr sz="381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0" name="object 6">
            <a:extLst>
              <a:ext uri="{FF2B5EF4-FFF2-40B4-BE49-F238E27FC236}">
                <a16:creationId xmlns:a16="http://schemas.microsoft.com/office/drawing/2014/main" id="{F05B6658-0136-473A-903A-272AA544F9A9}"/>
              </a:ext>
            </a:extLst>
          </p:cNvPr>
          <p:cNvSpPr/>
          <p:nvPr/>
        </p:nvSpPr>
        <p:spPr>
          <a:xfrm>
            <a:off x="402328" y="4746295"/>
            <a:ext cx="648806" cy="1769147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rgbClr val="96989A"/>
          </a:solidFill>
        </p:spPr>
        <p:txBody>
          <a:bodyPr wrap="square" lIns="0" tIns="0" rIns="0" bIns="0" rtlCol="0"/>
          <a:lstStyle/>
          <a:p>
            <a:endParaRPr sz="2396"/>
          </a:p>
        </p:txBody>
      </p:sp>
      <p:pic>
        <p:nvPicPr>
          <p:cNvPr id="11" name="Рисунок 10">
            <a:extLst>
              <a:ext uri="{FF2B5EF4-FFF2-40B4-BE49-F238E27FC236}">
                <a16:creationId xmlns:a16="http://schemas.microsoft.com/office/drawing/2014/main" id="{DFDE3D6D-F500-49F2-8AC5-E2BA92CDCC5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39100" y="3771900"/>
            <a:ext cx="3526447" cy="26554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71038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C6C2F29-C27C-49E9-A409-802E510CFA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338469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US" sz="4800">
                <a:latin typeface="Arial" panose="020B0604020202020204" pitchFamily="34" charset="0"/>
                <a:cs typeface="Arial" panose="020B0604020202020204" pitchFamily="34" charset="0"/>
              </a:rPr>
              <a:t>    Yorug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‘likning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qaytish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sinish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qonunlari</a:t>
            </a:r>
            <a:endParaRPr lang="ru-RU" sz="48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A09BC59-41DA-4FFB-88D3-4A435F4F48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8300" y="1524000"/>
            <a:ext cx="8087691" cy="5115339"/>
          </a:xfrm>
        </p:spPr>
        <p:txBody>
          <a:bodyPr/>
          <a:lstStyle/>
          <a:p>
            <a:pPr marL="0" indent="0" algn="just">
              <a:lnSpc>
                <a:spcPct val="100000"/>
              </a:lnSpc>
              <a:buNone/>
            </a:pPr>
            <a:r>
              <a:rPr lang="en-US" dirty="0"/>
              <a:t>  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Прямоугольник 4">
                <a:extLst>
                  <a:ext uri="{FF2B5EF4-FFF2-40B4-BE49-F238E27FC236}">
                    <a16:creationId xmlns:a16="http://schemas.microsoft.com/office/drawing/2014/main" id="{F7BDEDB8-2C36-4DA4-A3FF-F595DD315AF5}"/>
                  </a:ext>
                </a:extLst>
              </p:cNvPr>
              <p:cNvSpPr/>
              <p:nvPr/>
            </p:nvSpPr>
            <p:spPr>
              <a:xfrm>
                <a:off x="228601" y="1712890"/>
                <a:ext cx="7835900" cy="224676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514350" indent="-514350" algn="just">
                  <a:lnSpc>
                    <a:spcPct val="100000"/>
                  </a:lnSpc>
                  <a:buAutoNum type="arabicPeriod"/>
                </a:pPr>
                <a:r>
                  <a:rPr lang="en-US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Tushgan </a:t>
                </a:r>
                <a:r>
                  <a:rPr lang="en-US" sz="28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nur</a:t>
                </a:r>
                <a:r>
                  <a:rPr lang="en-US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, </a:t>
                </a:r>
                <a:r>
                  <a:rPr lang="en-US" sz="28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qaytgan</a:t>
                </a:r>
                <a:r>
                  <a:rPr lang="en-US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nur</a:t>
                </a:r>
                <a:r>
                  <a:rPr lang="en-US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va</a:t>
                </a:r>
                <a:r>
                  <a:rPr lang="en-US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tushish</a:t>
                </a:r>
                <a:r>
                  <a:rPr lang="en-US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nuqtasiga</a:t>
                </a:r>
                <a:r>
                  <a:rPr lang="en-US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o‘tkazilgan</a:t>
                </a:r>
                <a:r>
                  <a:rPr lang="en-US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perpendikulyar</a:t>
                </a:r>
                <a:r>
                  <a:rPr lang="en-US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bir</a:t>
                </a:r>
                <a:r>
                  <a:rPr lang="en-US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tekislikda</a:t>
                </a:r>
                <a:r>
                  <a:rPr lang="en-US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yotadi</a:t>
                </a:r>
                <a:r>
                  <a:rPr lang="en-US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</a:p>
              <a:p>
                <a:pPr marL="514350" indent="-514350" algn="just">
                  <a:lnSpc>
                    <a:spcPct val="100000"/>
                  </a:lnSpc>
                  <a:buAutoNum type="arabicPeriod"/>
                </a:pPr>
                <a:r>
                  <a:rPr lang="en-US" sz="28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Qaytish</a:t>
                </a:r>
                <a:r>
                  <a:rPr lang="en-US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burchagi</a:t>
                </a:r>
                <a:r>
                  <a:rPr lang="en-US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tushish</a:t>
                </a:r>
                <a:r>
                  <a:rPr lang="en-US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burchagiga</a:t>
                </a:r>
                <a:r>
                  <a:rPr lang="en-US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teng</a:t>
                </a:r>
                <a:r>
                  <a:rPr lang="en-US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:                       </a:t>
                </a:r>
                <a14:m>
                  <m:oMath xmlns:m="http://schemas.openxmlformats.org/officeDocument/2006/math">
                    <m:r>
                      <a:rPr lang="en-US" sz="28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                                    </m:t>
                    </m:r>
                    <m:r>
                      <a:rPr lang="en-US" sz="2800" b="1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𝜶</m:t>
                    </m:r>
                    <m:r>
                      <a:rPr lang="en-US" sz="2800" b="1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US" sz="2800" b="1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𝜸</m:t>
                    </m:r>
                  </m:oMath>
                </a14:m>
                <a:endParaRPr lang="ru-RU" sz="28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5" name="Прямоугольник 4">
                <a:extLst>
                  <a:ext uri="{FF2B5EF4-FFF2-40B4-BE49-F238E27FC236}">
                    <a16:creationId xmlns:a16="http://schemas.microsoft.com/office/drawing/2014/main" id="{F7BDEDB8-2C36-4DA4-A3FF-F595DD315AF5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8601" y="1712890"/>
                <a:ext cx="7835900" cy="2246769"/>
              </a:xfrm>
              <a:prstGeom prst="rect">
                <a:avLst/>
              </a:prstGeom>
              <a:blipFill>
                <a:blip r:embed="rId4"/>
                <a:stretch>
                  <a:fillRect l="-1401" t="-2981" r="-155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Прямоугольник 5">
                <a:extLst>
                  <a:ext uri="{FF2B5EF4-FFF2-40B4-BE49-F238E27FC236}">
                    <a16:creationId xmlns:a16="http://schemas.microsoft.com/office/drawing/2014/main" id="{2F69FCCE-7129-4E44-B322-5CD26DCD0AD6}"/>
                  </a:ext>
                </a:extLst>
              </p:cNvPr>
              <p:cNvSpPr/>
              <p:nvPr/>
            </p:nvSpPr>
            <p:spPr>
              <a:xfrm>
                <a:off x="228601" y="4209851"/>
                <a:ext cx="11442701" cy="249279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just"/>
                <a:r>
                  <a:rPr lang="en-US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1. </a:t>
                </a:r>
                <a:r>
                  <a:rPr lang="en-US" sz="28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Tushgan</a:t>
                </a:r>
                <a:r>
                  <a:rPr lang="en-US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nur</a:t>
                </a:r>
                <a:r>
                  <a:rPr lang="en-US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, </a:t>
                </a:r>
                <a:r>
                  <a:rPr lang="en-US" sz="28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singan</a:t>
                </a:r>
                <a:r>
                  <a:rPr lang="en-US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nur</a:t>
                </a:r>
                <a:r>
                  <a:rPr lang="en-US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va</a:t>
                </a:r>
                <a:r>
                  <a:rPr lang="en-US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ikki</a:t>
                </a:r>
                <a:r>
                  <a:rPr lang="en-US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muhit</a:t>
                </a:r>
                <a:r>
                  <a:rPr lang="en-US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chegarasiga</a:t>
                </a:r>
                <a:r>
                  <a:rPr lang="en-US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nurning</a:t>
                </a:r>
                <a:r>
                  <a:rPr lang="en-US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tushish</a:t>
                </a:r>
                <a:r>
                  <a:rPr lang="en-US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nuqtasiga</a:t>
                </a:r>
                <a:r>
                  <a:rPr lang="en-US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o‘tkazilgan</a:t>
                </a:r>
                <a:r>
                  <a:rPr lang="en-US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perpendikulyar</a:t>
                </a:r>
                <a:r>
                  <a:rPr lang="en-US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bir</a:t>
                </a:r>
                <a:r>
                  <a:rPr lang="en-US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tekislikda</a:t>
                </a:r>
                <a:r>
                  <a:rPr lang="en-US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yotadi</a:t>
                </a:r>
                <a:r>
                  <a:rPr lang="en-US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</a:p>
              <a:p>
                <a:pPr algn="just"/>
                <a:r>
                  <a:rPr lang="en-US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 2. </a:t>
                </a:r>
                <a:r>
                  <a:rPr lang="en-US" sz="28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Tushish</a:t>
                </a:r>
                <a:r>
                  <a:rPr lang="en-US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burchagi</a:t>
                </a:r>
                <a:r>
                  <a:rPr lang="en-US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sinusining</a:t>
                </a:r>
                <a:r>
                  <a:rPr lang="en-US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sinish</a:t>
                </a:r>
                <a:r>
                  <a:rPr lang="en-US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burchagi</a:t>
                </a:r>
                <a:r>
                  <a:rPr lang="en-US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sinusiga</a:t>
                </a:r>
                <a:r>
                  <a:rPr lang="en-US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nisbati</a:t>
                </a:r>
                <a:r>
                  <a:rPr lang="en-US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ikki</a:t>
                </a:r>
                <a:r>
                  <a:rPr lang="en-US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muhit</a:t>
                </a:r>
                <a:r>
                  <a:rPr lang="en-US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uchun</a:t>
                </a:r>
                <a:r>
                  <a:rPr lang="en-US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o‘zgarmas</a:t>
                </a:r>
                <a:r>
                  <a:rPr lang="en-US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kattalikdir</a:t>
                </a:r>
                <a:r>
                  <a:rPr lang="en-US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</a:p>
              <a:p>
                <a:r>
                  <a:rPr lang="en-US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                                                       </a:t>
                </a:r>
                <a14:m>
                  <m:oMath xmlns:m="http://schemas.openxmlformats.org/officeDocument/2006/math">
                    <m:r>
                      <a:rPr lang="en-US" sz="2800" b="1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𝒏</m:t>
                    </m:r>
                    <m:r>
                      <a:rPr lang="en-US" sz="2800" b="1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en-US" sz="28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func>
                          <m:funcPr>
                            <m:ctrlPr>
                              <a:rPr lang="en-US" sz="2800" b="1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funcPr>
                          <m:fName>
                            <m:r>
                              <a:rPr lang="en-US" sz="2800" b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𝐬𝐢𝐧</m:t>
                            </m:r>
                          </m:fName>
                          <m:e>
                            <m:r>
                              <a:rPr lang="en-US" sz="2800" b="1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𝜶</m:t>
                            </m:r>
                          </m:e>
                        </m:func>
                      </m:num>
                      <m:den>
                        <m:func>
                          <m:funcPr>
                            <m:ctrlPr>
                              <a:rPr lang="en-US" sz="2800" b="1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funcPr>
                          <m:fName>
                            <m:r>
                              <a:rPr lang="en-US" sz="2800" b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𝐬𝐢𝐧</m:t>
                            </m:r>
                          </m:fName>
                          <m:e>
                            <m:r>
                              <a:rPr lang="en-US" sz="2800" b="1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𝜷</m:t>
                            </m:r>
                          </m:e>
                        </m:func>
                      </m:den>
                    </m:f>
                  </m:oMath>
                </a14:m>
                <a:endParaRPr lang="ru-RU" sz="2800" dirty="0"/>
              </a:p>
            </p:txBody>
          </p:sp>
        </mc:Choice>
        <mc:Fallback xmlns="">
          <p:sp>
            <p:nvSpPr>
              <p:cNvPr id="6" name="Прямоугольник 5">
                <a:extLst>
                  <a:ext uri="{FF2B5EF4-FFF2-40B4-BE49-F238E27FC236}">
                    <a16:creationId xmlns:a16="http://schemas.microsoft.com/office/drawing/2014/main" id="{2F69FCCE-7129-4E44-B322-5CD26DCD0AD6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8601" y="4209851"/>
                <a:ext cx="11442701" cy="2492798"/>
              </a:xfrm>
              <a:prstGeom prst="rect">
                <a:avLst/>
              </a:prstGeom>
              <a:blipFill>
                <a:blip r:embed="rId5"/>
                <a:stretch>
                  <a:fillRect l="-1119" t="-2689" r="-106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B8B04EE1-963C-4B77-BCE0-4F1AB31F36DB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88401" y="1712890"/>
            <a:ext cx="2882902" cy="23114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023296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9C671DB-2C7D-4C36-9F14-B78B76DE6F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258956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US" dirty="0"/>
              <a:t>                   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Yorug‘likning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to‘la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qaytishi</a:t>
            </a:r>
            <a:endParaRPr lang="ru-RU" sz="4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B5799A61-A89C-4170-BB1A-79CF36A56397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368301" y="3962400"/>
                <a:ext cx="11658600" cy="2756451"/>
              </a:xfrm>
            </p:spPr>
            <p:txBody>
              <a:bodyPr/>
              <a:lstStyle/>
              <a:p>
                <a:pPr marL="0" indent="0" algn="just">
                  <a:lnSpc>
                    <a:spcPct val="100000"/>
                  </a:lnSpc>
                  <a:buNone/>
                </a:pPr>
                <a:r>
                  <a:rPr lang="en-US" dirty="0"/>
                  <a:t>        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Shisha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uchun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2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32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𝒏</m:t>
                        </m:r>
                      </m:e>
                      <m:sub>
                        <m:r>
                          <a:rPr lang="en-US" sz="32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𝟏</m:t>
                        </m:r>
                      </m:sub>
                    </m:sSub>
                    <m:r>
                      <a:rPr lang="en-US" sz="3200" b="1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US" sz="3200" b="1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𝟏</m:t>
                    </m:r>
                    <m:r>
                      <a:rPr lang="en-US" sz="3200" b="1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,</m:t>
                    </m:r>
                    <m:r>
                      <a:rPr lang="en-US" sz="3200" b="1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𝟓</m:t>
                    </m:r>
                    <m:r>
                      <a:rPr lang="en-US" sz="3200" b="1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 </m:t>
                    </m:r>
                  </m:oMath>
                </a14:m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va  havo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uchun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2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32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𝒏</m:t>
                        </m:r>
                      </m:e>
                      <m:sub>
                        <m:r>
                          <a:rPr lang="en-US" sz="32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𝟐</m:t>
                        </m:r>
                      </m:sub>
                    </m:sSub>
                    <m:r>
                      <a:rPr lang="en-US" sz="3200" b="1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US" sz="3200" b="1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𝟏</m:t>
                    </m:r>
                  </m:oMath>
                </a14:m>
                <a:r>
                  <a:rPr lang="en-US" sz="32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bo‘lsa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,</a:t>
                </a:r>
              </a:p>
              <a:p>
                <a:pPr marL="0" indent="0" algn="just">
                  <a:lnSpc>
                    <a:spcPct val="100000"/>
                  </a:lnSpc>
                  <a:buNone/>
                </a:pP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                             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sz="32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sz="3200" i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sin</m:t>
                        </m:r>
                      </m:fName>
                      <m:e>
                        <m:r>
                          <a:rPr lang="en-US" sz="32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𝛽</m:t>
                        </m:r>
                        <m:r>
                          <a:rPr lang="en-US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=</m:t>
                        </m:r>
                        <m:f>
                          <m:fPr>
                            <m:ctrlPr>
                              <a:rPr lang="en-US" sz="32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fPr>
                          <m:num>
                            <m:sSub>
                              <m:sSubPr>
                                <m:ctrlPr>
                                  <a:rPr lang="en-US" sz="32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</m:ctrlPr>
                              </m:sSubPr>
                              <m:e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𝑛</m:t>
                                </m:r>
                              </m:e>
                              <m:sub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1</m:t>
                                </m:r>
                              </m:sub>
                            </m:sSub>
                          </m:num>
                          <m:den>
                            <m:sSub>
                              <m:sSubPr>
                                <m:ctrlPr>
                                  <a:rPr lang="en-US" sz="32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</m:ctrlPr>
                              </m:sSubPr>
                              <m:e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𝑛</m:t>
                                </m:r>
                              </m:e>
                              <m:sub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2</m:t>
                                </m:r>
                              </m:sub>
                            </m:sSub>
                          </m:den>
                        </m:f>
                      </m:e>
                    </m:func>
                  </m:oMath>
                </a14:m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∙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sz="320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sz="3200" i="0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sin</m:t>
                        </m:r>
                      </m:fName>
                      <m:e>
                        <m:r>
                          <a:rPr lang="en-US" sz="320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𝛼</m:t>
                        </m:r>
                      </m:e>
                    </m:func>
                  </m:oMath>
                </a14:m>
                <a:endParaRPr lang="en-US" sz="32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 algn="just">
                  <a:lnSpc>
                    <a:spcPct val="100000"/>
                  </a:lnSpc>
                  <a:buNone/>
                </a:pPr>
                <a:r>
                  <a:rPr lang="en-US" sz="3200" dirty="0">
                    <a:ea typeface="Cambria Math" panose="02040503050406030204" pitchFamily="18" charset="0"/>
                    <a:cs typeface="Arial" panose="020B0604020202020204" pitchFamily="34" charset="0"/>
                  </a:rPr>
                  <a:t>              </a:t>
                </a:r>
                <a14:m>
                  <m:oMath xmlns:m="http://schemas.openxmlformats.org/officeDocument/2006/math">
                    <m:r>
                      <a:rPr lang="en-US" sz="32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𝛼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=30⁰</m:t>
                    </m:r>
                  </m:oMath>
                </a14:m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da  </a:t>
                </a:r>
                <a14:m>
                  <m:oMath xmlns:m="http://schemas.openxmlformats.org/officeDocument/2006/math">
                    <m:r>
                      <a:rPr lang="en-US" sz="32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𝛽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sSup>
                      <m:sSupPr>
                        <m:ctrlPr>
                          <a:rPr lang="en-US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42</m:t>
                        </m:r>
                      </m:e>
                      <m:sup>
                        <m:r>
                          <a:rPr lang="en-US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0</m:t>
                        </m:r>
                      </m:sup>
                    </m:sSup>
                    <m:r>
                      <a:rPr lang="en-US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,</m:t>
                    </m:r>
                  </m:oMath>
                </a14:m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    </a:t>
                </a:r>
                <a14:m>
                  <m:oMath xmlns:m="http://schemas.openxmlformats.org/officeDocument/2006/math">
                    <m:r>
                      <a:rPr lang="en-US" sz="32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r>
                      <a:rPr lang="en-US" sz="32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𝛼</m:t>
                    </m:r>
                    <m:r>
                      <a:rPr lang="en-US" sz="32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=40⁰</m:t>
                    </m:r>
                  </m:oMath>
                </a14:m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da  </a:t>
                </a:r>
                <a14:m>
                  <m:oMath xmlns:m="http://schemas.openxmlformats.org/officeDocument/2006/math">
                    <m:r>
                      <a:rPr lang="en-US" sz="32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𝛽</m:t>
                    </m:r>
                    <m:r>
                      <a:rPr lang="en-US" sz="32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sSup>
                      <m:sSupPr>
                        <m:ctrlPr>
                          <a:rPr lang="en-US" sz="32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75</m:t>
                        </m:r>
                      </m:e>
                      <m:sup>
                        <m:r>
                          <a:rPr lang="en-US" sz="32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0</m:t>
                        </m:r>
                      </m:sup>
                    </m:sSup>
                  </m:oMath>
                </a14:m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, </a:t>
                </a:r>
                <a:endParaRPr lang="en-US" sz="3200" i="1" dirty="0">
                  <a:latin typeface="Cambria Math" panose="02040503050406030204" pitchFamily="18" charset="0"/>
                  <a:ea typeface="Cambria Math" panose="02040503050406030204" pitchFamily="18" charset="0"/>
                  <a:cs typeface="Arial" panose="020B0604020202020204" pitchFamily="34" charset="0"/>
                </a:endParaRPr>
              </a:p>
              <a:p>
                <a:pPr marL="0" indent="0" algn="just">
                  <a:lnSpc>
                    <a:spcPct val="100000"/>
                  </a:lnSpc>
                  <a:buNone/>
                </a:pPr>
                <a14:m>
                  <m:oMath xmlns:m="http://schemas.openxmlformats.org/officeDocument/2006/math">
                    <m:r>
                      <a:rPr lang="en-US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                                          </m:t>
                    </m:r>
                    <m:r>
                      <a:rPr lang="en-US" sz="32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𝛼</m:t>
                    </m:r>
                    <m:r>
                      <a:rPr lang="en-US" sz="32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sSub>
                      <m:sSubPr>
                        <m:ctrlPr>
                          <a:rPr lang="en-US" sz="32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32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𝛼</m:t>
                        </m:r>
                      </m:e>
                      <m:sub>
                        <m:r>
                          <a:rPr lang="en-US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0</m:t>
                        </m:r>
                      </m:sub>
                    </m:sSub>
                  </m:oMath>
                </a14:m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  da   </a:t>
                </a:r>
                <a14:m>
                  <m:oMath xmlns:m="http://schemas.openxmlformats.org/officeDocument/2006/math">
                    <m:r>
                      <a:rPr lang="en-US" sz="32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𝛽</m:t>
                    </m:r>
                    <m:r>
                      <a:rPr lang="en-US" sz="32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sSup>
                      <m:sSupPr>
                        <m:ctrlPr>
                          <a:rPr lang="en-US" sz="32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90</m:t>
                        </m:r>
                      </m:e>
                      <m:sup>
                        <m:r>
                          <a:rPr lang="en-US" sz="32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0</m:t>
                        </m:r>
                      </m:sup>
                    </m:sSup>
                  </m:oMath>
                </a14:m>
                <a:endParaRPr lang="en-US" sz="32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 algn="just">
                  <a:lnSpc>
                    <a:spcPct val="100000"/>
                  </a:lnSpc>
                  <a:buNone/>
                </a:pPr>
                <a:endParaRPr lang="ru-RU" sz="3200" dirty="0"/>
              </a:p>
            </p:txBody>
          </p:sp>
        </mc:Choice>
        <mc:Fallback xmlns="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B5799A61-A89C-4170-BB1A-79CF36A56397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68301" y="3962400"/>
                <a:ext cx="11658600" cy="2756451"/>
              </a:xfrm>
              <a:blipFill>
                <a:blip r:embed="rId2"/>
                <a:stretch>
                  <a:fillRect t="-2876" b="-331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93F8BF79-B6B5-4941-84E0-2395873A3D6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66900" y="1371600"/>
            <a:ext cx="8077200" cy="2057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76459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37D8D00-C7E8-420D-8CEF-C96E497CD4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139686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                   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To‘la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ichki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qaytish</a:t>
            </a:r>
            <a:endParaRPr lang="ru-RU" sz="48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4A1112A1-9BEA-43ED-8E5D-DBE33BA2FEED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571500" y="1485899"/>
                <a:ext cx="11116917" cy="5080001"/>
              </a:xfrm>
            </p:spPr>
            <p:txBody>
              <a:bodyPr>
                <a:normAutofit/>
              </a:bodyPr>
              <a:lstStyle/>
              <a:p>
                <a:pPr marL="0" indent="0" algn="just">
                  <a:lnSpc>
                    <a:spcPct val="100000"/>
                  </a:lnSpc>
                  <a:buNone/>
                </a:pPr>
                <a:r>
                  <a:rPr lang="en-US" sz="4000" dirty="0"/>
                  <a:t>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sz="4000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sz="4000" i="0" smtClean="0">
                            <a:latin typeface="Cambria Math" panose="02040503050406030204" pitchFamily="18" charset="0"/>
                          </a:rPr>
                          <m:t>sin</m:t>
                        </m:r>
                      </m:fName>
                      <m:e>
                        <m:sSub>
                          <m:sSubPr>
                            <m:ctrlPr>
                              <a:rPr lang="en-US" sz="400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400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𝛼</m:t>
                            </m:r>
                          </m:e>
                          <m:sub>
                            <m:r>
                              <a:rPr lang="en-US" sz="4000" b="0" i="1" smtClean="0">
                                <a:latin typeface="Cambria Math" panose="02040503050406030204" pitchFamily="18" charset="0"/>
                              </a:rPr>
                              <m:t>0</m:t>
                            </m:r>
                          </m:sub>
                        </m:sSub>
                      </m:e>
                    </m:func>
                    <m:r>
                      <a:rPr lang="en-US" sz="4000" b="0" i="0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40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sz="40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4000" b="0" i="1" smtClean="0">
                                <a:latin typeface="Cambria Math" panose="02040503050406030204" pitchFamily="18" charset="0"/>
                              </a:rPr>
                              <m:t>𝑛</m:t>
                            </m:r>
                          </m:e>
                          <m:sub>
                            <m:r>
                              <a:rPr lang="en-US" sz="40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en-US" sz="40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4000" b="0" i="1" smtClean="0">
                                <a:latin typeface="Cambria Math" panose="02040503050406030204" pitchFamily="18" charset="0"/>
                              </a:rPr>
                              <m:t>𝑛</m:t>
                            </m:r>
                          </m:e>
                          <m:sub>
                            <m:r>
                              <a:rPr lang="en-US" sz="4000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den>
                    </m:f>
                  </m:oMath>
                </a14:m>
                <a:r>
                  <a:rPr lang="en-US" sz="4000" dirty="0"/>
                  <a:t>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sz="4000" i="1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a:rPr lang="en-US" sz="4000" b="0" i="0" smtClean="0">
                            <a:latin typeface="Cambria Math" panose="02040503050406030204" pitchFamily="18" charset="0"/>
                          </a:rPr>
                          <m:t>    ,   </m:t>
                        </m:r>
                        <m:r>
                          <m:rPr>
                            <m:sty m:val="p"/>
                          </m:rPr>
                          <a:rPr lang="en-US" sz="4000">
                            <a:latin typeface="Cambria Math" panose="02040503050406030204" pitchFamily="18" charset="0"/>
                          </a:rPr>
                          <m:t>sin</m:t>
                        </m:r>
                      </m:fName>
                      <m:e>
                        <m:sSub>
                          <m:sSubPr>
                            <m:ctrlPr>
                              <a:rPr lang="en-US" sz="40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40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𝛼</m:t>
                            </m:r>
                          </m:e>
                          <m:sub>
                            <m:r>
                              <a:rPr lang="en-US" sz="4000" i="1">
                                <a:latin typeface="Cambria Math" panose="02040503050406030204" pitchFamily="18" charset="0"/>
                              </a:rPr>
                              <m:t>0</m:t>
                            </m:r>
                          </m:sub>
                        </m:sSub>
                      </m:e>
                    </m:func>
                    <m:r>
                      <a:rPr lang="en-US" sz="400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4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0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4000" b="0" i="1" smtClean="0">
                            <a:latin typeface="Cambria Math" panose="02040503050406030204" pitchFamily="18" charset="0"/>
                          </a:rPr>
                          <m:t>1,5</m:t>
                        </m:r>
                      </m:den>
                    </m:f>
                    <m:r>
                      <a:rPr lang="en-US" sz="40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≈</m:t>
                    </m:r>
                    <m:r>
                      <a:rPr lang="en-US" sz="4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0,667</m:t>
                    </m:r>
                  </m:oMath>
                </a14:m>
                <a:r>
                  <a:rPr lang="en-US" sz="4000" dirty="0"/>
                  <a:t>  ,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4000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400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𝛼</m:t>
                        </m:r>
                      </m:e>
                      <m:sub>
                        <m:r>
                          <a:rPr lang="en-US" sz="4000" b="0" i="1" dirty="0" smtClean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lang="en-US" sz="40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≈</m:t>
                    </m:r>
                    <m:r>
                      <a:rPr lang="en-US" sz="40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42</m:t>
                    </m:r>
                  </m:oMath>
                </a14:m>
                <a:r>
                  <a:rPr lang="ru-RU" sz="4000" dirty="0"/>
                  <a:t>⁰</a:t>
                </a:r>
                <a:endParaRPr lang="en-US" sz="4000" dirty="0"/>
              </a:p>
              <a:p>
                <a:pPr marL="0" indent="0" algn="just">
                  <a:lnSpc>
                    <a:spcPct val="100000"/>
                  </a:lnSpc>
                  <a:buNone/>
                </a:pPr>
                <a:r>
                  <a:rPr lang="en-US" sz="4000" dirty="0"/>
                  <a:t>                                  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sz="4000" b="1" i="1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a:rPr lang="en-US" sz="4000" b="1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4000" b="1" i="1">
                            <a:latin typeface="Cambria Math" panose="02040503050406030204" pitchFamily="18" charset="0"/>
                          </a:rPr>
                          <m:t>𝒔𝒊𝒏</m:t>
                        </m:r>
                      </m:fName>
                      <m:e>
                        <m:sSub>
                          <m:sSubPr>
                            <m:ctrlPr>
                              <a:rPr lang="en-US" sz="4000" b="1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4000" b="1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𝜶</m:t>
                            </m:r>
                          </m:e>
                          <m:sub>
                            <m:r>
                              <a:rPr lang="en-US" sz="4000" b="1" i="1">
                                <a:latin typeface="Cambria Math" panose="02040503050406030204" pitchFamily="18" charset="0"/>
                              </a:rPr>
                              <m:t>𝟎</m:t>
                            </m:r>
                          </m:sub>
                        </m:sSub>
                      </m:e>
                    </m:func>
                    <m:r>
                      <a:rPr lang="en-US" sz="4000" b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4000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000" b="1" i="1" smtClean="0"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en-US" sz="4000" b="1" i="1" smtClean="0">
                            <a:latin typeface="Cambria Math" panose="02040503050406030204" pitchFamily="18" charset="0"/>
                          </a:rPr>
                          <m:t>𝒏</m:t>
                        </m:r>
                      </m:den>
                    </m:f>
                  </m:oMath>
                </a14:m>
                <a:endParaRPr lang="en-US" sz="40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 algn="just">
                  <a:lnSpc>
                    <a:spcPct val="100000"/>
                  </a:lnSpc>
                  <a:buNone/>
                </a:pP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 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Sindirish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ko‘rsatkichi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katta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bo‘lgan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muhitdan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sindirish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ko‘rsatkichi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kichik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bo‘lgan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muhitga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yorug‘lik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yo‘naltirilganda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tushish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burchagi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ma’lum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burchakdan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katta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bo‘lganda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nur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ikki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muhit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chegarasidan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b="1" i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to‘la</a:t>
                </a:r>
                <a:r>
                  <a:rPr lang="en-US" sz="3200" b="1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b="1" i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qaytadi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</a:p>
              <a:p>
                <a:pPr marL="0" indent="0" algn="just">
                  <a:lnSpc>
                    <a:spcPct val="100000"/>
                  </a:lnSpc>
                  <a:buNone/>
                </a:pP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 Bu </a:t>
                </a:r>
                <a:r>
                  <a:rPr lang="en-US" sz="3200" b="1" i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to‘la</a:t>
                </a:r>
                <a:r>
                  <a:rPr lang="en-US" sz="3200" b="1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b="1" i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ichki</a:t>
                </a:r>
                <a:r>
                  <a:rPr lang="en-US" sz="3200" b="1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b="1" i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qaytish</a:t>
                </a:r>
                <a:r>
                  <a:rPr lang="en-US" sz="3200" b="1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b="1" i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hodisasi</a:t>
                </a:r>
                <a:r>
                  <a:rPr lang="en-US" sz="3200" b="1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deyiladi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  <a:endParaRPr lang="ru-RU" sz="3200" dirty="0"/>
              </a:p>
            </p:txBody>
          </p:sp>
        </mc:Choice>
        <mc:Fallback xmlns="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4A1112A1-9BEA-43ED-8E5D-DBE33BA2FEED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571500" y="1485899"/>
                <a:ext cx="11116917" cy="5080001"/>
              </a:xfrm>
              <a:blipFill>
                <a:blip r:embed="rId2"/>
                <a:stretch>
                  <a:fillRect l="-1426" r="-137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56823040"/>
      </p:ext>
    </p:extLst>
  </p:cSld>
  <p:clrMapOvr>
    <a:masterClrMapping/>
  </p:clrMapOvr>
  <p:transition spd="slow">
    <p:push dir="u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C2D90D7-48BA-43DF-81E1-E0A5512450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179443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/>
              <a:t>                                  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Qo‘llanilishi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17FC0C0-289D-4F61-9AFD-CE15A0536D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61391" y="1577009"/>
            <a:ext cx="10707757" cy="4797286"/>
          </a:xfrm>
        </p:spPr>
        <p:txBody>
          <a:bodyPr/>
          <a:lstStyle/>
          <a:p>
            <a:pPr marL="0" indent="0" algn="just">
              <a:lnSpc>
                <a:spcPct val="100000"/>
              </a:lnSpc>
              <a:buNone/>
            </a:pPr>
            <a:r>
              <a:rPr lang="en-US" dirty="0"/>
              <a:t>      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To‘la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ichki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qaytishdan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yorug‘lik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nurlarini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biror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yo‘nalishda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burish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yoki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nurlar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dastasini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o‘rnini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almashtirish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foydalaniladi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EEBA5C39-14F2-412C-A8A2-15F83E2422D7}"/>
              </a:ext>
            </a:extLst>
          </p:cNvPr>
          <p:cNvSpPr/>
          <p:nvPr/>
        </p:nvSpPr>
        <p:spPr>
          <a:xfrm>
            <a:off x="4810538" y="5063157"/>
            <a:ext cx="1603513" cy="675034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B57AF176-630E-4EE7-B8E3-3461D2735C2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66000" y="3733800"/>
            <a:ext cx="2844800" cy="2146300"/>
          </a:xfrm>
          <a:prstGeom prst="rect">
            <a:avLst/>
          </a:prstGeom>
        </p:spPr>
      </p:pic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2A5B99BC-0E45-42C8-B75B-3B5DCD21FC6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81200" y="3733800"/>
            <a:ext cx="2844801" cy="2146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1715163"/>
      </p:ext>
    </p:extLst>
  </p:cSld>
  <p:clrMapOvr>
    <a:masterClrMapping/>
  </p:clrMapOvr>
  <p:transition spd="slow">
    <p:wheel spokes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DC6AC5B-C8A2-4AC8-B009-CC16A64F24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192695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/>
              <a:t>                         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Nur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tolalar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optikasi</a:t>
            </a:r>
            <a:r>
              <a:rPr lang="en-US" sz="4800" dirty="0"/>
              <a:t>        </a:t>
            </a:r>
            <a:endParaRPr lang="ru-RU" sz="48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469981E-F911-4A10-B166-97E988D863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39801" y="3314700"/>
            <a:ext cx="10735364" cy="3112603"/>
          </a:xfrm>
          <a:ln>
            <a:noFill/>
          </a:ln>
        </p:spPr>
        <p:txBody>
          <a:bodyPr>
            <a:normAutofit/>
          </a:bodyPr>
          <a:lstStyle/>
          <a:p>
            <a:pPr marL="0" indent="0" algn="just">
              <a:lnSpc>
                <a:spcPct val="100000"/>
              </a:lnSpc>
              <a:buNone/>
            </a:pPr>
            <a:r>
              <a:rPr lang="en-US" dirty="0"/>
              <a:t>       </a:t>
            </a:r>
            <a:endParaRPr lang="ru-RU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E487FC69-C954-438F-85B7-FF6A720F72B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17900" y="2230436"/>
            <a:ext cx="4394200" cy="1084263"/>
          </a:xfrm>
          <a:prstGeom prst="rect">
            <a:avLst/>
          </a:prstGeom>
        </p:spPr>
      </p:pic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7ADE9DCA-6976-43A9-BC8E-8B3D32211ECA}"/>
              </a:ext>
            </a:extLst>
          </p:cNvPr>
          <p:cNvSpPr/>
          <p:nvPr/>
        </p:nvSpPr>
        <p:spPr>
          <a:xfrm>
            <a:off x="1206500" y="4086171"/>
            <a:ext cx="95631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     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To‘la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ichki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qaytish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hodisasidan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axborot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texnologiyasida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aloqa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tizimida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tibbiyotda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boshqa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sohalarda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keng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foydalaniladi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358207085"/>
      </p:ext>
    </p:extLst>
  </p:cSld>
  <p:clrMapOvr>
    <a:masterClrMapping/>
  </p:clrMapOvr>
  <p:transition spd="slow">
    <p:push dir="u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2954CF8-C1FA-4289-9F13-DD886C85CD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285460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/>
              <a:t>                                     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Masala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7784656-E128-4596-89F8-E6F0971B2D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8386" y="1775790"/>
            <a:ext cx="11152262" cy="4625009"/>
          </a:xfrm>
        </p:spPr>
        <p:txBody>
          <a:bodyPr>
            <a:normAutofit/>
          </a:bodyPr>
          <a:lstStyle/>
          <a:p>
            <a:pPr marL="0" indent="538163" algn="just">
              <a:lnSpc>
                <a:spcPct val="100000"/>
              </a:lnSpc>
              <a:buNone/>
            </a:pP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Havoga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nisbatan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toza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suv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, shisha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olmosning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nur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sindirish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ko‘rsatkichlari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1,33; 1,5 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2,42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ga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teng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. Shu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moddalarning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qaysi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birida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to‘la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ichki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qaytishning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chegaraviy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burchagi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eng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kichik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4028109924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8" name="Текст 7">
                <a:extLst>
                  <a:ext uri="{FF2B5EF4-FFF2-40B4-BE49-F238E27FC236}">
                    <a16:creationId xmlns:a16="http://schemas.microsoft.com/office/drawing/2014/main" id="{A9941E72-F7BB-4003-A70A-F8AD012D167E}"/>
                  </a:ext>
                </a:extLst>
              </p:cNvPr>
              <p:cNvSpPr>
                <a:spLocks noGrp="1"/>
              </p:cNvSpPr>
              <p:nvPr>
                <p:ph type="body" sz="quarter" idx="14"/>
              </p:nvPr>
            </p:nvSpPr>
            <p:spPr>
              <a:xfrm>
                <a:off x="5155093" y="263034"/>
                <a:ext cx="6255029" cy="3643044"/>
              </a:xfrm>
            </p:spPr>
            <p:txBody>
              <a:bodyPr/>
              <a:lstStyle/>
              <a:p>
                <a:pPr algn="ctr"/>
                <a:r>
                  <a:rPr lang="uz-Latn-UZ" sz="36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 </a:t>
                </a:r>
                <a:r>
                  <a:rPr lang="uz-Latn-UZ" sz="32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Formula</a:t>
                </a:r>
                <a:r>
                  <a:rPr lang="en-US" sz="32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b="1" dirty="0" err="1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va</a:t>
                </a:r>
                <a:r>
                  <a:rPr lang="en-US" sz="32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b="1" dirty="0" err="1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yechish</a:t>
                </a:r>
                <a:r>
                  <a:rPr lang="uz-Latn-UZ" sz="32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</a:t>
                </a:r>
              </a:p>
              <a:p>
                <a:pPr algn="ctr"/>
                <a14:m>
                  <m:oMath xmlns:m="http://schemas.openxmlformats.org/officeDocument/2006/math">
                    <m:func>
                      <m:funcPr>
                        <m:ctrlPr>
                          <a:rPr lang="uz-Latn-UZ" sz="32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uz-Latn-UZ" sz="3200" i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sin</m:t>
                        </m:r>
                      </m:fName>
                      <m:e>
                        <m:sSub>
                          <m:sSubPr>
                            <m:ctrlPr>
                              <a:rPr lang="uz-Latn-UZ" sz="320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uz-Latn-UZ" sz="320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𝛼</m:t>
                            </m:r>
                          </m:e>
                          <m:sub>
                            <m:r>
                              <a:rPr lang="en-US" sz="32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0</m:t>
                            </m:r>
                          </m:sub>
                        </m:sSub>
                      </m:e>
                    </m:func>
                    <m:r>
                      <a:rPr lang="en-US" sz="32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en-US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num>
                      <m:den>
                        <m:r>
                          <a:rPr lang="en-US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𝑛</m:t>
                        </m:r>
                      </m:den>
                    </m:f>
                  </m:oMath>
                </a14:m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</a:p>
              <a:p>
                <a:pPr algn="ctr"/>
                <a14:m>
                  <m:oMath xmlns:m="http://schemas.openxmlformats.org/officeDocument/2006/math">
                    <m:sSub>
                      <m:sSubPr>
                        <m:ctrlPr>
                          <a:rPr lang="en-US" sz="32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32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𝛼</m:t>
                        </m:r>
                      </m:e>
                      <m:sub>
                        <m:r>
                          <a:rPr lang="en-US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0</m:t>
                        </m:r>
                      </m:sub>
                    </m:sSub>
                    <m:r>
                      <a:rPr lang="en-US" sz="32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m:rPr>
                        <m:sty m:val="p"/>
                      </m:rPr>
                      <a:rPr lang="en-US" sz="32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arcsin</m:t>
                    </m:r>
                    <m:f>
                      <m:fPr>
                        <m:ctrlPr>
                          <a:rPr lang="en-US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num>
                      <m:den>
                        <m:r>
                          <a:rPr lang="en-US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𝑛</m:t>
                        </m:r>
                      </m:den>
                    </m:f>
                  </m:oMath>
                </a14:m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</a:p>
              <a:p>
                <a:pPr marL="514350" indent="-514350" algn="ctr">
                  <a:buAutoNum type="arabicParenR"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sz="32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32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𝛼</m:t>
                        </m:r>
                      </m:e>
                      <m:sub>
                        <m:r>
                          <a:rPr lang="en-US" sz="32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0</m:t>
                        </m:r>
                      </m:sub>
                    </m:sSub>
                    <m:r>
                      <a:rPr lang="en-US" sz="320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m:rPr>
                        <m:sty m:val="p"/>
                      </m:rPr>
                      <a:rPr lang="en-US" sz="320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arcsin</m:t>
                    </m:r>
                    <m:f>
                      <m:fPr>
                        <m:ctrlPr>
                          <a:rPr lang="en-US" sz="32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32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num>
                      <m:den>
                        <m:r>
                          <a:rPr lang="en-US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1,33</m:t>
                        </m:r>
                      </m:den>
                    </m:f>
                    <m:r>
                      <a:rPr lang="en-US" sz="32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  </m:t>
                    </m:r>
                  </m:oMath>
                </a14:m>
                <a:r>
                  <a:rPr lang="en-US" sz="3200" b="0" dirty="0">
                    <a:latin typeface="Arial" panose="020B0604020202020204" pitchFamily="34" charset="0"/>
                    <a:cs typeface="Arial" panose="020B0604020202020204" pitchFamily="34" charset="0"/>
                  </a:rPr>
                  <a:t>49⁰</a:t>
                </a:r>
              </a:p>
              <a:p>
                <a:pPr marL="514350" indent="-514350" algn="ctr">
                  <a:buFont typeface="Arial" panose="020B0604020202020204" pitchFamily="34" charset="0"/>
                  <a:buAutoNum type="arabicParenR"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sz="32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32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𝛼</m:t>
                        </m:r>
                      </m:e>
                      <m:sub>
                        <m:r>
                          <a:rPr lang="en-US" sz="32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0</m:t>
                        </m:r>
                      </m:sub>
                    </m:sSub>
                    <m:r>
                      <a:rPr lang="en-US" sz="320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m:rPr>
                        <m:sty m:val="p"/>
                      </m:rPr>
                      <a:rPr lang="en-US" sz="320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arcsin</m:t>
                    </m:r>
                    <m:f>
                      <m:fPr>
                        <m:ctrlPr>
                          <a:rPr lang="en-US" sz="32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32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num>
                      <m:den>
                        <m:r>
                          <a:rPr lang="en-US" sz="32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  <m:r>
                          <a:rPr lang="en-US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,5</m:t>
                        </m:r>
                      </m:den>
                    </m:f>
                    <m:r>
                      <a:rPr lang="en-US" sz="320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</m:oMath>
                </a14:m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42⁰</a:t>
                </a:r>
              </a:p>
              <a:p>
                <a:pPr marL="514350" indent="-514350" algn="ctr">
                  <a:buFont typeface="Arial" panose="020B0604020202020204" pitchFamily="34" charset="0"/>
                  <a:buAutoNum type="arabicParenR"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sz="32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32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𝛼</m:t>
                        </m:r>
                      </m:e>
                      <m:sub>
                        <m:r>
                          <a:rPr lang="en-US" sz="32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0</m:t>
                        </m:r>
                      </m:sub>
                    </m:sSub>
                    <m:r>
                      <a:rPr lang="en-US" sz="320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m:rPr>
                        <m:sty m:val="p"/>
                      </m:rPr>
                      <a:rPr lang="en-US" sz="320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arcsin</m:t>
                    </m:r>
                    <m:f>
                      <m:fPr>
                        <m:ctrlPr>
                          <a:rPr lang="en-US" sz="32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32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num>
                      <m:den>
                        <m:r>
                          <a:rPr lang="en-US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2,42</m:t>
                        </m:r>
                      </m:den>
                    </m:f>
                    <m:r>
                      <a:rPr lang="en-US" sz="32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</m:oMath>
                </a14:m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24⁰</a:t>
                </a:r>
                <a:endParaRPr lang="uz-Latn-UZ" sz="32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ctr"/>
                <a:endParaRPr lang="uz-Latn-UZ" sz="32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8" name="Текст 7">
                <a:extLst>
                  <a:ext uri="{FF2B5EF4-FFF2-40B4-BE49-F238E27FC236}">
                    <a16:creationId xmlns:a16="http://schemas.microsoft.com/office/drawing/2014/main" id="{A9941E72-F7BB-4003-A70A-F8AD012D167E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4"/>
              </p:nvPr>
            </p:nvSpPr>
            <p:spPr>
              <a:xfrm>
                <a:off x="5155093" y="263034"/>
                <a:ext cx="6255029" cy="3643044"/>
              </a:xfrm>
              <a:blipFill>
                <a:blip r:embed="rId2"/>
                <a:stretch>
                  <a:fillRect t="-2341" b="-2341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5" name="Прямая соединительная линия 14">
            <a:extLst>
              <a:ext uri="{FF2B5EF4-FFF2-40B4-BE49-F238E27FC236}">
                <a16:creationId xmlns:a16="http://schemas.microsoft.com/office/drawing/2014/main" id="{EBB494ED-E982-4FFD-92D6-05B811471AC6}"/>
              </a:ext>
            </a:extLst>
          </p:cNvPr>
          <p:cNvCxnSpPr>
            <a:cxnSpLocks/>
          </p:cNvCxnSpPr>
          <p:nvPr/>
        </p:nvCxnSpPr>
        <p:spPr>
          <a:xfrm flipH="1">
            <a:off x="5009325" y="727870"/>
            <a:ext cx="1" cy="334883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>
            <a:extLst>
              <a:ext uri="{FF2B5EF4-FFF2-40B4-BE49-F238E27FC236}">
                <a16:creationId xmlns:a16="http://schemas.microsoft.com/office/drawing/2014/main" id="{1AA31EA8-E4F8-48A1-B32D-B34E40401B85}"/>
              </a:ext>
            </a:extLst>
          </p:cNvPr>
          <p:cNvCxnSpPr>
            <a:cxnSpLocks/>
          </p:cNvCxnSpPr>
          <p:nvPr/>
        </p:nvCxnSpPr>
        <p:spPr>
          <a:xfrm>
            <a:off x="883476" y="2606261"/>
            <a:ext cx="393589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Текст 8">
            <a:extLst>
              <a:ext uri="{FF2B5EF4-FFF2-40B4-BE49-F238E27FC236}">
                <a16:creationId xmlns:a16="http://schemas.microsoft.com/office/drawing/2014/main" id="{BFD3E70D-B3C1-4417-B987-133A28B5F260}"/>
              </a:ext>
            </a:extLst>
          </p:cNvPr>
          <p:cNvSpPr txBox="1">
            <a:spLocks/>
          </p:cNvSpPr>
          <p:nvPr/>
        </p:nvSpPr>
        <p:spPr>
          <a:xfrm>
            <a:off x="781876" y="4492487"/>
            <a:ext cx="11224591" cy="210247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9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52378" indent="-152378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39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04757" indent="-152378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39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33324" indent="-228567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39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61891" indent="-228567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39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uz-Latn-UZ" sz="40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uz-Latn-UZ" sz="4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z-Latn-UZ" sz="4000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Javob: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olmosda</a:t>
            </a:r>
            <a:r>
              <a:rPr lang="en-US" sz="3200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to‘la</a:t>
            </a:r>
            <a:r>
              <a:rPr lang="en-US" sz="3200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ichki</a:t>
            </a:r>
            <a:r>
              <a:rPr lang="en-US" sz="3200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qaytishning</a:t>
            </a:r>
            <a:r>
              <a:rPr lang="en-US" sz="3200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chegaraviy</a:t>
            </a:r>
            <a:r>
              <a:rPr lang="en-US" sz="3200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burchagi</a:t>
            </a:r>
            <a:r>
              <a:rPr lang="en-US" sz="3200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eng</a:t>
            </a:r>
            <a:r>
              <a:rPr lang="en-US" sz="3200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kichik</a:t>
            </a:r>
            <a:r>
              <a:rPr lang="en-US" sz="3200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uz-Latn-UZ" sz="3200" b="1" dirty="0">
              <a:solidFill>
                <a:schemeClr val="accent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Текст 7">
                <a:extLst>
                  <a:ext uri="{FF2B5EF4-FFF2-40B4-BE49-F238E27FC236}">
                    <a16:creationId xmlns:a16="http://schemas.microsoft.com/office/drawing/2014/main" id="{1EEE983A-1D03-454E-90EF-CB202336A02C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781877" y="263034"/>
                <a:ext cx="4806119" cy="2863479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0" indent="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None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152378" indent="-15237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304757" indent="-15237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533324" indent="-228567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761891" indent="-228567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uz-Latn-UZ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  </a:t>
                </a:r>
                <a:r>
                  <a:rPr lang="uz-Latn-UZ" sz="32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Berilgan: </a:t>
                </a:r>
              </a:p>
              <a:p>
                <a:pPr marL="514350" indent="-514350">
                  <a:buAutoNum type="arabicParenR"/>
                </a:pPr>
                <a14:m>
                  <m:oMath xmlns:m="http://schemas.openxmlformats.org/officeDocument/2006/math"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𝑛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=1,33</m:t>
                    </m:r>
                  </m:oMath>
                </a14:m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pPr marL="514350" indent="-514350">
                  <a:buFont typeface="Arial" panose="020B0604020202020204" pitchFamily="34" charset="0"/>
                  <a:buAutoNum type="arabicParenR"/>
                </a:pPr>
                <a14:m>
                  <m:oMath xmlns:m="http://schemas.openxmlformats.org/officeDocument/2006/math">
                    <m:r>
                      <a:rPr lang="en-US" sz="32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𝑛</m:t>
                    </m:r>
                    <m:r>
                      <a:rPr lang="en-US" sz="32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=1,5</m:t>
                    </m:r>
                  </m:oMath>
                </a14:m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pPr marL="514350" indent="-514350">
                  <a:buFont typeface="Arial" panose="020B0604020202020204" pitchFamily="34" charset="0"/>
                  <a:buAutoNum type="arabicParenR"/>
                </a:pPr>
                <a14:m>
                  <m:oMath xmlns:m="http://schemas.openxmlformats.org/officeDocument/2006/math">
                    <m:r>
                      <a:rPr lang="en-US" sz="32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𝑛</m:t>
                    </m:r>
                    <m:r>
                      <a:rPr lang="en-US" sz="32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=2,42</m:t>
                    </m:r>
                  </m:oMath>
                </a14:m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r>
                  <a:rPr lang="uz-Latn-UZ" sz="32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Topish kerak:</a:t>
                </a:r>
                <a:r>
                  <a:rPr lang="uz-Latn-UZ" sz="3200" b="1" i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uz-Latn-UZ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uz-Latn-UZ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𝛼</m:t>
                        </m:r>
                      </m:e>
                      <m:sub>
                        <m:r>
                          <a:rPr lang="en-US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0</m:t>
                        </m:r>
                      </m:sub>
                    </m:sSub>
                    <m:r>
                      <a:rPr lang="uz-Latn-UZ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−?</m:t>
                    </m:r>
                  </m:oMath>
                </a14:m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</p:txBody>
          </p:sp>
        </mc:Choice>
        <mc:Fallback xmlns="">
          <p:sp>
            <p:nvSpPr>
              <p:cNvPr id="12" name="Текст 7">
                <a:extLst>
                  <a:ext uri="{FF2B5EF4-FFF2-40B4-BE49-F238E27FC236}">
                    <a16:creationId xmlns:a16="http://schemas.microsoft.com/office/drawing/2014/main" id="{1EEE983A-1D03-454E-90EF-CB202336A02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1877" y="263034"/>
                <a:ext cx="4806119" cy="2863479"/>
              </a:xfrm>
              <a:prstGeom prst="rect">
                <a:avLst/>
              </a:prstGeom>
              <a:blipFill>
                <a:blip r:embed="rId3"/>
                <a:stretch>
                  <a:fillRect l="-3169" t="-1489" b="-829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0713535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7" dur="500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/>
      <p:bldP spid="12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Объект 5">
            <a:extLst>
              <a:ext uri="{FF2B5EF4-FFF2-40B4-BE49-F238E27FC236}">
                <a16:creationId xmlns:a16="http://schemas.microsoft.com/office/drawing/2014/main" id="{BB088941-E81D-46B1-A6A4-A858DDAB4C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3645" y="2133599"/>
            <a:ext cx="11541033" cy="4320209"/>
          </a:xfrm>
        </p:spPr>
        <p:txBody>
          <a:bodyPr>
            <a:normAutofit/>
          </a:bodyPr>
          <a:lstStyle/>
          <a:p>
            <a:pPr marL="358775" indent="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Mavzuni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o‘qish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savollarga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javob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yozish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.(141-bet)</a:t>
            </a:r>
          </a:p>
          <a:p>
            <a:pPr marL="358775" indent="0" algn="just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2. 26-mashqning 1-masalasini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uz-Latn-UZ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Заголовок 9">
            <a:extLst>
              <a:ext uri="{FF2B5EF4-FFF2-40B4-BE49-F238E27FC236}">
                <a16:creationId xmlns:a16="http://schemas.microsoft.com/office/drawing/2014/main" id="{39630581-0D87-4D41-AB71-C86D2496F9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086677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uz-Latn-UZ" sz="4800" b="1" dirty="0">
                <a:latin typeface="Arial" panose="020B0604020202020204" pitchFamily="34" charset="0"/>
                <a:cs typeface="Arial" panose="020B0604020202020204" pitchFamily="34" charset="0"/>
              </a:rPr>
              <a:t>Mustaqil bajarish uchun topshiriqlar</a:t>
            </a:r>
            <a:endParaRPr lang="ru-RU" sz="4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28942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1073</TotalTime>
  <Words>419</Words>
  <Application>Microsoft Office PowerPoint</Application>
  <PresentationFormat>Широкоэкранный</PresentationFormat>
  <Paragraphs>52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Cambria Math</vt:lpstr>
      <vt:lpstr>Тема Office</vt:lpstr>
      <vt:lpstr>Презентация PowerPoint</vt:lpstr>
      <vt:lpstr>    Yorug‘likning qaytish va sinish qonunlari</vt:lpstr>
      <vt:lpstr>                    Yorug‘likning to‘la qaytishi</vt:lpstr>
      <vt:lpstr>                     To‘la ichki qaytish</vt:lpstr>
      <vt:lpstr>                                   Qo‘llanilishi</vt:lpstr>
      <vt:lpstr>                         Nur tolalar optikasi        </vt:lpstr>
      <vt:lpstr>                                     Masala</vt:lpstr>
      <vt:lpstr>Презентация PowerPoint</vt:lpstr>
      <vt:lpstr>Mustaqil bajarish uchun topshiriqlar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Davronbek Salimbekov</dc:creator>
  <cp:lastModifiedBy>hp</cp:lastModifiedBy>
  <cp:revision>255</cp:revision>
  <dcterms:created xsi:type="dcterms:W3CDTF">2020-11-20T09:11:53Z</dcterms:created>
  <dcterms:modified xsi:type="dcterms:W3CDTF">2021-04-04T05:45:09Z</dcterms:modified>
</cp:coreProperties>
</file>