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77" r:id="rId9"/>
    <p:sldId id="263" r:id="rId10"/>
    <p:sldId id="264" r:id="rId11"/>
    <p:sldId id="265" r:id="rId12"/>
    <p:sldId id="266" r:id="rId13"/>
    <p:sldId id="267" r:id="rId14"/>
    <p:sldId id="270" r:id="rId15"/>
    <p:sldId id="268" r:id="rId16"/>
    <p:sldId id="271" r:id="rId17"/>
    <p:sldId id="281" r:id="rId18"/>
    <p:sldId id="282" r:id="rId19"/>
    <p:sldId id="280" r:id="rId20"/>
    <p:sldId id="283" r:id="rId21"/>
  </p:sldIdLst>
  <p:sldSz cx="5765800" cy="3244850"/>
  <p:notesSz cx="5765800" cy="3244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840"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39" y="102424"/>
            <a:ext cx="5164320"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36105" y="982040"/>
            <a:ext cx="4893589" cy="2018664"/>
          </a:xfrm>
          <a:prstGeom prst="rect">
            <a:avLst/>
          </a:prstGeom>
        </p:spPr>
        <p:txBody>
          <a:bodyPr wrap="square" lIns="0" tIns="0" rIns="0" bIns="0">
            <a:spAutoFit/>
          </a:bodyPr>
          <a:lstStyle>
            <a:lvl1pPr>
              <a:defRPr sz="1400" b="0" i="1">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535"/>
            <a:ext cx="5760085" cy="1021080"/>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330617" y="222930"/>
            <a:ext cx="4080510" cy="546735"/>
          </a:xfrm>
          <a:prstGeom prst="rect">
            <a:avLst/>
          </a:prstGeom>
        </p:spPr>
        <p:txBody>
          <a:bodyPr vert="horz" wrap="square" lIns="0" tIns="14604" rIns="0" bIns="0" rtlCol="0">
            <a:spAutoFit/>
          </a:bodyPr>
          <a:lstStyle/>
          <a:p>
            <a:pPr marL="12700">
              <a:lnSpc>
                <a:spcPct val="100000"/>
              </a:lnSpc>
              <a:spcBef>
                <a:spcPts val="114"/>
              </a:spcBef>
            </a:pPr>
            <a:r>
              <a:rPr lang="en-US" sz="3400" spc="-5" dirty="0" smtClean="0"/>
              <a:t>JAHON TARIXI</a:t>
            </a:r>
            <a:endParaRPr sz="3400" dirty="0"/>
          </a:p>
        </p:txBody>
      </p:sp>
      <p:sp>
        <p:nvSpPr>
          <p:cNvPr id="4" name="object 4"/>
          <p:cNvSpPr txBox="1"/>
          <p:nvPr/>
        </p:nvSpPr>
        <p:spPr>
          <a:xfrm>
            <a:off x="536040" y="1275528"/>
            <a:ext cx="2880260" cy="1620957"/>
          </a:xfrm>
          <a:prstGeom prst="rect">
            <a:avLst/>
          </a:prstGeom>
        </p:spPr>
        <p:txBody>
          <a:bodyPr vert="horz" wrap="square" lIns="0" tIns="43180" rIns="0" bIns="0" rtlCol="0">
            <a:spAutoFit/>
          </a:bodyPr>
          <a:lstStyle/>
          <a:p>
            <a:pPr marL="18387" algn="ctr">
              <a:lnSpc>
                <a:spcPts val="1952"/>
              </a:lnSpc>
              <a:spcBef>
                <a:spcPts val="110"/>
              </a:spcBef>
            </a:pPr>
            <a:r>
              <a:rPr lang="en-US" sz="1400" dirty="0" err="1" smtClean="0">
                <a:solidFill>
                  <a:srgbClr val="0070C0"/>
                </a:solidFill>
                <a:latin typeface="Arial" panose="020B0604020202020204" pitchFamily="34" charset="0"/>
                <a:cs typeface="Arial" panose="020B0604020202020204" pitchFamily="34" charset="0"/>
              </a:rPr>
              <a:t>Mavzu</a:t>
            </a:r>
            <a:r>
              <a:rPr lang="en-US" sz="1400" dirty="0" smtClean="0">
                <a:solidFill>
                  <a:srgbClr val="0070C0"/>
                </a:solidFill>
                <a:latin typeface="Arial" panose="020B0604020202020204" pitchFamily="34" charset="0"/>
                <a:cs typeface="Arial" panose="020B0604020202020204" pitchFamily="34" charset="0"/>
              </a:rPr>
              <a:t>:</a:t>
            </a:r>
            <a:r>
              <a:rPr lang="en-US" sz="1600" dirty="0" smtClean="0">
                <a:solidFill>
                  <a:srgbClr val="0070C0"/>
                </a:solidFill>
                <a:latin typeface="Arial" panose="020B0604020202020204" pitchFamily="34" charset="0"/>
                <a:cs typeface="Arial" panose="020B0604020202020204" pitchFamily="34" charset="0"/>
              </a:rPr>
              <a:t> </a:t>
            </a:r>
            <a:endParaRPr lang="uz-Cyrl-UZ" sz="1600" dirty="0" smtClean="0">
              <a:solidFill>
                <a:srgbClr val="0070C0"/>
              </a:solidFill>
              <a:latin typeface="Arial" panose="020B0604020202020204" pitchFamily="34" charset="0"/>
              <a:cs typeface="Arial" panose="020B0604020202020204" pitchFamily="34" charset="0"/>
            </a:endParaRPr>
          </a:p>
          <a:p>
            <a:pPr marL="18387">
              <a:lnSpc>
                <a:spcPts val="1952"/>
              </a:lnSpc>
              <a:spcBef>
                <a:spcPts val="110"/>
              </a:spcBef>
            </a:pPr>
            <a:endParaRPr lang="en-US" sz="1600" dirty="0" smtClean="0">
              <a:solidFill>
                <a:srgbClr val="0070C0"/>
              </a:solidFill>
              <a:latin typeface="Arial" panose="020B0604020202020204" pitchFamily="34" charset="0"/>
              <a:cs typeface="Arial" panose="020B0604020202020204" pitchFamily="34" charset="0"/>
            </a:endParaRPr>
          </a:p>
          <a:p>
            <a:pPr marL="18387" algn="ctr">
              <a:lnSpc>
                <a:spcPts val="1952"/>
              </a:lnSpc>
              <a:spcBef>
                <a:spcPts val="110"/>
              </a:spcBef>
            </a:pPr>
            <a:endParaRPr lang="ms-MY" sz="1400" dirty="0" smtClean="0">
              <a:solidFill>
                <a:srgbClr val="0070C0"/>
              </a:solidFill>
              <a:latin typeface="Arial" panose="020B0604020202020204" pitchFamily="34" charset="0"/>
              <a:cs typeface="Arial" panose="020B0604020202020204" pitchFamily="34" charset="0"/>
            </a:endParaRPr>
          </a:p>
          <a:p>
            <a:pPr marL="18387" algn="ctr">
              <a:lnSpc>
                <a:spcPts val="1952"/>
              </a:lnSpc>
              <a:spcBef>
                <a:spcPts val="110"/>
              </a:spcBef>
            </a:pPr>
            <a:r>
              <a:rPr lang="ms-MY" sz="1400" dirty="0" smtClean="0">
                <a:solidFill>
                  <a:srgbClr val="0070C0"/>
                </a:solidFill>
                <a:latin typeface="Arial" panose="020B0604020202020204" pitchFamily="34" charset="0"/>
                <a:cs typeface="Arial" panose="020B0604020202020204" pitchFamily="34" charset="0"/>
              </a:rPr>
              <a:t>Mavzu. XX asr oxiri – XXI asr boshlarida ilmiy-texnik taraqqiyot. Ilm-fan, adabiyot, </a:t>
            </a:r>
            <a:r>
              <a:rPr lang="ms-MY" sz="1400" dirty="0" smtClean="0">
                <a:solidFill>
                  <a:srgbClr val="0070C0"/>
                </a:solidFill>
                <a:latin typeface="Arial" panose="020B0604020202020204" pitchFamily="34" charset="0"/>
                <a:cs typeface="Arial" panose="020B0604020202020204" pitchFamily="34" charset="0"/>
              </a:rPr>
              <a:t>san’at.</a:t>
            </a:r>
            <a:endParaRPr lang="en-US" sz="1400" dirty="0" smtClean="0">
              <a:solidFill>
                <a:srgbClr val="0070C0"/>
              </a:solidFill>
              <a:latin typeface="Arial" panose="020B0604020202020204" pitchFamily="34" charset="0"/>
              <a:cs typeface="Arial" panose="020B0604020202020204" pitchFamily="34" charset="0"/>
            </a:endParaRPr>
          </a:p>
        </p:txBody>
      </p:sp>
      <p:sp>
        <p:nvSpPr>
          <p:cNvPr id="5" name="object 5"/>
          <p:cNvSpPr/>
          <p:nvPr/>
        </p:nvSpPr>
        <p:spPr>
          <a:xfrm>
            <a:off x="157294" y="1163057"/>
            <a:ext cx="344170" cy="840367"/>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6" name="object 6"/>
          <p:cNvSpPr/>
          <p:nvPr/>
        </p:nvSpPr>
        <p:spPr>
          <a:xfrm>
            <a:off x="154297" y="2100674"/>
            <a:ext cx="344170" cy="79581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8" name="object 8"/>
          <p:cNvGrpSpPr/>
          <p:nvPr/>
        </p:nvGrpSpPr>
        <p:grpSpPr>
          <a:xfrm>
            <a:off x="4102100" y="222930"/>
            <a:ext cx="1139949" cy="572829"/>
            <a:chOff x="4686759" y="212867"/>
            <a:chExt cx="634365" cy="634365"/>
          </a:xfrm>
        </p:grpSpPr>
        <p:sp>
          <p:nvSpPr>
            <p:cNvPr id="9" name="object 9"/>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10" name="object 10"/>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11" name="object 11"/>
          <p:cNvSpPr txBox="1"/>
          <p:nvPr/>
        </p:nvSpPr>
        <p:spPr>
          <a:xfrm>
            <a:off x="4178300" y="249024"/>
            <a:ext cx="1127583" cy="362279"/>
          </a:xfrm>
          <a:prstGeom prst="rect">
            <a:avLst/>
          </a:prstGeom>
        </p:spPr>
        <p:txBody>
          <a:bodyPr vert="horz" wrap="square" lIns="0" tIns="15875" rIns="0" bIns="0" rtlCol="0">
            <a:spAutoFit/>
          </a:bodyPr>
          <a:lstStyle/>
          <a:p>
            <a:pPr>
              <a:lnSpc>
                <a:spcPct val="100000"/>
              </a:lnSpc>
              <a:spcBef>
                <a:spcPts val="125"/>
              </a:spcBef>
            </a:pPr>
            <a:r>
              <a:rPr lang="en-US" sz="2250" b="1" spc="10" dirty="0" smtClean="0">
                <a:solidFill>
                  <a:srgbClr val="FFFFFF"/>
                </a:solidFill>
                <a:latin typeface="Arial"/>
                <a:cs typeface="Arial"/>
              </a:rPr>
              <a:t>1</a:t>
            </a:r>
            <a:r>
              <a:rPr sz="2250" b="1" spc="10" dirty="0" smtClean="0">
                <a:solidFill>
                  <a:srgbClr val="FFFFFF"/>
                </a:solidFill>
                <a:latin typeface="Arial"/>
                <a:cs typeface="Arial"/>
              </a:rPr>
              <a:t>1</a:t>
            </a:r>
            <a:r>
              <a:rPr lang="en-US" sz="2250" b="1" spc="10" dirty="0" smtClean="0">
                <a:solidFill>
                  <a:srgbClr val="FFFFFF"/>
                </a:solidFill>
                <a:latin typeface="Arial"/>
                <a:cs typeface="Arial"/>
              </a:rPr>
              <a:t>-sinf</a:t>
            </a:r>
            <a:endParaRPr sz="2250" dirty="0">
              <a:latin typeface="Arial"/>
              <a:cs typeface="Arial"/>
            </a:endParaRPr>
          </a:p>
        </p:txBody>
      </p:sp>
      <p:pic>
        <p:nvPicPr>
          <p:cNvPr id="11266" name="Picture 2" descr="http://iplt.uz/sites/default/files/26042019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5881" y="1317625"/>
            <a:ext cx="2379919" cy="1820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усеченными противолежащими углами 5"/>
          <p:cNvSpPr/>
          <p:nvPr/>
        </p:nvSpPr>
        <p:spPr>
          <a:xfrm>
            <a:off x="215900" y="1927225"/>
            <a:ext cx="3352800" cy="1143000"/>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ms-MY" sz="1200" dirty="0" smtClean="0">
                <a:latin typeface="Arial" panose="020B0604020202020204" pitchFamily="34" charset="0"/>
                <a:cs typeface="Arial" panose="020B0604020202020204" pitchFamily="34" charset="0"/>
              </a:rPr>
              <a:t>Xulq-atvorning </a:t>
            </a:r>
            <a:r>
              <a:rPr lang="ms-MY" sz="1200" dirty="0">
                <a:latin typeface="Arial" panose="020B0604020202020204" pitchFamily="34" charset="0"/>
                <a:cs typeface="Arial" panose="020B0604020202020204" pitchFamily="34" charset="0"/>
              </a:rPr>
              <a:t>taqlidchilik modeli kishilarda sustkashlik, moslashuvchanlik, ya’ni dunyoni qanday bo‘lsa, shundayligicha qabul qilishga tayyorlik psixologiyasini shakllantiradi.</a:t>
            </a:r>
            <a:endParaRPr lang="ru-RU" sz="1200" dirty="0">
              <a:latin typeface="Arial" panose="020B0604020202020204" pitchFamily="34" charset="0"/>
              <a:cs typeface="Arial" panose="020B0604020202020204" pitchFamily="34" charset="0"/>
            </a:endParaRPr>
          </a:p>
        </p:txBody>
      </p:sp>
      <p:sp>
        <p:nvSpPr>
          <p:cNvPr id="9" name="Прямоугольник с двумя усеченными противолежащими углами 8"/>
          <p:cNvSpPr/>
          <p:nvPr/>
        </p:nvSpPr>
        <p:spPr>
          <a:xfrm>
            <a:off x="215900" y="648542"/>
            <a:ext cx="5419534" cy="1202484"/>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Shu </a:t>
            </a:r>
            <a:r>
              <a:rPr lang="ms-MY" sz="1200" dirty="0" smtClean="0">
                <a:latin typeface="Arial" panose="020B0604020202020204" pitchFamily="34" charset="0"/>
                <a:cs typeface="Arial" panose="020B0604020202020204" pitchFamily="34" charset="0"/>
              </a:rPr>
              <a:t>sababli </a:t>
            </a:r>
            <a:r>
              <a:rPr lang="ms-MY" sz="1200" dirty="0">
                <a:latin typeface="Arial" panose="020B0604020202020204" pitchFamily="34" charset="0"/>
                <a:cs typeface="Arial" panose="020B0604020202020204" pitchFamily="34" charset="0"/>
              </a:rPr>
              <a:t>G‘arbning o‘zida ham ommaviy madaniyat ko‘pchilik faylasuf- lar, jamiyatshunos va madaniyatshunoslar tomonidan juda tashvishli hodisa sifatida qaralmoqda. U olamni o‘ta jo‘n qabul qilishga </a:t>
            </a:r>
            <a:r>
              <a:rPr lang="ms-MY" sz="1200" dirty="0" smtClean="0">
                <a:latin typeface="Arial" panose="020B0604020202020204" pitchFamily="34" charset="0"/>
                <a:cs typeface="Arial" panose="020B0604020202020204" pitchFamily="34" charset="0"/>
              </a:rPr>
              <a:t>chorlagani </a:t>
            </a:r>
            <a:r>
              <a:rPr lang="ms-MY" sz="1200" dirty="0">
                <a:latin typeface="Arial" panose="020B0604020202020204" pitchFamily="34" charset="0"/>
                <a:cs typeface="Arial" panose="020B0604020202020204" pitchFamily="34" charset="0"/>
              </a:rPr>
              <a:t>uchun intellektual buzilish manbayi sifatida ta’riflanmoqda. Olimlarning fikricha, ommaviy madaniyat shaxsning chuqur </a:t>
            </a:r>
            <a:r>
              <a:rPr lang="ms-MY" sz="1200" dirty="0" smtClean="0">
                <a:latin typeface="Arial" panose="020B0604020202020204" pitchFamily="34" charset="0"/>
                <a:cs typeface="Arial" panose="020B0604020202020204" pitchFamily="34" charset="0"/>
              </a:rPr>
              <a:t>ehtiyojlarini </a:t>
            </a:r>
            <a:r>
              <a:rPr lang="ms-MY" sz="1200" dirty="0">
                <a:latin typeface="Arial" panose="020B0604020202020204" pitchFamily="34" charset="0"/>
                <a:cs typeface="Arial" panose="020B0604020202020204" pitchFamily="34" charset="0"/>
              </a:rPr>
              <a:t>ro‘yobga chiqarish va amalga oshirishga qarshilik qiladi.</a:t>
            </a:r>
            <a:endParaRPr lang="ru-RU" sz="1200" dirty="0">
              <a:latin typeface="Arial" panose="020B0604020202020204" pitchFamily="34" charset="0"/>
              <a:cs typeface="Arial" panose="020B0604020202020204" pitchFamily="34" charset="0"/>
            </a:endParaRPr>
          </a:p>
        </p:txBody>
      </p:sp>
      <p:sp>
        <p:nvSpPr>
          <p:cNvPr id="2" name="Прямоугольник 1"/>
          <p:cNvSpPr/>
          <p:nvPr/>
        </p:nvSpPr>
        <p:spPr>
          <a:xfrm>
            <a:off x="930925" y="0"/>
            <a:ext cx="4161775" cy="461665"/>
          </a:xfrm>
          <a:prstGeom prst="rect">
            <a:avLst/>
          </a:prstGeom>
        </p:spPr>
        <p:txBody>
          <a:bodyPr wrap="squar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Q</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adriyatlar</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tizimidagi</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o‘zgarishlar</a:t>
            </a:r>
            <a:endParaRPr lang="ru-RU" dirty="0">
              <a:solidFill>
                <a:schemeClr val="bg1"/>
              </a:solidFill>
              <a:latin typeface="Arial" panose="020B0604020202020204" pitchFamily="34" charset="0"/>
              <a:cs typeface="Arial" panose="020B0604020202020204" pitchFamily="34" charset="0"/>
            </a:endParaRPr>
          </a:p>
        </p:txBody>
      </p:sp>
      <p:pic>
        <p:nvPicPr>
          <p:cNvPr id="5122" name="Picture 2" descr="https://cf2.ppt-online.org/files2/slide/q/Q5YSc28fmjuKFsnNLa1UoC7XODGt6WJeVAwHZi/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100" y="1996146"/>
            <a:ext cx="1914334" cy="1057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 двумя усеченными противолежащими углами 5"/>
          <p:cNvSpPr/>
          <p:nvPr/>
        </p:nvSpPr>
        <p:spPr>
          <a:xfrm>
            <a:off x="1773663" y="631825"/>
            <a:ext cx="3928637" cy="243840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ms-MY" sz="1500" dirty="0" smtClean="0">
                <a:latin typeface="Arial" panose="020B0604020202020204" pitchFamily="34" charset="0"/>
                <a:cs typeface="Arial" panose="020B0604020202020204" pitchFamily="34" charset="0"/>
              </a:rPr>
              <a:t>   XX </a:t>
            </a:r>
            <a:r>
              <a:rPr lang="ms-MY" sz="1500" dirty="0">
                <a:latin typeface="Arial" panose="020B0604020202020204" pitchFamily="34" charset="0"/>
                <a:cs typeface="Arial" panose="020B0604020202020204" pitchFamily="34" charset="0"/>
              </a:rPr>
              <a:t>asr oxiri – XXI asr boshlariga kelib adabiy </a:t>
            </a:r>
            <a:r>
              <a:rPr lang="ms-MY" sz="1500" dirty="0" smtClean="0">
                <a:latin typeface="Arial" panose="020B0604020202020204" pitchFamily="34" charset="0"/>
                <a:cs typeface="Arial" panose="020B0604020202020204" pitchFamily="34" charset="0"/>
              </a:rPr>
              <a:t>jarayonlar </a:t>
            </a:r>
            <a:r>
              <a:rPr lang="ms-MY" sz="1500" dirty="0">
                <a:latin typeface="Arial" panose="020B0604020202020204" pitchFamily="34" charset="0"/>
                <a:cs typeface="Arial" panose="020B0604020202020204" pitchFamily="34" charset="0"/>
              </a:rPr>
              <a:t>tez o‘zgardi, har o‘n yilda adabiyotda yangi yo‘nalish paydo bo‘lyapti, yangi maktablar shakllanyapti. Bu davr adabiyotida </a:t>
            </a:r>
            <a:r>
              <a:rPr lang="ms-MY" sz="1500" dirty="0" smtClean="0">
                <a:latin typeface="Arial" panose="020B0604020202020204" pitchFamily="34" charset="0"/>
                <a:cs typeface="Arial" panose="020B0604020202020204" pitchFamily="34" charset="0"/>
              </a:rPr>
              <a:t>intellektual </a:t>
            </a:r>
            <a:r>
              <a:rPr lang="ms-MY" sz="1500" dirty="0">
                <a:latin typeface="Arial" panose="020B0604020202020204" pitchFamily="34" charset="0"/>
                <a:cs typeface="Arial" panose="020B0604020202020204" pitchFamily="34" charset="0"/>
              </a:rPr>
              <a:t>izlanish jarayonini davom ettirmoqda, u zamonaviy jamiyatning ehtiyojlarini va rivojlanish usullarini anglashga intilmoqda.</a:t>
            </a:r>
            <a:endParaRPr lang="ru-RU" sz="1500" dirty="0">
              <a:latin typeface="Arial" panose="020B0604020202020204" pitchFamily="34" charset="0"/>
              <a:cs typeface="Arial" panose="020B0604020202020204" pitchFamily="34" charset="0"/>
            </a:endParaRPr>
          </a:p>
        </p:txBody>
      </p:sp>
      <p:sp>
        <p:nvSpPr>
          <p:cNvPr id="2" name="Прямоугольник 1"/>
          <p:cNvSpPr/>
          <p:nvPr/>
        </p:nvSpPr>
        <p:spPr>
          <a:xfrm>
            <a:off x="2044700" y="93959"/>
            <a:ext cx="1394934" cy="430887"/>
          </a:xfrm>
          <a:prstGeom prst="rect">
            <a:avLst/>
          </a:prstGeom>
        </p:spPr>
        <p:txBody>
          <a:bodyPr wrap="none">
            <a:spAutoFit/>
          </a:bodyPr>
          <a:lstStyle/>
          <a:p>
            <a:r>
              <a:rPr lang="ms-MY" sz="2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Adabiyot</a:t>
            </a:r>
            <a:endParaRPr lang="ru-RU" sz="2200" dirty="0">
              <a:solidFill>
                <a:schemeClr val="bg1"/>
              </a:solidFill>
              <a:latin typeface="Arial" panose="020B0604020202020204" pitchFamily="34" charset="0"/>
              <a:cs typeface="Arial" panose="020B0604020202020204" pitchFamily="34" charset="0"/>
            </a:endParaRPr>
          </a:p>
        </p:txBody>
      </p:sp>
      <p:pic>
        <p:nvPicPr>
          <p:cNvPr id="6146" name="Picture 2" descr="http://i.mycdn.me/i?r=AzEPZsRbOZEKgBhR0XGMT1Rkmt6-n7qf8NGHlxgGMSJmUKaKTM5SRkZCeTgDn6uOy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628030"/>
            <a:ext cx="1524000" cy="2383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Скругленный прямоугольник 7"/>
          <p:cNvSpPr/>
          <p:nvPr/>
        </p:nvSpPr>
        <p:spPr>
          <a:xfrm>
            <a:off x="174412" y="414048"/>
            <a:ext cx="5416974" cy="129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400" dirty="0">
                <a:latin typeface="Arial" panose="020B0604020202020204" pitchFamily="34" charset="0"/>
                <a:cs typeface="Arial" panose="020B0604020202020204" pitchFamily="34" charset="0"/>
              </a:rPr>
              <a:t>Yangi asr boshida ko‘plab tillarda nashr qilingan va katta shov- shuvga sabab bo‘lgan shunday asarlardan biri afg‘onistonlik Xolid Husayniyning «Shamol ortidan yugurayotgan odam» deb nomlangan romani bo‘ldi. Roman voqealari Kobulda «tolibon» harakati avjiga chiqqan davrda yuz beradi.</a:t>
            </a:r>
            <a:endParaRPr lang="ru-RU" sz="1400" dirty="0">
              <a:latin typeface="Arial" panose="020B0604020202020204" pitchFamily="34" charset="0"/>
              <a:cs typeface="Arial" panose="020B0604020202020204" pitchFamily="34" charset="0"/>
            </a:endParaRPr>
          </a:p>
        </p:txBody>
      </p:sp>
      <p:sp>
        <p:nvSpPr>
          <p:cNvPr id="4" name="Заголовок 3"/>
          <p:cNvSpPr>
            <a:spLocks noGrp="1"/>
          </p:cNvSpPr>
          <p:nvPr>
            <p:ph type="title"/>
          </p:nvPr>
        </p:nvSpPr>
        <p:spPr>
          <a:xfrm>
            <a:off x="300739" y="102424"/>
            <a:ext cx="5164320" cy="623248"/>
          </a:xfrm>
        </p:spPr>
        <p:txBody>
          <a:bodyPr/>
          <a:lstStyle/>
          <a:p>
            <a:r>
              <a:rPr lang="ms-MY" sz="2000" dirty="0">
                <a:solidFill>
                  <a:srgbClr val="2E3092"/>
                </a:solidFill>
                <a:latin typeface="Arial" panose="020B0604020202020204" pitchFamily="34" charset="0"/>
                <a:ea typeface="Times New Roman" panose="02020603050405020304" pitchFamily="18" charset="0"/>
                <a:cs typeface="Arial" panose="020B0604020202020204" pitchFamily="34" charset="0"/>
              </a:rPr>
              <a:t> </a:t>
            </a:r>
            <a:r>
              <a:rPr lang="ms-MY" sz="2000" dirty="0" smtClean="0">
                <a:solidFill>
                  <a:srgbClr val="2E3092"/>
                </a:solidFill>
                <a:latin typeface="Arial" panose="020B0604020202020204" pitchFamily="34" charset="0"/>
                <a:ea typeface="Times New Roman" panose="02020603050405020304" pitchFamily="18" charset="0"/>
                <a:cs typeface="Arial" panose="020B0604020202020204" pitchFamily="34" charset="0"/>
              </a:rPr>
              <a:t>                             Adabiyot</a:t>
            </a: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endParaRPr lang="ru-RU" dirty="0"/>
          </a:p>
        </p:txBody>
      </p:sp>
      <p:pic>
        <p:nvPicPr>
          <p:cNvPr id="7172" name="Picture 4" descr="https://i.ytimg.com/vi/G17Kztc3nnc/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1" y="1927225"/>
            <a:ext cx="1955180" cy="1172874"/>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1713827" y="1904061"/>
            <a:ext cx="3877559" cy="12192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1400" dirty="0">
                <a:latin typeface="Arial" panose="020B0604020202020204" pitchFamily="34" charset="0"/>
                <a:cs typeface="Arial" panose="020B0604020202020204" pitchFamily="34" charset="0"/>
              </a:rPr>
              <a:t>Bu – Amir va Hasan o‘rtasidagi do‘stlik tarixi. Unda odamlar o‘rtasidagi do‘stlik va majburiyatning ma’naviy asoslari haqida fikr yuritiladi. Asar 2001-yil sentabr voqealaridan keyin nashr etilgani uchun ham katta qiziqish uyg‘otdi.</a:t>
            </a:r>
            <a:endParaRPr lang="ru-RU" sz="14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0" name="Прямоугольник с двумя скругленными противолежащими углами 9"/>
          <p:cNvSpPr/>
          <p:nvPr/>
        </p:nvSpPr>
        <p:spPr>
          <a:xfrm>
            <a:off x="1435100" y="631825"/>
            <a:ext cx="4114800" cy="24384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just"/>
            <a:r>
              <a:rPr lang="ms-MY" sz="1200" dirty="0" smtClean="0">
                <a:latin typeface="Arial" panose="020B0604020202020204" pitchFamily="34" charset="0"/>
                <a:cs typeface="Arial" panose="020B0604020202020204" pitchFamily="34" charset="0"/>
              </a:rPr>
              <a:t>    XX asrda </a:t>
            </a:r>
            <a:r>
              <a:rPr lang="ms-MY" sz="1200" dirty="0">
                <a:latin typeface="Arial" panose="020B0604020202020204" pitchFamily="34" charset="0"/>
                <a:cs typeface="Arial" panose="020B0604020202020204" pitchFamily="34" charset="0"/>
              </a:rPr>
              <a:t>o‘zbek kitobxoniga yetib kelgan yana bir mashhur asar braziliyalik yozuvchi Paulo Koelyoning «Alkimyogar» romanidir. Asar yoshlik, orzu va unga intilish haqida. «O‘z Taqdiriga erishish – mana insonning haqiqiy burchi», deb yozadi P. Koelyo.</a:t>
            </a:r>
            <a:endParaRPr lang="ru-RU" sz="1200" dirty="0">
              <a:latin typeface="Arial" panose="020B0604020202020204" pitchFamily="34" charset="0"/>
              <a:cs typeface="Arial" panose="020B0604020202020204" pitchFamily="34" charset="0"/>
            </a:endParaRPr>
          </a:p>
          <a:p>
            <a:pPr algn="just"/>
            <a:r>
              <a:rPr lang="ms-MY" sz="1200" dirty="0" smtClean="0">
                <a:latin typeface="Arial" panose="020B0604020202020204" pitchFamily="34" charset="0"/>
                <a:cs typeface="Arial" panose="020B0604020202020204" pitchFamily="34" charset="0"/>
              </a:rPr>
              <a:t>   XX </a:t>
            </a:r>
            <a:r>
              <a:rPr lang="ms-MY" sz="1200" dirty="0">
                <a:latin typeface="Arial" panose="020B0604020202020204" pitchFamily="34" charset="0"/>
                <a:cs typeface="Arial" panose="020B0604020202020204" pitchFamily="34" charset="0"/>
              </a:rPr>
              <a:t>asr oxiri – XXI asr boshlarida jahon jamoatchiligining e’tiborini qozongan eng mashhur asarlardan biri ingliz yozuvchisi Joan </a:t>
            </a:r>
            <a:r>
              <a:rPr lang="ms-MY" sz="1200" dirty="0" smtClean="0">
                <a:latin typeface="Arial" panose="020B0604020202020204" pitchFamily="34" charset="0"/>
                <a:cs typeface="Arial" panose="020B0604020202020204" pitchFamily="34" charset="0"/>
              </a:rPr>
              <a:t>Rouling </a:t>
            </a:r>
            <a:r>
              <a:rPr lang="ms-MY" sz="1200" dirty="0">
                <a:latin typeface="Arial" panose="020B0604020202020204" pitchFamily="34" charset="0"/>
                <a:cs typeface="Arial" panose="020B0604020202020204" pitchFamily="34" charset="0"/>
              </a:rPr>
              <a:t>qalamiga mansub «Garri Potter» haqidagi romanlar bo‘ldi. </a:t>
            </a:r>
            <a:r>
              <a:rPr lang="ms-MY" sz="1200" dirty="0" smtClean="0">
                <a:latin typeface="Arial" panose="020B0604020202020204" pitchFamily="34" charset="0"/>
                <a:cs typeface="Arial" panose="020B0604020202020204" pitchFamily="34" charset="0"/>
              </a:rPr>
              <a:t>Olimlar </a:t>
            </a:r>
            <a:r>
              <a:rPr lang="ms-MY" sz="1200" dirty="0">
                <a:latin typeface="Arial" panose="020B0604020202020204" pitchFamily="34" charset="0"/>
                <a:cs typeface="Arial" panose="020B0604020202020204" pitchFamily="34" charset="0"/>
              </a:rPr>
              <a:t>katta tarbiyaviy ahamiyatga ega deb hisoblaydigan bu romanlar o‘limni ham yengib o‘tgan xudovash o‘spirin Garri Potterning </a:t>
            </a:r>
            <a:r>
              <a:rPr lang="ms-MY" sz="1200" dirty="0" smtClean="0">
                <a:latin typeface="Arial" panose="020B0604020202020204" pitchFamily="34" charset="0"/>
                <a:cs typeface="Arial" panose="020B0604020202020204" pitchFamily="34" charset="0"/>
              </a:rPr>
              <a:t>sarguzashtlariga </a:t>
            </a:r>
            <a:r>
              <a:rPr lang="ms-MY" sz="1200" dirty="0">
                <a:latin typeface="Arial" panose="020B0604020202020204" pitchFamily="34" charset="0"/>
                <a:cs typeface="Arial" panose="020B0604020202020204" pitchFamily="34" charset="0"/>
              </a:rPr>
              <a:t>bag‘ishlangan.</a:t>
            </a:r>
            <a:endParaRPr lang="ru-RU" sz="1200" dirty="0">
              <a:latin typeface="Arial" panose="020B0604020202020204" pitchFamily="34" charset="0"/>
              <a:cs typeface="Arial" panose="020B0604020202020204" pitchFamily="34" charset="0"/>
            </a:endParaRPr>
          </a:p>
        </p:txBody>
      </p:sp>
      <p:sp>
        <p:nvSpPr>
          <p:cNvPr id="2" name="Прямоугольник 1"/>
          <p:cNvSpPr/>
          <p:nvPr/>
        </p:nvSpPr>
        <p:spPr>
          <a:xfrm>
            <a:off x="2185433" y="57452"/>
            <a:ext cx="1394934" cy="430887"/>
          </a:xfrm>
          <a:prstGeom prst="rect">
            <a:avLst/>
          </a:prstGeom>
        </p:spPr>
        <p:txBody>
          <a:bodyPr wrap="none">
            <a:spAutoFit/>
          </a:bodyPr>
          <a:lstStyle/>
          <a:p>
            <a:r>
              <a:rPr lang="ms-MY" sz="2200" b="1" dirty="0">
                <a:solidFill>
                  <a:srgbClr val="2E3092"/>
                </a:solidFill>
                <a:latin typeface="Arial" panose="020B0604020202020204" pitchFamily="34" charset="0"/>
                <a:ea typeface="Times New Roman" panose="02020603050405020304" pitchFamily="18" charset="0"/>
                <a:cs typeface="Arial" panose="020B0604020202020204" pitchFamily="34" charset="0"/>
              </a:rPr>
              <a:t>Adabiyot</a:t>
            </a:r>
            <a:endParaRPr lang="ru-RU" sz="2200" dirty="0">
              <a:latin typeface="Arial" panose="020B0604020202020204" pitchFamily="34" charset="0"/>
              <a:cs typeface="Arial" panose="020B0604020202020204" pitchFamily="34" charset="0"/>
            </a:endParaRPr>
          </a:p>
        </p:txBody>
      </p:sp>
      <p:pic>
        <p:nvPicPr>
          <p:cNvPr id="8194" name="Picture 2" descr="https://image.tmdb.org/t/p/original/hziiv14OpD73u9gAak4XDDfBK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87" y="1241425"/>
            <a:ext cx="1268967" cy="118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усеченными противолежащими углами 3"/>
          <p:cNvSpPr/>
          <p:nvPr/>
        </p:nvSpPr>
        <p:spPr>
          <a:xfrm>
            <a:off x="1816100" y="708025"/>
            <a:ext cx="3667922" cy="22860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ms-MY" sz="1300" dirty="0" smtClean="0">
              <a:latin typeface="Arial" panose="020B0604020202020204" pitchFamily="34" charset="0"/>
              <a:cs typeface="Arial" panose="020B0604020202020204" pitchFamily="34" charset="0"/>
            </a:endParaRPr>
          </a:p>
          <a:p>
            <a:pPr algn="ctr"/>
            <a:r>
              <a:rPr lang="ms-MY" sz="1300" dirty="0" smtClean="0">
                <a:latin typeface="Arial" panose="020B0604020202020204" pitchFamily="34" charset="0"/>
                <a:cs typeface="Arial" panose="020B0604020202020204" pitchFamily="34" charset="0"/>
              </a:rPr>
              <a:t>Asar </a:t>
            </a:r>
            <a:r>
              <a:rPr lang="ms-MY" sz="1300" dirty="0">
                <a:latin typeface="Arial" panose="020B0604020202020204" pitchFamily="34" charset="0"/>
                <a:cs typeface="Arial" panose="020B0604020202020204" pitchFamily="34" charset="0"/>
              </a:rPr>
              <a:t>bugungi dunyo har qachongidan ham ezgulikka, odamlarga yaxshilik eltuvchi ulug‘ zotga muhtoj ekanligi, ezgulik yo‘li hozir har qachongidan og‘ir va ziddiyatli bo‘lsa-da, Garri Potterdek sof qalbli insonlar ularni yengib o‘tishi </a:t>
            </a:r>
            <a:r>
              <a:rPr lang="ms-MY" sz="1300" dirty="0" smtClean="0">
                <a:latin typeface="Arial" panose="020B0604020202020204" pitchFamily="34" charset="0"/>
                <a:cs typeface="Arial" panose="020B0604020202020204" pitchFamily="34" charset="0"/>
              </a:rPr>
              <a:t>mumkinligi</a:t>
            </a:r>
            <a:r>
              <a:rPr lang="ms-MY" sz="1300" dirty="0">
                <a:latin typeface="Arial" panose="020B0604020202020204" pitchFamily="34" charset="0"/>
                <a:cs typeface="Arial" panose="020B0604020202020204" pitchFamily="34" charset="0"/>
              </a:rPr>
              <a:t> </a:t>
            </a:r>
            <a:r>
              <a:rPr lang="ms-MY" sz="1300" dirty="0" smtClean="0">
                <a:latin typeface="Arial" panose="020B0604020202020204" pitchFamily="34" charset="0"/>
                <a:cs typeface="Arial" panose="020B0604020202020204" pitchFamily="34" charset="0"/>
              </a:rPr>
              <a:t>haqida </a:t>
            </a:r>
            <a:r>
              <a:rPr lang="ms-MY" sz="1300" dirty="0">
                <a:latin typeface="Arial" panose="020B0604020202020204" pitchFamily="34" charset="0"/>
                <a:cs typeface="Arial" panose="020B0604020202020204" pitchFamily="34" charset="0"/>
              </a:rPr>
              <a:t>hikoya qiladi. An’analarni saqlab qolishga intilgan yozuvchi bu asarlarda betakror obrazlar yordamida o‘zining o‘ta ishonchli </a:t>
            </a:r>
            <a:r>
              <a:rPr lang="ms-MY" sz="1300" dirty="0" smtClean="0">
                <a:latin typeface="Arial" panose="020B0604020202020204" pitchFamily="34" charset="0"/>
                <a:cs typeface="Arial" panose="020B0604020202020204" pitchFamily="34" charset="0"/>
              </a:rPr>
              <a:t>badiiy </a:t>
            </a:r>
            <a:r>
              <a:rPr lang="ms-MY" sz="1300" dirty="0">
                <a:latin typeface="Arial" panose="020B0604020202020204" pitchFamily="34" charset="0"/>
                <a:cs typeface="Arial" panose="020B0604020202020204" pitchFamily="34" charset="0"/>
              </a:rPr>
              <a:t>olamini yaratishga muvaffaq bo‘ldi</a:t>
            </a:r>
            <a:r>
              <a:rPr lang="ms-MY" sz="1300" dirty="0" smtClean="0">
                <a:latin typeface="Arial" panose="020B0604020202020204"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a:p>
            <a:endParaRPr lang="ru-RU" sz="1300" dirty="0">
              <a:latin typeface="Arial" panose="020B0604020202020204" pitchFamily="34" charset="0"/>
              <a:cs typeface="Arial" panose="020B0604020202020204" pitchFamily="34" charset="0"/>
            </a:endParaRPr>
          </a:p>
        </p:txBody>
      </p:sp>
      <p:sp>
        <p:nvSpPr>
          <p:cNvPr id="2" name="Прямоугольник 1"/>
          <p:cNvSpPr/>
          <p:nvPr/>
        </p:nvSpPr>
        <p:spPr>
          <a:xfrm>
            <a:off x="2197100" y="98425"/>
            <a:ext cx="1394934" cy="430887"/>
          </a:xfrm>
          <a:prstGeom prst="rect">
            <a:avLst/>
          </a:prstGeom>
        </p:spPr>
        <p:txBody>
          <a:bodyPr wrap="none">
            <a:spAutoFit/>
          </a:bodyPr>
          <a:lstStyle/>
          <a:p>
            <a:r>
              <a:rPr lang="ms-MY"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Adabiyot</a:t>
            </a:r>
            <a:endParaRPr lang="ru-RU" sz="2200" dirty="0">
              <a:solidFill>
                <a:schemeClr val="bg1"/>
              </a:solidFill>
              <a:latin typeface="Arial" panose="020B0604020202020204" pitchFamily="34" charset="0"/>
              <a:cs typeface="Arial" panose="020B0604020202020204" pitchFamily="34" charset="0"/>
            </a:endParaRPr>
          </a:p>
        </p:txBody>
      </p:sp>
      <p:pic>
        <p:nvPicPr>
          <p:cNvPr id="9218" name="Picture 2" descr="https://cdn.hipwallpaper.com/i/57/34/47cn2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700" y="1113234"/>
            <a:ext cx="1561465" cy="147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155574" y="708025"/>
            <a:ext cx="5477028" cy="2285999"/>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1300" dirty="0">
                <a:latin typeface="Arial" panose="020B0604020202020204" pitchFamily="34" charset="0"/>
                <a:cs typeface="Arial" panose="020B0604020202020204" pitchFamily="34" charset="0"/>
              </a:rPr>
              <a:t>Bu turdagi asarlarning ko‘pligiga qaramasdan, bugungi </a:t>
            </a:r>
            <a:r>
              <a:rPr lang="ms-MY" sz="1300" dirty="0" smtClean="0">
                <a:latin typeface="Arial" panose="020B0604020202020204" pitchFamily="34" charset="0"/>
                <a:cs typeface="Arial" panose="020B0604020202020204" pitchFamily="34" charset="0"/>
              </a:rPr>
              <a:t>adabiyotning </a:t>
            </a:r>
            <a:r>
              <a:rPr lang="ms-MY" sz="1300" dirty="0">
                <a:latin typeface="Arial" panose="020B0604020202020204" pitchFamily="34" charset="0"/>
                <a:cs typeface="Arial" panose="020B0604020202020204" pitchFamily="34" charset="0"/>
              </a:rPr>
              <a:t>ko‘p qismini asosan tijoriy va reklama xarakteridagi asarlar tashkil etmoqda.</a:t>
            </a:r>
            <a:endParaRPr lang="ru-RU" sz="1300" dirty="0">
              <a:latin typeface="Arial" panose="020B0604020202020204" pitchFamily="34" charset="0"/>
              <a:cs typeface="Arial" panose="020B0604020202020204" pitchFamily="34" charset="0"/>
            </a:endParaRPr>
          </a:p>
          <a:p>
            <a:pPr algn="ctr"/>
            <a:r>
              <a:rPr lang="ms-MY" sz="1300" dirty="0">
                <a:latin typeface="Arial" panose="020B0604020202020204" pitchFamily="34" charset="0"/>
                <a:cs typeface="Arial" panose="020B0604020202020204" pitchFamily="34" charset="0"/>
              </a:rPr>
              <a:t>Zamonaviy jamiyat o‘z rivojlanishining muhim intellektual qismi bo‘lgan adabiyotning ahamiyati va muammolarini, jamiyat </a:t>
            </a:r>
            <a:r>
              <a:rPr lang="ms-MY" sz="1300" dirty="0" smtClean="0">
                <a:latin typeface="Arial" panose="020B0604020202020204" pitchFamily="34" charset="0"/>
                <a:cs typeface="Arial" panose="020B0604020202020204" pitchFamily="34" charset="0"/>
              </a:rPr>
              <a:t>adabiyotsiz </a:t>
            </a:r>
            <a:r>
              <a:rPr lang="ms-MY" sz="1300" dirty="0">
                <a:latin typeface="Arial" panose="020B0604020202020204" pitchFamily="34" charset="0"/>
                <a:cs typeface="Arial" panose="020B0604020202020204" pitchFamily="34" charset="0"/>
              </a:rPr>
              <a:t>mavjud bo‘lishi va rivojlanishi mumkin emasligini to‘liq anglab yetishi lozim. Televideniye, radio va Internet tarmoqlari orqali </a:t>
            </a:r>
            <a:r>
              <a:rPr lang="ms-MY" sz="1300" dirty="0" smtClean="0">
                <a:latin typeface="Arial" panose="020B0604020202020204" pitchFamily="34" charset="0"/>
                <a:cs typeface="Arial" panose="020B0604020202020204" pitchFamily="34" charset="0"/>
              </a:rPr>
              <a:t>beriladigan </a:t>
            </a:r>
            <a:r>
              <a:rPr lang="ms-MY" sz="1300" dirty="0">
                <a:latin typeface="Arial" panose="020B0604020202020204" pitchFamily="34" charset="0"/>
                <a:cs typeface="Arial" panose="020B0604020202020204" pitchFamily="34" charset="0"/>
              </a:rPr>
              <a:t>kunning muhim yangiliklari qatorida nashr etilgan kitoblarni taqdim etish, ularni reklama qilish odatiy holga aylanmog‘i lozim. Bu aslida zamonaviy jamiyat madaniyatining muhim qismi, uni </a:t>
            </a:r>
            <a:r>
              <a:rPr lang="ms-MY" sz="1300" dirty="0" smtClean="0">
                <a:latin typeface="Arial" panose="020B0604020202020204" pitchFamily="34" charset="0"/>
                <a:cs typeface="Arial" panose="020B0604020202020204" pitchFamily="34" charset="0"/>
              </a:rPr>
              <a:t>inobatga </a:t>
            </a:r>
            <a:r>
              <a:rPr lang="ms-MY" sz="1300" dirty="0">
                <a:latin typeface="Arial" panose="020B0604020202020204" pitchFamily="34" charset="0"/>
                <a:cs typeface="Arial" panose="020B0604020202020204" pitchFamily="34" charset="0"/>
              </a:rPr>
              <a:t>olmaslik mumkin emas.</a:t>
            </a:r>
            <a:endParaRPr lang="ru-RU" sz="1300" dirty="0">
              <a:latin typeface="Arial" panose="020B0604020202020204" pitchFamily="34" charset="0"/>
              <a:cs typeface="Arial" panose="020B0604020202020204"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06214" y="80908"/>
            <a:ext cx="1394934" cy="430887"/>
          </a:xfrm>
          <a:prstGeom prst="rect">
            <a:avLst/>
          </a:prstGeom>
        </p:spPr>
        <p:txBody>
          <a:bodyPr wrap="none">
            <a:spAutoFit/>
          </a:bodyPr>
          <a:lstStyle/>
          <a:p>
            <a:r>
              <a:rPr lang="ms-MY" sz="22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Adabiyot</a:t>
            </a:r>
            <a:endParaRPr lang="ru-RU" sz="2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7274" y="104390"/>
            <a:ext cx="3276600" cy="332142"/>
          </a:xfrm>
          <a:prstGeom prst="rect">
            <a:avLst/>
          </a:prstGeom>
        </p:spPr>
        <p:txBody>
          <a:bodyPr vert="horz" wrap="square" lIns="0" tIns="16510" rIns="0" bIns="0" rtlCol="0">
            <a:spAutoFit/>
          </a:bodyPr>
          <a:lstStyle/>
          <a:p>
            <a:pPr marL="12700" algn="ctr">
              <a:lnSpc>
                <a:spcPct val="100000"/>
              </a:lnSpc>
              <a:spcBef>
                <a:spcPts val="130"/>
              </a:spcBef>
            </a:pPr>
            <a:r>
              <a:rPr lang="en-US" spc="15" dirty="0" err="1" smtClean="0">
                <a:latin typeface="Arial" panose="020B0604020202020204" pitchFamily="34" charset="0"/>
                <a:cs typeface="Arial" panose="020B0604020202020204" pitchFamily="34" charset="0"/>
              </a:rPr>
              <a:t>San’at</a:t>
            </a:r>
            <a:endParaRPr spc="15" dirty="0">
              <a:latin typeface="Arial" panose="020B0604020202020204" pitchFamily="34" charset="0"/>
              <a:cs typeface="Arial" panose="020B0604020202020204" pitchFamily="34" charset="0"/>
            </a:endParaRPr>
          </a:p>
        </p:txBody>
      </p:sp>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215900" y="631825"/>
            <a:ext cx="5338686" cy="243840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1600" dirty="0">
                <a:latin typeface="Arial" panose="020B0604020202020204" pitchFamily="34" charset="0"/>
                <a:cs typeface="Arial" panose="020B0604020202020204" pitchFamily="34" charset="0"/>
              </a:rPr>
              <a:t>Zamonaviy san’at XX asrning ikkinchi yarmida </a:t>
            </a:r>
            <a:r>
              <a:rPr lang="ms-MY" sz="1600" dirty="0" smtClean="0">
                <a:latin typeface="Arial" panose="020B0604020202020204" pitchFamily="34" charset="0"/>
                <a:cs typeface="Arial" panose="020B0604020202020204" pitchFamily="34" charset="0"/>
              </a:rPr>
              <a:t>shakllangan </a:t>
            </a:r>
            <a:r>
              <a:rPr lang="ms-MY" sz="1600" dirty="0">
                <a:latin typeface="Arial" panose="020B0604020202020204" pitchFamily="34" charset="0"/>
                <a:cs typeface="Arial" panose="020B0604020202020204" pitchFamily="34" charset="0"/>
              </a:rPr>
              <a:t>an’analar asosida tashkil topdi. Bu davr san’ati modernizmga muqobil, ba’zan unga keskin qarama-qarshi yo‘nalishlarni izlash, yangi san’at tilini yaratishga urinish bilan xarakterlanadi. U yangi </a:t>
            </a:r>
            <a:r>
              <a:rPr lang="ms-MY" sz="1600" dirty="0" smtClean="0">
                <a:latin typeface="Arial" panose="020B0604020202020204" pitchFamily="34" charset="0"/>
                <a:cs typeface="Arial" panose="020B0604020202020204" pitchFamily="34" charset="0"/>
              </a:rPr>
              <a:t>obrazlarni</a:t>
            </a:r>
            <a:r>
              <a:rPr lang="ms-MY" sz="1600" dirty="0">
                <a:latin typeface="Arial" panose="020B0604020202020204" pitchFamily="34" charset="0"/>
                <a:cs typeface="Arial" panose="020B0604020202020204" pitchFamily="34" charset="0"/>
              </a:rPr>
              <a:t>, ifodalashning yangi, nomoddiy vosita va materiallarini izlash jarayonida aks etdi.</a:t>
            </a:r>
            <a:endParaRPr lang="ru-RU" sz="1600" dirty="0">
              <a:latin typeface="Arial" panose="020B0604020202020204" pitchFamily="34" charset="0"/>
              <a:cs typeface="Arial" panose="020B0604020202020204"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5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155574" y="708025"/>
            <a:ext cx="5477028" cy="2285999"/>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1400" dirty="0">
                <a:latin typeface="Arial" panose="020B0604020202020204" pitchFamily="34" charset="0"/>
                <a:cs typeface="Arial" panose="020B0604020202020204" pitchFamily="34" charset="0"/>
              </a:rPr>
              <a:t>Axborot davrining yangi texnologiyalari, axborotning haddan </a:t>
            </a:r>
            <a:r>
              <a:rPr lang="ms-MY" sz="1400" dirty="0" smtClean="0">
                <a:latin typeface="Arial" panose="020B0604020202020204" pitchFamily="34" charset="0"/>
                <a:cs typeface="Arial" panose="020B0604020202020204" pitchFamily="34" charset="0"/>
              </a:rPr>
              <a:t>ziyodligi</a:t>
            </a:r>
            <a:r>
              <a:rPr lang="ms-MY" sz="1400" dirty="0">
                <a:latin typeface="Arial" panose="020B0604020202020204" pitchFamily="34" charset="0"/>
                <a:cs typeface="Arial" panose="020B0604020202020204" pitchFamily="34" charset="0"/>
              </a:rPr>
              <a:t>, inson bilan mashina o‘rtasida ziddiyatga olib keldi. Bu </a:t>
            </a:r>
            <a:r>
              <a:rPr lang="ms-MY" sz="1400" dirty="0" smtClean="0">
                <a:latin typeface="Arial" panose="020B0604020202020204" pitchFamily="34" charset="0"/>
                <a:cs typeface="Arial" panose="020B0604020202020204" pitchFamily="34" charset="0"/>
              </a:rPr>
              <a:t>ziddiyatni </a:t>
            </a:r>
            <a:r>
              <a:rPr lang="ms-MY" sz="1400" dirty="0">
                <a:latin typeface="Arial" panose="020B0604020202020204" pitchFamily="34" charset="0"/>
                <a:cs typeface="Arial" panose="020B0604020202020204" pitchFamily="34" charset="0"/>
              </a:rPr>
              <a:t>hal qilish yo‘li sifatida telekommunikatsiyaga estetik </a:t>
            </a:r>
            <a:r>
              <a:rPr lang="ms-MY" sz="1400" dirty="0" smtClean="0">
                <a:latin typeface="Arial" panose="020B0604020202020204" pitchFamily="34" charset="0"/>
                <a:cs typeface="Arial" panose="020B0604020202020204" pitchFamily="34" charset="0"/>
              </a:rPr>
              <a:t>asoslarni </a:t>
            </a:r>
            <a:r>
              <a:rPr lang="ms-MY" sz="1400" dirty="0">
                <a:latin typeface="Arial" panose="020B0604020202020204" pitchFamily="34" charset="0"/>
                <a:cs typeface="Arial" panose="020B0604020202020204" pitchFamily="34" charset="0"/>
              </a:rPr>
              <a:t>olib kirish, uni axborot yetkazish funksiyasidan ozod qilish, xususan, ko‘rsatuvlar mazmunini sharqona mistitsizm, irratsional negiz bilan to‘ldirish taklif qilinadi. Intellektni «ishga solmasdan», bevosita insonning ichki olamiga murojaat qilish – bu tamoyil kompyuter grafikasi, videokliplar yaratish kabi san’atning yangi turlarida, qisman zamonaviy kino san’atida qo‘llanilmoqda.</a:t>
            </a:r>
            <a:endParaRPr lang="ru-RU" sz="1400" dirty="0">
              <a:latin typeface="Arial" panose="020B0604020202020204" pitchFamily="34" charset="0"/>
              <a:cs typeface="Arial" panose="020B0604020202020204"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06214" y="80908"/>
            <a:ext cx="1069845" cy="461665"/>
          </a:xfrm>
          <a:prstGeom prst="rect">
            <a:avLst/>
          </a:prstGeom>
        </p:spPr>
        <p:txBody>
          <a:bodyPr wrap="none">
            <a:spAutoFit/>
          </a:bodyPr>
          <a:lstStyle/>
          <a:p>
            <a:r>
              <a:rPr lang="en-US" sz="2400" spc="15" dirty="0" err="1">
                <a:solidFill>
                  <a:schemeClr val="bg1"/>
                </a:solidFill>
                <a:latin typeface="Arial" panose="020B0604020202020204" pitchFamily="34" charset="0"/>
                <a:cs typeface="Arial" panose="020B0604020202020204" pitchFamily="34" charset="0"/>
              </a:rPr>
              <a:t>San’at</a:t>
            </a:r>
            <a:endParaRPr lang="ru-RU"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131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9" name="Прямоугольник с двумя усеченными противолежащими углами 8"/>
          <p:cNvSpPr/>
          <p:nvPr/>
        </p:nvSpPr>
        <p:spPr>
          <a:xfrm>
            <a:off x="155574" y="708025"/>
            <a:ext cx="5477028" cy="2285999"/>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s-MY" sz="1600" dirty="0">
                <a:latin typeface="Arial" panose="020B0604020202020204" pitchFamily="34" charset="0"/>
                <a:cs typeface="Arial" panose="020B0604020202020204" pitchFamily="34" charset="0"/>
              </a:rPr>
              <a:t>Telekommunikatsiyalarning global tarmog‘i, ommaviy madaniyat paydo bo‘lishining eng muhim natijasi badiiy san’atning </a:t>
            </a:r>
            <a:r>
              <a:rPr lang="ms-MY" sz="1600" dirty="0" smtClean="0">
                <a:latin typeface="Arial" panose="020B0604020202020204" pitchFamily="34" charset="0"/>
                <a:cs typeface="Arial" panose="020B0604020202020204" pitchFamily="34" charset="0"/>
              </a:rPr>
              <a:t>ijtimoiy-siyosiy </a:t>
            </a:r>
            <a:r>
              <a:rPr lang="ms-MY" sz="1600" dirty="0">
                <a:latin typeface="Arial" panose="020B0604020202020204" pitchFamily="34" charset="0"/>
                <a:cs typeface="Arial" panose="020B0604020202020204" pitchFamily="34" charset="0"/>
              </a:rPr>
              <a:t>roli oshganligida namoyon bo‘ldi. Endi san’at faqat hayotning in’ikosi bo‘lmasdan, ijtimoiy reallikni shakllantiruvchi omilga ham aylandi. Shundan kelib chiqib, bir qator rassomlar «postdemokratik jamiyat»da san’at hokimiyat qo‘lidagi qurolga aylanadi, deya xavotir bildirishmoqda.</a:t>
            </a:r>
            <a:endParaRPr lang="ru-RU" sz="1600" dirty="0">
              <a:latin typeface="Arial" panose="020B0604020202020204" pitchFamily="34" charset="0"/>
              <a:cs typeface="Arial" panose="020B0604020202020204" pitchFamily="34" charset="0"/>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06214" y="80908"/>
            <a:ext cx="1069845" cy="461665"/>
          </a:xfrm>
          <a:prstGeom prst="rect">
            <a:avLst/>
          </a:prstGeom>
        </p:spPr>
        <p:txBody>
          <a:bodyPr wrap="none">
            <a:spAutoFit/>
          </a:bodyPr>
          <a:lstStyle/>
          <a:p>
            <a:r>
              <a:rPr lang="en-US" sz="2400" spc="15" dirty="0" err="1">
                <a:solidFill>
                  <a:schemeClr val="bg1"/>
                </a:solidFill>
                <a:latin typeface="Arial" panose="020B0604020202020204" pitchFamily="34" charset="0"/>
                <a:cs typeface="Arial" panose="020B0604020202020204" pitchFamily="34" charset="0"/>
              </a:rPr>
              <a:t>San’at</a:t>
            </a:r>
            <a:endParaRPr lang="ru-RU"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45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7274" y="104390"/>
            <a:ext cx="3276600" cy="332142"/>
          </a:xfrm>
          <a:prstGeom prst="rect">
            <a:avLst/>
          </a:prstGeom>
        </p:spPr>
        <p:txBody>
          <a:bodyPr vert="horz" wrap="square" lIns="0" tIns="16510" rIns="0" bIns="0" rtlCol="0">
            <a:spAutoFit/>
          </a:bodyPr>
          <a:lstStyle/>
          <a:p>
            <a:pPr marL="12700" algn="ctr">
              <a:lnSpc>
                <a:spcPct val="100000"/>
              </a:lnSpc>
              <a:spcBef>
                <a:spcPts val="130"/>
              </a:spcBef>
            </a:pPr>
            <a:r>
              <a:rPr lang="ms-MY" dirty="0"/>
              <a:t>A</a:t>
            </a:r>
            <a:r>
              <a:rPr lang="ms-MY" dirty="0" smtClean="0"/>
              <a:t>tamalar</a:t>
            </a:r>
            <a:endParaRPr spc="15" dirty="0">
              <a:latin typeface="Arial" panose="020B0604020202020204" pitchFamily="34" charset="0"/>
              <a:cs typeface="Arial" panose="020B0604020202020204" pitchFamily="34" charset="0"/>
            </a:endParaRPr>
          </a:p>
        </p:txBody>
      </p:sp>
      <p:sp>
        <p:nvSpPr>
          <p:cNvPr id="6" name="object 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pic>
        <p:nvPicPr>
          <p:cNvPr id="9218" name="Picture 2" descr="https://dfwatch.net/wp-content/uploads/2013/10/ivanishvilii-margvelashvili_PK_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4" y="-6651625"/>
            <a:ext cx="2520000" cy="21123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0"/>
            <a:ext cx="576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7"/>
          <p:cNvSpPr>
            <a:spLocks noChangeArrowheads="1"/>
          </p:cNvSpPr>
          <p:nvPr/>
        </p:nvSpPr>
        <p:spPr bwMode="auto">
          <a:xfrm>
            <a:off x="0" y="463550"/>
            <a:ext cx="5765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9" name="Прямоугольник 8"/>
          <p:cNvSpPr/>
          <p:nvPr/>
        </p:nvSpPr>
        <p:spPr>
          <a:xfrm>
            <a:off x="141015" y="576381"/>
            <a:ext cx="5650865" cy="2677656"/>
          </a:xfrm>
          <a:prstGeom prst="rect">
            <a:avLst/>
          </a:prstGeom>
        </p:spPr>
        <p:txBody>
          <a:bodyPr wrap="square">
            <a:spAutoFit/>
          </a:bodyPr>
          <a:lstStyle/>
          <a:p>
            <a:r>
              <a:rPr lang="ms-MY"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Vaksina</a:t>
            </a:r>
            <a:r>
              <a:rPr lang="ms-MY" sz="1400" b="1" spc="-35" dirty="0">
                <a:latin typeface="Arial" panose="020B0604020202020204" pitchFamily="34" charset="0"/>
                <a:ea typeface="Times New Roman" panose="02020603050405020304" pitchFamily="18" charset="0"/>
                <a:cs typeface="Arial" panose="020B0604020202020204" pitchFamily="34" charset="0"/>
              </a:rPr>
              <a:t> </a:t>
            </a:r>
            <a:r>
              <a:rPr lang="ms-MY" sz="1400" dirty="0">
                <a:latin typeface="Arial" panose="020B0604020202020204" pitchFamily="34" charset="0"/>
                <a:ea typeface="Times New Roman" panose="02020603050405020304" pitchFamily="18" charset="0"/>
                <a:cs typeface="Arial" panose="020B0604020202020204" pitchFamily="34" charset="0"/>
              </a:rPr>
              <a:t>–</a:t>
            </a:r>
            <a:r>
              <a:rPr lang="ms-MY" sz="1400" spc="-30" dirty="0">
                <a:latin typeface="Arial" panose="020B0604020202020204" pitchFamily="34" charset="0"/>
                <a:ea typeface="Times New Roman" panose="02020603050405020304" pitchFamily="18" charset="0"/>
                <a:cs typeface="Arial" panose="020B0604020202020204" pitchFamily="34" charset="0"/>
              </a:rPr>
              <a:t> </a:t>
            </a:r>
            <a:r>
              <a:rPr lang="ms-MY" sz="1400" dirty="0" smtClean="0">
                <a:latin typeface="Arial" panose="020B0604020202020204" pitchFamily="34" charset="0"/>
                <a:ea typeface="Times New Roman" panose="02020603050405020304" pitchFamily="18" charset="0"/>
                <a:cs typeface="Arial" panose="020B0604020202020204" pitchFamily="34" charset="0"/>
              </a:rPr>
              <a:t>yuqumli kasalliklarga qarshi emlashda</a:t>
            </a:r>
            <a:r>
              <a:rPr lang="ms-MY" sz="1400" spc="-300" dirty="0" smtClean="0">
                <a:latin typeface="Arial" panose="020B0604020202020204" pitchFamily="34" charset="0"/>
                <a:ea typeface="Times New Roman" panose="02020603050405020304" pitchFamily="18" charset="0"/>
                <a:cs typeface="Arial" panose="020B0604020202020204" pitchFamily="34" charset="0"/>
              </a:rPr>
              <a:t>  </a:t>
            </a:r>
            <a:r>
              <a:rPr lang="ms-MY" sz="1400" dirty="0" smtClean="0">
                <a:latin typeface="Arial" panose="020B0604020202020204" pitchFamily="34" charset="0"/>
                <a:ea typeface="Times New Roman" panose="02020603050405020304" pitchFamily="18" charset="0"/>
                <a:cs typeface="Arial" panose="020B0604020202020204" pitchFamily="34" charset="0"/>
              </a:rPr>
              <a:t>qo‘llaniladigan</a:t>
            </a:r>
            <a:r>
              <a:rPr lang="ms-MY" sz="1400" spc="310" dirty="0" smtClean="0">
                <a:latin typeface="Arial" panose="020B0604020202020204" pitchFamily="34" charset="0"/>
                <a:ea typeface="Times New Roman" panose="02020603050405020304" pitchFamily="18" charset="0"/>
                <a:cs typeface="Arial" panose="020B0604020202020204" pitchFamily="34" charset="0"/>
              </a:rPr>
              <a:t> </a:t>
            </a:r>
            <a:r>
              <a:rPr lang="ms-MY" sz="1400" dirty="0" smtClean="0">
                <a:latin typeface="Arial" panose="020B0604020202020204" pitchFamily="34" charset="0"/>
                <a:ea typeface="Times New Roman" panose="02020603050405020304" pitchFamily="18" charset="0"/>
                <a:cs typeface="Arial" panose="020B0604020202020204" pitchFamily="34" charset="0"/>
              </a:rPr>
              <a:t>vosita.</a:t>
            </a:r>
          </a:p>
          <a:p>
            <a:endParaRPr lang="ms-MY" sz="1400" dirty="0" smtClean="0">
              <a:latin typeface="Arial" panose="020B0604020202020204" pitchFamily="34" charset="0"/>
              <a:ea typeface="Times New Roman" panose="02020603050405020304" pitchFamily="18" charset="0"/>
              <a:cs typeface="Arial" panose="020B0604020202020204" pitchFamily="34" charset="0"/>
            </a:endParaRPr>
          </a:p>
          <a:p>
            <a:r>
              <a:rPr lang="ms-MY" sz="1400" b="1" dirty="0">
                <a:solidFill>
                  <a:srgbClr val="FF0000"/>
                </a:solidFill>
                <a:latin typeface="Arial" panose="020B0604020202020204" pitchFamily="34" charset="0"/>
                <a:cs typeface="Arial" panose="020B0604020202020204" pitchFamily="34" charset="0"/>
              </a:rPr>
              <a:t>Mistitsizm</a:t>
            </a:r>
            <a:r>
              <a:rPr lang="ms-MY" sz="1400" b="1" dirty="0">
                <a:latin typeface="Arial" panose="020B0604020202020204" pitchFamily="34" charset="0"/>
                <a:cs typeface="Arial" panose="020B0604020202020204" pitchFamily="34" charset="0"/>
              </a:rPr>
              <a:t> </a:t>
            </a:r>
            <a:r>
              <a:rPr lang="ms-MY" sz="1400" dirty="0">
                <a:latin typeface="Arial" panose="020B0604020202020204" pitchFamily="34" charset="0"/>
                <a:cs typeface="Arial" panose="020B0604020202020204" pitchFamily="34" charset="0"/>
              </a:rPr>
              <a:t>– bu mistikaga  moyillik,  mistikaga  </a:t>
            </a:r>
            <a:r>
              <a:rPr lang="ms-MY" sz="1400" dirty="0" smtClean="0">
                <a:latin typeface="Arial" panose="020B0604020202020204" pitchFamily="34" charset="0"/>
                <a:cs typeface="Arial" panose="020B0604020202020204" pitchFamily="34" charset="0"/>
              </a:rPr>
              <a:t>asoslangan  </a:t>
            </a:r>
            <a:r>
              <a:rPr lang="ms-MY" sz="1400" dirty="0">
                <a:latin typeface="Arial" panose="020B0604020202020204" pitchFamily="34" charset="0"/>
                <a:cs typeface="Arial" panose="020B0604020202020204" pitchFamily="34" charset="0"/>
              </a:rPr>
              <a:t>diniy-idealistik   dunyoqarash   </a:t>
            </a:r>
            <a:r>
              <a:rPr lang="ms-MY" sz="1400" dirty="0" smtClean="0">
                <a:latin typeface="Arial" panose="020B0604020202020204" pitchFamily="34" charset="0"/>
                <a:cs typeface="Arial" panose="020B0604020202020204" pitchFamily="34" charset="0"/>
              </a:rPr>
              <a:t>shakli.</a:t>
            </a:r>
          </a:p>
          <a:p>
            <a:endParaRPr lang="ms-MY" sz="1400" dirty="0" smtClean="0">
              <a:latin typeface="Arial" panose="020B0604020202020204" pitchFamily="34" charset="0"/>
              <a:cs typeface="Arial" panose="020B0604020202020204" pitchFamily="34" charset="0"/>
            </a:endParaRPr>
          </a:p>
          <a:p>
            <a:r>
              <a:rPr lang="ms-MY" sz="1400" b="1" dirty="0">
                <a:solidFill>
                  <a:srgbClr val="FF0000"/>
                </a:solidFill>
                <a:latin typeface="Arial" panose="020B0604020202020204" pitchFamily="34" charset="0"/>
                <a:cs typeface="Arial" panose="020B0604020202020204" pitchFamily="34" charset="0"/>
              </a:rPr>
              <a:t>Irratsionallik </a:t>
            </a:r>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bu voqelikni bilishda ongning</a:t>
            </a:r>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imkoniyatini rad </a:t>
            </a:r>
            <a:r>
              <a:rPr lang="ms-MY" sz="1400" dirty="0">
                <a:latin typeface="Arial" panose="020B0604020202020204" pitchFamily="34" charset="0"/>
                <a:cs typeface="Arial" panose="020B0604020202020204" pitchFamily="34" charset="0"/>
              </a:rPr>
              <a:t>etuvchi yoki uni juda cheklangan deb biluvchi falsafiy </a:t>
            </a:r>
            <a:r>
              <a:rPr lang="ms-MY" sz="1400" dirty="0" smtClean="0">
                <a:latin typeface="Arial" panose="020B0604020202020204" pitchFamily="34" charset="0"/>
                <a:cs typeface="Arial" panose="020B0604020202020204" pitchFamily="34" charset="0"/>
              </a:rPr>
              <a:t>konsepsiya.</a:t>
            </a:r>
          </a:p>
          <a:p>
            <a:endParaRPr lang="ms-MY" sz="1400" dirty="0" smtClean="0">
              <a:latin typeface="Arial" panose="020B0604020202020204" pitchFamily="34" charset="0"/>
              <a:cs typeface="Arial" panose="020B0604020202020204" pitchFamily="34" charset="0"/>
            </a:endParaRPr>
          </a:p>
          <a:p>
            <a:r>
              <a:rPr lang="ms-MY" sz="1400" b="1" dirty="0" smtClean="0">
                <a:solidFill>
                  <a:srgbClr val="FF0000"/>
                </a:solidFill>
                <a:latin typeface="Arial" panose="020B0604020202020204" pitchFamily="34" charset="0"/>
                <a:cs typeface="Arial" panose="020B0604020202020204" pitchFamily="34" charset="0"/>
              </a:rPr>
              <a:t>Ommaviy madaniyat </a:t>
            </a:r>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bu zamonaviy jamiyat</a:t>
            </a:r>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hayotining deyarli barcha sohalariga kirib kelgan maishiy, ko‘ngilochar va </a:t>
            </a:r>
            <a:r>
              <a:rPr lang="ms-MY" sz="1400" dirty="0">
                <a:latin typeface="Arial" panose="020B0604020202020204" pitchFamily="34" charset="0"/>
                <a:cs typeface="Arial" panose="020B0604020202020204" pitchFamily="34" charset="0"/>
              </a:rPr>
              <a:t>axborot </a:t>
            </a:r>
            <a:r>
              <a:rPr lang="ms-MY" sz="1400" dirty="0" smtClean="0">
                <a:latin typeface="Arial" panose="020B0604020202020204" pitchFamily="34" charset="0"/>
                <a:cs typeface="Arial" panose="020B0604020202020204" pitchFamily="34" charset="0"/>
              </a:rPr>
              <a:t>madaniyati</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92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892300" y="631825"/>
            <a:ext cx="3733800" cy="2382704"/>
          </a:xfrm>
          <a:prstGeom prst="rect">
            <a:avLst/>
          </a:prstGeom>
        </p:spPr>
        <p:txBody>
          <a:bodyPr vert="horz" wrap="square" lIns="0" tIns="12700" rIns="0" bIns="0" rtlCol="0">
            <a:spAutoFit/>
          </a:bodyPr>
          <a:lstStyle/>
          <a:p>
            <a:pPr marL="12700" marR="119380" algn="just">
              <a:spcAft>
                <a:spcPts val="600"/>
              </a:spcAft>
            </a:pPr>
            <a:r>
              <a:rPr lang="ms-MY" sz="1400" dirty="0">
                <a:latin typeface="Arial" panose="020B0604020202020204" pitchFamily="34" charset="0"/>
                <a:cs typeface="Arial" panose="020B0604020202020204" pitchFamily="34" charset="0"/>
              </a:rPr>
              <a:t>XX asrning ikkinchi yarmidagi </a:t>
            </a:r>
            <a:r>
              <a:rPr lang="ms-MY" sz="1400" dirty="0" smtClean="0">
                <a:latin typeface="Arial" panose="020B0604020202020204" pitchFamily="34" charset="0"/>
                <a:cs typeface="Arial" panose="020B0604020202020204" pitchFamily="34" charset="0"/>
              </a:rPr>
              <a:t>ilmiy-texnik </a:t>
            </a:r>
            <a:r>
              <a:rPr lang="ms-MY" sz="1400" dirty="0">
                <a:latin typeface="Arial" panose="020B0604020202020204" pitchFamily="34" charset="0"/>
                <a:cs typeface="Arial" panose="020B0604020202020204" pitchFamily="34" charset="0"/>
              </a:rPr>
              <a:t>inqilob so‘nggi yuz yil davomida ilm-fan rivojlanishining </a:t>
            </a:r>
            <a:r>
              <a:rPr lang="ms-MY" sz="1400" dirty="0" smtClean="0">
                <a:latin typeface="Arial" panose="020B0604020202020204" pitchFamily="34" charset="0"/>
                <a:cs typeface="Arial" panose="020B0604020202020204" pitchFamily="34" charset="0"/>
              </a:rPr>
              <a:t>qonuniy </a:t>
            </a:r>
            <a:r>
              <a:rPr lang="ms-MY" sz="1400" dirty="0">
                <a:latin typeface="Arial" panose="020B0604020202020204" pitchFamily="34" charset="0"/>
                <a:cs typeface="Arial" panose="020B0604020202020204" pitchFamily="34" charset="0"/>
              </a:rPr>
              <a:t>natijasi bo‘ldi. Bu inqilobning asosiy belgilari tabiiy va </a:t>
            </a:r>
            <a:r>
              <a:rPr lang="ms-MY" sz="1400" dirty="0" smtClean="0">
                <a:latin typeface="Arial" panose="020B0604020202020204" pitchFamily="34" charset="0"/>
                <a:cs typeface="Arial" panose="020B0604020202020204" pitchFamily="34" charset="0"/>
              </a:rPr>
              <a:t>sintetik </a:t>
            </a:r>
            <a:r>
              <a:rPr lang="ms-MY" sz="1400" dirty="0">
                <a:latin typeface="Arial" panose="020B0604020202020204" pitchFamily="34" charset="0"/>
                <a:cs typeface="Arial" panose="020B0604020202020204" pitchFamily="34" charset="0"/>
              </a:rPr>
              <a:t>materiallardan mahsulotlarni ommaviy ishlab chiqarish, </a:t>
            </a:r>
            <a:r>
              <a:rPr lang="ms-MY" sz="1400" dirty="0" smtClean="0">
                <a:latin typeface="Arial" panose="020B0604020202020204" pitchFamily="34" charset="0"/>
                <a:cs typeface="Arial" panose="020B0604020202020204" pitchFamily="34" charset="0"/>
              </a:rPr>
              <a:t>mashinalardan </a:t>
            </a:r>
            <a:r>
              <a:rPr lang="ms-MY" sz="1400" dirty="0">
                <a:latin typeface="Arial" panose="020B0604020202020204" pitchFamily="34" charset="0"/>
                <a:cs typeface="Arial" panose="020B0604020202020204" pitchFamily="34" charset="0"/>
              </a:rPr>
              <a:t>keng foydalanish, ishlab chiqarishning konveyerli liniyalarini, zavod-avtomatlarni va sanoat robotlarini yaratish bo‘ldi. ITI jahonning ilg‘or mamlakatlarini sivilizatsiyaning industrial bosqichidan </a:t>
            </a:r>
            <a:r>
              <a:rPr lang="ms-MY" sz="1400" dirty="0" smtClean="0">
                <a:latin typeface="Arial" panose="020B0604020202020204" pitchFamily="34" charset="0"/>
                <a:cs typeface="Arial" panose="020B0604020202020204" pitchFamily="34" charset="0"/>
              </a:rPr>
              <a:t>postindustrial </a:t>
            </a:r>
            <a:r>
              <a:rPr lang="ms-MY" sz="1400" dirty="0">
                <a:latin typeface="Arial" panose="020B0604020202020204" pitchFamily="34" charset="0"/>
                <a:cs typeface="Arial" panose="020B0604020202020204" pitchFamily="34" charset="0"/>
              </a:rPr>
              <a:t>davriga olib chiqdi.</a:t>
            </a:r>
            <a:endParaRPr sz="1400" dirty="0">
              <a:latin typeface="Arial" panose="020B0604020202020204" pitchFamily="34" charset="0"/>
              <a:cs typeface="Arial" panose="020B0604020202020204" pitchFamily="34" charset="0"/>
            </a:endParaRPr>
          </a:p>
        </p:txBody>
      </p:sp>
      <p:pic>
        <p:nvPicPr>
          <p:cNvPr id="2050" name="Picture 2" descr="https://i.ytimg.com/vi/dLDnOZ1MJS0/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610" y="631825"/>
            <a:ext cx="165849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depositphotos.com/1805909/4301/i/950/depositphotos_43010675-stock-photo-high-technology-s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609" y="1774825"/>
            <a:ext cx="1658491" cy="12397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11300" y="98425"/>
            <a:ext cx="2812950" cy="400110"/>
          </a:xfrm>
          <a:prstGeom prst="rect">
            <a:avLst/>
          </a:prstGeom>
        </p:spPr>
        <p:txBody>
          <a:bodyPr wrap="none">
            <a:spAutoFit/>
          </a:bodyPr>
          <a:lstStyle/>
          <a:p>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ITI</a:t>
            </a:r>
            <a:r>
              <a:rPr lang="ms-MY" sz="20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va</a:t>
            </a:r>
            <a:r>
              <a:rPr lang="ms-MY" sz="2000"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uning</a:t>
            </a:r>
            <a:r>
              <a:rPr lang="ms-MY" sz="2000"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natijalari</a:t>
            </a:r>
            <a:endParaRPr lang="ru-RU" sz="20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1320" y="89581"/>
            <a:ext cx="5029200" cy="315471"/>
          </a:xfrm>
        </p:spPr>
        <p:txBody>
          <a:bodyPr/>
          <a:lstStyle/>
          <a:p>
            <a:r>
              <a:rPr lang="en-US" b="0" dirty="0" err="1"/>
              <a:t>Mustahkamlash</a:t>
            </a:r>
            <a:r>
              <a:rPr lang="en-US" b="0" dirty="0"/>
              <a:t> </a:t>
            </a:r>
            <a:r>
              <a:rPr lang="en-US" b="0" dirty="0" err="1"/>
              <a:t>uchun</a:t>
            </a:r>
            <a:r>
              <a:rPr lang="en-US" b="0" dirty="0"/>
              <a:t> </a:t>
            </a:r>
            <a:r>
              <a:rPr lang="en-US" b="0" dirty="0" err="1"/>
              <a:t>savol</a:t>
            </a:r>
            <a:r>
              <a:rPr lang="en-US" b="0" dirty="0"/>
              <a:t> </a:t>
            </a:r>
            <a:r>
              <a:rPr lang="en-US" b="0" dirty="0" err="1"/>
              <a:t>va</a:t>
            </a:r>
            <a:r>
              <a:rPr lang="en-US" b="0" dirty="0"/>
              <a:t> </a:t>
            </a:r>
            <a:r>
              <a:rPr lang="en-US" b="0" dirty="0" err="1"/>
              <a:t>topshiriqlar</a:t>
            </a:r>
            <a:endParaRPr lang="ru-RU" dirty="0"/>
          </a:p>
        </p:txBody>
      </p:sp>
      <p:sp>
        <p:nvSpPr>
          <p:cNvPr id="5" name="Прямоугольник 4"/>
          <p:cNvSpPr/>
          <p:nvPr/>
        </p:nvSpPr>
        <p:spPr>
          <a:xfrm>
            <a:off x="446079" y="694214"/>
            <a:ext cx="5224777" cy="35327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endParaRPr lang="ms-MY" sz="1200" dirty="0" smtClean="0">
              <a:latin typeface="Arial" panose="020B0604020202020204" pitchFamily="34" charset="0"/>
              <a:cs typeface="Arial" panose="020B0604020202020204" pitchFamily="34" charset="0"/>
            </a:endParaRPr>
          </a:p>
          <a:p>
            <a:pPr lvl="0" algn="just"/>
            <a:r>
              <a:rPr lang="ms-MY" sz="1200" dirty="0" smtClean="0">
                <a:latin typeface="Arial" panose="020B0604020202020204" pitchFamily="34" charset="0"/>
                <a:cs typeface="Arial" panose="020B0604020202020204" pitchFamily="34" charset="0"/>
              </a:rPr>
              <a:t>ITI rivojlangan</a:t>
            </a:r>
            <a:r>
              <a:rPr lang="ms-MY" sz="1200" dirty="0">
                <a:latin typeface="Arial" panose="020B0604020202020204" pitchFamily="34" charset="0"/>
                <a:cs typeface="Arial" panose="020B0604020202020204" pitchFamily="34" charset="0"/>
              </a:rPr>
              <a:t> </a:t>
            </a:r>
            <a:r>
              <a:rPr lang="ms-MY" sz="1200" dirty="0" smtClean="0">
                <a:latin typeface="Arial" panose="020B0604020202020204" pitchFamily="34" charset="0"/>
                <a:cs typeface="Arial" panose="020B0604020202020204" pitchFamily="34" charset="0"/>
              </a:rPr>
              <a:t>mamlakatlarda jamiyatning</a:t>
            </a:r>
            <a:r>
              <a:rPr lang="ms-MY" sz="1200" dirty="0">
                <a:latin typeface="Arial" panose="020B0604020202020204" pitchFamily="34" charset="0"/>
                <a:cs typeface="Arial" panose="020B0604020202020204" pitchFamily="34" charset="0"/>
              </a:rPr>
              <a:t> </a:t>
            </a:r>
            <a:r>
              <a:rPr lang="ms-MY" sz="1200" dirty="0" smtClean="0">
                <a:latin typeface="Arial" panose="020B0604020202020204" pitchFamily="34" charset="0"/>
                <a:cs typeface="Arial" panose="020B0604020202020204" pitchFamily="34" charset="0"/>
              </a:rPr>
              <a:t>qandaysifat </a:t>
            </a:r>
            <a:r>
              <a:rPr lang="ms-MY" sz="1200" dirty="0">
                <a:latin typeface="Arial" panose="020B0604020202020204" pitchFamily="34" charset="0"/>
                <a:cs typeface="Arial" panose="020B0604020202020204" pitchFamily="34" charset="0"/>
              </a:rPr>
              <a:t>o‘zgarishlari ko‘zga tashlandi?</a:t>
            </a:r>
            <a:endParaRPr lang="ru-RU" sz="1200" dirty="0">
              <a:latin typeface="Arial" panose="020B0604020202020204" pitchFamily="34" charset="0"/>
              <a:cs typeface="Arial" panose="020B0604020202020204" pitchFamily="34" charset="0"/>
            </a:endParaRPr>
          </a:p>
          <a:p>
            <a:pPr algn="just"/>
            <a:endParaRPr lang="ru-RU" sz="1200" dirty="0">
              <a:latin typeface="Arial" panose="020B0604020202020204" pitchFamily="34" charset="0"/>
              <a:cs typeface="Arial" panose="020B0604020202020204" pitchFamily="34" charset="0"/>
            </a:endParaRPr>
          </a:p>
        </p:txBody>
      </p:sp>
      <p:sp>
        <p:nvSpPr>
          <p:cNvPr id="7" name="Прямоугольник 6"/>
          <p:cNvSpPr/>
          <p:nvPr/>
        </p:nvSpPr>
        <p:spPr>
          <a:xfrm>
            <a:off x="446079" y="1186142"/>
            <a:ext cx="5224109" cy="41801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ms-MY" sz="1200" dirty="0" smtClean="0">
              <a:latin typeface="Arial" panose="020B0604020202020204" pitchFamily="34" charset="0"/>
              <a:cs typeface="Arial" panose="020B0604020202020204" pitchFamily="34" charset="0"/>
            </a:endParaRPr>
          </a:p>
          <a:p>
            <a:r>
              <a:rPr lang="ms-MY" sz="1200" dirty="0" smtClean="0">
                <a:latin typeface="Arial" panose="020B0604020202020204" pitchFamily="34" charset="0"/>
                <a:cs typeface="Arial" panose="020B0604020202020204" pitchFamily="34" charset="0"/>
              </a:rPr>
              <a:t>Siz qadriyatlar tizimining baynalmilallashuvi jarayoniga qanday qaraysiz? Unda milliy madaniyatlar uchun qanday xavf yashiringan?</a:t>
            </a:r>
            <a:endParaRPr lang="ru-RU" sz="1200" dirty="0" smtClean="0">
              <a:latin typeface="Arial" panose="020B0604020202020204" pitchFamily="34" charset="0"/>
              <a:cs typeface="Arial" panose="020B0604020202020204" pitchFamily="34" charset="0"/>
            </a:endParaRPr>
          </a:p>
          <a:p>
            <a:pPr lvl="0"/>
            <a:endParaRPr lang="ru-RU" sz="1200" dirty="0">
              <a:latin typeface="Arial" panose="020B0604020202020204" pitchFamily="34" charset="0"/>
              <a:cs typeface="Arial" panose="020B0604020202020204" pitchFamily="34" charset="0"/>
            </a:endParaRPr>
          </a:p>
        </p:txBody>
      </p:sp>
      <p:sp>
        <p:nvSpPr>
          <p:cNvPr id="8" name="Прямоугольник 7"/>
          <p:cNvSpPr/>
          <p:nvPr/>
        </p:nvSpPr>
        <p:spPr>
          <a:xfrm>
            <a:off x="450881" y="1730544"/>
            <a:ext cx="5218843" cy="2860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ms-MY" sz="1100" dirty="0" smtClean="0">
                <a:latin typeface="Arial" panose="020B0604020202020204" pitchFamily="34" charset="0"/>
                <a:cs typeface="Arial" panose="020B0604020202020204" pitchFamily="34" charset="0"/>
              </a:rPr>
              <a:t>Ommaviy madaniyat jamiyatdagiqadriyatlar tizimiga qanday ta’sir ko‘rsatmoqda?</a:t>
            </a:r>
            <a:endParaRPr lang="ru-RU" sz="1100" dirty="0">
              <a:latin typeface="Arial" panose="020B0604020202020204" pitchFamily="34" charset="0"/>
              <a:cs typeface="Arial" panose="020B0604020202020204" pitchFamily="34" charset="0"/>
            </a:endParaRPr>
          </a:p>
        </p:txBody>
      </p:sp>
      <p:sp>
        <p:nvSpPr>
          <p:cNvPr id="10" name="Прямоугольник 9"/>
          <p:cNvSpPr/>
          <p:nvPr/>
        </p:nvSpPr>
        <p:spPr>
          <a:xfrm>
            <a:off x="448713" y="2219484"/>
            <a:ext cx="5218842" cy="3022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r>
              <a:rPr lang="ms-MY" sz="1100" dirty="0">
                <a:latin typeface="Arial" panose="020B0604020202020204" pitchFamily="34" charset="0"/>
                <a:cs typeface="Arial" panose="020B0604020202020204" pitchFamily="34" charset="0"/>
              </a:rPr>
              <a:t> </a:t>
            </a:r>
            <a:endParaRPr lang="ru-RU" sz="1100" dirty="0">
              <a:latin typeface="Arial" panose="020B0604020202020204" pitchFamily="34" charset="0"/>
              <a:cs typeface="Arial" panose="020B0604020202020204" pitchFamily="34" charset="0"/>
            </a:endParaRPr>
          </a:p>
          <a:p>
            <a:pPr lvl="0"/>
            <a:r>
              <a:rPr lang="ms-MY" sz="1100" dirty="0">
                <a:latin typeface="Arial" panose="020B0604020202020204" pitchFamily="34" charset="0"/>
                <a:cs typeface="Arial" panose="020B0604020202020204" pitchFamily="34" charset="0"/>
              </a:rPr>
              <a:t>Zamonaviy axborot vositalari adabiyot va san’atda qanday yangi yo‘nalishlar va muammolarni keltirib chiqarmoqda?</a:t>
            </a:r>
            <a:endParaRPr lang="ru-RU" sz="1100" dirty="0">
              <a:latin typeface="Arial" panose="020B0604020202020204" pitchFamily="34" charset="0"/>
              <a:cs typeface="Arial" panose="020B0604020202020204" pitchFamily="34" charset="0"/>
            </a:endParaRPr>
          </a:p>
          <a:p>
            <a:pPr lvl="0" algn="just"/>
            <a:endParaRPr lang="ru-RU" sz="1100" dirty="0">
              <a:latin typeface="Arial" panose="020B0604020202020204" pitchFamily="34" charset="0"/>
              <a:cs typeface="Arial" panose="020B0604020202020204" pitchFamily="34" charset="0"/>
            </a:endParaRPr>
          </a:p>
        </p:txBody>
      </p:sp>
      <p:sp>
        <p:nvSpPr>
          <p:cNvPr id="12" name="Овал 11"/>
          <p:cNvSpPr/>
          <p:nvPr/>
        </p:nvSpPr>
        <p:spPr>
          <a:xfrm>
            <a:off x="77811" y="670998"/>
            <a:ext cx="347980" cy="3532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1</a:t>
            </a:r>
            <a:endParaRPr lang="ru-RU" dirty="0"/>
          </a:p>
        </p:txBody>
      </p:sp>
      <p:sp>
        <p:nvSpPr>
          <p:cNvPr id="13" name="Овал 12"/>
          <p:cNvSpPr/>
          <p:nvPr/>
        </p:nvSpPr>
        <p:spPr>
          <a:xfrm>
            <a:off x="77811" y="1235775"/>
            <a:ext cx="347980" cy="3093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2</a:t>
            </a:r>
            <a:endParaRPr lang="ru-RU" dirty="0"/>
          </a:p>
        </p:txBody>
      </p:sp>
      <p:sp>
        <p:nvSpPr>
          <p:cNvPr id="14" name="Овал 13"/>
          <p:cNvSpPr/>
          <p:nvPr/>
        </p:nvSpPr>
        <p:spPr>
          <a:xfrm>
            <a:off x="77811" y="1689924"/>
            <a:ext cx="347980" cy="36553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3</a:t>
            </a:r>
            <a:endParaRPr lang="ru-RU" dirty="0"/>
          </a:p>
        </p:txBody>
      </p:sp>
      <p:sp>
        <p:nvSpPr>
          <p:cNvPr id="15" name="Овал 14"/>
          <p:cNvSpPr/>
          <p:nvPr/>
        </p:nvSpPr>
        <p:spPr>
          <a:xfrm>
            <a:off x="77811" y="2219484"/>
            <a:ext cx="347980" cy="3022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4</a:t>
            </a:r>
            <a:endParaRPr lang="ru-RU" dirty="0"/>
          </a:p>
        </p:txBody>
      </p:sp>
      <p:sp>
        <p:nvSpPr>
          <p:cNvPr id="11" name="Овал 10"/>
          <p:cNvSpPr/>
          <p:nvPr/>
        </p:nvSpPr>
        <p:spPr>
          <a:xfrm>
            <a:off x="77811" y="2684241"/>
            <a:ext cx="347980" cy="3878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5</a:t>
            </a:r>
            <a:endParaRPr lang="ru-RU" dirty="0"/>
          </a:p>
        </p:txBody>
      </p:sp>
      <p:sp>
        <p:nvSpPr>
          <p:cNvPr id="17" name="Прямоугольник 16"/>
          <p:cNvSpPr/>
          <p:nvPr/>
        </p:nvSpPr>
        <p:spPr>
          <a:xfrm>
            <a:off x="452120" y="2727031"/>
            <a:ext cx="5218842" cy="3022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ms-MY" sz="1100" dirty="0" smtClean="0">
              <a:latin typeface="Arial" panose="020B0604020202020204" pitchFamily="34" charset="0"/>
              <a:cs typeface="Arial" panose="020B0604020202020204" pitchFamily="34" charset="0"/>
            </a:endParaRPr>
          </a:p>
          <a:p>
            <a:pPr algn="just"/>
            <a:r>
              <a:rPr lang="ms-MY" sz="1100" dirty="0" smtClean="0">
                <a:latin typeface="Arial" panose="020B0604020202020204" pitchFamily="34" charset="0"/>
                <a:cs typeface="Arial" panose="020B0604020202020204" pitchFamily="34" charset="0"/>
              </a:rPr>
              <a:t>Hozirgi zamon</a:t>
            </a:r>
            <a:r>
              <a:rPr lang="ms-MY" sz="1100" dirty="0">
                <a:latin typeface="Arial" panose="020B0604020202020204" pitchFamily="34" charset="0"/>
                <a:cs typeface="Arial" panose="020B0604020202020204" pitchFamily="34" charset="0"/>
              </a:rPr>
              <a:t>	</a:t>
            </a:r>
            <a:r>
              <a:rPr lang="ms-MY" sz="1100" dirty="0" smtClean="0">
                <a:latin typeface="Arial" panose="020B0604020202020204" pitchFamily="34" charset="0"/>
                <a:cs typeface="Arial" panose="020B0604020202020204" pitchFamily="34" charset="0"/>
              </a:rPr>
              <a:t>adabiyotining kitobda</a:t>
            </a:r>
            <a:r>
              <a:rPr lang="ms-MY" sz="1100" dirty="0">
                <a:latin typeface="Arial" panose="020B0604020202020204" pitchFamily="34" charset="0"/>
                <a:cs typeface="Arial" panose="020B0604020202020204" pitchFamily="34" charset="0"/>
              </a:rPr>
              <a:t> </a:t>
            </a:r>
            <a:r>
              <a:rPr lang="ms-MY" sz="1100" dirty="0" smtClean="0">
                <a:latin typeface="Arial" panose="020B0604020202020204" pitchFamily="34" charset="0"/>
                <a:cs typeface="Arial" panose="020B0604020202020204" pitchFamily="34" charset="0"/>
              </a:rPr>
              <a:t>keltirilgan</a:t>
            </a:r>
            <a:r>
              <a:rPr lang="ms-MY" sz="1100" dirty="0">
                <a:latin typeface="Arial" panose="020B0604020202020204" pitchFamily="34" charset="0"/>
                <a:cs typeface="Arial" panose="020B0604020202020204" pitchFamily="34" charset="0"/>
              </a:rPr>
              <a:t> </a:t>
            </a:r>
            <a:r>
              <a:rPr lang="ms-MY" sz="1100" dirty="0" smtClean="0">
                <a:latin typeface="Arial" panose="020B0604020202020204" pitchFamily="34" charset="0"/>
                <a:cs typeface="Arial" panose="020B0604020202020204" pitchFamily="34" charset="0"/>
              </a:rPr>
              <a:t>namunalaridan qaysi birlarini </a:t>
            </a:r>
            <a:r>
              <a:rPr lang="ms-MY" sz="1100" dirty="0">
                <a:latin typeface="Arial" panose="020B0604020202020204" pitchFamily="34" charset="0"/>
                <a:cs typeface="Arial" panose="020B0604020202020204" pitchFamily="34" charset="0"/>
              </a:rPr>
              <a:t>o‘qigansiz? Ular haqida so‘zlab bering.</a:t>
            </a:r>
            <a:endParaRPr lang="ru-RU" sz="1100" dirty="0">
              <a:latin typeface="Arial" panose="020B0604020202020204" pitchFamily="34" charset="0"/>
              <a:cs typeface="Arial" panose="020B0604020202020204" pitchFamily="34" charset="0"/>
            </a:endParaRPr>
          </a:p>
          <a:p>
            <a:pPr lvl="0" algn="just"/>
            <a:endParaRPr lang="ru-RU"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38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01900" y="555625"/>
            <a:ext cx="3048000" cy="2462213"/>
          </a:xfrm>
          <a:prstGeom prst="rect">
            <a:avLst/>
          </a:prstGeom>
        </p:spPr>
        <p:txBody>
          <a:bodyPr wrap="square">
            <a:spAutoFit/>
          </a:bodyPr>
          <a:lstStyle/>
          <a:p>
            <a:pPr marL="228600" indent="-723900" algn="just">
              <a:tabLst>
                <a:tab pos="1082040" algn="l"/>
              </a:tabLst>
            </a:pPr>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         Axborot </a:t>
            </a:r>
            <a:r>
              <a:rPr lang="ms-MY" sz="1400" dirty="0">
                <a:latin typeface="Arial" panose="020B0604020202020204" pitchFamily="34" charset="0"/>
                <a:cs typeface="Arial" panose="020B0604020202020204" pitchFamily="34" charset="0"/>
              </a:rPr>
              <a:t>va yangi </a:t>
            </a:r>
            <a:r>
              <a:rPr lang="ms-MY" sz="1400" dirty="0" smtClean="0">
                <a:latin typeface="Arial" panose="020B0604020202020204" pitchFamily="34" charset="0"/>
                <a:cs typeface="Arial" panose="020B0604020202020204" pitchFamily="34" charset="0"/>
              </a:rPr>
              <a:t>texno-logiyalarning </a:t>
            </a:r>
            <a:r>
              <a:rPr lang="ms-MY" sz="1400" dirty="0">
                <a:latin typeface="Arial" panose="020B0604020202020204" pitchFamily="34" charset="0"/>
                <a:cs typeface="Arial" panose="020B0604020202020204" pitchFamily="34" charset="0"/>
              </a:rPr>
              <a:t>jadal rivojlanishi, XX </a:t>
            </a:r>
            <a:r>
              <a:rPr lang="ms-MY" sz="1400" dirty="0" smtClean="0">
                <a:latin typeface="Arial" panose="020B0604020202020204" pitchFamily="34" charset="0"/>
                <a:cs typeface="Arial" panose="020B0604020202020204" pitchFamily="34" charset="0"/>
              </a:rPr>
              <a:t>asrning </a:t>
            </a:r>
            <a:r>
              <a:rPr lang="ms-MY" sz="1400" dirty="0">
                <a:latin typeface="Arial" panose="020B0604020202020204" pitchFamily="34" charset="0"/>
                <a:cs typeface="Arial" panose="020B0604020202020204" pitchFamily="34" charset="0"/>
              </a:rPr>
              <a:t>so‘nggi 30 yilida yuz bergan yangi texnologik inqilob, umumiy kompyuterlashtirish va </a:t>
            </a:r>
            <a:r>
              <a:rPr lang="ms-MY" sz="1400" dirty="0" smtClean="0">
                <a:latin typeface="Arial" panose="020B0604020202020204" pitchFamily="34" charset="0"/>
                <a:cs typeface="Arial" panose="020B0604020202020204" pitchFamily="34" charset="0"/>
              </a:rPr>
              <a:t>jamiyatning axborotlashuvi</a:t>
            </a:r>
            <a:r>
              <a:rPr lang="ms-MY" sz="1400" dirty="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ish-lab </a:t>
            </a:r>
            <a:r>
              <a:rPr lang="ms-MY" sz="1400" dirty="0">
                <a:latin typeface="Arial" panose="020B0604020202020204" pitchFamily="34" charset="0"/>
                <a:cs typeface="Arial" panose="020B0604020202020204" pitchFamily="34" charset="0"/>
              </a:rPr>
              <a:t>chiqarishning </a:t>
            </a:r>
            <a:r>
              <a:rPr lang="ms-MY" sz="1400" dirty="0" smtClean="0">
                <a:latin typeface="Arial" panose="020B0604020202020204" pitchFamily="34" charset="0"/>
                <a:cs typeface="Arial" panose="020B0604020202020204" pitchFamily="34" charset="0"/>
              </a:rPr>
              <a:t>intellektual-lashuvi </a:t>
            </a:r>
            <a:r>
              <a:rPr lang="ms-MY" sz="1400" dirty="0">
                <a:latin typeface="Arial" panose="020B0604020202020204" pitchFamily="34" charset="0"/>
                <a:cs typeface="Arial" panose="020B0604020202020204" pitchFamily="34" charset="0"/>
              </a:rPr>
              <a:t>kabi jarayonlar </a:t>
            </a:r>
            <a:r>
              <a:rPr lang="ms-MY" sz="1400" dirty="0" smtClean="0">
                <a:latin typeface="Arial" panose="020B0604020202020204" pitchFamily="34" charset="0"/>
                <a:cs typeface="Arial" panose="020B0604020202020204" pitchFamily="34" charset="0"/>
              </a:rPr>
              <a:t>rivoj-langan </a:t>
            </a:r>
            <a:r>
              <a:rPr lang="ms-MY" sz="1400" dirty="0">
                <a:latin typeface="Arial" panose="020B0604020202020204" pitchFamily="34" charset="0"/>
                <a:cs typeface="Arial" panose="020B0604020202020204" pitchFamily="34" charset="0"/>
              </a:rPr>
              <a:t>mamlakatlarda </a:t>
            </a:r>
            <a:r>
              <a:rPr lang="ms-MY" sz="1400" dirty="0" smtClean="0">
                <a:latin typeface="Arial" panose="020B0604020202020204" pitchFamily="34" charset="0"/>
                <a:cs typeface="Arial" panose="020B0604020202020204" pitchFamily="34" charset="0"/>
              </a:rPr>
              <a:t>jamiyat-ning </a:t>
            </a:r>
            <a:r>
              <a:rPr lang="ms-MY" sz="1400" dirty="0">
                <a:latin typeface="Arial" panose="020B0604020202020204" pitchFamily="34" charset="0"/>
                <a:cs typeface="Arial" panose="020B0604020202020204" pitchFamily="34" charset="0"/>
              </a:rPr>
              <a:t>mutlaqo yangi holatini keltirib chiqardi. </a:t>
            </a:r>
            <a:endParaRPr lang="ru-RU" sz="1400" dirty="0">
              <a:latin typeface="Arial" panose="020B0604020202020204" pitchFamily="34" charset="0"/>
              <a:cs typeface="Arial" panose="020B0604020202020204" pitchFamily="34" charset="0"/>
            </a:endParaRPr>
          </a:p>
        </p:txBody>
      </p:sp>
      <p:pic>
        <p:nvPicPr>
          <p:cNvPr id="4098" name="Picture 2" descr="https://img2.goodfon.ru/original/7600x5066/a/89/paris-sunset-beautiful-fr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3700" y="-24666575"/>
            <a:ext cx="4320568"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35100" y="-3032"/>
            <a:ext cx="2671885" cy="461665"/>
          </a:xfrm>
          <a:prstGeom prst="rect">
            <a:avLst/>
          </a:prstGeom>
        </p:spPr>
        <p:txBody>
          <a:bodyPr wrap="non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ITI</a:t>
            </a:r>
            <a:r>
              <a:rPr lang="ms-MY" sz="24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va</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uning</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natijalari</a:t>
            </a:r>
            <a:endParaRPr lang="ru-RU" dirty="0">
              <a:solidFill>
                <a:schemeClr val="bg1"/>
              </a:solidFill>
              <a:latin typeface="Arial" panose="020B0604020202020204" pitchFamily="34" charset="0"/>
              <a:cs typeface="Arial" panose="020B0604020202020204" pitchFamily="34" charset="0"/>
            </a:endParaRPr>
          </a:p>
        </p:txBody>
      </p:sp>
      <p:pic>
        <p:nvPicPr>
          <p:cNvPr id="1026" name="Picture 2" descr="https://i.ytimg.com/vi/-pVpkff-2zk/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700" y="631825"/>
            <a:ext cx="2590800" cy="2386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Скругленный прямоугольник 14"/>
          <p:cNvSpPr/>
          <p:nvPr/>
        </p:nvSpPr>
        <p:spPr>
          <a:xfrm>
            <a:off x="1739900" y="631826"/>
            <a:ext cx="3885724" cy="12953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dirty="0" smtClean="0">
                <a:latin typeface="Arial" panose="020B0604020202020204" pitchFamily="34" charset="0"/>
                <a:cs typeface="Arial" panose="020B0604020202020204" pitchFamily="34" charset="0"/>
              </a:rPr>
              <a:t>Buni </a:t>
            </a:r>
            <a:r>
              <a:rPr lang="ms-MY" sz="1200" dirty="0">
                <a:latin typeface="Arial" panose="020B0604020202020204" pitchFamily="34" charset="0"/>
                <a:cs typeface="Arial" panose="020B0604020202020204" pitchFamily="34" charset="0"/>
              </a:rPr>
              <a:t>olimlar «axborot jamiyati» deb atamoqdalar. Olimlarning fikricha, «axborot </a:t>
            </a:r>
            <a:r>
              <a:rPr lang="ms-MY" sz="1200" dirty="0" smtClean="0">
                <a:latin typeface="Arial" panose="020B0604020202020204" pitchFamily="34" charset="0"/>
                <a:cs typeface="Arial" panose="020B0604020202020204" pitchFamily="34" charset="0"/>
              </a:rPr>
              <a:t>jamiyati</a:t>
            </a:r>
            <a:r>
              <a:rPr lang="ms-MY" sz="1200" dirty="0">
                <a:latin typeface="Arial" panose="020B0604020202020204" pitchFamily="34" charset="0"/>
                <a:cs typeface="Arial" panose="020B0604020202020204" pitchFamily="34" charset="0"/>
              </a:rPr>
              <a:t>» industrial jamiyatdan keyin keladigan, jamiyatning ancha yuqori bosqichidir. </a:t>
            </a:r>
            <a:r>
              <a:rPr lang="ms-MY" sz="1200" dirty="0" smtClean="0">
                <a:latin typeface="Arial" panose="020B0604020202020204" pitchFamily="34" charset="0"/>
                <a:cs typeface="Arial" panose="020B0604020202020204" pitchFamily="34" charset="0"/>
              </a:rPr>
              <a:t>Hozir </a:t>
            </a:r>
            <a:r>
              <a:rPr lang="ms-MY" sz="1200" dirty="0">
                <a:latin typeface="Arial" panose="020B0604020202020204" pitchFamily="34" charset="0"/>
                <a:cs typeface="Arial" panose="020B0604020202020204" pitchFamily="34" charset="0"/>
              </a:rPr>
              <a:t>industrial rivojlangan mamlakatlarda intellektual mehnat bilan band bo‘lgan aholi soni butun ishchi kuchining </a:t>
            </a:r>
            <a:r>
              <a:rPr lang="ms-MY" sz="1200" dirty="0" smtClean="0">
                <a:latin typeface="Arial" panose="020B0604020202020204" pitchFamily="34" charset="0"/>
                <a:cs typeface="Arial" panose="020B0604020202020204" pitchFamily="34" charset="0"/>
              </a:rPr>
              <a:t>yar</a:t>
            </a:r>
            <a:r>
              <a:rPr lang="ms-MY" sz="1200" dirty="0">
                <a:latin typeface="Arial" panose="020B0604020202020204" pitchFamily="34" charset="0"/>
                <a:cs typeface="Arial" panose="020B0604020202020204" pitchFamily="34" charset="0"/>
              </a:rPr>
              <a:t>miga yaqinlashmoqda. </a:t>
            </a:r>
            <a:endParaRPr lang="ru-RU" sz="1200" dirty="0">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145153" y="2032647"/>
            <a:ext cx="3804547" cy="1113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200" dirty="0" smtClean="0">
                <a:latin typeface="Arial" panose="020B0604020202020204" pitchFamily="34" charset="0"/>
                <a:cs typeface="Arial" panose="020B0604020202020204" pitchFamily="34" charset="0"/>
              </a:rPr>
              <a:t>AQSH </a:t>
            </a:r>
            <a:r>
              <a:rPr lang="ms-MY" sz="1200" dirty="0">
                <a:latin typeface="Arial" panose="020B0604020202020204" pitchFamily="34" charset="0"/>
                <a:cs typeface="Arial" panose="020B0604020202020204" pitchFamily="34" charset="0"/>
              </a:rPr>
              <a:t>va Yaponiyada bu ko‘rsatkich yanada yuqori. </a:t>
            </a:r>
            <a:r>
              <a:rPr lang="ms-MY" sz="1200" dirty="0" smtClean="0">
                <a:latin typeface="Arial" panose="020B0604020202020204" pitchFamily="34" charset="0"/>
                <a:cs typeface="Arial" panose="020B0604020202020204" pitchFamily="34" charset="0"/>
              </a:rPr>
              <a:t>Agar </a:t>
            </a:r>
            <a:r>
              <a:rPr lang="ms-MY" sz="1200" dirty="0">
                <a:latin typeface="Arial" panose="020B0604020202020204" pitchFamily="34" charset="0"/>
                <a:cs typeface="Arial" panose="020B0604020202020204" pitchFamily="34" charset="0"/>
              </a:rPr>
              <a:t>Afrikada aholining 2/3 qismi qishloq xo‘jaligi sohasida band bo‘lsa, AQSHda bu ko‘rsatkich 3% dan oshmaydi. AQSHda axborot texnologiyalari sohasida 80% aholi mehnat qilmoqda</a:t>
            </a:r>
            <a:r>
              <a:rPr lang="ms-MY" sz="1200" dirty="0" smtClean="0">
                <a:latin typeface="Arial" panose="020B0604020202020204" pitchFamily="34" charset="0"/>
                <a:cs typeface="Arial" panose="020B0604020202020204" pitchFamily="34" charset="0"/>
              </a:rPr>
              <a:t>.</a:t>
            </a:r>
            <a:endParaRPr lang="ru-RU" sz="1200" dirty="0">
              <a:latin typeface="Arial" panose="020B0604020202020204" pitchFamily="34" charset="0"/>
              <a:cs typeface="Arial" panose="020B0604020202020204" pitchFamily="34" charset="0"/>
            </a:endParaRPr>
          </a:p>
        </p:txBody>
      </p:sp>
      <p:sp>
        <p:nvSpPr>
          <p:cNvPr id="2" name="Прямоугольник 1"/>
          <p:cNvSpPr/>
          <p:nvPr/>
        </p:nvSpPr>
        <p:spPr>
          <a:xfrm>
            <a:off x="1573489" y="47750"/>
            <a:ext cx="2671885" cy="461665"/>
          </a:xfrm>
          <a:prstGeom prst="rect">
            <a:avLst/>
          </a:prstGeom>
        </p:spPr>
        <p:txBody>
          <a:bodyPr wrap="non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ITI</a:t>
            </a:r>
            <a:r>
              <a:rPr lang="ms-MY" sz="2400" b="1" spc="5"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va</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uning</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natijalari</a:t>
            </a:r>
            <a:endParaRPr lang="ru-RU" dirty="0">
              <a:solidFill>
                <a:schemeClr val="bg1"/>
              </a:solidFill>
              <a:latin typeface="Arial" panose="020B0604020202020204" pitchFamily="34" charset="0"/>
              <a:cs typeface="Arial" panose="020B0604020202020204" pitchFamily="34" charset="0"/>
            </a:endParaRPr>
          </a:p>
        </p:txBody>
      </p:sp>
      <p:pic>
        <p:nvPicPr>
          <p:cNvPr id="2050" name="Picture 2" descr="https://st3.depositphotos.com/1005233/16304/i/1600/depositphotos_163043898-stock-photo-network-connection-technolog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53" y="633215"/>
            <a:ext cx="1560899" cy="12926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radikal.ru/c25/1904/b9/48b098c7270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900" y="2032647"/>
            <a:ext cx="1599724" cy="1113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213360" y="631826"/>
            <a:ext cx="5412740" cy="11429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uz-Cyrl-UZ" sz="1400" dirty="0" smtClean="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XX </a:t>
            </a:r>
            <a:r>
              <a:rPr lang="ms-MY" sz="1400" dirty="0">
                <a:latin typeface="Arial" panose="020B0604020202020204" pitchFamily="34" charset="0"/>
                <a:cs typeface="Arial" panose="020B0604020202020204" pitchFamily="34" charset="0"/>
              </a:rPr>
              <a:t>asrning ikkinchi yarmida </a:t>
            </a:r>
            <a:r>
              <a:rPr lang="ms-MY" sz="1400" dirty="0" smtClean="0">
                <a:latin typeface="Arial" panose="020B0604020202020204" pitchFamily="34" charset="0"/>
                <a:cs typeface="Arial" panose="020B0604020202020204" pitchFamily="34" charset="0"/>
              </a:rPr>
              <a:t>biologiya</a:t>
            </a:r>
            <a:r>
              <a:rPr lang="ms-MY" sz="1400" dirty="0">
                <a:latin typeface="Arial" panose="020B0604020202020204" pitchFamily="34" charset="0"/>
                <a:cs typeface="Arial" panose="020B0604020202020204" pitchFamily="34" charset="0"/>
              </a:rPr>
              <a:t>, biokimyo va tibbiyotning rivojlanishi inson hayotining keskin o‘zgarishiga, industrial jamiyatning yangi sifat bosqichiga o‘tishiga olib keldi. XX asrda qorachechak, ispan grippi, o‘lat, vabo, terlama, sil, bezgak kabi kasalliklar </a:t>
            </a:r>
            <a:r>
              <a:rPr lang="en-US" sz="1400" dirty="0" smtClean="0">
                <a:latin typeface="Arial" panose="020B0604020202020204" pitchFamily="34" charset="0"/>
                <a:cs typeface="Arial" panose="020B0604020202020204" pitchFamily="34" charset="0"/>
              </a:rPr>
              <a:t>y</a:t>
            </a:r>
            <a:r>
              <a:rPr lang="ms-MY" sz="1400" dirty="0" smtClean="0">
                <a:latin typeface="Arial" panose="020B0604020202020204" pitchFamily="34" charset="0"/>
                <a:cs typeface="Arial" panose="020B0604020202020204" pitchFamily="34" charset="0"/>
              </a:rPr>
              <a:t>er </a:t>
            </a:r>
            <a:r>
              <a:rPr lang="ms-MY" sz="1400" dirty="0">
                <a:latin typeface="Arial" panose="020B0604020202020204" pitchFamily="34" charset="0"/>
                <a:cs typeface="Arial" panose="020B0604020202020204" pitchFamily="34" charset="0"/>
              </a:rPr>
              <a:t>yuzida 1 mlrd ga yaqin kishining o‘limiga olib keldi.</a:t>
            </a:r>
            <a:endParaRPr lang="ru-RU" sz="1400" dirty="0">
              <a:latin typeface="Arial" panose="020B0604020202020204" pitchFamily="34" charset="0"/>
              <a:cs typeface="Arial" panose="020B0604020202020204" pitchFamily="34" charset="0"/>
            </a:endParaRPr>
          </a:p>
        </p:txBody>
      </p:sp>
      <p:sp>
        <p:nvSpPr>
          <p:cNvPr id="19" name="Прямоугольник 18"/>
          <p:cNvSpPr/>
          <p:nvPr/>
        </p:nvSpPr>
        <p:spPr>
          <a:xfrm>
            <a:off x="213360" y="1927224"/>
            <a:ext cx="5412740" cy="12192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uz-Cyrl-UZ" sz="1400" dirty="0" smtClean="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Asr </a:t>
            </a:r>
            <a:r>
              <a:rPr lang="ms-MY" sz="1400" dirty="0">
                <a:latin typeface="Arial" panose="020B0604020202020204" pitchFamily="34" charset="0"/>
                <a:cs typeface="Arial" panose="020B0604020202020204" pitchFamily="34" charset="0"/>
              </a:rPr>
              <a:t>oxiriga kelib yangi yuqumli kasallik – OITS paydo bo‘ldi. Shunga qaramasdan, aynan XX asrda tarixda birinchi bor yuqumli kasalliklar odamlar o‘limining asosiy sababi bo‘lmay qoldi</a:t>
            </a:r>
            <a:r>
              <a:rPr lang="ms-MY" sz="1400" dirty="0" smtClean="0">
                <a:latin typeface="Arial" panose="020B0604020202020204" pitchFamily="34" charset="0"/>
                <a:cs typeface="Arial" panose="020B0604020202020204" pitchFamily="34" charset="0"/>
              </a:rPr>
              <a:t>.</a:t>
            </a:r>
            <a:r>
              <a:rPr lang="ms-MY" sz="1400" dirty="0">
                <a:latin typeface="Arial" panose="020B0604020202020204" pitchFamily="34" charset="0"/>
                <a:cs typeface="Arial" panose="020B0604020202020204" pitchFamily="34" charset="0"/>
              </a:rPr>
              <a:t> XX asrning ikkinchi yarmi, ayniqsa, asr oxirlariga kelib, yurak-qon tomir tizimi va saraton kasalliklari kishilar o‘limining bosh sababchilariga aylandi.</a:t>
            </a:r>
            <a:endParaRPr lang="ru-RU" sz="1400" dirty="0">
              <a:latin typeface="Arial" panose="020B0604020202020204" pitchFamily="34" charset="0"/>
              <a:cs typeface="Arial" panose="020B0604020202020204" pitchFamily="34" charset="0"/>
            </a:endParaRPr>
          </a:p>
        </p:txBody>
      </p:sp>
      <p:sp>
        <p:nvSpPr>
          <p:cNvPr id="2" name="Прямоугольник 1"/>
          <p:cNvSpPr/>
          <p:nvPr/>
        </p:nvSpPr>
        <p:spPr>
          <a:xfrm>
            <a:off x="1435100" y="16828"/>
            <a:ext cx="3107454" cy="400110"/>
          </a:xfrm>
          <a:prstGeom prst="rect">
            <a:avLst/>
          </a:prstGeom>
        </p:spPr>
        <p:txBody>
          <a:bodyPr wrap="none">
            <a:spAutoFit/>
          </a:bodyPr>
          <a:lstStyle/>
          <a:p>
            <a:r>
              <a:rPr lang="ms-MY" sz="2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Tabiiy </a:t>
            </a:r>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fanlar</a:t>
            </a:r>
            <a:r>
              <a:rPr lang="ms-MY" sz="2000"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va</a:t>
            </a:r>
            <a:r>
              <a:rPr lang="ms-MY" sz="2000"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tibbiyot</a:t>
            </a:r>
            <a:endParaRPr lang="ru-RU" sz="20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p:nvPr/>
        </p:nvSpPr>
        <p:spPr>
          <a:xfrm>
            <a:off x="849964" y="2449871"/>
            <a:ext cx="1025525" cy="243840"/>
          </a:xfrm>
          <a:prstGeom prst="rect">
            <a:avLst/>
          </a:prstGeom>
        </p:spPr>
        <p:txBody>
          <a:bodyPr vert="horz" wrap="square" lIns="0" tIns="16510" rIns="0" bIns="0" rtlCol="0">
            <a:spAutoFit/>
          </a:bodyPr>
          <a:lstStyle/>
          <a:p>
            <a:pPr marL="12700">
              <a:lnSpc>
                <a:spcPct val="100000"/>
              </a:lnSpc>
              <a:spcBef>
                <a:spcPts val="130"/>
              </a:spcBef>
            </a:pPr>
            <a:r>
              <a:rPr sz="1400" spc="-70" dirty="0">
                <a:solidFill>
                  <a:srgbClr val="FFFFFF"/>
                </a:solidFill>
                <a:latin typeface="Arial"/>
                <a:cs typeface="Arial"/>
              </a:rPr>
              <a:t>Г</a:t>
            </a:r>
            <a:r>
              <a:rPr sz="1400" spc="30" dirty="0">
                <a:solidFill>
                  <a:srgbClr val="FFFFFF"/>
                </a:solidFill>
                <a:latin typeface="Arial"/>
                <a:cs typeface="Arial"/>
              </a:rPr>
              <a:t>л</a:t>
            </a:r>
            <a:r>
              <a:rPr sz="1400" spc="15" dirty="0">
                <a:solidFill>
                  <a:srgbClr val="FFFFFF"/>
                </a:solidFill>
                <a:latin typeface="Arial"/>
                <a:cs typeface="Arial"/>
              </a:rPr>
              <a:t>о</a:t>
            </a:r>
            <a:r>
              <a:rPr sz="1400" spc="-20" dirty="0">
                <a:solidFill>
                  <a:srgbClr val="FFFFFF"/>
                </a:solidFill>
                <a:latin typeface="Arial"/>
                <a:cs typeface="Arial"/>
              </a:rPr>
              <a:t>б</a:t>
            </a:r>
            <a:r>
              <a:rPr sz="1400" spc="15" dirty="0">
                <a:solidFill>
                  <a:srgbClr val="FFFFFF"/>
                </a:solidFill>
                <a:latin typeface="Arial"/>
                <a:cs typeface="Arial"/>
              </a:rPr>
              <a:t>альная</a:t>
            </a:r>
            <a:endParaRPr sz="1400">
              <a:latin typeface="Arial"/>
              <a:cs typeface="Arial"/>
            </a:endParaRPr>
          </a:p>
        </p:txBody>
      </p:sp>
      <p:sp>
        <p:nvSpPr>
          <p:cNvPr id="20" name="Скругленный прямоугольник 19"/>
          <p:cNvSpPr/>
          <p:nvPr/>
        </p:nvSpPr>
        <p:spPr>
          <a:xfrm>
            <a:off x="136293" y="708025"/>
            <a:ext cx="4117289" cy="9925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uz-Cyrl-UZ" sz="1200" dirty="0" smtClean="0">
                <a:latin typeface="Arial" panose="020B0604020202020204" pitchFamily="34" charset="0"/>
                <a:cs typeface="Arial" panose="020B0604020202020204" pitchFamily="34" charset="0"/>
              </a:rPr>
              <a:t>   </a:t>
            </a:r>
            <a:r>
              <a:rPr lang="ms-MY" sz="1200" dirty="0" smtClean="0">
                <a:latin typeface="Arial" panose="020B0604020202020204" pitchFamily="34" charset="0"/>
                <a:cs typeface="Arial" panose="020B0604020202020204" pitchFamily="34" charset="0"/>
              </a:rPr>
              <a:t>Yer </a:t>
            </a:r>
            <a:r>
              <a:rPr lang="ms-MY" sz="1200" dirty="0">
                <a:latin typeface="Arial" panose="020B0604020202020204" pitchFamily="34" charset="0"/>
                <a:cs typeface="Arial" panose="020B0604020202020204" pitchFamily="34" charset="0"/>
              </a:rPr>
              <a:t>yuzi aholisi asr boshidagi bir yarim milliard kishidan asr </a:t>
            </a:r>
            <a:r>
              <a:rPr lang="ms-MY" sz="1200" dirty="0" smtClean="0">
                <a:latin typeface="Arial" panose="020B0604020202020204" pitchFamily="34" charset="0"/>
                <a:cs typeface="Arial" panose="020B0604020202020204" pitchFamily="34" charset="0"/>
              </a:rPr>
              <a:t>oxiri</a:t>
            </a:r>
            <a:r>
              <a:rPr lang="en-US" sz="1200" dirty="0">
                <a:latin typeface="Arial" panose="020B0604020202020204" pitchFamily="34" charset="0"/>
                <a:cs typeface="Arial" panose="020B0604020202020204" pitchFamily="34" charset="0"/>
              </a:rPr>
              <a:t>d</a:t>
            </a:r>
            <a:r>
              <a:rPr lang="ms-MY" sz="1200" dirty="0" smtClean="0">
                <a:latin typeface="Arial" panose="020B0604020202020204" pitchFamily="34" charset="0"/>
                <a:cs typeface="Arial" panose="020B0604020202020204" pitchFamily="34" charset="0"/>
              </a:rPr>
              <a:t>a olti </a:t>
            </a:r>
            <a:r>
              <a:rPr lang="ms-MY" sz="1200" dirty="0">
                <a:latin typeface="Arial" panose="020B0604020202020204" pitchFamily="34" charset="0"/>
                <a:cs typeface="Arial" panose="020B0604020202020204" pitchFamily="34" charset="0"/>
              </a:rPr>
              <a:t>milliard </a:t>
            </a:r>
            <a:r>
              <a:rPr lang="ms-MY" sz="1200" dirty="0" smtClean="0">
                <a:latin typeface="Arial" panose="020B0604020202020204" pitchFamily="34" charset="0"/>
                <a:cs typeface="Arial" panose="020B0604020202020204" pitchFamily="34" charset="0"/>
              </a:rPr>
              <a:t>kishiga </a:t>
            </a:r>
            <a:r>
              <a:rPr lang="ms-MY" sz="1200" dirty="0">
                <a:latin typeface="Arial" panose="020B0604020202020204" pitchFamily="34" charset="0"/>
                <a:cs typeface="Arial" panose="020B0604020202020204" pitchFamily="34" charset="0"/>
              </a:rPr>
              <a:t>ko‘paydi. Juda ko‘plab kasalliklarga qarshi vaksinalar yaratildi. Tibbiyot texnikasi sohasidagi yutuqlar kishilarning hayot farovonligini yaxshiladi va umrini uzaytirdi.</a:t>
            </a:r>
            <a:endParaRPr lang="ru-RU" sz="1200" dirty="0">
              <a:latin typeface="Arial" panose="020B0604020202020204" pitchFamily="34" charset="0"/>
              <a:cs typeface="Arial" panose="020B0604020202020204" pitchFamily="34" charset="0"/>
            </a:endParaRPr>
          </a:p>
        </p:txBody>
      </p:sp>
      <p:sp>
        <p:nvSpPr>
          <p:cNvPr id="21" name="Скругленный прямоугольник 20"/>
          <p:cNvSpPr/>
          <p:nvPr/>
        </p:nvSpPr>
        <p:spPr>
          <a:xfrm>
            <a:off x="1206500" y="1774825"/>
            <a:ext cx="4416192" cy="13716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ms-MY" sz="1200" b="1" dirty="0">
                <a:solidFill>
                  <a:srgbClr val="FF0000"/>
                </a:solidFill>
                <a:latin typeface="Arial" panose="020B0604020202020204" pitchFamily="34" charset="0"/>
                <a:cs typeface="Arial" panose="020B0604020202020204" pitchFamily="34" charset="0"/>
              </a:rPr>
              <a:t>Qadriyatlar tizimidagi o‘zgarishlar. </a:t>
            </a:r>
            <a:r>
              <a:rPr lang="ms-MY" sz="1200" dirty="0">
                <a:latin typeface="Arial" panose="020B0604020202020204" pitchFamily="34" charset="0"/>
                <a:cs typeface="Arial" panose="020B0604020202020204" pitchFamily="34" charset="0"/>
              </a:rPr>
              <a:t>Ommaviy axborot </a:t>
            </a:r>
            <a:r>
              <a:rPr lang="ms-MY" sz="1200" dirty="0" smtClean="0">
                <a:latin typeface="Arial" panose="020B0604020202020204" pitchFamily="34" charset="0"/>
                <a:cs typeface="Arial" panose="020B0604020202020204" pitchFamily="34" charset="0"/>
              </a:rPr>
              <a:t>vositalarining </a:t>
            </a:r>
            <a:r>
              <a:rPr lang="ms-MY" sz="1200" dirty="0">
                <a:latin typeface="Arial" panose="020B0604020202020204" pitchFamily="34" charset="0"/>
                <a:cs typeface="Arial" panose="020B0604020202020204" pitchFamily="34" charset="0"/>
              </a:rPr>
              <a:t>takomillashuvi uni kishilarning ongiga, yurish-turish va </a:t>
            </a:r>
            <a:r>
              <a:rPr lang="ms-MY" sz="1200" dirty="0" smtClean="0">
                <a:latin typeface="Arial" panose="020B0604020202020204" pitchFamily="34" charset="0"/>
                <a:cs typeface="Arial" panose="020B0604020202020204" pitchFamily="34" charset="0"/>
              </a:rPr>
              <a:t>kayfiyatiga </a:t>
            </a:r>
            <a:r>
              <a:rPr lang="ms-MY" sz="1200" dirty="0">
                <a:latin typeface="Arial" panose="020B0604020202020204" pitchFamily="34" charset="0"/>
                <a:cs typeface="Arial" panose="020B0604020202020204" pitchFamily="34" charset="0"/>
              </a:rPr>
              <a:t>ta’sir o‘tkazuvchi qudratli vositaga aylantirdi. XX asrning </a:t>
            </a:r>
            <a:r>
              <a:rPr lang="ms-MY" sz="1200" dirty="0" smtClean="0">
                <a:latin typeface="Arial" panose="020B0604020202020204" pitchFamily="34" charset="0"/>
                <a:cs typeface="Arial" panose="020B0604020202020204" pitchFamily="34" charset="0"/>
              </a:rPr>
              <a:t>ikkinchi </a:t>
            </a:r>
            <a:r>
              <a:rPr lang="ms-MY" sz="1200" dirty="0">
                <a:latin typeface="Arial" panose="020B0604020202020204" pitchFamily="34" charset="0"/>
                <a:cs typeface="Arial" panose="020B0604020202020204" pitchFamily="34" charset="0"/>
              </a:rPr>
              <a:t>yarmida sun’iy yo‘ldosh orqali teleko‘rsatuvlarni namoyish qilish, global kompyuter tarmog‘ini yaratish orqali insoniyatning ma’naviy hayotini baynalmilallashtirish uchun sharoit tug‘ildi.</a:t>
            </a:r>
            <a:endParaRPr lang="ru-RU" sz="1200" dirty="0">
              <a:latin typeface="Arial" panose="020B0604020202020204" pitchFamily="34" charset="0"/>
              <a:cs typeface="Arial" panose="020B0604020202020204" pitchFamily="34" charset="0"/>
            </a:endParaRPr>
          </a:p>
        </p:txBody>
      </p:sp>
      <p:sp>
        <p:nvSpPr>
          <p:cNvPr id="2" name="Прямоугольник 1"/>
          <p:cNvSpPr/>
          <p:nvPr/>
        </p:nvSpPr>
        <p:spPr>
          <a:xfrm>
            <a:off x="1362726" y="19692"/>
            <a:ext cx="2890856" cy="461665"/>
          </a:xfrm>
          <a:prstGeom prst="rect">
            <a:avLst/>
          </a:prstGeom>
        </p:spPr>
        <p:txBody>
          <a:bodyPr wrap="non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T</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abiiy fanlar</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va</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tibbiyot</a:t>
            </a:r>
            <a:endParaRPr lang="ru-RU"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39700" y="636167"/>
            <a:ext cx="5486400" cy="106245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ms-MY" sz="1200" dirty="0">
                <a:latin typeface="Arial" panose="020B0604020202020204" pitchFamily="34" charset="0"/>
                <a:cs typeface="Arial" panose="020B0604020202020204" pitchFamily="34" charset="0"/>
              </a:rPr>
              <a:t>Shu </a:t>
            </a:r>
            <a:r>
              <a:rPr lang="ms-MY" sz="1200" dirty="0" smtClean="0">
                <a:latin typeface="Arial" panose="020B0604020202020204" pitchFamily="34" charset="0"/>
                <a:cs typeface="Arial" panose="020B0604020202020204" pitchFamily="34" charset="0"/>
              </a:rPr>
              <a:t>munosabat </a:t>
            </a:r>
            <a:r>
              <a:rPr lang="ms-MY" sz="1200" dirty="0">
                <a:latin typeface="Arial" panose="020B0604020202020204" pitchFamily="34" charset="0"/>
                <a:cs typeface="Arial" panose="020B0604020202020204" pitchFamily="34" charset="0"/>
              </a:rPr>
              <a:t>bilan odamlarda savol tug‘ila boshladi: aynan qaysi qadriyatlar, g‘oyalar, timsollar, tasavvurlar endi universal xarakter kasb etadi, barcha uchun umumiy bo‘ladi? Aytish mumkinki, hozir g‘oyalar, madaniy qadriyatlarning o‘ziga xos jahon bozori paydo bo‘ldi. Unda kuchli davlatlar o‘zining siyosiy va madaniy ta’sirini ta’minlash uchun kurashmoqda.</a:t>
            </a:r>
            <a:endParaRPr lang="ru-RU" sz="1200" dirty="0">
              <a:latin typeface="Arial" panose="020B0604020202020204" pitchFamily="34" charset="0"/>
              <a:cs typeface="Arial" panose="020B0604020202020204" pitchFamily="34" charset="0"/>
            </a:endParaRPr>
          </a:p>
        </p:txBody>
      </p:sp>
      <p:sp>
        <p:nvSpPr>
          <p:cNvPr id="3" name="Скругленный прямоугольник 2"/>
          <p:cNvSpPr/>
          <p:nvPr/>
        </p:nvSpPr>
        <p:spPr>
          <a:xfrm>
            <a:off x="860397" y="1832239"/>
            <a:ext cx="4267200" cy="1295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1300" dirty="0">
                <a:latin typeface="Arial" panose="020B0604020202020204" pitchFamily="34" charset="0"/>
                <a:cs typeface="Arial" panose="020B0604020202020204" pitchFamily="34" charset="0"/>
              </a:rPr>
              <a:t>Hamma joyda radioeshittirish va televideniyening keng tarqalishi, ko‘pchilik mamlakatlarda aholi savod darajasining o‘sishi tez foyda keltiradigan, ommaviy iste’molchiga mo‘ljallangan badiiy mahsulotlarga ehtiyojni keltirib chiqardi.</a:t>
            </a:r>
            <a:endParaRPr lang="ru-RU" sz="1300" dirty="0">
              <a:latin typeface="Arial" panose="020B0604020202020204" pitchFamily="34" charset="0"/>
              <a:cs typeface="Arial" panose="020B0604020202020204" pitchFamily="34" charset="0"/>
            </a:endParaRPr>
          </a:p>
        </p:txBody>
      </p:sp>
      <p:sp>
        <p:nvSpPr>
          <p:cNvPr id="2" name="Прямоугольник 1"/>
          <p:cNvSpPr/>
          <p:nvPr/>
        </p:nvSpPr>
        <p:spPr>
          <a:xfrm>
            <a:off x="977900" y="29659"/>
            <a:ext cx="4032194" cy="461665"/>
          </a:xfrm>
          <a:prstGeom prst="rect">
            <a:avLst/>
          </a:prstGeom>
        </p:spPr>
        <p:txBody>
          <a:bodyPr wrap="non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Q</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adriyatlar</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tizimidagi</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o‘zgarishlar</a:t>
            </a:r>
            <a:endParaRPr lang="ru-RU"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155604" y="555626"/>
            <a:ext cx="3489296" cy="2590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190" dirty="0" smtClean="0">
                <a:latin typeface="Arial" panose="020B0604020202020204" pitchFamily="34" charset="0"/>
                <a:cs typeface="Arial" panose="020B0604020202020204" pitchFamily="34" charset="0"/>
              </a:rPr>
              <a:t>    Ommaviy </a:t>
            </a:r>
            <a:r>
              <a:rPr lang="ms-MY" sz="1190" dirty="0">
                <a:latin typeface="Arial" panose="020B0604020202020204" pitchFamily="34" charset="0"/>
                <a:cs typeface="Arial" panose="020B0604020202020204" pitchFamily="34" charset="0"/>
              </a:rPr>
              <a:t>madaniyat nafaqat ko‘ngil ochadigan, balki ma’lum </a:t>
            </a:r>
            <a:r>
              <a:rPr lang="ms-MY" sz="1190" dirty="0" smtClean="0">
                <a:latin typeface="Arial" panose="020B0604020202020204" pitchFamily="34" charset="0"/>
                <a:cs typeface="Arial" panose="020B0604020202020204" pitchFamily="34" charset="0"/>
              </a:rPr>
              <a:t>mafkuraviy </a:t>
            </a:r>
            <a:r>
              <a:rPr lang="ms-MY" sz="1190" dirty="0">
                <a:latin typeface="Arial" panose="020B0604020202020204" pitchFamily="34" charset="0"/>
                <a:cs typeface="Arial" panose="020B0604020202020204" pitchFamily="34" charset="0"/>
              </a:rPr>
              <a:t>maqsadni ham ko‘zlagan ommaviy vaqtichog‘likning audio va video mahsulotlarini ishlab chiqaruvchi butun boshli sanoatning paydo bo‘lishiga olib keldi. Jahonning yetakchi korporatsiyalari bunda o‘z mahsulotlarini to‘g‘ridan to‘g‘ri va bilvosita reklama qilishning </a:t>
            </a:r>
            <a:r>
              <a:rPr lang="ms-MY" sz="1190" dirty="0" smtClean="0">
                <a:latin typeface="Arial" panose="020B0604020202020204" pitchFamily="34" charset="0"/>
                <a:cs typeface="Arial" panose="020B0604020202020204" pitchFamily="34" charset="0"/>
              </a:rPr>
              <a:t>kuchli </a:t>
            </a:r>
            <a:r>
              <a:rPr lang="ms-MY" sz="1190" dirty="0">
                <a:latin typeface="Arial" panose="020B0604020202020204" pitchFamily="34" charset="0"/>
                <a:cs typeface="Arial" panose="020B0604020202020204" pitchFamily="34" charset="0"/>
              </a:rPr>
              <a:t>imkoniyatlarini ko‘rdilar. Kino, estrada va sport «yulduzlari»ning mashhurligi ularning hayot tarzini, kiyinish uslubini, hayotiy va </a:t>
            </a:r>
            <a:r>
              <a:rPr lang="ms-MY" sz="1190" dirty="0" smtClean="0">
                <a:latin typeface="Arial" panose="020B0604020202020204" pitchFamily="34" charset="0"/>
                <a:cs typeface="Arial" panose="020B0604020202020204" pitchFamily="34" charset="0"/>
              </a:rPr>
              <a:t>siyosiy </a:t>
            </a:r>
            <a:r>
              <a:rPr lang="ms-MY" sz="1190" dirty="0">
                <a:latin typeface="Arial" panose="020B0604020202020204" pitchFamily="34" charset="0"/>
                <a:cs typeface="Arial" panose="020B0604020202020204" pitchFamily="34" charset="0"/>
              </a:rPr>
              <a:t>qarashlarini ko‘pchilik, ayniqsa, yoshlar taqlid qilishi uchun </a:t>
            </a:r>
            <a:r>
              <a:rPr lang="ms-MY" sz="1190" dirty="0" smtClean="0">
                <a:latin typeface="Arial" panose="020B0604020202020204" pitchFamily="34" charset="0"/>
                <a:cs typeface="Arial" panose="020B0604020202020204" pitchFamily="34" charset="0"/>
              </a:rPr>
              <a:t>namunaga </a:t>
            </a:r>
            <a:r>
              <a:rPr lang="ms-MY" sz="1190" dirty="0">
                <a:latin typeface="Arial" panose="020B0604020202020204" pitchFamily="34" charset="0"/>
                <a:cs typeface="Arial" panose="020B0604020202020204" pitchFamily="34" charset="0"/>
              </a:rPr>
              <a:t>aylantirdi</a:t>
            </a:r>
            <a:r>
              <a:rPr lang="ms-MY" sz="1190" dirty="0" smtClean="0">
                <a:latin typeface="Arial" panose="020B0604020202020204" pitchFamily="34" charset="0"/>
                <a:cs typeface="Arial" panose="020B0604020202020204" pitchFamily="34" charset="0"/>
              </a:rPr>
              <a:t>.</a:t>
            </a:r>
            <a:endParaRPr lang="ru-RU" sz="1190" dirty="0">
              <a:latin typeface="Arial" panose="020B0604020202020204" pitchFamily="34" charset="0"/>
              <a:cs typeface="Arial" panose="020B0604020202020204" pitchFamily="34" charset="0"/>
            </a:endParaRPr>
          </a:p>
        </p:txBody>
      </p:sp>
      <p:sp>
        <p:nvSpPr>
          <p:cNvPr id="2" name="Прямоугольник 1"/>
          <p:cNvSpPr/>
          <p:nvPr/>
        </p:nvSpPr>
        <p:spPr>
          <a:xfrm>
            <a:off x="977900" y="16511"/>
            <a:ext cx="4038600" cy="461665"/>
          </a:xfrm>
          <a:prstGeom prst="rect">
            <a:avLst/>
          </a:prstGeom>
        </p:spPr>
        <p:txBody>
          <a:bodyPr wrap="squar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Q</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adriyatlar</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tizimidagi</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o‘zgarishlar</a:t>
            </a:r>
            <a:endParaRPr lang="ru-RU" dirty="0">
              <a:solidFill>
                <a:schemeClr val="bg1"/>
              </a:solidFill>
              <a:latin typeface="Arial" panose="020B0604020202020204" pitchFamily="34" charset="0"/>
              <a:cs typeface="Arial" panose="020B0604020202020204" pitchFamily="34" charset="0"/>
            </a:endParaRPr>
          </a:p>
        </p:txBody>
      </p:sp>
      <p:pic>
        <p:nvPicPr>
          <p:cNvPr id="3074" name="Picture 2" descr="https://st.depositphotos.com/1006188/4219/v/950/depositphotos_42196895-stock-illustration-dancing-silhouettes-peo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100" y="666462"/>
            <a:ext cx="1905000"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0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6840" y="71163"/>
            <a:ext cx="5650873" cy="3114225"/>
            <a:chOff x="66840" y="71163"/>
            <a:chExt cx="5650873" cy="3114225"/>
          </a:xfrm>
        </p:grpSpPr>
        <p:sp>
          <p:nvSpPr>
            <p:cNvPr id="3" name="object 3"/>
            <p:cNvSpPr/>
            <p:nvPr/>
          </p:nvSpPr>
          <p:spPr>
            <a:xfrm>
              <a:off x="66840" y="500300"/>
              <a:ext cx="5650865" cy="2685088"/>
            </a:xfrm>
            <a:custGeom>
              <a:avLst/>
              <a:gdLst/>
              <a:ahLst/>
              <a:cxnLst/>
              <a:rect l="l" t="t" r="r" b="b"/>
              <a:pathLst>
                <a:path w="5650865" h="2366010">
                  <a:moveTo>
                    <a:pt x="5650712" y="24168"/>
                  </a:moveTo>
                  <a:lnTo>
                    <a:pt x="5626328" y="24168"/>
                  </a:lnTo>
                  <a:lnTo>
                    <a:pt x="5626328" y="2341765"/>
                  </a:lnTo>
                  <a:lnTo>
                    <a:pt x="5650712" y="2341765"/>
                  </a:lnTo>
                  <a:lnTo>
                    <a:pt x="5650712" y="24168"/>
                  </a:lnTo>
                  <a:close/>
                </a:path>
                <a:path w="5650865" h="2366010">
                  <a:moveTo>
                    <a:pt x="5650712" y="0"/>
                  </a:moveTo>
                  <a:lnTo>
                    <a:pt x="0" y="0"/>
                  </a:lnTo>
                  <a:lnTo>
                    <a:pt x="0" y="24130"/>
                  </a:lnTo>
                  <a:lnTo>
                    <a:pt x="0" y="2341880"/>
                  </a:lnTo>
                  <a:lnTo>
                    <a:pt x="0" y="2366010"/>
                  </a:lnTo>
                  <a:lnTo>
                    <a:pt x="5650712" y="2366010"/>
                  </a:lnTo>
                  <a:lnTo>
                    <a:pt x="5650712" y="2341880"/>
                  </a:lnTo>
                  <a:lnTo>
                    <a:pt x="24384" y="234188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4" name="object 4"/>
            <p:cNvSpPr/>
            <p:nvPr/>
          </p:nvSpPr>
          <p:spPr>
            <a:xfrm>
              <a:off x="66848" y="71163"/>
              <a:ext cx="5650865" cy="414930"/>
            </a:xfrm>
            <a:custGeom>
              <a:avLst/>
              <a:gdLst/>
              <a:ahLst/>
              <a:cxnLst/>
              <a:rect l="l" t="t" r="r" b="b"/>
              <a:pathLst>
                <a:path w="5650865" h="721360">
                  <a:moveTo>
                    <a:pt x="5650710" y="0"/>
                  </a:moveTo>
                  <a:lnTo>
                    <a:pt x="0" y="0"/>
                  </a:lnTo>
                  <a:lnTo>
                    <a:pt x="0" y="721321"/>
                  </a:lnTo>
                  <a:lnTo>
                    <a:pt x="5650710" y="721321"/>
                  </a:lnTo>
                  <a:lnTo>
                    <a:pt x="5650710" y="0"/>
                  </a:lnTo>
                  <a:close/>
                </a:path>
              </a:pathLst>
            </a:custGeom>
            <a:solidFill>
              <a:srgbClr val="2365C7"/>
            </a:solidFill>
          </p:spPr>
          <p:txBody>
            <a:bodyPr wrap="square" lIns="0" tIns="0" rIns="0" bIns="0" rtlCol="0"/>
            <a:lstStyle/>
            <a:p>
              <a:endParaRPr/>
            </a:p>
          </p:txBody>
        </p:sp>
      </p:grpSp>
      <p:sp>
        <p:nvSpPr>
          <p:cNvPr id="14" name="Скругленный прямоугольник 13"/>
          <p:cNvSpPr/>
          <p:nvPr/>
        </p:nvSpPr>
        <p:spPr>
          <a:xfrm>
            <a:off x="1816100" y="532828"/>
            <a:ext cx="3810000" cy="26525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ms-MY" sz="1300" dirty="0" smtClean="0">
                <a:latin typeface="Arial" panose="020B0604020202020204" pitchFamily="34" charset="0"/>
                <a:cs typeface="Arial" panose="020B0604020202020204" pitchFamily="34" charset="0"/>
              </a:rPr>
              <a:t>    So‘nggi </a:t>
            </a:r>
            <a:r>
              <a:rPr lang="ms-MY" sz="1300" dirty="0">
                <a:latin typeface="Arial" panose="020B0604020202020204" pitchFamily="34" charset="0"/>
                <a:cs typeface="Arial" panose="020B0604020202020204" pitchFamily="34" charset="0"/>
              </a:rPr>
              <a:t>paytda ko‘plab xalqlarning taqlid obyektiga aylangan G‘arb sivilizatsiyasi texnik va texnologik innovatsiyalar, demokratiya va </a:t>
            </a:r>
            <a:r>
              <a:rPr lang="ms-MY" sz="1300" dirty="0" smtClean="0">
                <a:latin typeface="Arial" panose="020B0604020202020204" pitchFamily="34" charset="0"/>
                <a:cs typeface="Arial" panose="020B0604020202020204" pitchFamily="34" charset="0"/>
              </a:rPr>
              <a:t>inson </a:t>
            </a:r>
            <a:r>
              <a:rPr lang="ms-MY" sz="1300" dirty="0">
                <a:latin typeface="Arial" panose="020B0604020202020204" pitchFamily="34" charset="0"/>
                <a:cs typeface="Arial" panose="020B0604020202020204" pitchFamily="34" charset="0"/>
              </a:rPr>
              <a:t>huquqlari kabi tushunchalar bilan birga madaniy tolerantlikning yangidan yangi jihatlarini namoyon qilmoqda. Bir qator G‘arb </a:t>
            </a:r>
            <a:r>
              <a:rPr lang="ms-MY" sz="1300" dirty="0" smtClean="0">
                <a:latin typeface="Arial" panose="020B0604020202020204" pitchFamily="34" charset="0"/>
                <a:cs typeface="Arial" panose="020B0604020202020204" pitchFamily="34" charset="0"/>
              </a:rPr>
              <a:t>mamlakatlarida </a:t>
            </a:r>
            <a:r>
              <a:rPr lang="ms-MY" sz="1300" dirty="0">
                <a:latin typeface="Arial" panose="020B0604020202020204" pitchFamily="34" charset="0"/>
                <a:cs typeface="Arial" panose="020B0604020202020204" pitchFamily="34" charset="0"/>
              </a:rPr>
              <a:t>bir jinsli kishilar o‘rtasida oila qurishning </a:t>
            </a:r>
            <a:r>
              <a:rPr lang="ms-MY" sz="1300" dirty="0" smtClean="0">
                <a:latin typeface="Arial" panose="020B0604020202020204" pitchFamily="34" charset="0"/>
                <a:cs typeface="Arial" panose="020B0604020202020204" pitchFamily="34" charset="0"/>
              </a:rPr>
              <a:t>qonunlashtirilishi</a:t>
            </a:r>
            <a:r>
              <a:rPr lang="ms-MY" sz="1300" dirty="0">
                <a:latin typeface="Arial" panose="020B0604020202020204" pitchFamily="34" charset="0"/>
                <a:cs typeface="Arial" panose="020B0604020202020204" pitchFamily="34" charset="0"/>
              </a:rPr>
              <a:t>, urf-odatlar va dinning qarshiligiga qaramasdan, bu odatni boshqa joylarda ham ommalashtirishga urinishi ko‘pchilik tomonidan bugungi G‘arb jamiyatining ma’naviy inqirozi sifatida qaralmoqda.</a:t>
            </a:r>
            <a:endParaRPr lang="ru-RU" sz="1300" dirty="0">
              <a:latin typeface="Arial" panose="020B0604020202020204" pitchFamily="34" charset="0"/>
              <a:cs typeface="Arial" panose="020B0604020202020204" pitchFamily="34" charset="0"/>
            </a:endParaRPr>
          </a:p>
        </p:txBody>
      </p:sp>
      <p:sp>
        <p:nvSpPr>
          <p:cNvPr id="5" name="Прямоугольник 4"/>
          <p:cNvSpPr/>
          <p:nvPr/>
        </p:nvSpPr>
        <p:spPr>
          <a:xfrm>
            <a:off x="977900" y="24428"/>
            <a:ext cx="4132958" cy="461665"/>
          </a:xfrm>
          <a:prstGeom prst="rect">
            <a:avLst/>
          </a:prstGeom>
        </p:spPr>
        <p:txBody>
          <a:bodyPr wrap="square">
            <a:spAutoFit/>
          </a:bodyPr>
          <a:lstStyle/>
          <a:p>
            <a:r>
              <a:rPr lang="ms-MY" sz="2400" b="1" dirty="0">
                <a:solidFill>
                  <a:schemeClr val="bg1"/>
                </a:solidFill>
                <a:latin typeface="Arial" panose="020B0604020202020204" pitchFamily="34" charset="0"/>
                <a:ea typeface="Times New Roman" panose="02020603050405020304" pitchFamily="18" charset="0"/>
                <a:cs typeface="Arial" panose="020B0604020202020204" pitchFamily="34" charset="0"/>
              </a:rPr>
              <a:t>Q</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adriyatlar</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tizimidagi</a:t>
            </a:r>
            <a:r>
              <a:rPr lang="ms-MY" b="1" spc="32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ms-MY" b="1" dirty="0">
                <a:solidFill>
                  <a:schemeClr val="bg1"/>
                </a:solidFill>
                <a:latin typeface="Arial" panose="020B0604020202020204" pitchFamily="34" charset="0"/>
                <a:ea typeface="Times New Roman" panose="02020603050405020304" pitchFamily="18" charset="0"/>
                <a:cs typeface="Arial" panose="020B0604020202020204" pitchFamily="34" charset="0"/>
              </a:rPr>
              <a:t>o‘zgarishlar</a:t>
            </a:r>
            <a:endParaRPr lang="ru-RU" dirty="0">
              <a:solidFill>
                <a:schemeClr val="bg1"/>
              </a:solidFill>
              <a:latin typeface="Arial" panose="020B0604020202020204" pitchFamily="34" charset="0"/>
              <a:cs typeface="Arial" panose="020B0604020202020204" pitchFamily="34" charset="0"/>
            </a:endParaRPr>
          </a:p>
        </p:txBody>
      </p:sp>
      <p:pic>
        <p:nvPicPr>
          <p:cNvPr id="6" name="Picture 2" descr="170 документальных фильмов для самых, самых умных людей на планет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132" y="1039958"/>
            <a:ext cx="1572676" cy="163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1345</Words>
  <Application>Microsoft Office PowerPoint</Application>
  <PresentationFormat>Произвольный</PresentationFormat>
  <Paragraphs>75</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Office Theme</vt:lpstr>
      <vt:lpstr>JAHON TARIXI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Adabiyot </vt:lpstr>
      <vt:lpstr>Презентация PowerPoint</vt:lpstr>
      <vt:lpstr>Презентация PowerPoint</vt:lpstr>
      <vt:lpstr>Презентация PowerPoint</vt:lpstr>
      <vt:lpstr>San’at</vt:lpstr>
      <vt:lpstr>Презентация PowerPoint</vt:lpstr>
      <vt:lpstr>Презентация PowerPoint</vt:lpstr>
      <vt:lpstr>Atamalar</vt:lpstr>
      <vt:lpstr>Mustahkamlash uchun savol va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JAHON TARIXI</dc:title>
  <cp:lastModifiedBy>Пользователь</cp:lastModifiedBy>
  <cp:revision>92</cp:revision>
  <dcterms:created xsi:type="dcterms:W3CDTF">2020-04-13T08:05:16Z</dcterms:created>
  <dcterms:modified xsi:type="dcterms:W3CDTF">2021-03-04T11:01:33Z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