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73" r:id="rId16"/>
    <p:sldId id="272" r:id="rId17"/>
  </p:sldIdLst>
  <p:sldSz cx="5765800" cy="3244850"/>
  <p:notesSz cx="5765800" cy="32448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72" y="6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39" y="102424"/>
            <a:ext cx="5164320"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36105" y="982040"/>
            <a:ext cx="4893589" cy="2018664"/>
          </a:xfrm>
          <a:prstGeom prst="rect">
            <a:avLst/>
          </a:prstGeom>
        </p:spPr>
        <p:txBody>
          <a:bodyPr wrap="square" lIns="0" tIns="0" rIns="0" bIns="0">
            <a:spAutoFit/>
          </a:bodyPr>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4/14/2021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535"/>
            <a:ext cx="5760085" cy="1021080"/>
          </a:xfrm>
          <a:custGeom>
            <a:avLst/>
            <a:gdLst/>
            <a:ahLst/>
            <a:cxnLst/>
            <a:rect l="l" t="t" r="r" b="b"/>
            <a:pathLst>
              <a:path w="5760085" h="1021080">
                <a:moveTo>
                  <a:pt x="5759640" y="0"/>
                </a:moveTo>
                <a:lnTo>
                  <a:pt x="0" y="0"/>
                </a:lnTo>
                <a:lnTo>
                  <a:pt x="0" y="1020952"/>
                </a:lnTo>
                <a:lnTo>
                  <a:pt x="5759640" y="1020952"/>
                </a:lnTo>
                <a:lnTo>
                  <a:pt x="5759640" y="0"/>
                </a:lnTo>
                <a:close/>
              </a:path>
            </a:pathLst>
          </a:custGeom>
          <a:solidFill>
            <a:srgbClr val="2365C7"/>
          </a:solidFill>
        </p:spPr>
        <p:txBody>
          <a:bodyPr wrap="square" lIns="0" tIns="0" rIns="0" bIns="0" rtlCol="0"/>
          <a:lstStyle/>
          <a:p>
            <a:endParaRPr/>
          </a:p>
        </p:txBody>
      </p:sp>
      <p:sp>
        <p:nvSpPr>
          <p:cNvPr id="3" name="object 3"/>
          <p:cNvSpPr txBox="1">
            <a:spLocks noGrp="1"/>
          </p:cNvSpPr>
          <p:nvPr>
            <p:ph type="title"/>
          </p:nvPr>
        </p:nvSpPr>
        <p:spPr>
          <a:xfrm>
            <a:off x="330617" y="222930"/>
            <a:ext cx="4080510" cy="546735"/>
          </a:xfrm>
          <a:prstGeom prst="rect">
            <a:avLst/>
          </a:prstGeom>
        </p:spPr>
        <p:txBody>
          <a:bodyPr vert="horz" wrap="square" lIns="0" tIns="14604" rIns="0" bIns="0" rtlCol="0">
            <a:spAutoFit/>
          </a:bodyPr>
          <a:lstStyle/>
          <a:p>
            <a:pPr marL="12700">
              <a:lnSpc>
                <a:spcPct val="100000"/>
              </a:lnSpc>
              <a:spcBef>
                <a:spcPts val="114"/>
              </a:spcBef>
            </a:pPr>
            <a:r>
              <a:rPr lang="en-US" sz="3400" spc="-5" dirty="0" smtClean="0"/>
              <a:t>JAHON TARIXI</a:t>
            </a:r>
            <a:endParaRPr sz="3400" dirty="0"/>
          </a:p>
        </p:txBody>
      </p:sp>
      <p:sp>
        <p:nvSpPr>
          <p:cNvPr id="4" name="object 4"/>
          <p:cNvSpPr txBox="1"/>
          <p:nvPr/>
        </p:nvSpPr>
        <p:spPr>
          <a:xfrm>
            <a:off x="596900" y="1244010"/>
            <a:ext cx="2722724" cy="1864613"/>
          </a:xfrm>
          <a:prstGeom prst="rect">
            <a:avLst/>
          </a:prstGeom>
        </p:spPr>
        <p:txBody>
          <a:bodyPr vert="horz" wrap="square" lIns="0" tIns="43180" rIns="0" bIns="0" rtlCol="0">
            <a:spAutoFit/>
          </a:bodyPr>
          <a:lstStyle/>
          <a:p>
            <a:pPr marL="18387" algn="ctr">
              <a:lnSpc>
                <a:spcPts val="1952"/>
              </a:lnSpc>
              <a:spcBef>
                <a:spcPts val="110"/>
              </a:spcBef>
            </a:pPr>
            <a:r>
              <a:rPr lang="en-US" sz="1200" dirty="0" err="1" smtClean="0">
                <a:solidFill>
                  <a:schemeClr val="accent1">
                    <a:lumMod val="75000"/>
                  </a:schemeClr>
                </a:solidFill>
                <a:latin typeface="Arial" panose="020B0604020202020204" pitchFamily="34" charset="0"/>
                <a:cs typeface="Arial" panose="020B0604020202020204" pitchFamily="34" charset="0"/>
              </a:rPr>
              <a:t>Mavzu</a:t>
            </a:r>
            <a:r>
              <a:rPr lang="en-US" sz="1200" dirty="0" smtClean="0">
                <a:solidFill>
                  <a:schemeClr val="accent1">
                    <a:lumMod val="75000"/>
                  </a:schemeClr>
                </a:solidFill>
                <a:latin typeface="Arial" panose="020B0604020202020204" pitchFamily="34" charset="0"/>
                <a:cs typeface="Arial" panose="020B0604020202020204" pitchFamily="34" charset="0"/>
              </a:rPr>
              <a:t>: </a:t>
            </a:r>
            <a:endParaRPr lang="en-US" sz="1200" dirty="0" smtClean="0">
              <a:solidFill>
                <a:schemeClr val="accent1">
                  <a:lumMod val="75000"/>
                </a:schemeClr>
              </a:solidFill>
              <a:latin typeface="Arial" panose="020B0604020202020204" pitchFamily="34" charset="0"/>
              <a:cs typeface="Arial" panose="020B0604020202020204" pitchFamily="34" charset="0"/>
            </a:endParaRPr>
          </a:p>
          <a:p>
            <a:pPr marL="18387" algn="ctr">
              <a:lnSpc>
                <a:spcPts val="1952"/>
              </a:lnSpc>
              <a:spcBef>
                <a:spcPts val="110"/>
              </a:spcBef>
            </a:pPr>
            <a:endParaRPr lang="uz-Cyrl-UZ" sz="1200" dirty="0" smtClean="0">
              <a:solidFill>
                <a:schemeClr val="accent1">
                  <a:lumMod val="75000"/>
                </a:schemeClr>
              </a:solidFill>
              <a:latin typeface="Arial" panose="020B0604020202020204" pitchFamily="34" charset="0"/>
              <a:cs typeface="Arial" panose="020B0604020202020204" pitchFamily="34" charset="0"/>
            </a:endParaRPr>
          </a:p>
          <a:p>
            <a:pPr marL="18387" algn="ctr">
              <a:lnSpc>
                <a:spcPts val="1952"/>
              </a:lnSpc>
              <a:spcBef>
                <a:spcPts val="110"/>
              </a:spcBef>
            </a:pPr>
            <a:r>
              <a:rPr lang="ms-MY" sz="1200" b="1" dirty="0">
                <a:solidFill>
                  <a:schemeClr val="accent1">
                    <a:lumMod val="75000"/>
                  </a:schemeClr>
                </a:solidFill>
                <a:latin typeface="Arial" panose="020B0604020202020204" pitchFamily="34" charset="0"/>
                <a:cs typeface="Arial" panose="020B0604020202020204" pitchFamily="34" charset="0"/>
              </a:rPr>
              <a:t>XX ASR OXIRI – XXI ASR BOSHLARIDA GLOBALLASHUV MUAMMOLARI, HARBIY, EKSTREMISTIK VA EKOLOGIK XAVF-XATARLAR</a:t>
            </a:r>
            <a:endParaRPr lang="en-US" sz="1200" b="1" dirty="0" smtClean="0">
              <a:solidFill>
                <a:schemeClr val="accent1">
                  <a:lumMod val="75000"/>
                </a:schemeClr>
              </a:solidFill>
              <a:latin typeface="Arial" panose="020B0604020202020204" pitchFamily="34" charset="0"/>
              <a:cs typeface="Arial" panose="020B0604020202020204" pitchFamily="34" charset="0"/>
            </a:endParaRPr>
          </a:p>
        </p:txBody>
      </p:sp>
      <p:sp>
        <p:nvSpPr>
          <p:cNvPr id="5" name="object 5"/>
          <p:cNvSpPr/>
          <p:nvPr/>
        </p:nvSpPr>
        <p:spPr>
          <a:xfrm>
            <a:off x="93619" y="1244010"/>
            <a:ext cx="344170" cy="740410"/>
          </a:xfrm>
          <a:custGeom>
            <a:avLst/>
            <a:gdLst/>
            <a:ahLst/>
            <a:cxnLst/>
            <a:rect l="l" t="t" r="r" b="b"/>
            <a:pathLst>
              <a:path w="344170" h="740410">
                <a:moveTo>
                  <a:pt x="343828" y="0"/>
                </a:moveTo>
                <a:lnTo>
                  <a:pt x="0" y="0"/>
                </a:lnTo>
                <a:lnTo>
                  <a:pt x="0" y="740144"/>
                </a:lnTo>
                <a:lnTo>
                  <a:pt x="343828" y="740144"/>
                </a:lnTo>
                <a:lnTo>
                  <a:pt x="343828" y="0"/>
                </a:lnTo>
                <a:close/>
              </a:path>
            </a:pathLst>
          </a:custGeom>
          <a:solidFill>
            <a:srgbClr val="2365C7"/>
          </a:solidFill>
        </p:spPr>
        <p:txBody>
          <a:bodyPr wrap="square" lIns="0" tIns="0" rIns="0" bIns="0" rtlCol="0"/>
          <a:lstStyle/>
          <a:p>
            <a:endParaRPr/>
          </a:p>
        </p:txBody>
      </p:sp>
      <p:sp>
        <p:nvSpPr>
          <p:cNvPr id="6" name="object 6"/>
          <p:cNvSpPr/>
          <p:nvPr/>
        </p:nvSpPr>
        <p:spPr>
          <a:xfrm>
            <a:off x="114095" y="2079625"/>
            <a:ext cx="344170" cy="1066799"/>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39598"/>
          </a:solidFill>
        </p:spPr>
        <p:txBody>
          <a:bodyPr wrap="square" lIns="0" tIns="0" rIns="0" bIns="0" rtlCol="0"/>
          <a:lstStyle/>
          <a:p>
            <a:endParaRPr/>
          </a:p>
        </p:txBody>
      </p:sp>
      <p:grpSp>
        <p:nvGrpSpPr>
          <p:cNvPr id="8" name="object 8"/>
          <p:cNvGrpSpPr/>
          <p:nvPr/>
        </p:nvGrpSpPr>
        <p:grpSpPr>
          <a:xfrm>
            <a:off x="4686759" y="212867"/>
            <a:ext cx="634365" cy="634365"/>
            <a:chOff x="4686759" y="212867"/>
            <a:chExt cx="634365" cy="634365"/>
          </a:xfrm>
        </p:grpSpPr>
        <p:sp>
          <p:nvSpPr>
            <p:cNvPr id="9" name="object 9"/>
            <p:cNvSpPr/>
            <p:nvPr/>
          </p:nvSpPr>
          <p:spPr>
            <a:xfrm>
              <a:off x="4701999" y="228108"/>
              <a:ext cx="603885" cy="603885"/>
            </a:xfrm>
            <a:custGeom>
              <a:avLst/>
              <a:gdLst/>
              <a:ahLst/>
              <a:cxnLst/>
              <a:rect l="l" t="t" r="r" b="b"/>
              <a:pathLst>
                <a:path w="603885" h="603885">
                  <a:moveTo>
                    <a:pt x="603608" y="0"/>
                  </a:moveTo>
                  <a:lnTo>
                    <a:pt x="0" y="0"/>
                  </a:lnTo>
                  <a:lnTo>
                    <a:pt x="0" y="603609"/>
                  </a:lnTo>
                  <a:lnTo>
                    <a:pt x="603608" y="603609"/>
                  </a:lnTo>
                  <a:lnTo>
                    <a:pt x="603608" y="0"/>
                  </a:lnTo>
                  <a:close/>
                </a:path>
              </a:pathLst>
            </a:custGeom>
            <a:solidFill>
              <a:srgbClr val="00A650"/>
            </a:solidFill>
          </p:spPr>
          <p:txBody>
            <a:bodyPr wrap="square" lIns="0" tIns="0" rIns="0" bIns="0" rtlCol="0"/>
            <a:lstStyle/>
            <a:p>
              <a:endParaRPr/>
            </a:p>
          </p:txBody>
        </p:sp>
        <p:sp>
          <p:nvSpPr>
            <p:cNvPr id="10" name="object 10"/>
            <p:cNvSpPr/>
            <p:nvPr/>
          </p:nvSpPr>
          <p:spPr>
            <a:xfrm>
              <a:off x="4701999" y="228108"/>
              <a:ext cx="603885" cy="603885"/>
            </a:xfrm>
            <a:custGeom>
              <a:avLst/>
              <a:gdLst/>
              <a:ahLst/>
              <a:cxnLst/>
              <a:rect l="l" t="t" r="r" b="b"/>
              <a:pathLst>
                <a:path w="603885" h="603885">
                  <a:moveTo>
                    <a:pt x="0" y="0"/>
                  </a:moveTo>
                  <a:lnTo>
                    <a:pt x="603608" y="0"/>
                  </a:lnTo>
                  <a:lnTo>
                    <a:pt x="603608" y="603609"/>
                  </a:lnTo>
                  <a:lnTo>
                    <a:pt x="0" y="603609"/>
                  </a:lnTo>
                  <a:lnTo>
                    <a:pt x="0" y="0"/>
                  </a:lnTo>
                  <a:close/>
                </a:path>
              </a:pathLst>
            </a:custGeom>
            <a:ln w="30481">
              <a:solidFill>
                <a:srgbClr val="FFFFFF"/>
              </a:solidFill>
            </a:ln>
          </p:spPr>
          <p:txBody>
            <a:bodyPr wrap="square" lIns="0" tIns="0" rIns="0" bIns="0" rtlCol="0"/>
            <a:lstStyle/>
            <a:p>
              <a:endParaRPr/>
            </a:p>
          </p:txBody>
        </p:sp>
      </p:grpSp>
      <p:sp>
        <p:nvSpPr>
          <p:cNvPr id="11" name="object 11"/>
          <p:cNvSpPr txBox="1"/>
          <p:nvPr/>
        </p:nvSpPr>
        <p:spPr>
          <a:xfrm>
            <a:off x="4855805" y="249024"/>
            <a:ext cx="386137" cy="362279"/>
          </a:xfrm>
          <a:prstGeom prst="rect">
            <a:avLst/>
          </a:prstGeom>
        </p:spPr>
        <p:txBody>
          <a:bodyPr vert="horz" wrap="square" lIns="0" tIns="15875" rIns="0" bIns="0" rtlCol="0">
            <a:spAutoFit/>
          </a:bodyPr>
          <a:lstStyle/>
          <a:p>
            <a:pPr>
              <a:lnSpc>
                <a:spcPct val="100000"/>
              </a:lnSpc>
              <a:spcBef>
                <a:spcPts val="125"/>
              </a:spcBef>
            </a:pPr>
            <a:r>
              <a:rPr lang="en-US" sz="2250" b="1" spc="10" dirty="0" smtClean="0">
                <a:solidFill>
                  <a:srgbClr val="FFFFFF"/>
                </a:solidFill>
                <a:latin typeface="Arial"/>
                <a:cs typeface="Arial"/>
              </a:rPr>
              <a:t>1</a:t>
            </a:r>
            <a:r>
              <a:rPr sz="2250" b="1" spc="10" dirty="0" smtClean="0">
                <a:solidFill>
                  <a:srgbClr val="FFFFFF"/>
                </a:solidFill>
                <a:latin typeface="Arial"/>
                <a:cs typeface="Arial"/>
              </a:rPr>
              <a:t>1</a:t>
            </a:r>
            <a:endParaRPr sz="2250" dirty="0">
              <a:latin typeface="Arial"/>
              <a:cs typeface="Arial"/>
            </a:endParaRPr>
          </a:p>
        </p:txBody>
      </p:sp>
      <p:sp>
        <p:nvSpPr>
          <p:cNvPr id="12" name="object 12"/>
          <p:cNvSpPr txBox="1"/>
          <p:nvPr/>
        </p:nvSpPr>
        <p:spPr>
          <a:xfrm>
            <a:off x="4741744" y="551458"/>
            <a:ext cx="500198" cy="258404"/>
          </a:xfrm>
          <a:prstGeom prst="rect">
            <a:avLst/>
          </a:prstGeom>
        </p:spPr>
        <p:txBody>
          <a:bodyPr vert="horz" wrap="square" lIns="0" tIns="12065" rIns="0" bIns="0" rtlCol="0">
            <a:spAutoFit/>
          </a:bodyPr>
          <a:lstStyle/>
          <a:p>
            <a:pPr algn="ctr">
              <a:lnSpc>
                <a:spcPct val="100000"/>
              </a:lnSpc>
              <a:spcBef>
                <a:spcPts val="95"/>
              </a:spcBef>
            </a:pPr>
            <a:r>
              <a:rPr lang="en-US" sz="1600" dirty="0" smtClean="0">
                <a:solidFill>
                  <a:schemeClr val="bg1"/>
                </a:solidFill>
                <a:latin typeface="Times New Roman" panose="02020603050405020304" pitchFamily="18" charset="0"/>
                <a:cs typeface="Times New Roman" panose="02020603050405020304" pitchFamily="18" charset="0"/>
              </a:rPr>
              <a:t>SINF</a:t>
            </a:r>
            <a:endParaRPr sz="1600" dirty="0">
              <a:solidFill>
                <a:schemeClr val="bg1"/>
              </a:solidFill>
              <a:latin typeface="Times New Roman" panose="02020603050405020304" pitchFamily="18" charset="0"/>
              <a:cs typeface="Times New Roman" panose="02020603050405020304"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9624" y="1112296"/>
            <a:ext cx="2382675" cy="2034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139700" y="609810"/>
            <a:ext cx="2819400" cy="246041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ms-MY" sz="1400" dirty="0">
                <a:latin typeface="Arial" panose="020B0604020202020204" pitchFamily="34" charset="0"/>
                <a:cs typeface="Arial" panose="020B0604020202020204" pitchFamily="34" charset="0"/>
              </a:rPr>
              <a:t>Bu xavfni bilmaydigan yoki oxirigacha tushunib yetmayotgan kishilar, ayniqsa, yoshlar terrorchilar changaliga ilinib </a:t>
            </a:r>
            <a:r>
              <a:rPr lang="ms-MY" sz="1400" dirty="0" smtClean="0">
                <a:latin typeface="Arial" panose="020B0604020202020204" pitchFamily="34" charset="0"/>
                <a:cs typeface="Arial" panose="020B0604020202020204" pitchFamily="34" charset="0"/>
              </a:rPr>
              <a:t>qolmoqda.</a:t>
            </a:r>
          </a:p>
          <a:p>
            <a:pPr algn="ctr"/>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Ekstremistik g‘oyalarning yoyilishida Internet va boshqa </a:t>
            </a:r>
            <a:r>
              <a:rPr lang="ms-MY" sz="1400" dirty="0" smtClean="0">
                <a:latin typeface="Arial" panose="020B0604020202020204" pitchFamily="34" charset="0"/>
                <a:cs typeface="Arial" panose="020B0604020202020204" pitchFamily="34" charset="0"/>
              </a:rPr>
              <a:t>zamonaviy </a:t>
            </a:r>
            <a:r>
              <a:rPr lang="ms-MY" sz="1400" dirty="0">
                <a:latin typeface="Arial" panose="020B0604020202020204" pitchFamily="34" charset="0"/>
                <a:cs typeface="Arial" panose="020B0604020202020204" pitchFamily="34" charset="0"/>
              </a:rPr>
              <a:t>axborot vositalari ham ma’lum salbiy rol o‘ynamoqda</a:t>
            </a:r>
            <a:r>
              <a:rPr lang="ms-MY"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
        <p:nvSpPr>
          <p:cNvPr id="8" name="Скругленный прямоугольник 7"/>
          <p:cNvSpPr/>
          <p:nvPr/>
        </p:nvSpPr>
        <p:spPr>
          <a:xfrm>
            <a:off x="3035300" y="609810"/>
            <a:ext cx="2590800" cy="246041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ms-MY" sz="1400" dirty="0" smtClean="0">
                <a:latin typeface="Arial" panose="020B0604020202020204" pitchFamily="34" charset="0"/>
                <a:cs typeface="Arial" panose="020B0604020202020204" pitchFamily="34" charset="0"/>
              </a:rPr>
              <a:t>  Yaqin </a:t>
            </a:r>
            <a:r>
              <a:rPr lang="ms-MY" sz="1400" dirty="0">
                <a:latin typeface="Arial" panose="020B0604020202020204" pitchFamily="34" charset="0"/>
                <a:cs typeface="Arial" panose="020B0604020202020204" pitchFamily="34" charset="0"/>
              </a:rPr>
              <a:t>Sharqdagi notinch holat, u yerdan o‘n minglab </a:t>
            </a:r>
            <a:r>
              <a:rPr lang="ms-MY" sz="1400" dirty="0" smtClean="0">
                <a:latin typeface="Arial" panose="020B0604020202020204" pitchFamily="34" charset="0"/>
                <a:cs typeface="Arial" panose="020B0604020202020204" pitchFamily="34" charset="0"/>
              </a:rPr>
              <a:t>qochoqlarning </a:t>
            </a:r>
            <a:r>
              <a:rPr lang="ms-MY" sz="1400" dirty="0">
                <a:latin typeface="Arial" panose="020B0604020202020204" pitchFamily="34" charset="0"/>
                <a:cs typeface="Arial" panose="020B0604020202020204" pitchFamily="34" charset="0"/>
              </a:rPr>
              <a:t>Yevropaga intilishi butun dunyoda terrorizm xavfini keskin oshirdi. </a:t>
            </a:r>
            <a:endParaRPr lang="ms-MY" sz="1400" dirty="0" smtClean="0">
              <a:latin typeface="Arial" panose="020B0604020202020204" pitchFamily="34" charset="0"/>
              <a:cs typeface="Arial" panose="020B0604020202020204" pitchFamily="34" charset="0"/>
            </a:endParaRPr>
          </a:p>
          <a:p>
            <a:pPr algn="ctr"/>
            <a:r>
              <a:rPr lang="ms-MY" sz="1400" dirty="0" smtClean="0">
                <a:latin typeface="Arial" panose="020B0604020202020204" pitchFamily="34" charset="0"/>
                <a:cs typeface="Arial" panose="020B0604020202020204" pitchFamily="34" charset="0"/>
              </a:rPr>
              <a:t>Eng </a:t>
            </a:r>
            <a:r>
              <a:rPr lang="ms-MY" sz="1400" dirty="0">
                <a:latin typeface="Arial" panose="020B0604020202020204" pitchFamily="34" charset="0"/>
                <a:cs typeface="Arial" panose="020B0604020202020204" pitchFamily="34" charset="0"/>
              </a:rPr>
              <a:t>xavflisi, zamonaviy kishilarga yot bo‘lgan qo‘rqinch va xavotir holati butun dunyoni qamrab olmoqda</a:t>
            </a:r>
            <a:r>
              <a:rPr lang="ms-MY" sz="1400" dirty="0" smtClean="0">
                <a:latin typeface="Arial" panose="020B0604020202020204" pitchFamily="34" charset="0"/>
                <a:cs typeface="Arial" panose="020B0604020202020204" pitchFamily="34" charset="0"/>
              </a:rPr>
              <a:t>.</a:t>
            </a:r>
            <a:r>
              <a:rPr lang="uz-Cyrl-UZ" sz="1400" dirty="0" smtClean="0">
                <a:solidFill>
                  <a:srgbClr val="FF0000"/>
                </a:solidFill>
                <a:latin typeface="Arial" panose="020B0604020202020204" pitchFamily="34" charset="0"/>
                <a:cs typeface="Arial" panose="020B0604020202020204" pitchFamily="34" charset="0"/>
              </a:rPr>
              <a:t>.</a:t>
            </a:r>
            <a:endParaRPr lang="ru-RU" sz="1400" dirty="0">
              <a:solidFill>
                <a:srgbClr val="FF0000"/>
              </a:solidFill>
              <a:latin typeface="Arial" panose="020B0604020202020204" pitchFamily="34" charset="0"/>
              <a:cs typeface="Arial" panose="020B0604020202020204" pitchFamily="34" charset="0"/>
            </a:endParaRPr>
          </a:p>
        </p:txBody>
      </p:sp>
      <p:sp>
        <p:nvSpPr>
          <p:cNvPr id="9" name="object 5"/>
          <p:cNvSpPr txBox="1">
            <a:spLocks/>
          </p:cNvSpPr>
          <p:nvPr/>
        </p:nvSpPr>
        <p:spPr>
          <a:xfrm>
            <a:off x="104016" y="103165"/>
            <a:ext cx="5164320" cy="308931"/>
          </a:xfrm>
          <a:prstGeom prst="rect">
            <a:avLst/>
          </a:prstGeom>
        </p:spPr>
        <p:txBody>
          <a:bodyPr vert="horz" wrap="square" lIns="0" tIns="40640" rIns="0" bIns="0" rtlCol="0">
            <a:spAutoFit/>
          </a:bodyPr>
          <a:lstStyle>
            <a:lvl1pPr>
              <a:defRPr sz="2050" b="1" i="0">
                <a:solidFill>
                  <a:schemeClr val="bg1"/>
                </a:solidFill>
                <a:latin typeface="Arial"/>
                <a:ea typeface="+mj-ea"/>
                <a:cs typeface="Arial"/>
              </a:defRPr>
            </a:lvl1pPr>
          </a:lstStyle>
          <a:p>
            <a:pPr marL="12065" marR="5080" algn="ctr">
              <a:lnSpc>
                <a:spcPts val="2330"/>
              </a:lnSpc>
              <a:spcBef>
                <a:spcPts val="320"/>
              </a:spcBef>
            </a:pPr>
            <a:r>
              <a:rPr lang="ms-MY" sz="1600" dirty="0"/>
              <a:t>Ekstremizm va terrorizm</a:t>
            </a:r>
            <a:endParaRPr lang="en-US" sz="1600" b="0" kern="0" spc="15"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6848" y="71164"/>
            <a:ext cx="5650865" cy="484462"/>
          </a:xfrm>
          <a:custGeom>
            <a:avLst/>
            <a:gdLst/>
            <a:ahLst/>
            <a:cxnLst/>
            <a:rect l="l" t="t" r="r" b="b"/>
            <a:pathLst>
              <a:path w="5650865" h="748665">
                <a:moveTo>
                  <a:pt x="5650710" y="0"/>
                </a:moveTo>
                <a:lnTo>
                  <a:pt x="0" y="0"/>
                </a:lnTo>
                <a:lnTo>
                  <a:pt x="0" y="748562"/>
                </a:lnTo>
                <a:lnTo>
                  <a:pt x="5650710" y="748562"/>
                </a:lnTo>
                <a:lnTo>
                  <a:pt x="5650710" y="0"/>
                </a:lnTo>
                <a:close/>
              </a:path>
            </a:pathLst>
          </a:custGeom>
          <a:solidFill>
            <a:srgbClr val="2365C7"/>
          </a:solidFill>
        </p:spPr>
        <p:txBody>
          <a:bodyPr wrap="square" lIns="0" tIns="0" rIns="0" bIns="0" rtlCol="0"/>
          <a:lstStyle/>
          <a:p>
            <a:endParaRPr/>
          </a:p>
        </p:txBody>
      </p:sp>
      <p:sp>
        <p:nvSpPr>
          <p:cNvPr id="8" name="Прямоугольник 7"/>
          <p:cNvSpPr/>
          <p:nvPr/>
        </p:nvSpPr>
        <p:spPr>
          <a:xfrm>
            <a:off x="123329" y="643829"/>
            <a:ext cx="5502771" cy="25025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ms-MY" sz="1400" dirty="0" smtClean="0">
                <a:latin typeface="Arial" panose="020B0604020202020204" pitchFamily="34" charset="0"/>
                <a:cs typeface="Arial" panose="020B0604020202020204" pitchFamily="34" charset="0"/>
              </a:rPr>
              <a:t>   Yer </a:t>
            </a:r>
            <a:r>
              <a:rPr lang="ms-MY" sz="1400" dirty="0">
                <a:latin typeface="Arial" panose="020B0604020202020204" pitchFamily="34" charset="0"/>
                <a:cs typeface="Arial" panose="020B0604020202020204" pitchFamily="34" charset="0"/>
              </a:rPr>
              <a:t>yuzidagi hayotga tahdid qilayotgan xavflardan yana biri insonning ishlab chiqarish faoliyati bilan bog‘liq. Inson ishlab chiqarish </a:t>
            </a:r>
            <a:r>
              <a:rPr lang="ms-MY" sz="1400" dirty="0" smtClean="0">
                <a:latin typeface="Arial" panose="020B0604020202020204" pitchFamily="34" charset="0"/>
                <a:cs typeface="Arial" panose="020B0604020202020204" pitchFamily="34" charset="0"/>
              </a:rPr>
              <a:t>faoliyatining </a:t>
            </a:r>
            <a:r>
              <a:rPr lang="ms-MY" sz="1400" dirty="0">
                <a:latin typeface="Arial" panose="020B0604020202020204" pitchFamily="34" charset="0"/>
                <a:cs typeface="Arial" panose="020B0604020202020204" pitchFamily="34" charset="0"/>
              </a:rPr>
              <a:t>Yer biosferasiga salbiy ta’siri kun sayin oshib bormoqda. Keyingi yillarda sayyoramizni quyoshning radioaktiv nurlaridan </a:t>
            </a:r>
            <a:r>
              <a:rPr lang="ms-MY" sz="1400" dirty="0" smtClean="0">
                <a:latin typeface="Arial" panose="020B0604020202020204" pitchFamily="34" charset="0"/>
                <a:cs typeface="Arial" panose="020B0604020202020204" pitchFamily="34" charset="0"/>
              </a:rPr>
              <a:t>himoya </a:t>
            </a:r>
            <a:r>
              <a:rPr lang="ms-MY" sz="1400" dirty="0">
                <a:latin typeface="Arial" panose="020B0604020202020204" pitchFamily="34" charset="0"/>
                <a:cs typeface="Arial" panose="020B0604020202020204" pitchFamily="34" charset="0"/>
              </a:rPr>
              <a:t>qilib turgan ozon qatlami buzilmoqda. Oqibatda odamlarning saraton kasalligiga yo‘liqishi, hayvon va o‘simliklarning kasallanishi xavfi oshmoqda. Atmosferaga is gazlarining ko‘plab chiqarilishi </a:t>
            </a:r>
            <a:r>
              <a:rPr lang="ms-MY" sz="1400" dirty="0" smtClean="0">
                <a:latin typeface="Arial" panose="020B0604020202020204" pitchFamily="34" charset="0"/>
                <a:cs typeface="Arial" panose="020B0604020202020204" pitchFamily="34" charset="0"/>
              </a:rPr>
              <a:t>global </a:t>
            </a:r>
            <a:r>
              <a:rPr lang="ms-MY" sz="1400" dirty="0">
                <a:latin typeface="Arial" panose="020B0604020202020204" pitchFamily="34" charset="0"/>
                <a:cs typeface="Arial" panose="020B0604020202020204" pitchFamily="34" charset="0"/>
              </a:rPr>
              <a:t>iqlim o‘zgarishi jarayonini boshlab berdi. Natijada sayyoramizda o‘rtacha harorat yil sayin oshib bormoqda. </a:t>
            </a:r>
            <a:endParaRPr lang="ru-RU" sz="1400" dirty="0">
              <a:solidFill>
                <a:schemeClr val="tx2"/>
              </a:solidFill>
              <a:latin typeface="Arial" panose="020B0604020202020204" pitchFamily="34" charset="0"/>
              <a:cs typeface="Arial" panose="020B0604020202020204" pitchFamily="34" charset="0"/>
            </a:endParaRPr>
          </a:p>
        </p:txBody>
      </p:sp>
      <p:sp>
        <p:nvSpPr>
          <p:cNvPr id="9" name="object 5"/>
          <p:cNvSpPr txBox="1">
            <a:spLocks/>
          </p:cNvSpPr>
          <p:nvPr/>
        </p:nvSpPr>
        <p:spPr>
          <a:xfrm>
            <a:off x="123328" y="82767"/>
            <a:ext cx="5502771" cy="335989"/>
          </a:xfrm>
          <a:prstGeom prst="rect">
            <a:avLst/>
          </a:prstGeom>
        </p:spPr>
        <p:txBody>
          <a:bodyPr vert="horz" wrap="square" lIns="0" tIns="40640" rIns="0" bIns="0" rtlCol="0">
            <a:spAutoFit/>
          </a:bodyPr>
          <a:lstStyle>
            <a:lvl1pPr>
              <a:defRPr sz="2050" b="1" i="0">
                <a:solidFill>
                  <a:schemeClr val="bg1"/>
                </a:solidFill>
                <a:latin typeface="Arial"/>
                <a:ea typeface="+mj-ea"/>
                <a:cs typeface="Arial"/>
              </a:defRPr>
            </a:lvl1pPr>
          </a:lstStyle>
          <a:p>
            <a:pPr marL="12065" marR="5080" algn="ctr">
              <a:lnSpc>
                <a:spcPts val="2330"/>
              </a:lnSpc>
              <a:spcBef>
                <a:spcPts val="320"/>
              </a:spcBef>
            </a:pPr>
            <a:r>
              <a:rPr lang="ms-MY" sz="1600" dirty="0"/>
              <a:t>Tabiiy resurslar muammosi va biosferaning ifloslanishi</a:t>
            </a:r>
            <a:endParaRPr lang="en-US" sz="1600" b="0" kern="0" spc="15"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с двумя скругленными противолежащими углами 9"/>
          <p:cNvSpPr/>
          <p:nvPr/>
        </p:nvSpPr>
        <p:spPr>
          <a:xfrm>
            <a:off x="0" y="555625"/>
            <a:ext cx="5765800" cy="838200"/>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ms-MY" sz="1400" dirty="0" smtClean="0">
                <a:latin typeface="Arial" panose="020B0604020202020204" pitchFamily="34" charset="0"/>
                <a:cs typeface="Arial" panose="020B0604020202020204" pitchFamily="34" charset="0"/>
              </a:rPr>
              <a:t>   Kelajakda </a:t>
            </a:r>
            <a:r>
              <a:rPr lang="ms-MY" sz="1400" dirty="0">
                <a:latin typeface="Arial" panose="020B0604020202020204" pitchFamily="34" charset="0"/>
                <a:cs typeface="Arial" panose="020B0604020202020204" pitchFamily="34" charset="0"/>
              </a:rPr>
              <a:t>qutb muzliklari, Grenlandiya va Antarktida muz qatlamlarining erishi, dunyo okeani sathining ko‘tarilishi, qirg‘oq bo‘yidagi yuzlab shaharlarni, keng </a:t>
            </a:r>
            <a:r>
              <a:rPr lang="ms-MY" sz="1400" dirty="0" smtClean="0">
                <a:latin typeface="Arial" panose="020B0604020202020204" pitchFamily="34" charset="0"/>
                <a:cs typeface="Arial" panose="020B0604020202020204" pitchFamily="34" charset="0"/>
              </a:rPr>
              <a:t>hosildor </a:t>
            </a:r>
            <a:r>
              <a:rPr lang="ms-MY" sz="1400" dirty="0">
                <a:latin typeface="Arial" panose="020B0604020202020204" pitchFamily="34" charset="0"/>
                <a:cs typeface="Arial" panose="020B0604020202020204" pitchFamily="34" charset="0"/>
              </a:rPr>
              <a:t>yerlarni suv bosishi kutilmoqda.</a:t>
            </a:r>
            <a:endParaRPr lang="ru-RU" sz="1400" dirty="0">
              <a:latin typeface="Arial" panose="020B0604020202020204" pitchFamily="34" charset="0"/>
              <a:cs typeface="Arial" panose="020B0604020202020204" pitchFamily="34" charset="0"/>
            </a:endParaRPr>
          </a:p>
        </p:txBody>
      </p:sp>
      <p:sp>
        <p:nvSpPr>
          <p:cNvPr id="11" name="Прямоугольник с двумя скругленными противолежащими углами 10"/>
          <p:cNvSpPr/>
          <p:nvPr/>
        </p:nvSpPr>
        <p:spPr>
          <a:xfrm>
            <a:off x="0" y="1495801"/>
            <a:ext cx="5765800" cy="1749049"/>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180975" algn="just"/>
            <a:r>
              <a:rPr lang="ms-MY" sz="1400" dirty="0">
                <a:latin typeface="Arial" panose="020B0604020202020204" pitchFamily="34" charset="0"/>
                <a:cs typeface="Arial" panose="020B0604020202020204" pitchFamily="34" charset="0"/>
              </a:rPr>
              <a:t>O‘zbekistonda hal qilinishi lozim bo‘lgan shunday eng katta muammo – bu Orol dengizi muammosi. So‘nggi qirq yil </a:t>
            </a:r>
            <a:r>
              <a:rPr lang="ms-MY" sz="1400" dirty="0" smtClean="0">
                <a:latin typeface="Arial" panose="020B0604020202020204" pitchFamily="34" charset="0"/>
                <a:cs typeface="Arial" panose="020B0604020202020204" pitchFamily="34" charset="0"/>
              </a:rPr>
              <a:t>mobaynida </a:t>
            </a:r>
            <a:r>
              <a:rPr lang="ms-MY" sz="1400" dirty="0">
                <a:latin typeface="Arial" panose="020B0604020202020204" pitchFamily="34" charset="0"/>
                <a:cs typeface="Arial" panose="020B0604020202020204" pitchFamily="34" charset="0"/>
              </a:rPr>
              <a:t>Orol dengizi havzasi keskin qisqardi, suv hajmi kamaydi, uning minerallashuvi </a:t>
            </a:r>
            <a:r>
              <a:rPr lang="ms-MY" sz="1400" dirty="0" smtClean="0">
                <a:latin typeface="Arial" panose="020B0604020202020204" pitchFamily="34" charset="0"/>
                <a:cs typeface="Arial" panose="020B0604020202020204" pitchFamily="34" charset="0"/>
              </a:rPr>
              <a:t>o‘nlab </a:t>
            </a:r>
            <a:r>
              <a:rPr lang="ms-MY" sz="1400" dirty="0">
                <a:latin typeface="Arial" panose="020B0604020202020204" pitchFamily="34" charset="0"/>
                <a:cs typeface="Arial" panose="020B0604020202020204" pitchFamily="34" charset="0"/>
              </a:rPr>
              <a:t>marta oshib, </a:t>
            </a:r>
            <a:r>
              <a:rPr lang="ms-MY" sz="1400" dirty="0" smtClean="0">
                <a:latin typeface="Arial" panose="020B0604020202020204" pitchFamily="34" charset="0"/>
                <a:cs typeface="Arial" panose="020B0604020202020204" pitchFamily="34" charset="0"/>
              </a:rPr>
              <a:t>dengiz </a:t>
            </a:r>
            <a:r>
              <a:rPr lang="ms-MY" sz="1400" dirty="0">
                <a:latin typeface="Arial" panose="020B0604020202020204" pitchFamily="34" charset="0"/>
                <a:cs typeface="Arial" panose="020B0604020202020204" pitchFamily="34" charset="0"/>
              </a:rPr>
              <a:t>tirik </a:t>
            </a:r>
            <a:r>
              <a:rPr lang="ms-MY" sz="1400" dirty="0" smtClean="0">
                <a:latin typeface="Arial" panose="020B0604020202020204" pitchFamily="34" charset="0"/>
                <a:cs typeface="Arial" panose="020B0604020202020204" pitchFamily="34" charset="0"/>
              </a:rPr>
              <a:t>organizmlarining </a:t>
            </a:r>
            <a:r>
              <a:rPr lang="ms-MY" sz="1400" dirty="0">
                <a:latin typeface="Arial" panose="020B0604020202020204" pitchFamily="34" charset="0"/>
                <a:cs typeface="Arial" panose="020B0604020202020204" pitchFamily="34" charset="0"/>
              </a:rPr>
              <a:t>yashashi uchun yaroqsiz holga keltirdi. Bugunga kelib, dengizning </a:t>
            </a:r>
            <a:r>
              <a:rPr lang="ms-MY" sz="1400" dirty="0" smtClean="0">
                <a:latin typeface="Arial" panose="020B0604020202020204" pitchFamily="34" charset="0"/>
                <a:cs typeface="Arial" panose="020B0604020202020204" pitchFamily="34" charset="0"/>
              </a:rPr>
              <a:t>90% </a:t>
            </a:r>
            <a:r>
              <a:rPr lang="ms-MY" sz="1400" dirty="0">
                <a:latin typeface="Arial" panose="020B0604020202020204" pitchFamily="34" charset="0"/>
                <a:cs typeface="Arial" panose="020B0604020202020204" pitchFamily="34" charset="0"/>
              </a:rPr>
              <a:t>idan ortiqrog‘i qurib bo‘lgan. Bunday manzara Orolbo‘yi aholisi, ayniqsa, bolalar sog‘lig‘i, millat genofondi, atrof-muhit </a:t>
            </a:r>
            <a:r>
              <a:rPr lang="ms-MY" sz="1400" dirty="0" smtClean="0">
                <a:latin typeface="Arial" panose="020B0604020202020204" pitchFamily="34" charset="0"/>
                <a:cs typeface="Arial" panose="020B0604020202020204" pitchFamily="34" charset="0"/>
              </a:rPr>
              <a:t>musaffoligiga </a:t>
            </a:r>
            <a:r>
              <a:rPr lang="ms-MY" sz="1400" dirty="0">
                <a:latin typeface="Arial" panose="020B0604020202020204" pitchFamily="34" charset="0"/>
                <a:cs typeface="Arial" panose="020B0604020202020204" pitchFamily="34" charset="0"/>
              </a:rPr>
              <a:t>jiddiy zarar yetkazmoqda</a:t>
            </a:r>
            <a:endParaRPr lang="ru-RU" sz="1400" dirty="0">
              <a:latin typeface="Arial" panose="020B0604020202020204" pitchFamily="34" charset="0"/>
              <a:cs typeface="Arial" panose="020B0604020202020204" pitchFamily="34" charset="0"/>
            </a:endParaRPr>
          </a:p>
        </p:txBody>
      </p:sp>
      <p:sp>
        <p:nvSpPr>
          <p:cNvPr id="9" name="object 5"/>
          <p:cNvSpPr txBox="1">
            <a:spLocks/>
          </p:cNvSpPr>
          <p:nvPr/>
        </p:nvSpPr>
        <p:spPr>
          <a:xfrm>
            <a:off x="125336" y="69328"/>
            <a:ext cx="5515128" cy="308931"/>
          </a:xfrm>
          <a:prstGeom prst="rect">
            <a:avLst/>
          </a:prstGeom>
        </p:spPr>
        <p:txBody>
          <a:bodyPr vert="horz" wrap="square" lIns="0" tIns="40640" rIns="0" bIns="0" rtlCol="0">
            <a:spAutoFit/>
          </a:bodyPr>
          <a:lstStyle>
            <a:lvl1pPr>
              <a:defRPr sz="2050" b="1" i="0">
                <a:solidFill>
                  <a:schemeClr val="bg1"/>
                </a:solidFill>
                <a:latin typeface="Arial"/>
                <a:ea typeface="+mj-ea"/>
                <a:cs typeface="Arial"/>
              </a:defRPr>
            </a:lvl1pPr>
          </a:lstStyle>
          <a:p>
            <a:pPr marL="12065" marR="5080" algn="ctr">
              <a:lnSpc>
                <a:spcPts val="2330"/>
              </a:lnSpc>
              <a:spcBef>
                <a:spcPts val="320"/>
              </a:spcBef>
            </a:pPr>
            <a:r>
              <a:rPr lang="ms-MY" sz="1600" dirty="0"/>
              <a:t>Tabiiy resurslar muammosi va biosferaning </a:t>
            </a:r>
            <a:r>
              <a:rPr lang="ms-MY" sz="1600" dirty="0" smtClean="0"/>
              <a:t>ifloslanishi</a:t>
            </a:r>
            <a:endParaRPr lang="en-US" sz="1600" b="0" kern="0" spc="15"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044700" y="631825"/>
            <a:ext cx="3573566" cy="253622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So‘nggi davrda Yer yuzi aholisining katta qismi to‘plangan </a:t>
            </a:r>
            <a:r>
              <a:rPr lang="ms-MY" sz="1400" dirty="0" smtClean="0">
                <a:latin typeface="Arial" panose="020B0604020202020204" pitchFamily="34" charset="0"/>
                <a:cs typeface="Arial" panose="020B0604020202020204" pitchFamily="34" charset="0"/>
              </a:rPr>
              <a:t>shaharlarda </a:t>
            </a:r>
            <a:r>
              <a:rPr lang="ms-MY" sz="1400" dirty="0">
                <a:latin typeface="Arial" panose="020B0604020202020204" pitchFamily="34" charset="0"/>
                <a:cs typeface="Arial" panose="020B0604020202020204" pitchFamily="34" charset="0"/>
              </a:rPr>
              <a:t>inson o‘tmishdagiga nisbatan ancha katta axborot ta’siriga uchramoqda. Natijada asab-psixologik, saraton va yurak-qon tomir kasalliklari ko‘payib bormoqda. Yuz yillar davomida shakllangan turmush tarzidagi o‘zgarishlar, ayniqsa, zamonaviy qulayliklar nati- jasida harakatning kamayishi ham inson salomatligiga salbiy ta’sir ko‘rsatmoqda.</a:t>
            </a:r>
            <a:endParaRPr lang="ru-RU" sz="1400" dirty="0">
              <a:latin typeface="Arial" panose="020B0604020202020204" pitchFamily="34" charset="0"/>
              <a:cs typeface="Arial" panose="020B0604020202020204" pitchFamily="34" charset="0"/>
            </a:endParaRPr>
          </a:p>
        </p:txBody>
      </p:sp>
      <p:sp>
        <p:nvSpPr>
          <p:cNvPr id="5" name="Прямоугольник 4"/>
          <p:cNvSpPr/>
          <p:nvPr/>
        </p:nvSpPr>
        <p:spPr>
          <a:xfrm>
            <a:off x="226016" y="98425"/>
            <a:ext cx="5509499" cy="369332"/>
          </a:xfrm>
          <a:prstGeom prst="rect">
            <a:avLst/>
          </a:prstGeom>
        </p:spPr>
        <p:txBody>
          <a:bodyPr wrap="square">
            <a:spAutoFit/>
          </a:bodyPr>
          <a:lstStyle/>
          <a:p>
            <a:r>
              <a:rPr lang="ms-MY" dirty="0">
                <a:solidFill>
                  <a:schemeClr val="bg1"/>
                </a:solidFill>
              </a:rPr>
              <a:t>Tabiiy resurslar muammosi va biosferaning </a:t>
            </a:r>
            <a:r>
              <a:rPr lang="ms-MY" dirty="0" smtClean="0">
                <a:solidFill>
                  <a:schemeClr val="bg1"/>
                </a:solidFill>
              </a:rPr>
              <a:t>ifloslanishi</a:t>
            </a:r>
            <a:endParaRPr lang="ru-RU" dirty="0">
              <a:solidFill>
                <a:schemeClr val="bg1"/>
              </a:solidFill>
            </a:endParaRPr>
          </a:p>
        </p:txBody>
      </p:sp>
      <p:pic>
        <p:nvPicPr>
          <p:cNvPr id="6" name="image109.jpeg"/>
          <p:cNvPicPr/>
          <p:nvPr/>
        </p:nvPicPr>
        <p:blipFill>
          <a:blip r:embed="rId2" cstate="print"/>
          <a:stretch>
            <a:fillRect/>
          </a:stretch>
        </p:blipFill>
        <p:spPr>
          <a:xfrm>
            <a:off x="128002" y="816468"/>
            <a:ext cx="1880552" cy="2166938"/>
          </a:xfrm>
          <a:prstGeom prst="rect">
            <a:avLst/>
          </a:prstGeom>
        </p:spPr>
      </p:pic>
    </p:spTree>
    <p:extLst>
      <p:ext uri="{BB962C8B-B14F-4D97-AF65-F5344CB8AC3E}">
        <p14:creationId xmlns:p14="http://schemas.microsoft.com/office/powerpoint/2010/main" val="166934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9072" y="105358"/>
            <a:ext cx="5486399" cy="509114"/>
          </a:xfrm>
          <a:prstGeom prst="rect">
            <a:avLst/>
          </a:prstGeom>
        </p:spPr>
        <p:txBody>
          <a:bodyPr vert="horz" wrap="square" lIns="0" tIns="16510" rIns="0" bIns="0" rtlCol="0">
            <a:spAutoFit/>
          </a:bodyPr>
          <a:lstStyle/>
          <a:p>
            <a:r>
              <a:rPr lang="ms-MY" sz="1600" dirty="0"/>
              <a:t>Tabiiy resurslar muammosi va biosferaning ifloslanishi</a:t>
            </a:r>
            <a:r>
              <a:rPr lang="ru-RU" sz="1600" dirty="0"/>
              <a:t/>
            </a:r>
            <a:br>
              <a:rPr lang="ru-RU" sz="1600" dirty="0"/>
            </a:br>
            <a:endParaRPr lang="ru-RU" sz="1600" dirty="0"/>
          </a:p>
        </p:txBody>
      </p:sp>
      <p:sp>
        <p:nvSpPr>
          <p:cNvPr id="6" name="object 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9" name="Прямоугольник с двумя усеченными противолежащими углами 8"/>
          <p:cNvSpPr/>
          <p:nvPr/>
        </p:nvSpPr>
        <p:spPr>
          <a:xfrm>
            <a:off x="66839" y="638114"/>
            <a:ext cx="5650865" cy="1060511"/>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ms-MY" sz="1400" dirty="0" smtClean="0">
                <a:latin typeface="Arial" panose="020B0604020202020204" pitchFamily="34" charset="0"/>
                <a:cs typeface="Arial" panose="020B0604020202020204" pitchFamily="34" charset="0"/>
              </a:rPr>
              <a:t>   Bular insoniyat </a:t>
            </a:r>
            <a:r>
              <a:rPr lang="ms-MY" sz="1400" dirty="0">
                <a:latin typeface="Arial" panose="020B0604020202020204" pitchFamily="34" charset="0"/>
                <a:cs typeface="Arial" panose="020B0604020202020204" pitchFamily="34" charset="0"/>
              </a:rPr>
              <a:t>hal qilishi lozim bo‘lgan muammolarning </a:t>
            </a:r>
            <a:r>
              <a:rPr lang="ms-MY" sz="1400" dirty="0" smtClean="0">
                <a:latin typeface="Arial" panose="020B0604020202020204" pitchFamily="34" charset="0"/>
                <a:cs typeface="Arial" panose="020B0604020202020204" pitchFamily="34" charset="0"/>
              </a:rPr>
              <a:t>barchasi emas. </a:t>
            </a:r>
            <a:r>
              <a:rPr lang="ms-MY" sz="1400" dirty="0">
                <a:latin typeface="Arial" panose="020B0604020202020204" pitchFamily="34" charset="0"/>
                <a:cs typeface="Arial" panose="020B0604020202020204" pitchFamily="34" charset="0"/>
              </a:rPr>
              <a:t>Ulardan ayrimlari, </a:t>
            </a:r>
            <a:r>
              <a:rPr lang="ms-MY" sz="1400" dirty="0" smtClean="0">
                <a:latin typeface="Arial" panose="020B0604020202020204" pitchFamily="34" charset="0"/>
                <a:cs typeface="Arial" panose="020B0604020202020204" pitchFamily="34" charset="0"/>
              </a:rPr>
              <a:t>masalan</a:t>
            </a:r>
            <a:r>
              <a:rPr lang="ms-MY" sz="1400" dirty="0">
                <a:latin typeface="Arial" panose="020B0604020202020204" pitchFamily="34" charset="0"/>
                <a:cs typeface="Arial" panose="020B0604020202020204" pitchFamily="34" charset="0"/>
              </a:rPr>
              <a:t>, insoniyatning ma’naviy inqirozi, axloqiy </a:t>
            </a:r>
            <a:r>
              <a:rPr lang="ms-MY" sz="1400" dirty="0" smtClean="0">
                <a:latin typeface="Arial" panose="020B0604020202020204" pitchFamily="34" charset="0"/>
                <a:cs typeface="Arial" panose="020B0604020202020204" pitchFamily="34" charset="0"/>
              </a:rPr>
              <a:t>buzilishi </a:t>
            </a:r>
            <a:r>
              <a:rPr lang="ms-MY" sz="1400" dirty="0">
                <a:latin typeface="Arial" panose="020B0604020202020204" pitchFamily="34" charset="0"/>
                <a:cs typeface="Arial" panose="020B0604020202020204" pitchFamily="34" charset="0"/>
              </a:rPr>
              <a:t>kabi muammolar juda murakkab bo‘lib, ularning hal qilinishi Yer yuzida insoniyatni saqlab qolish va keyingi rivojlanishini ta’minlash uchun favqulodda muhim hisoblanadi. </a:t>
            </a:r>
            <a:endParaRPr lang="ru-RU" sz="1400" dirty="0">
              <a:latin typeface="Arial" panose="020B0604020202020204" pitchFamily="34" charset="0"/>
              <a:cs typeface="Arial" panose="020B0604020202020204" pitchFamily="34" charset="0"/>
            </a:endParaRPr>
          </a:p>
        </p:txBody>
      </p:sp>
      <p:sp>
        <p:nvSpPr>
          <p:cNvPr id="11" name="Прямоугольник с двумя усеченными противолежащими углами 10"/>
          <p:cNvSpPr/>
          <p:nvPr/>
        </p:nvSpPr>
        <p:spPr>
          <a:xfrm>
            <a:off x="54139" y="1838927"/>
            <a:ext cx="5650865" cy="1334384"/>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ms-MY" sz="1400" dirty="0">
                <a:latin typeface="Arial" panose="020B0604020202020204" pitchFamily="34" charset="0"/>
                <a:cs typeface="Arial" panose="020B0604020202020204" pitchFamily="34" charset="0"/>
              </a:rPr>
              <a:t>Shu qatori insoniyat oldida jamiyat va tabiat o‘rtasidagi muvozanatni tiklash, ekologik, texnologik va ijtimoiy </a:t>
            </a:r>
            <a:r>
              <a:rPr lang="ms-MY" sz="1400" dirty="0" smtClean="0">
                <a:latin typeface="Arial" panose="020B0604020202020204" pitchFamily="34" charset="0"/>
                <a:cs typeface="Arial" panose="020B0604020202020204" pitchFamily="34" charset="0"/>
              </a:rPr>
              <a:t>jarayonlarni </a:t>
            </a:r>
            <a:r>
              <a:rPr lang="ms-MY" sz="1400" dirty="0">
                <a:latin typeface="Arial" panose="020B0604020202020204" pitchFamily="34" charset="0"/>
                <a:cs typeface="Arial" panose="020B0604020202020204" pitchFamily="34" charset="0"/>
              </a:rPr>
              <a:t>uyg‘unlashtirish, ijtimoiy tanglikni bartaraf qilish va </a:t>
            </a:r>
            <a:r>
              <a:rPr lang="ms-MY" sz="1400" dirty="0" smtClean="0">
                <a:latin typeface="Arial" panose="020B0604020202020204" pitchFamily="34" charset="0"/>
                <a:cs typeface="Arial" panose="020B0604020202020204" pitchFamily="34" charset="0"/>
              </a:rPr>
              <a:t>natijada </a:t>
            </a:r>
            <a:r>
              <a:rPr lang="ms-MY" sz="1400" dirty="0">
                <a:latin typeface="Arial" panose="020B0604020202020204" pitchFamily="34" charset="0"/>
                <a:cs typeface="Arial" panose="020B0604020202020204" pitchFamily="34" charset="0"/>
              </a:rPr>
              <a:t>insoniyat sivilizatsiyasini saqlab qolishdek olamshumul </a:t>
            </a:r>
            <a:r>
              <a:rPr lang="ms-MY" sz="1400" dirty="0" smtClean="0">
                <a:latin typeface="Arial" panose="020B0604020202020204" pitchFamily="34" charset="0"/>
                <a:cs typeface="Arial" panose="020B0604020202020204" pitchFamily="34" charset="0"/>
              </a:rPr>
              <a:t>murakkab </a:t>
            </a:r>
            <a:r>
              <a:rPr lang="ms-MY" sz="1400" dirty="0">
                <a:latin typeface="Arial" panose="020B0604020202020204" pitchFamily="34" charset="0"/>
                <a:cs typeface="Arial" panose="020B0604020202020204" pitchFamily="34" charset="0"/>
              </a:rPr>
              <a:t>vazifa turibdi. Bu muammolarni hal qilish </a:t>
            </a:r>
            <a:r>
              <a:rPr lang="ms-MY" sz="1400" dirty="0" smtClean="0">
                <a:latin typeface="Arial" panose="020B0604020202020204" pitchFamily="34" charset="0"/>
                <a:cs typeface="Arial" panose="020B0604020202020204" pitchFamily="34" charset="0"/>
              </a:rPr>
              <a:t>insoniyatdan avvalo</a:t>
            </a:r>
            <a:r>
              <a:rPr lang="ms-MY" sz="1400" dirty="0">
                <a:latin typeface="Arial" panose="020B0604020202020204" pitchFamily="34" charset="0"/>
                <a:cs typeface="Arial" panose="020B0604020202020204" pitchFamily="34" charset="0"/>
              </a:rPr>
              <a:t>, hamkorlik va hamjihatlikni talab qiladi</a:t>
            </a:r>
            <a:endParaRPr lang="ru-RU" sz="1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35115" y="653007"/>
            <a:ext cx="5406950" cy="63122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ms-MY" sz="1600" b="1" dirty="0">
                <a:solidFill>
                  <a:srgbClr val="FF0000"/>
                </a:solidFill>
                <a:latin typeface="Arial" panose="020B0604020202020204" pitchFamily="34" charset="0"/>
                <a:cs typeface="Arial" panose="020B0604020202020204" pitchFamily="34" charset="0"/>
              </a:rPr>
              <a:t>Unifikatsiya</a:t>
            </a:r>
            <a:r>
              <a:rPr lang="ms-MY" sz="1600" b="1" dirty="0">
                <a:latin typeface="Arial" panose="020B0604020202020204" pitchFamily="34" charset="0"/>
                <a:cs typeface="Arial" panose="020B0604020202020204" pitchFamily="34" charset="0"/>
              </a:rPr>
              <a:t> </a:t>
            </a:r>
            <a:r>
              <a:rPr lang="ms-MY" sz="1600" dirty="0">
                <a:latin typeface="Arial" panose="020B0604020202020204" pitchFamily="34" charset="0"/>
                <a:cs typeface="Arial" panose="020B0604020202020204" pitchFamily="34" charset="0"/>
              </a:rPr>
              <a:t>– bu bitta  tizim  yoki  shaklga  keltirish</a:t>
            </a:r>
            <a:endParaRPr lang="ru-RU" sz="1600" dirty="0">
              <a:latin typeface="Arial" panose="020B0604020202020204" pitchFamily="34" charset="0"/>
              <a:cs typeface="Arial" panose="020B0604020202020204" pitchFamily="34" charset="0"/>
            </a:endParaRPr>
          </a:p>
        </p:txBody>
      </p:sp>
      <p:sp>
        <p:nvSpPr>
          <p:cNvPr id="7" name="Скругленный прямоугольник 6"/>
          <p:cNvSpPr/>
          <p:nvPr/>
        </p:nvSpPr>
        <p:spPr>
          <a:xfrm>
            <a:off x="135115" y="2155825"/>
            <a:ext cx="5406950" cy="84910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ms-MY" b="1" dirty="0" smtClean="0"/>
              <a:t>«Ommaviy </a:t>
            </a:r>
            <a:r>
              <a:rPr lang="ms-MY" b="1" dirty="0"/>
              <a:t>madaniyat» – bu ...</a:t>
            </a:r>
            <a:endParaRPr lang="ru-RU" dirty="0"/>
          </a:p>
          <a:p>
            <a:r>
              <a:rPr lang="ms-MY" b="1" dirty="0" smtClean="0"/>
              <a:t> Globallashuv </a:t>
            </a:r>
            <a:r>
              <a:rPr lang="ms-MY" b="1" dirty="0"/>
              <a:t>– bu ...</a:t>
            </a:r>
            <a:endParaRPr lang="ru-RU" dirty="0"/>
          </a:p>
          <a:p>
            <a:r>
              <a:rPr lang="ms-MY" b="1" dirty="0" smtClean="0"/>
              <a:t> An’anaviy </a:t>
            </a:r>
            <a:r>
              <a:rPr lang="ms-MY" b="1" dirty="0"/>
              <a:t>sivilizatsiyalarning  </a:t>
            </a:r>
            <a:r>
              <a:rPr lang="ms-MY" b="1" dirty="0" smtClean="0"/>
              <a:t>g‘arblashuvi- </a:t>
            </a:r>
            <a:endParaRPr lang="ru-RU" sz="1400" dirty="0">
              <a:latin typeface="Arial" panose="020B0604020202020204" pitchFamily="34" charset="0"/>
              <a:cs typeface="Arial" panose="020B0604020202020204" pitchFamily="34" charset="0"/>
            </a:endParaRPr>
          </a:p>
        </p:txBody>
      </p:sp>
      <p:sp>
        <p:nvSpPr>
          <p:cNvPr id="5" name="Прямоугольник 4"/>
          <p:cNvSpPr/>
          <p:nvPr/>
        </p:nvSpPr>
        <p:spPr>
          <a:xfrm>
            <a:off x="1804550" y="104283"/>
            <a:ext cx="2835664" cy="369332"/>
          </a:xfrm>
          <a:prstGeom prst="rect">
            <a:avLst/>
          </a:prstGeom>
        </p:spPr>
        <p:txBody>
          <a:bodyPr wrap="square">
            <a:spAutoFit/>
          </a:bodyPr>
          <a:lstStyle/>
          <a:p>
            <a:r>
              <a:rPr lang="en-US"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YANGI SO’ZLAR</a:t>
            </a:r>
            <a:endParaRPr lang="ru-RU" dirty="0">
              <a:solidFill>
                <a:schemeClr val="bg1"/>
              </a:solidFill>
            </a:endParaRPr>
          </a:p>
        </p:txBody>
      </p:sp>
      <p:sp>
        <p:nvSpPr>
          <p:cNvPr id="10" name="Скругленный прямоугольник 9"/>
          <p:cNvSpPr/>
          <p:nvPr/>
        </p:nvSpPr>
        <p:spPr>
          <a:xfrm>
            <a:off x="63500" y="1430975"/>
            <a:ext cx="5638800" cy="578107"/>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smtClean="0">
                <a:latin typeface="Arial" panose="020B0604020202020204" pitchFamily="34" charset="0"/>
                <a:cs typeface="Arial" panose="020B0604020202020204" pitchFamily="34" charset="0"/>
              </a:rPr>
              <a:t>USHBU VAZIFALARNI MUSTAQIL BAJARING </a:t>
            </a:r>
            <a:endParaRPr lang="ru-RU"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1618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1320" y="89581"/>
            <a:ext cx="5029200" cy="389844"/>
          </a:xfrm>
        </p:spPr>
        <p:txBody>
          <a:bodyPr/>
          <a:lstStyle/>
          <a:p>
            <a:r>
              <a:rPr lang="en-US" dirty="0" err="1" smtClean="0"/>
              <a:t>Mavzuni</a:t>
            </a:r>
            <a:r>
              <a:rPr lang="en-US" dirty="0" smtClean="0"/>
              <a:t> </a:t>
            </a:r>
            <a:r>
              <a:rPr lang="en-US" dirty="0" err="1" smtClean="0"/>
              <a:t>mustahkamlash</a:t>
            </a:r>
            <a:r>
              <a:rPr lang="en-US" dirty="0" smtClean="0"/>
              <a:t> </a:t>
            </a:r>
            <a:r>
              <a:rPr lang="en-US" dirty="0" err="1" smtClean="0"/>
              <a:t>uchun</a:t>
            </a:r>
            <a:r>
              <a:rPr lang="en-US" dirty="0" smtClean="0"/>
              <a:t> </a:t>
            </a:r>
            <a:r>
              <a:rPr lang="en-US" dirty="0" err="1" smtClean="0"/>
              <a:t>savollar</a:t>
            </a:r>
            <a:endParaRPr lang="ru-RU" dirty="0"/>
          </a:p>
        </p:txBody>
      </p:sp>
      <p:sp>
        <p:nvSpPr>
          <p:cNvPr id="5" name="Прямоугольник 4"/>
          <p:cNvSpPr/>
          <p:nvPr/>
        </p:nvSpPr>
        <p:spPr>
          <a:xfrm>
            <a:off x="715876" y="756486"/>
            <a:ext cx="4910221"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ms-MY" sz="1400" dirty="0">
                <a:latin typeface="Arial" panose="020B0604020202020204" pitchFamily="34" charset="0"/>
                <a:cs typeface="Arial" panose="020B0604020202020204" pitchFamily="34" charset="0"/>
              </a:rPr>
              <a:t>Siyosiy, iqtisodiy va madaniy sohalardagi globallashuv jarayoni nimalarda namoyon bo‘ladi?</a:t>
            </a:r>
            <a:endParaRPr lang="ru-RU" sz="1400" dirty="0">
              <a:latin typeface="Arial" panose="020B0604020202020204" pitchFamily="34" charset="0"/>
              <a:cs typeface="Arial" panose="020B0604020202020204" pitchFamily="34" charset="0"/>
            </a:endParaRPr>
          </a:p>
        </p:txBody>
      </p:sp>
      <p:sp>
        <p:nvSpPr>
          <p:cNvPr id="7" name="Прямоугольник 6"/>
          <p:cNvSpPr/>
          <p:nvPr/>
        </p:nvSpPr>
        <p:spPr>
          <a:xfrm>
            <a:off x="716544" y="1321122"/>
            <a:ext cx="4909553"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ms-MY" sz="1400" dirty="0">
                <a:latin typeface="Arial" panose="020B0604020202020204" pitchFamily="34" charset="0"/>
                <a:cs typeface="Arial" panose="020B0604020202020204" pitchFamily="34" charset="0"/>
              </a:rPr>
              <a:t>Atrof-muhit va inson salomatligining yomonlashuviga qanday omillar sabab bo‘lmoqda?</a:t>
            </a:r>
            <a:endParaRPr lang="ru-RU" sz="1400" dirty="0">
              <a:latin typeface="Arial" panose="020B0604020202020204" pitchFamily="34" charset="0"/>
              <a:cs typeface="Arial" panose="020B0604020202020204" pitchFamily="34" charset="0"/>
            </a:endParaRPr>
          </a:p>
        </p:txBody>
      </p:sp>
      <p:sp>
        <p:nvSpPr>
          <p:cNvPr id="8" name="Прямоугольник 7"/>
          <p:cNvSpPr/>
          <p:nvPr/>
        </p:nvSpPr>
        <p:spPr>
          <a:xfrm>
            <a:off x="715876" y="1885758"/>
            <a:ext cx="4909553"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ms-MY" sz="1400" dirty="0">
                <a:latin typeface="Arial" panose="020B0604020202020204" pitchFamily="34" charset="0"/>
                <a:cs typeface="Arial" panose="020B0604020202020204" pitchFamily="34" charset="0"/>
              </a:rPr>
              <a:t>Ekstremizmning g‘oyaviy xavfi qanday ko‘rinishlarda namoyon bo‘ladi?</a:t>
            </a:r>
            <a:endParaRPr lang="ru-RU" sz="1400" dirty="0">
              <a:latin typeface="Arial" panose="020B0604020202020204" pitchFamily="34" charset="0"/>
              <a:cs typeface="Arial" panose="020B0604020202020204" pitchFamily="34" charset="0"/>
            </a:endParaRPr>
          </a:p>
        </p:txBody>
      </p:sp>
      <p:sp>
        <p:nvSpPr>
          <p:cNvPr id="10" name="Прямоугольник 9"/>
          <p:cNvSpPr/>
          <p:nvPr/>
        </p:nvSpPr>
        <p:spPr>
          <a:xfrm>
            <a:off x="716546" y="2536825"/>
            <a:ext cx="4909553"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0" algn="ctr"/>
            <a:r>
              <a:rPr lang="ms-MY" sz="1400" dirty="0">
                <a:latin typeface="Arial" panose="020B0604020202020204" pitchFamily="34" charset="0"/>
                <a:cs typeface="Arial" panose="020B0604020202020204" pitchFamily="34" charset="0"/>
              </a:rPr>
              <a:t>Zamonaviy mutaassib diniy guruhlarning ekstremistik xavfi </a:t>
            </a:r>
            <a:r>
              <a:rPr lang="ms-MY" sz="1400" dirty="0" smtClean="0">
                <a:latin typeface="Arial" panose="020B0604020202020204" pitchFamily="34" charset="0"/>
                <a:cs typeface="Arial" panose="020B0604020202020204" pitchFamily="34" charset="0"/>
              </a:rPr>
              <a:t>nimada</a:t>
            </a:r>
            <a:r>
              <a:rPr lang="ms-MY" sz="1400" dirty="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
        <p:nvSpPr>
          <p:cNvPr id="12" name="Овал 11"/>
          <p:cNvSpPr/>
          <p:nvPr/>
        </p:nvSpPr>
        <p:spPr>
          <a:xfrm>
            <a:off x="172720" y="756486"/>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1</a:t>
            </a:r>
            <a:endParaRPr lang="ru-RU" dirty="0"/>
          </a:p>
        </p:txBody>
      </p:sp>
      <p:sp>
        <p:nvSpPr>
          <p:cNvPr id="13" name="Овал 12"/>
          <p:cNvSpPr/>
          <p:nvPr/>
        </p:nvSpPr>
        <p:spPr>
          <a:xfrm>
            <a:off x="172720" y="1321122"/>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a:t>
            </a:r>
            <a:endParaRPr lang="ru-RU" dirty="0"/>
          </a:p>
        </p:txBody>
      </p:sp>
      <p:sp>
        <p:nvSpPr>
          <p:cNvPr id="14" name="Овал 13"/>
          <p:cNvSpPr/>
          <p:nvPr/>
        </p:nvSpPr>
        <p:spPr>
          <a:xfrm>
            <a:off x="172720" y="1916554"/>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3</a:t>
            </a:r>
            <a:endParaRPr lang="ru-RU" dirty="0"/>
          </a:p>
        </p:txBody>
      </p:sp>
      <p:sp>
        <p:nvSpPr>
          <p:cNvPr id="15" name="Овал 14"/>
          <p:cNvSpPr/>
          <p:nvPr/>
        </p:nvSpPr>
        <p:spPr>
          <a:xfrm>
            <a:off x="172720" y="2536825"/>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4</a:t>
            </a:r>
            <a:endParaRPr lang="ru-RU" dirty="0"/>
          </a:p>
        </p:txBody>
      </p:sp>
    </p:spTree>
    <p:extLst>
      <p:ext uri="{BB962C8B-B14F-4D97-AF65-F5344CB8AC3E}">
        <p14:creationId xmlns:p14="http://schemas.microsoft.com/office/powerpoint/2010/main" val="2520447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39700" y="631825"/>
            <a:ext cx="5562600" cy="228268"/>
          </a:xfrm>
          <a:prstGeom prst="rect">
            <a:avLst/>
          </a:prstGeom>
        </p:spPr>
        <p:txBody>
          <a:bodyPr vert="horz" wrap="square" lIns="0" tIns="12700" rIns="0" bIns="0" rtlCol="0">
            <a:spAutoFit/>
          </a:bodyPr>
          <a:lstStyle/>
          <a:p>
            <a:pPr marL="12700" marR="119380" algn="just">
              <a:spcAft>
                <a:spcPts val="600"/>
              </a:spcAft>
            </a:pPr>
            <a:r>
              <a:rPr lang="en-US" sz="1400" dirty="0" smtClean="0">
                <a:latin typeface="Arial" panose="020B0604020202020204" pitchFamily="34" charset="0"/>
                <a:cs typeface="Arial" panose="020B0604020202020204" pitchFamily="34" charset="0"/>
              </a:rPr>
              <a:t>   </a:t>
            </a:r>
            <a:endParaRPr sz="1400" dirty="0">
              <a:latin typeface="Arial" panose="020B0604020202020204" pitchFamily="34" charset="0"/>
              <a:cs typeface="Arial" panose="020B0604020202020204" pitchFamily="34" charset="0"/>
            </a:endParaRPr>
          </a:p>
        </p:txBody>
      </p:sp>
      <p:sp>
        <p:nvSpPr>
          <p:cNvPr id="6" name="object 6"/>
          <p:cNvSpPr txBox="1">
            <a:spLocks noGrp="1"/>
          </p:cNvSpPr>
          <p:nvPr>
            <p:ph type="title"/>
          </p:nvPr>
        </p:nvSpPr>
        <p:spPr>
          <a:xfrm>
            <a:off x="292100" y="119660"/>
            <a:ext cx="4724400" cy="332142"/>
          </a:xfrm>
          <a:prstGeom prst="rect">
            <a:avLst/>
          </a:prstGeom>
        </p:spPr>
        <p:txBody>
          <a:bodyPr vert="horz" wrap="square" lIns="0" tIns="16510" rIns="0" bIns="0" rtlCol="0">
            <a:spAutoFit/>
          </a:bodyPr>
          <a:lstStyle/>
          <a:p>
            <a:pPr marL="12700" algn="ctr">
              <a:lnSpc>
                <a:spcPct val="100000"/>
              </a:lnSpc>
              <a:spcBef>
                <a:spcPts val="130"/>
              </a:spcBef>
            </a:pPr>
            <a:r>
              <a:rPr lang="ms-MY" dirty="0"/>
              <a:t>Globallashuv muammolari</a:t>
            </a:r>
            <a:endParaRPr lang="en-US" sz="1600" spc="5" dirty="0">
              <a:latin typeface="Arial" panose="020B0604020202020204" pitchFamily="34" charset="0"/>
              <a:cs typeface="Arial" panose="020B0604020202020204" pitchFamily="34" charset="0"/>
            </a:endParaRPr>
          </a:p>
        </p:txBody>
      </p:sp>
      <p:sp>
        <p:nvSpPr>
          <p:cNvPr id="5" name="Скругленный прямоугольник 4"/>
          <p:cNvSpPr/>
          <p:nvPr/>
        </p:nvSpPr>
        <p:spPr>
          <a:xfrm>
            <a:off x="139700" y="631825"/>
            <a:ext cx="5486400" cy="2514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500" dirty="0" smtClean="0">
                <a:latin typeface="Arial" panose="020B0604020202020204" pitchFamily="34" charset="0"/>
                <a:cs typeface="Arial" panose="020B0604020202020204" pitchFamily="34" charset="0"/>
              </a:rPr>
              <a:t>     </a:t>
            </a:r>
            <a:r>
              <a:rPr lang="ms-MY" sz="1500" dirty="0">
                <a:latin typeface="Arial" panose="020B0604020202020204" pitchFamily="34" charset="0"/>
                <a:cs typeface="Arial" panose="020B0604020202020204" pitchFamily="34" charset="0"/>
              </a:rPr>
              <a:t>Globallashuv (globus – Yer shari) </a:t>
            </a:r>
            <a:r>
              <a:rPr lang="ms-MY" sz="1500" dirty="0" smtClean="0">
                <a:latin typeface="Arial" panose="020B0604020202020204" pitchFamily="34" charset="0"/>
                <a:cs typeface="Arial" panose="020B0604020202020204" pitchFamily="34" charset="0"/>
              </a:rPr>
              <a:t>deganda - </a:t>
            </a:r>
            <a:r>
              <a:rPr lang="ms-MY" sz="1500" dirty="0">
                <a:latin typeface="Arial" panose="020B0604020202020204" pitchFamily="34" charset="0"/>
                <a:cs typeface="Arial" panose="020B0604020202020204" pitchFamily="34" charset="0"/>
              </a:rPr>
              <a:t>umumjahon iqtisodiy, siyosiy va madaniy integratsiyalashuv va unifikatsiyalashuv jarayoni tushuniladi. </a:t>
            </a:r>
            <a:endParaRPr lang="ms-MY" sz="1500" dirty="0" smtClean="0">
              <a:latin typeface="Arial" panose="020B0604020202020204" pitchFamily="34" charset="0"/>
              <a:cs typeface="Arial" panose="020B0604020202020204" pitchFamily="34" charset="0"/>
            </a:endParaRPr>
          </a:p>
          <a:p>
            <a:pPr algn="just"/>
            <a:r>
              <a:rPr lang="ms-MY" sz="1500" dirty="0">
                <a:latin typeface="Arial" panose="020B0604020202020204" pitchFamily="34" charset="0"/>
                <a:cs typeface="Arial" panose="020B0604020202020204" pitchFamily="34" charset="0"/>
              </a:rPr>
              <a:t> </a:t>
            </a:r>
            <a:r>
              <a:rPr lang="ms-MY" sz="1500" dirty="0" smtClean="0">
                <a:latin typeface="Arial" panose="020B0604020202020204" pitchFamily="34" charset="0"/>
                <a:cs typeface="Arial" panose="020B0604020202020204" pitchFamily="34" charset="0"/>
              </a:rPr>
              <a:t>   Globallashuv </a:t>
            </a:r>
            <a:r>
              <a:rPr lang="ms-MY" sz="1500" dirty="0">
                <a:latin typeface="Arial" panose="020B0604020202020204" pitchFamily="34" charset="0"/>
                <a:cs typeface="Arial" panose="020B0604020202020204" pitchFamily="34" charset="0"/>
              </a:rPr>
              <a:t>obyektiv va tizimli jarayon bo‘lib, jamiyat hayotining barcha sohalarini qamrab olmoqda. Iqtisodning globallashuvi natijasida iqtisodiy yuksalishlar va inqirozlar umumjahon miqyosida global xarakterga ega bo‘lib bormoqda</a:t>
            </a:r>
            <a:r>
              <a:rPr lang="ms-MY" sz="1500" dirty="0" smtClean="0">
                <a:latin typeface="Arial" panose="020B0604020202020204" pitchFamily="34" charset="0"/>
                <a:cs typeface="Arial" panose="020B0604020202020204" pitchFamily="34" charset="0"/>
              </a:rPr>
              <a:t>.</a:t>
            </a:r>
          </a:p>
          <a:p>
            <a:pPr algn="just"/>
            <a:r>
              <a:rPr lang="ms-MY" sz="1500" dirty="0">
                <a:latin typeface="Arial" panose="020B0604020202020204" pitchFamily="34" charset="0"/>
                <a:cs typeface="Arial" panose="020B0604020202020204" pitchFamily="34" charset="0"/>
              </a:rPr>
              <a:t> </a:t>
            </a:r>
            <a:r>
              <a:rPr lang="ms-MY" sz="1500" dirty="0" smtClean="0">
                <a:latin typeface="Arial" panose="020B0604020202020204" pitchFamily="34" charset="0"/>
                <a:cs typeface="Arial" panose="020B0604020202020204" pitchFamily="34" charset="0"/>
              </a:rPr>
              <a:t>   </a:t>
            </a:r>
            <a:r>
              <a:rPr lang="ms-MY" sz="1500" dirty="0">
                <a:latin typeface="Arial" panose="020B0604020202020204" pitchFamily="34" charset="0"/>
                <a:cs typeface="Arial" panose="020B0604020202020204" pitchFamily="34" charset="0"/>
              </a:rPr>
              <a:t>Zamonaviy axborot tizimlari moliya kapitaliga juda tez harakatlanish, moliya bozorlariga esa to‘xtovsiz faoliyat yuritish imkonini </a:t>
            </a:r>
            <a:r>
              <a:rPr lang="ms-MY" sz="1500" dirty="0" smtClean="0">
                <a:latin typeface="Arial" panose="020B0604020202020204" pitchFamily="34" charset="0"/>
                <a:cs typeface="Arial" panose="020B0604020202020204" pitchFamily="34" charset="0"/>
              </a:rPr>
              <a:t>yaratdi.</a:t>
            </a:r>
            <a:endParaRPr lang="ru-RU" sz="15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multtyavka.ru/wp-content/uploads/2018/11/%D0%9B%D0%B0%D1%82%D0%B2%D0%B8%D1%8F-%D0%BA%D0%B0%D1%80%D1%82%D0%B0.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Прямоугольник 6"/>
          <p:cNvSpPr/>
          <p:nvPr/>
        </p:nvSpPr>
        <p:spPr>
          <a:xfrm>
            <a:off x="307975" y="712059"/>
            <a:ext cx="5329942" cy="400110"/>
          </a:xfrm>
          <a:prstGeom prst="rect">
            <a:avLst/>
          </a:prstGeom>
        </p:spPr>
        <p:txBody>
          <a:bodyPr wrap="square">
            <a:spAutoFit/>
          </a:bodyPr>
          <a:lstStyle/>
          <a:p>
            <a:pPr algn="just"/>
            <a:r>
              <a:rPr lang="en-US" sz="20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sp>
        <p:nvSpPr>
          <p:cNvPr id="12" name="object 6"/>
          <p:cNvSpPr txBox="1">
            <a:spLocks/>
          </p:cNvSpPr>
          <p:nvPr/>
        </p:nvSpPr>
        <p:spPr>
          <a:xfrm>
            <a:off x="292100" y="119660"/>
            <a:ext cx="4724400" cy="262892"/>
          </a:xfrm>
          <a:prstGeom prst="rect">
            <a:avLst/>
          </a:prstGeom>
        </p:spPr>
        <p:txBody>
          <a:bodyPr vert="horz" wrap="square" lIns="0" tIns="16510" rIns="0" bIns="0" rtlCol="0">
            <a:spAutoFit/>
          </a:bodyPr>
          <a:lstStyle>
            <a:lvl1pPr>
              <a:defRPr sz="2050" b="1" i="0">
                <a:solidFill>
                  <a:schemeClr val="bg1"/>
                </a:solidFill>
                <a:latin typeface="Arial"/>
                <a:ea typeface="+mj-ea"/>
                <a:cs typeface="Arial"/>
              </a:defRPr>
            </a:lvl1pPr>
          </a:lstStyle>
          <a:p>
            <a:pPr marL="12700" algn="ctr">
              <a:spcBef>
                <a:spcPts val="130"/>
              </a:spcBef>
            </a:pPr>
            <a:r>
              <a:rPr lang="ms-MY" sz="1600" dirty="0"/>
              <a:t>Globallashuv muammolari</a:t>
            </a:r>
            <a:endParaRPr lang="en-US" sz="1600" kern="0" spc="5" dirty="0">
              <a:latin typeface="Arial" panose="020B0604020202020204" pitchFamily="34" charset="0"/>
              <a:cs typeface="Arial" panose="020B0604020202020204" pitchFamily="34" charset="0"/>
            </a:endParaRPr>
          </a:p>
        </p:txBody>
      </p:sp>
      <p:pic>
        <p:nvPicPr>
          <p:cNvPr id="8" name="image107.jpeg"/>
          <p:cNvPicPr/>
          <p:nvPr/>
        </p:nvPicPr>
        <p:blipFill>
          <a:blip r:embed="rId2" cstate="print"/>
          <a:stretch>
            <a:fillRect/>
          </a:stretch>
        </p:blipFill>
        <p:spPr>
          <a:xfrm>
            <a:off x="155575" y="646675"/>
            <a:ext cx="1228090" cy="1140552"/>
          </a:xfrm>
          <a:prstGeom prst="rect">
            <a:avLst/>
          </a:prstGeom>
        </p:spPr>
      </p:pic>
      <p:sp>
        <p:nvSpPr>
          <p:cNvPr id="2" name="Прямоугольник 1"/>
          <p:cNvSpPr/>
          <p:nvPr/>
        </p:nvSpPr>
        <p:spPr>
          <a:xfrm>
            <a:off x="1413067" y="567194"/>
            <a:ext cx="4224850" cy="2677656"/>
          </a:xfrm>
          <a:prstGeom prst="rect">
            <a:avLst/>
          </a:prstGeom>
        </p:spPr>
        <p:txBody>
          <a:bodyPr wrap="square">
            <a:spAutoFit/>
          </a:bodyPr>
          <a:lstStyle/>
          <a:p>
            <a:pPr algn="just"/>
            <a:r>
              <a:rPr lang="ms-MY" sz="1400"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   Madaniy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sohada</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globallashuv</a:t>
            </a:r>
            <a:r>
              <a:rPr lang="ms-MY" sz="1400" spc="31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jarayoni ziddiyatli natijalarga ham</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olib</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kelmoqda.</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Bir</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tomondan,</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madaniy</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globallashuv</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jarayonida</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Internet,</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xalqaro</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sayyohlik,</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kinofilmlar,</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kitoblar</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va</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ijodiy</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mehnatning</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boshqa</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mahsulotlari katta rol </a:t>
            </a:r>
            <a:r>
              <a:rPr lang="ms-MY" sz="1400"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o‘ynasa, boshqa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tomondan, ko‘pincha</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sifati</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uncha</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yuqori</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bo‘lmagan</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xalqaro</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madaniy</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hodisalarning</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ommalashuvi,</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milliy madaniyatlarning rivojlanishi uchun xavf sola boshladi.</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Masalan,</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hozir</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«ommaviy</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madaniyat»</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deb</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atalayotgan</a:t>
            </a:r>
            <a:r>
              <a:rPr lang="ms-MY" sz="1400" spc="32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jarayon</a:t>
            </a:r>
            <a:r>
              <a:rPr lang="ms-MY" sz="1400" spc="5"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shunday</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salbiy</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holatlarga</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ega</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bo‘lgan</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a:solidFill>
                  <a:srgbClr val="231F20"/>
                </a:solidFill>
                <a:latin typeface="Arial" panose="020B0604020202020204" pitchFamily="34" charset="0"/>
                <a:ea typeface="Times New Roman" panose="02020603050405020304" pitchFamily="18" charset="0"/>
                <a:cs typeface="Arial" panose="020B0604020202020204" pitchFamily="34" charset="0"/>
              </a:rPr>
              <a:t>hodisalardan</a:t>
            </a:r>
            <a:r>
              <a:rPr lang="ms-MY" sz="1400" spc="300" dirty="0">
                <a:solidFill>
                  <a:srgbClr val="231F20"/>
                </a:solidFill>
                <a:latin typeface="Arial" panose="020B0604020202020204" pitchFamily="34" charset="0"/>
                <a:ea typeface="Times New Roman" panose="02020603050405020304" pitchFamily="18" charset="0"/>
                <a:cs typeface="Arial" panose="020B0604020202020204" pitchFamily="34" charset="0"/>
              </a:rPr>
              <a:t> </a:t>
            </a:r>
            <a:r>
              <a:rPr lang="ms-MY" sz="1400"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biridir.</a:t>
            </a:r>
            <a:endParaRPr lang="ru-RU" sz="1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Скругленный прямоугольник 15"/>
          <p:cNvSpPr/>
          <p:nvPr/>
        </p:nvSpPr>
        <p:spPr>
          <a:xfrm>
            <a:off x="139700" y="631825"/>
            <a:ext cx="5486400" cy="2514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ms-MY" sz="1300" dirty="0" smtClean="0">
                <a:latin typeface="Arial" panose="020B0604020202020204" pitchFamily="34" charset="0"/>
                <a:cs typeface="Arial" panose="020B0604020202020204" pitchFamily="34" charset="0"/>
              </a:rPr>
              <a:t>    Globallashuv </a:t>
            </a:r>
            <a:r>
              <a:rPr lang="ms-MY" sz="1300" dirty="0">
                <a:latin typeface="Arial" panose="020B0604020202020204" pitchFamily="34" charset="0"/>
                <a:cs typeface="Arial" panose="020B0604020202020204" pitchFamily="34" charset="0"/>
              </a:rPr>
              <a:t>– bir xil baholanishi mumkin bo‘lmagan o‘ta murakkab jarayon. Bu jarayonda har bir xalq o‘z o‘rnini egallashga, o‘zligini saqlab qolishga intilmoqda. Osiyo va Afrikadagi an’anaviy sivilizatsiyalarning g‘arblashuv jarayoni juda murakkab </a:t>
            </a:r>
            <a:r>
              <a:rPr lang="ms-MY" sz="1300" dirty="0" smtClean="0">
                <a:latin typeface="Arial" panose="020B0604020202020204" pitchFamily="34" charset="0"/>
                <a:cs typeface="Arial" panose="020B0604020202020204" pitchFamily="34" charset="0"/>
              </a:rPr>
              <a:t>kechmoqda</a:t>
            </a:r>
            <a:r>
              <a:rPr lang="uz-Cyrl-UZ" sz="1300" dirty="0" smtClean="0">
                <a:latin typeface="Arial" panose="020B0604020202020204" pitchFamily="34" charset="0"/>
                <a:cs typeface="Arial" panose="020B0604020202020204" pitchFamily="34" charset="0"/>
              </a:rPr>
              <a:t>.</a:t>
            </a:r>
          </a:p>
          <a:p>
            <a:pPr algn="just"/>
            <a:r>
              <a:rPr lang="uz-Cyrl-UZ" sz="1300" dirty="0">
                <a:latin typeface="Arial" panose="020B0604020202020204" pitchFamily="34" charset="0"/>
                <a:cs typeface="Arial" panose="020B0604020202020204" pitchFamily="34" charset="0"/>
              </a:rPr>
              <a:t> </a:t>
            </a:r>
            <a:r>
              <a:rPr lang="uz-Cyrl-UZ" sz="1300" dirty="0" smtClean="0">
                <a:latin typeface="Arial" panose="020B0604020202020204" pitchFamily="34" charset="0"/>
                <a:cs typeface="Arial" panose="020B0604020202020204" pitchFamily="34" charset="0"/>
              </a:rPr>
              <a:t>  </a:t>
            </a:r>
            <a:r>
              <a:rPr lang="ms-MY" sz="1300" dirty="0" smtClean="0">
                <a:latin typeface="Arial" panose="020B0604020202020204" pitchFamily="34" charset="0"/>
                <a:cs typeface="Arial" panose="020B0604020202020204" pitchFamily="34" charset="0"/>
              </a:rPr>
              <a:t>Bu </a:t>
            </a:r>
            <a:r>
              <a:rPr lang="ms-MY" sz="1300" dirty="0">
                <a:latin typeface="Arial" panose="020B0604020202020204" pitchFamily="34" charset="0"/>
                <a:cs typeface="Arial" panose="020B0604020202020204" pitchFamily="34" charset="0"/>
              </a:rPr>
              <a:t>jamiyatlarda G‘arbning qadriyatlar tizimini, uning an’anaviy jamiyatlar ma’naviy-axloqiy asoslariga zid bo‘lgan me’yorlarni so‘zsiz va to‘liq qabul qilishning yaqin asrlar ichida iloji yo‘qdek tuyuladi. </a:t>
            </a:r>
            <a:endParaRPr lang="uz-Cyrl-UZ" sz="1300" dirty="0" smtClean="0">
              <a:latin typeface="Arial" panose="020B0604020202020204" pitchFamily="34" charset="0"/>
              <a:cs typeface="Arial" panose="020B0604020202020204" pitchFamily="34" charset="0"/>
            </a:endParaRPr>
          </a:p>
          <a:p>
            <a:pPr algn="just"/>
            <a:r>
              <a:rPr lang="uz-Cyrl-UZ" sz="1300" dirty="0" smtClean="0">
                <a:latin typeface="Arial" panose="020B0604020202020204" pitchFamily="34" charset="0"/>
                <a:cs typeface="Arial" panose="020B0604020202020204" pitchFamily="34" charset="0"/>
              </a:rPr>
              <a:t>  </a:t>
            </a:r>
            <a:r>
              <a:rPr lang="ms-MY" sz="1300" dirty="0" smtClean="0">
                <a:latin typeface="Arial" panose="020B0604020202020204" pitchFamily="34" charset="0"/>
                <a:cs typeface="Arial" panose="020B0604020202020204" pitchFamily="34" charset="0"/>
              </a:rPr>
              <a:t>Aksincha</a:t>
            </a:r>
            <a:r>
              <a:rPr lang="ms-MY" sz="1300" dirty="0">
                <a:latin typeface="Arial" panose="020B0604020202020204" pitchFamily="34" charset="0"/>
                <a:cs typeface="Arial" panose="020B0604020202020204" pitchFamily="34" charset="0"/>
              </a:rPr>
              <a:t>, Xitoy va Hindiston singari mamlakatlarning jahon iqtisodiyoti, siyosatidagi rolining ortib borishi bu jamiyatlar ma’naviy-axloqiy </a:t>
            </a:r>
            <a:r>
              <a:rPr lang="ms-MY" sz="1300" dirty="0" smtClean="0">
                <a:latin typeface="Arial" panose="020B0604020202020204" pitchFamily="34" charset="0"/>
                <a:cs typeface="Arial" panose="020B0604020202020204" pitchFamily="34" charset="0"/>
              </a:rPr>
              <a:t>qadriyatlarining </a:t>
            </a:r>
            <a:r>
              <a:rPr lang="ms-MY" sz="1300" dirty="0">
                <a:latin typeface="Arial" panose="020B0604020202020204" pitchFamily="34" charset="0"/>
                <a:cs typeface="Arial" panose="020B0604020202020204" pitchFamily="34" charset="0"/>
              </a:rPr>
              <a:t>ham jahon maydoniga chiqishiga olib kelishi, bu esa G‘arb jamiyatida tobora chuqurlashib borayotgan ma’naviy inqiroz </a:t>
            </a:r>
            <a:r>
              <a:rPr lang="ms-MY" sz="1300" dirty="0" smtClean="0">
                <a:latin typeface="Arial" panose="020B0604020202020204" pitchFamily="34" charset="0"/>
                <a:cs typeface="Arial" panose="020B0604020202020204" pitchFamily="34" charset="0"/>
              </a:rPr>
              <a:t>holatidan </a:t>
            </a:r>
            <a:r>
              <a:rPr lang="ms-MY" sz="1300" dirty="0">
                <a:latin typeface="Arial" panose="020B0604020202020204" pitchFamily="34" charset="0"/>
                <a:cs typeface="Arial" panose="020B0604020202020204" pitchFamily="34" charset="0"/>
              </a:rPr>
              <a:t>chiqib olish imkonini berishi mumkin</a:t>
            </a:r>
            <a:r>
              <a:rPr lang="ms-MY" sz="1300" dirty="0" smtClean="0">
                <a:latin typeface="Arial" panose="020B0604020202020204" pitchFamily="34" charset="0"/>
                <a:cs typeface="Arial" panose="020B0604020202020204" pitchFamily="34" charset="0"/>
              </a:rPr>
              <a:t>.</a:t>
            </a:r>
            <a:endParaRPr lang="ru-RU" sz="1300" dirty="0">
              <a:latin typeface="Arial" panose="020B0604020202020204" pitchFamily="34" charset="0"/>
              <a:cs typeface="Arial" panose="020B0604020202020204" pitchFamily="34" charset="0"/>
            </a:endParaRPr>
          </a:p>
        </p:txBody>
      </p:sp>
      <p:sp>
        <p:nvSpPr>
          <p:cNvPr id="7" name="object 6"/>
          <p:cNvSpPr txBox="1">
            <a:spLocks/>
          </p:cNvSpPr>
          <p:nvPr/>
        </p:nvSpPr>
        <p:spPr>
          <a:xfrm>
            <a:off x="453748" y="149204"/>
            <a:ext cx="4724400" cy="262892"/>
          </a:xfrm>
          <a:prstGeom prst="rect">
            <a:avLst/>
          </a:prstGeom>
        </p:spPr>
        <p:txBody>
          <a:bodyPr vert="horz" wrap="square" lIns="0" tIns="16510" rIns="0" bIns="0" rtlCol="0">
            <a:spAutoFit/>
          </a:bodyPr>
          <a:lstStyle>
            <a:lvl1pPr>
              <a:defRPr sz="2050" b="1" i="0">
                <a:solidFill>
                  <a:schemeClr val="bg1"/>
                </a:solidFill>
                <a:latin typeface="Arial"/>
                <a:ea typeface="+mj-ea"/>
                <a:cs typeface="Arial"/>
              </a:defRPr>
            </a:lvl1pPr>
          </a:lstStyle>
          <a:p>
            <a:pPr marL="12700" algn="ctr">
              <a:spcBef>
                <a:spcPts val="130"/>
              </a:spcBef>
            </a:pPr>
            <a:r>
              <a:rPr lang="ms-MY" sz="1600" dirty="0"/>
              <a:t>Globallashuv muammolari</a:t>
            </a:r>
            <a:endParaRPr lang="en-US" sz="1600" kern="0" spc="5"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Прямоугольник 17"/>
          <p:cNvSpPr/>
          <p:nvPr/>
        </p:nvSpPr>
        <p:spPr>
          <a:xfrm>
            <a:off x="208681" y="631825"/>
            <a:ext cx="3360019" cy="2389082"/>
          </a:xfrm>
          <a:prstGeom prst="rect">
            <a:avLst/>
          </a:prstGeom>
          <a:ln w="28575"/>
        </p:spPr>
        <p:style>
          <a:lnRef idx="1">
            <a:schemeClr val="accent5"/>
          </a:lnRef>
          <a:fillRef idx="2">
            <a:schemeClr val="accent5"/>
          </a:fillRef>
          <a:effectRef idx="1">
            <a:schemeClr val="accent5"/>
          </a:effectRef>
          <a:fontRef idx="minor">
            <a:schemeClr val="dk1"/>
          </a:fontRef>
        </p:style>
        <p:txBody>
          <a:bodyPr rtlCol="0" anchor="ctr"/>
          <a:lstStyle/>
          <a:p>
            <a:pPr algn="just"/>
            <a:r>
              <a:rPr lang="uz-Cyrl-UZ" sz="1400" dirty="0" smtClean="0">
                <a:latin typeface="Arial" panose="020B0604020202020204" pitchFamily="34" charset="0"/>
                <a:cs typeface="Arial" panose="020B0604020202020204" pitchFamily="34" charset="0"/>
              </a:rPr>
              <a:t>   </a:t>
            </a:r>
            <a:r>
              <a:rPr lang="ms-MY" sz="1400" dirty="0" smtClean="0">
                <a:latin typeface="Arial" panose="020B0604020202020204" pitchFamily="34" charset="0"/>
                <a:cs typeface="Arial" panose="020B0604020202020204" pitchFamily="34" charset="0"/>
              </a:rPr>
              <a:t>XX </a:t>
            </a:r>
            <a:r>
              <a:rPr lang="ms-MY" sz="1400" dirty="0">
                <a:latin typeface="Arial" panose="020B0604020202020204" pitchFamily="34" charset="0"/>
                <a:cs typeface="Arial" panose="020B0604020202020204" pitchFamily="34" charset="0"/>
              </a:rPr>
              <a:t>asrning 50-yillarida dunyoning bir guruh mashhur olimlari yadro qurolini ommaviy qo‘llash </a:t>
            </a:r>
            <a:r>
              <a:rPr lang="ms-MY" sz="1400" dirty="0" smtClean="0">
                <a:latin typeface="Arial" panose="020B0604020202020204" pitchFamily="34" charset="0"/>
                <a:cs typeface="Arial" panose="020B0604020202020204" pitchFamily="34" charset="0"/>
              </a:rPr>
              <a:t>sivilizatsiyaning </a:t>
            </a:r>
            <a:r>
              <a:rPr lang="ms-MY" sz="1400" dirty="0">
                <a:latin typeface="Arial" panose="020B0604020202020204" pitchFamily="34" charset="0"/>
                <a:cs typeface="Arial" panose="020B0604020202020204" pitchFamily="34" charset="0"/>
              </a:rPr>
              <a:t>to‘liq yo‘q qilinishiga olib keladi, degan ogohlantirishlari bilan chiqdilar. Haqiqatan, yadro quroli barcha tabiiy ofatlarga </a:t>
            </a:r>
            <a:r>
              <a:rPr lang="ms-MY" sz="1400" dirty="0" smtClean="0">
                <a:latin typeface="Arial" panose="020B0604020202020204" pitchFamily="34" charset="0"/>
                <a:cs typeface="Arial" panose="020B0604020202020204" pitchFamily="34" charset="0"/>
              </a:rPr>
              <a:t>qaraganda </a:t>
            </a:r>
            <a:r>
              <a:rPr lang="ms-MY" sz="1400" dirty="0">
                <a:latin typeface="Arial" panose="020B0604020202020204" pitchFamily="34" charset="0"/>
                <a:cs typeface="Arial" panose="020B0604020202020204" pitchFamily="34" charset="0"/>
              </a:rPr>
              <a:t>ham ko‘proq vayron qilish qudratiga ega. Bu qurolning paydo bo‘lishi tufayli tarixda ilk bor insoniyatning o‘zini o‘zi yo‘q qilish xavfi paydo </a:t>
            </a:r>
            <a:r>
              <a:rPr lang="ms-MY" sz="1400" dirty="0" smtClean="0">
                <a:latin typeface="Arial" panose="020B0604020202020204" pitchFamily="34" charset="0"/>
                <a:cs typeface="Arial" panose="020B0604020202020204" pitchFamily="34" charset="0"/>
              </a:rPr>
              <a:t>bo‘ldi</a:t>
            </a:r>
            <a:r>
              <a:rPr lang="en-US"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
        <p:nvSpPr>
          <p:cNvPr id="10" name="object 6"/>
          <p:cNvSpPr txBox="1">
            <a:spLocks/>
          </p:cNvSpPr>
          <p:nvPr/>
        </p:nvSpPr>
        <p:spPr>
          <a:xfrm>
            <a:off x="292100" y="101324"/>
            <a:ext cx="4724400" cy="332142"/>
          </a:xfrm>
          <a:prstGeom prst="rect">
            <a:avLst/>
          </a:prstGeom>
        </p:spPr>
        <p:txBody>
          <a:bodyPr vert="horz" wrap="square" lIns="0" tIns="16510" rIns="0" bIns="0" rtlCol="0">
            <a:spAutoFit/>
          </a:bodyPr>
          <a:lstStyle>
            <a:lvl1pPr>
              <a:defRPr sz="2050" b="1" i="0">
                <a:solidFill>
                  <a:schemeClr val="bg1"/>
                </a:solidFill>
                <a:latin typeface="Arial"/>
                <a:ea typeface="+mj-ea"/>
                <a:cs typeface="Arial"/>
              </a:defRPr>
            </a:lvl1pPr>
          </a:lstStyle>
          <a:p>
            <a:pPr marL="12700" algn="ctr">
              <a:spcBef>
                <a:spcPts val="130"/>
              </a:spcBef>
            </a:pPr>
            <a:r>
              <a:rPr lang="ms-MY" dirty="0"/>
              <a:t>Harbiy xavf-xatarlar</a:t>
            </a:r>
            <a:endParaRPr lang="en-US" sz="1600" kern="0" spc="5" dirty="0">
              <a:latin typeface="Arial" panose="020B0604020202020204" pitchFamily="34" charset="0"/>
              <a:cs typeface="Arial" panose="020B0604020202020204" pitchFamily="34" charset="0"/>
            </a:endParaRPr>
          </a:p>
        </p:txBody>
      </p:sp>
      <p:sp>
        <p:nvSpPr>
          <p:cNvPr id="7" name="Скругленный прямоугольник 6"/>
          <p:cNvSpPr/>
          <p:nvPr/>
        </p:nvSpPr>
        <p:spPr>
          <a:xfrm>
            <a:off x="3644900" y="631825"/>
            <a:ext cx="1981200" cy="2362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ms-MY" sz="1300" dirty="0" smtClean="0">
                <a:latin typeface="Arial" panose="020B0604020202020204" pitchFamily="34" charset="0"/>
                <a:cs typeface="Arial" panose="020B0604020202020204" pitchFamily="34" charset="0"/>
              </a:rPr>
              <a:t>Hozirda </a:t>
            </a:r>
            <a:r>
              <a:rPr lang="ms-MY" sz="1300" dirty="0">
                <a:latin typeface="Arial" panose="020B0604020202020204" pitchFamily="34" charset="0"/>
                <a:cs typeface="Arial" panose="020B0604020202020204" pitchFamily="34" charset="0"/>
              </a:rPr>
              <a:t>sivilizatsiyani muqarrar halokatga olib kelish uchun Yer yuzida to‘plangan yadro qurollarining 1%ini qo‘llash yetarli ekan. Ayni paytda insoniyat uchun harbiy xavf-xatar XXI asrda ham bartaraf etilmadi</a:t>
            </a:r>
            <a:r>
              <a:rPr lang="ms-MY" sz="1300" dirty="0" smtClean="0">
                <a:latin typeface="Arial" panose="020B0604020202020204" pitchFamily="34" charset="0"/>
                <a:cs typeface="Arial" panose="020B0604020202020204" pitchFamily="34" charset="0"/>
              </a:rPr>
              <a:t>.</a:t>
            </a:r>
            <a:endParaRPr lang="ru-RU" sz="1300" dirty="0">
              <a:solidFill>
                <a:schemeClr val="tx2">
                  <a:lumMod val="75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9700" y="113963"/>
            <a:ext cx="4953000" cy="332142"/>
          </a:xfrm>
          <a:prstGeom prst="rect">
            <a:avLst/>
          </a:prstGeom>
        </p:spPr>
        <p:txBody>
          <a:bodyPr vert="horz" wrap="square" lIns="0" tIns="16510" rIns="0" bIns="0" rtlCol="0">
            <a:spAutoFit/>
          </a:bodyPr>
          <a:lstStyle/>
          <a:p>
            <a:pPr marL="12700" algn="ctr">
              <a:spcBef>
                <a:spcPts val="130"/>
              </a:spcBef>
            </a:pPr>
            <a:r>
              <a:rPr lang="ms-MY" dirty="0"/>
              <a:t>Harbiy xavf-xatarlar</a:t>
            </a:r>
            <a:endParaRPr lang="en-US" sz="1600" b="0" spc="5" dirty="0">
              <a:latin typeface="Arial" panose="020B0604020202020204" pitchFamily="34" charset="0"/>
              <a:cs typeface="Arial" panose="020B0604020202020204" pitchFamily="34" charset="0"/>
            </a:endParaRPr>
          </a:p>
        </p:txBody>
      </p:sp>
      <p:sp>
        <p:nvSpPr>
          <p:cNvPr id="18" name="object 18"/>
          <p:cNvSpPr txBox="1"/>
          <p:nvPr/>
        </p:nvSpPr>
        <p:spPr>
          <a:xfrm>
            <a:off x="849964" y="2449871"/>
            <a:ext cx="1025525" cy="243840"/>
          </a:xfrm>
          <a:prstGeom prst="rect">
            <a:avLst/>
          </a:prstGeom>
        </p:spPr>
        <p:txBody>
          <a:bodyPr vert="horz" wrap="square" lIns="0" tIns="16510" rIns="0" bIns="0" rtlCol="0">
            <a:spAutoFit/>
          </a:bodyPr>
          <a:lstStyle/>
          <a:p>
            <a:pPr marL="12700">
              <a:lnSpc>
                <a:spcPct val="100000"/>
              </a:lnSpc>
              <a:spcBef>
                <a:spcPts val="130"/>
              </a:spcBef>
            </a:pPr>
            <a:r>
              <a:rPr sz="1400" spc="-70" dirty="0">
                <a:solidFill>
                  <a:srgbClr val="FFFFFF"/>
                </a:solidFill>
                <a:latin typeface="Arial"/>
                <a:cs typeface="Arial"/>
              </a:rPr>
              <a:t>Г</a:t>
            </a:r>
            <a:r>
              <a:rPr sz="1400" spc="30" dirty="0">
                <a:solidFill>
                  <a:srgbClr val="FFFFFF"/>
                </a:solidFill>
                <a:latin typeface="Arial"/>
                <a:cs typeface="Arial"/>
              </a:rPr>
              <a:t>л</a:t>
            </a:r>
            <a:r>
              <a:rPr sz="1400" spc="15" dirty="0">
                <a:solidFill>
                  <a:srgbClr val="FFFFFF"/>
                </a:solidFill>
                <a:latin typeface="Arial"/>
                <a:cs typeface="Arial"/>
              </a:rPr>
              <a:t>о</a:t>
            </a:r>
            <a:r>
              <a:rPr sz="1400" spc="-20" dirty="0">
                <a:solidFill>
                  <a:srgbClr val="FFFFFF"/>
                </a:solidFill>
                <a:latin typeface="Arial"/>
                <a:cs typeface="Arial"/>
              </a:rPr>
              <a:t>б</a:t>
            </a:r>
            <a:r>
              <a:rPr sz="1400" spc="15" dirty="0">
                <a:solidFill>
                  <a:srgbClr val="FFFFFF"/>
                </a:solidFill>
                <a:latin typeface="Arial"/>
                <a:cs typeface="Arial"/>
              </a:rPr>
              <a:t>альная</a:t>
            </a:r>
            <a:endParaRPr sz="1400">
              <a:latin typeface="Arial"/>
              <a:cs typeface="Arial"/>
            </a:endParaRPr>
          </a:p>
        </p:txBody>
      </p:sp>
      <p:sp>
        <p:nvSpPr>
          <p:cNvPr id="20" name="Скругленный прямоугольник 19"/>
          <p:cNvSpPr/>
          <p:nvPr/>
        </p:nvSpPr>
        <p:spPr>
          <a:xfrm>
            <a:off x="139700" y="629893"/>
            <a:ext cx="2819400" cy="251653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
            <a:r>
              <a:rPr lang="ms-MY" sz="1200" dirty="0">
                <a:latin typeface="Arial" panose="020B0604020202020204" pitchFamily="34" charset="0"/>
                <a:cs typeface="Arial" panose="020B0604020202020204" pitchFamily="34" charset="0"/>
              </a:rPr>
              <a:t>AQSH va Rossiya kabi yetakchi yadroviy davlatlar o‘rtasidagi ziddiyat va ishonchsizlik saqlanib qolar ekan, yadro urushi xavfi ham bartaraf qilinmaydi, insoniyat bunday urush xavfidan qutulmaydi. Shuningdek, dunyoda yadro quroliga yoki uni tez yaratish imkoniyatiga ega davlatlar sonining muttasil oshib borishi ham insoniyat uchun katta xavf bo‘lib </a:t>
            </a:r>
            <a:r>
              <a:rPr lang="ms-MY" sz="1200" dirty="0" smtClean="0">
                <a:latin typeface="Arial" panose="020B0604020202020204" pitchFamily="34" charset="0"/>
                <a:cs typeface="Arial" panose="020B0604020202020204" pitchFamily="34" charset="0"/>
              </a:rPr>
              <a:t>qolmoqda.</a:t>
            </a:r>
            <a:endParaRPr lang="ru-RU" sz="1200" dirty="0">
              <a:solidFill>
                <a:schemeClr val="tx1"/>
              </a:solidFill>
              <a:latin typeface="Arial" panose="020B0604020202020204" pitchFamily="34" charset="0"/>
              <a:cs typeface="Arial" panose="020B0604020202020204" pitchFamily="34" charset="0"/>
            </a:endParaRPr>
          </a:p>
        </p:txBody>
      </p:sp>
      <p:sp>
        <p:nvSpPr>
          <p:cNvPr id="7" name="Скругленный прямоугольник 6"/>
          <p:cNvSpPr/>
          <p:nvPr/>
        </p:nvSpPr>
        <p:spPr>
          <a:xfrm>
            <a:off x="3035300" y="629893"/>
            <a:ext cx="2637306" cy="251653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just"/>
            <a:r>
              <a:rPr lang="ms-MY" sz="1200" dirty="0">
                <a:latin typeface="Arial" panose="020B0604020202020204" pitchFamily="34" charset="0"/>
                <a:cs typeface="Arial" panose="020B0604020202020204" pitchFamily="34" charset="0"/>
              </a:rPr>
              <a:t>Kimyo va gen muhandisligining yutuqlari tufayli kimyoviy hamda bakteriologik qurollarni takomillashtirish imkoniyatlari ham insoniyatni tashvishga solmoqda. Bunday qurollarni yaratishning nisbatan arzonligi, nazorat qilishning murakkabligi, </a:t>
            </a:r>
            <a:r>
              <a:rPr lang="ms-MY" sz="1200" dirty="0" smtClean="0">
                <a:latin typeface="Arial" panose="020B0604020202020204" pitchFamily="34" charset="0"/>
                <a:cs typeface="Arial" panose="020B0604020202020204" pitchFamily="34" charset="0"/>
              </a:rPr>
              <a:t>va </a:t>
            </a:r>
            <a:r>
              <a:rPr lang="ms-MY" sz="1200" dirty="0">
                <a:latin typeface="Arial" panose="020B0604020202020204" pitchFamily="34" charset="0"/>
                <a:cs typeface="Arial" panose="020B0604020202020204" pitchFamily="34" charset="0"/>
              </a:rPr>
              <a:t>ko‘plab kishilarning yo‘q qilish imkoniyatini yaratmoqda, kichik to‘qnashuv o‘choqlarida paydo bo‘lish xavfini </a:t>
            </a:r>
            <a:r>
              <a:rPr lang="ms-MY" sz="1200" dirty="0" smtClean="0">
                <a:latin typeface="Arial" panose="020B0604020202020204" pitchFamily="34" charset="0"/>
                <a:cs typeface="Arial" panose="020B0604020202020204" pitchFamily="34" charset="0"/>
              </a:rPr>
              <a:t>oshirmoqda.</a:t>
            </a:r>
            <a:endParaRPr lang="ru-RU" sz="1200" dirty="0">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 двумя усеченными противолежащими углами 4"/>
          <p:cNvSpPr/>
          <p:nvPr/>
        </p:nvSpPr>
        <p:spPr>
          <a:xfrm>
            <a:off x="139700" y="708025"/>
            <a:ext cx="5486399" cy="236220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Zamonaviy jamiyatning ko‘plab </a:t>
            </a:r>
            <a:r>
              <a:rPr lang="ms-MY" sz="1400" dirty="0" smtClean="0">
                <a:latin typeface="Arial" panose="020B0604020202020204" pitchFamily="34" charset="0"/>
                <a:cs typeface="Arial" panose="020B0604020202020204" pitchFamily="34" charset="0"/>
              </a:rPr>
              <a:t>muammolari </a:t>
            </a:r>
            <a:r>
              <a:rPr lang="ms-MY" sz="1400" dirty="0">
                <a:latin typeface="Arial" panose="020B0604020202020204" pitchFamily="34" charset="0"/>
                <a:cs typeface="Arial" panose="020B0604020202020204" pitchFamily="34" charset="0"/>
              </a:rPr>
              <a:t>orasida so‘nggi paytda bir-biri bilan uzviy bog‘langan ikki muammo – ekstremizm va terrorizm alohida o‘rin tutadi. Ekstremizm va terrorizm insoniyatning ijtimoiy qadriyatlariga katta zarar yetkazadi, jamiyatda insonning himoyalanganlik hissini poymol qiladi.</a:t>
            </a:r>
            <a:endParaRPr lang="ru-RU" sz="1400" dirty="0">
              <a:latin typeface="Arial" panose="020B0604020202020204" pitchFamily="34" charset="0"/>
              <a:cs typeface="Arial" panose="020B0604020202020204" pitchFamily="34" charset="0"/>
            </a:endParaRPr>
          </a:p>
          <a:p>
            <a:r>
              <a:rPr lang="ms-MY" sz="1400" dirty="0" smtClean="0">
                <a:latin typeface="Arial" panose="020B0604020202020204" pitchFamily="34" charset="0"/>
                <a:cs typeface="Arial" panose="020B0604020202020204" pitchFamily="34" charset="0"/>
              </a:rPr>
              <a:t>   </a:t>
            </a:r>
            <a:r>
              <a:rPr lang="ms-MY" sz="1400" dirty="0" smtClean="0">
                <a:solidFill>
                  <a:srgbClr val="FF0000"/>
                </a:solidFill>
                <a:latin typeface="Arial" panose="020B0604020202020204" pitchFamily="34" charset="0"/>
                <a:cs typeface="Arial" panose="020B0604020202020204" pitchFamily="34" charset="0"/>
              </a:rPr>
              <a:t>Ekstremizm</a:t>
            </a:r>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 bu ijtimoiy-siyosiy, diniy, milliy maqsadlarga taqiqlangan usullar orqali erishishning nazariyasi va amaliyoti. Taqiqlangan usullar deganda inson huquq va erkinliklariga qonunda man etilgan kuch ishlatish, zo‘rlik yo‘li bilan tajovuz </a:t>
            </a:r>
            <a:r>
              <a:rPr lang="ms-MY" sz="1400" dirty="0" smtClean="0">
                <a:latin typeface="Arial" panose="020B0604020202020204" pitchFamily="34" charset="0"/>
                <a:cs typeface="Arial" panose="020B0604020202020204" pitchFamily="34" charset="0"/>
              </a:rPr>
              <a:t>   qilish tushuniladi.</a:t>
            </a:r>
            <a:endParaRPr lang="ru-RU" sz="1400" dirty="0">
              <a:latin typeface="Arial" panose="020B0604020202020204" pitchFamily="34" charset="0"/>
              <a:cs typeface="Arial" panose="020B0604020202020204" pitchFamily="34" charset="0"/>
            </a:endParaRPr>
          </a:p>
        </p:txBody>
      </p:sp>
      <p:sp>
        <p:nvSpPr>
          <p:cNvPr id="6" name="object 2"/>
          <p:cNvSpPr txBox="1">
            <a:spLocks/>
          </p:cNvSpPr>
          <p:nvPr/>
        </p:nvSpPr>
        <p:spPr>
          <a:xfrm>
            <a:off x="139700" y="113963"/>
            <a:ext cx="5117466" cy="332142"/>
          </a:xfrm>
          <a:prstGeom prst="rect">
            <a:avLst/>
          </a:prstGeom>
        </p:spPr>
        <p:txBody>
          <a:bodyPr vert="horz" wrap="square" lIns="0" tIns="16510" rIns="0" bIns="0" rtlCol="0">
            <a:spAutoFit/>
          </a:bodyPr>
          <a:lstStyle>
            <a:lvl1pPr>
              <a:defRPr sz="2050" b="1" i="0">
                <a:solidFill>
                  <a:schemeClr val="bg1"/>
                </a:solidFill>
                <a:latin typeface="Arial"/>
                <a:ea typeface="+mj-ea"/>
                <a:cs typeface="Arial"/>
              </a:defRPr>
            </a:lvl1pPr>
          </a:lstStyle>
          <a:p>
            <a:pPr marL="12700" algn="ctr">
              <a:spcBef>
                <a:spcPts val="130"/>
              </a:spcBef>
            </a:pPr>
            <a:r>
              <a:rPr lang="en-US" sz="1600" b="0" kern="0" dirty="0" smtClean="0"/>
              <a:t>    </a:t>
            </a:r>
            <a:r>
              <a:rPr lang="ms-MY" dirty="0"/>
              <a:t>Ekstremizm va terrorizm</a:t>
            </a:r>
            <a:endParaRPr lang="en-US" sz="1600" kern="0" spc="5"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800" y="30780"/>
            <a:ext cx="5650873" cy="3114225"/>
            <a:chOff x="66840" y="71163"/>
            <a:chExt cx="5650873" cy="3114225"/>
          </a:xfrm>
        </p:grpSpPr>
        <p:sp>
          <p:nvSpPr>
            <p:cNvPr id="3" name="object 3"/>
            <p:cNvSpPr/>
            <p:nvPr/>
          </p:nvSpPr>
          <p:spPr>
            <a:xfrm>
              <a:off x="66840" y="500300"/>
              <a:ext cx="5650865" cy="2685088"/>
            </a:xfrm>
            <a:custGeom>
              <a:avLst/>
              <a:gdLst/>
              <a:ahLst/>
              <a:cxnLst/>
              <a:rect l="l" t="t" r="r" b="b"/>
              <a:pathLst>
                <a:path w="5650865" h="2366010">
                  <a:moveTo>
                    <a:pt x="5650712" y="24168"/>
                  </a:moveTo>
                  <a:lnTo>
                    <a:pt x="5626328" y="24168"/>
                  </a:lnTo>
                  <a:lnTo>
                    <a:pt x="5626328" y="2341765"/>
                  </a:lnTo>
                  <a:lnTo>
                    <a:pt x="5650712" y="2341765"/>
                  </a:lnTo>
                  <a:lnTo>
                    <a:pt x="5650712" y="24168"/>
                  </a:lnTo>
                  <a:close/>
                </a:path>
                <a:path w="5650865" h="2366010">
                  <a:moveTo>
                    <a:pt x="5650712" y="0"/>
                  </a:moveTo>
                  <a:lnTo>
                    <a:pt x="0" y="0"/>
                  </a:lnTo>
                  <a:lnTo>
                    <a:pt x="0" y="24130"/>
                  </a:lnTo>
                  <a:lnTo>
                    <a:pt x="0" y="2341880"/>
                  </a:lnTo>
                  <a:lnTo>
                    <a:pt x="0" y="2366010"/>
                  </a:lnTo>
                  <a:lnTo>
                    <a:pt x="5650712" y="2366010"/>
                  </a:lnTo>
                  <a:lnTo>
                    <a:pt x="5650712" y="2341880"/>
                  </a:lnTo>
                  <a:lnTo>
                    <a:pt x="24384" y="234188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4" name="object 4"/>
            <p:cNvSpPr/>
            <p:nvPr/>
          </p:nvSpPr>
          <p:spPr>
            <a:xfrm>
              <a:off x="66848" y="71163"/>
              <a:ext cx="5650865" cy="414930"/>
            </a:xfrm>
            <a:custGeom>
              <a:avLst/>
              <a:gdLst/>
              <a:ahLst/>
              <a:cxnLst/>
              <a:rect l="l" t="t" r="r" b="b"/>
              <a:pathLst>
                <a:path w="5650865" h="721360">
                  <a:moveTo>
                    <a:pt x="5650710" y="0"/>
                  </a:moveTo>
                  <a:lnTo>
                    <a:pt x="0" y="0"/>
                  </a:lnTo>
                  <a:lnTo>
                    <a:pt x="0" y="721321"/>
                  </a:lnTo>
                  <a:lnTo>
                    <a:pt x="5650710" y="721321"/>
                  </a:lnTo>
                  <a:lnTo>
                    <a:pt x="5650710" y="0"/>
                  </a:lnTo>
                  <a:close/>
                </a:path>
              </a:pathLst>
            </a:custGeom>
            <a:solidFill>
              <a:srgbClr val="2365C7"/>
            </a:solidFill>
          </p:spPr>
          <p:txBody>
            <a:bodyPr wrap="square" lIns="0" tIns="0" rIns="0" bIns="0" rtlCol="0"/>
            <a:lstStyle/>
            <a:p>
              <a:endParaRPr/>
            </a:p>
          </p:txBody>
        </p:sp>
      </p:grpSp>
      <p:sp>
        <p:nvSpPr>
          <p:cNvPr id="5" name="object 5"/>
          <p:cNvSpPr txBox="1">
            <a:spLocks noGrp="1"/>
          </p:cNvSpPr>
          <p:nvPr>
            <p:ph type="title"/>
          </p:nvPr>
        </p:nvSpPr>
        <p:spPr>
          <a:xfrm>
            <a:off x="172021" y="108945"/>
            <a:ext cx="5164320" cy="308931"/>
          </a:xfrm>
          <a:prstGeom prst="rect">
            <a:avLst/>
          </a:prstGeom>
        </p:spPr>
        <p:txBody>
          <a:bodyPr vert="horz" wrap="square" lIns="0" tIns="40640" rIns="0" bIns="0" rtlCol="0">
            <a:spAutoFit/>
          </a:bodyPr>
          <a:lstStyle/>
          <a:p>
            <a:pPr marL="12065" marR="5080" algn="ctr">
              <a:lnSpc>
                <a:spcPts val="2330"/>
              </a:lnSpc>
              <a:spcBef>
                <a:spcPts val="320"/>
              </a:spcBef>
            </a:pPr>
            <a:r>
              <a:rPr lang="ms-MY" sz="1600" dirty="0"/>
              <a:t>Ekstremizm va terrorizm</a:t>
            </a:r>
            <a:endParaRPr sz="1600" b="0" spc="15" dirty="0"/>
          </a:p>
        </p:txBody>
      </p:sp>
      <p:sp>
        <p:nvSpPr>
          <p:cNvPr id="10" name="AutoShape 4" descr="https://myemigraciya.ru/wp-content/uploads/2016/12/10042.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6" descr="https://myemigraciya.ru/wp-content/uploads/2016/12/10042.jpg"/>
          <p:cNvSpPr>
            <a:spLocks noChangeAspect="1" noChangeArrowheads="1"/>
          </p:cNvSpPr>
          <p:nvPr/>
        </p:nvSpPr>
        <p:spPr bwMode="auto">
          <a:xfrm>
            <a:off x="63500" y="523099"/>
            <a:ext cx="3845568" cy="25471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Прямоугольник 6"/>
          <p:cNvSpPr/>
          <p:nvPr/>
        </p:nvSpPr>
        <p:spPr>
          <a:xfrm>
            <a:off x="63501" y="564922"/>
            <a:ext cx="3509806" cy="250530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ms-MY" sz="1400" dirty="0" smtClean="0">
                <a:latin typeface="Arial" panose="020B0604020202020204" pitchFamily="34" charset="0"/>
                <a:cs typeface="Arial" panose="020B0604020202020204" pitchFamily="34" charset="0"/>
              </a:rPr>
              <a:t>   Ekstremist </a:t>
            </a:r>
            <a:r>
              <a:rPr lang="ms-MY" sz="1400" dirty="0">
                <a:latin typeface="Arial" panose="020B0604020202020204" pitchFamily="34" charset="0"/>
                <a:cs typeface="Arial" panose="020B0604020202020204" pitchFamily="34" charset="0"/>
              </a:rPr>
              <a:t>o‘zining siyosiy, diniy yoki boshqa ijtimoiy xavfli g‘oyalari haqligiga ishongan va ularni kishilar, ayniqsa, yoshlar ongiga singdirish uchun harakat qiladigan «g‘oyaviy» jinoyatchi. Bugun o‘zining mutaassib g‘oyalarini isbotlash va ularni jamiyatning asosiga aylantirish uchun harakat qilayotgan, o‘z faoliyati davomida dahshatli g‘ayriinsoniy usullardan foydalanayotgan bu guruhlar shunday </a:t>
            </a:r>
            <a:r>
              <a:rPr lang="ms-MY" sz="1400" dirty="0" smtClean="0">
                <a:latin typeface="Arial" panose="020B0604020202020204" pitchFamily="34" charset="0"/>
                <a:cs typeface="Arial" panose="020B0604020202020204" pitchFamily="34" charset="0"/>
              </a:rPr>
              <a:t>ekstremistlardir.</a:t>
            </a:r>
            <a:r>
              <a:rPr lang="ms-MY" sz="1400" dirty="0">
                <a:latin typeface="Arial" panose="020B0604020202020204" pitchFamily="34" charset="0"/>
                <a:cs typeface="Arial" panose="020B0604020202020204" pitchFamily="34" charset="0"/>
              </a:rPr>
              <a:t> Ekstremizmning eng xavfli shakli terrorizmdir.</a:t>
            </a:r>
            <a:endParaRPr lang="ru-RU" sz="1400" dirty="0">
              <a:latin typeface="Arial" panose="020B0604020202020204" pitchFamily="34" charset="0"/>
              <a:cs typeface="Arial" panose="020B0604020202020204" pitchFamily="34" charset="0"/>
            </a:endParaRPr>
          </a:p>
        </p:txBody>
      </p:sp>
      <p:pic>
        <p:nvPicPr>
          <p:cNvPr id="12" name="image108.jpeg"/>
          <p:cNvPicPr/>
          <p:nvPr/>
        </p:nvPicPr>
        <p:blipFill>
          <a:blip r:embed="rId2" cstate="print"/>
          <a:stretch>
            <a:fillRect/>
          </a:stretch>
        </p:blipFill>
        <p:spPr>
          <a:xfrm>
            <a:off x="3674739" y="719394"/>
            <a:ext cx="1875161" cy="1337202"/>
          </a:xfrm>
          <a:prstGeom prst="rect">
            <a:avLst/>
          </a:prstGeom>
        </p:spPr>
      </p:pic>
      <p:sp>
        <p:nvSpPr>
          <p:cNvPr id="8" name="Прямоугольник 7"/>
          <p:cNvSpPr/>
          <p:nvPr/>
        </p:nvSpPr>
        <p:spPr>
          <a:xfrm>
            <a:off x="2747741" y="2234793"/>
            <a:ext cx="3188353" cy="400110"/>
          </a:xfrm>
          <a:prstGeom prst="rect">
            <a:avLst/>
          </a:prstGeom>
        </p:spPr>
        <p:txBody>
          <a:bodyPr wrap="square">
            <a:spAutoFit/>
          </a:bodyPr>
          <a:lstStyle/>
          <a:p>
            <a:pPr marL="1089660" marR="800735" algn="ctr">
              <a:spcBef>
                <a:spcPts val="115"/>
              </a:spcBef>
              <a:spcAft>
                <a:spcPts val="0"/>
              </a:spcAft>
            </a:pPr>
            <a:r>
              <a:rPr lang="ms-MY" sz="1000" dirty="0">
                <a:solidFill>
                  <a:srgbClr val="2E3092"/>
                </a:solidFill>
                <a:latin typeface="Arial" panose="020B0604020202020204" pitchFamily="34" charset="0"/>
                <a:ea typeface="Times New Roman" panose="02020603050405020304" pitchFamily="18" charset="0"/>
                <a:cs typeface="Arial" panose="020B0604020202020204" pitchFamily="34" charset="0"/>
              </a:rPr>
              <a:t>Terrorizmning</a:t>
            </a:r>
            <a:r>
              <a:rPr lang="ms-MY" sz="1000" spc="145" dirty="0">
                <a:solidFill>
                  <a:srgbClr val="2E3092"/>
                </a:solidFill>
                <a:latin typeface="Arial" panose="020B0604020202020204" pitchFamily="34" charset="0"/>
                <a:ea typeface="Times New Roman" panose="02020603050405020304" pitchFamily="18" charset="0"/>
                <a:cs typeface="Arial" panose="020B0604020202020204" pitchFamily="34" charset="0"/>
              </a:rPr>
              <a:t> </a:t>
            </a:r>
            <a:r>
              <a:rPr lang="ms-MY" sz="1000" dirty="0" smtClean="0">
                <a:solidFill>
                  <a:srgbClr val="2E3092"/>
                </a:solidFill>
                <a:latin typeface="Arial" panose="020B0604020202020204" pitchFamily="34" charset="0"/>
                <a:ea typeface="Times New Roman" panose="02020603050405020304" pitchFamily="18" charset="0"/>
                <a:cs typeface="Arial" panose="020B0604020202020204" pitchFamily="34" charset="0"/>
              </a:rPr>
              <a:t>mudhish </a:t>
            </a:r>
            <a:r>
              <a:rPr lang="ms-MY" sz="1000" dirty="0">
                <a:solidFill>
                  <a:srgbClr val="2E3092"/>
                </a:solidFill>
                <a:latin typeface="Arial" panose="020B0604020202020204" pitchFamily="34" charset="0"/>
                <a:ea typeface="Times New Roman" panose="02020603050405020304" pitchFamily="18" charset="0"/>
                <a:cs typeface="Arial" panose="020B0604020202020204" pitchFamily="34" charset="0"/>
              </a:rPr>
              <a:t>basharasi</a:t>
            </a:r>
            <a:endParaRPr lang="ru-RU" sz="1000" dirty="0">
              <a:effectLst/>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5257166" y="159367"/>
            <a:ext cx="252729" cy="252729"/>
          </a:xfrm>
          <a:custGeom>
            <a:avLst/>
            <a:gdLst/>
            <a:ahLst/>
            <a:cxnLst/>
            <a:rect l="l" t="t" r="r" b="b"/>
            <a:pathLst>
              <a:path w="252729" h="252729">
                <a:moveTo>
                  <a:pt x="252464" y="0"/>
                </a:moveTo>
                <a:lnTo>
                  <a:pt x="0" y="0"/>
                </a:lnTo>
                <a:lnTo>
                  <a:pt x="0" y="252464"/>
                </a:lnTo>
                <a:lnTo>
                  <a:pt x="252464" y="252464"/>
                </a:lnTo>
                <a:lnTo>
                  <a:pt x="252464" y="0"/>
                </a:lnTo>
                <a:close/>
              </a:path>
            </a:pathLst>
          </a:custGeom>
          <a:solidFill>
            <a:srgbClr val="FFFFFF"/>
          </a:solidFill>
        </p:spPr>
        <p:txBody>
          <a:bodyPr wrap="square" lIns="0" tIns="0" rIns="0" bIns="0" rtlCol="0"/>
          <a:lstStyle/>
          <a:p>
            <a:endParaRPr/>
          </a:p>
        </p:txBody>
      </p:sp>
      <p:sp>
        <p:nvSpPr>
          <p:cNvPr id="4" name="object 4"/>
          <p:cNvSpPr txBox="1"/>
          <p:nvPr/>
        </p:nvSpPr>
        <p:spPr>
          <a:xfrm>
            <a:off x="5325761" y="151845"/>
            <a:ext cx="129539" cy="239168"/>
          </a:xfrm>
          <a:prstGeom prst="rect">
            <a:avLst/>
          </a:prstGeom>
        </p:spPr>
        <p:txBody>
          <a:bodyPr vert="horz" wrap="square" lIns="0" tIns="15875" rIns="0" bIns="0" rtlCol="0">
            <a:spAutoFit/>
          </a:bodyPr>
          <a:lstStyle/>
          <a:p>
            <a:pPr marL="12700">
              <a:lnSpc>
                <a:spcPct val="100000"/>
              </a:lnSpc>
              <a:spcBef>
                <a:spcPts val="125"/>
              </a:spcBef>
            </a:pPr>
            <a:r>
              <a:rPr lang="en-US" sz="1450" dirty="0" smtClean="0">
                <a:solidFill>
                  <a:srgbClr val="C00000"/>
                </a:solidFill>
                <a:latin typeface="Arial"/>
                <a:cs typeface="Arial"/>
              </a:rPr>
              <a:t>8</a:t>
            </a:r>
            <a:endParaRPr sz="1450" dirty="0">
              <a:solidFill>
                <a:srgbClr val="C00000"/>
              </a:solidFill>
              <a:latin typeface="Arial"/>
              <a:cs typeface="Arial"/>
            </a:endParaRPr>
          </a:p>
        </p:txBody>
      </p:sp>
      <p:sp>
        <p:nvSpPr>
          <p:cNvPr id="7" name="Скругленный прямоугольник 6"/>
          <p:cNvSpPr/>
          <p:nvPr/>
        </p:nvSpPr>
        <p:spPr>
          <a:xfrm>
            <a:off x="139701" y="611753"/>
            <a:ext cx="5504496" cy="245847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Terrorizm – bu davlat hokimiyati va mahalliy boshqaruv organlari hamda xalqaro tashkilotlarning qarorlar qabul qilish jarayonida aholini qo‘rqitish yoki qonunga xilof boshqa harakatlar bilan bog‘liq zo‘ravonlik orqali ta’sir ko‘rsatish mafkurasi va amaliyotidir. Ya’ni terrorchilar hech narsa bilan chegaralanmagan vahshiyliklar, masalan, aholi to‘plangan joyda portlash sodir etish, ommaviy qatl qilish kabi usullar orqali siyosiy hokimiyatga intiladilar. Ular hozirda ayniqsa diniy niqobdan keng foydalanmoqda. Masalan, «Al-Qoida», ISHID kabi islom dinini niqob qilib olgan terrorchi tashkilotlar bugun dunyoning eng katta ekstremistik va terroristik xavfiga </a:t>
            </a:r>
            <a:r>
              <a:rPr lang="ms-MY" sz="1400" dirty="0" smtClean="0">
                <a:latin typeface="Arial" panose="020B0604020202020204" pitchFamily="34" charset="0"/>
                <a:cs typeface="Arial" panose="020B0604020202020204" pitchFamily="34" charset="0"/>
              </a:rPr>
              <a:t>aylandi.</a:t>
            </a:r>
            <a:endParaRPr lang="ru-RU" sz="1400" dirty="0">
              <a:latin typeface="Arial" panose="020B0604020202020204" pitchFamily="34" charset="0"/>
              <a:cs typeface="Arial" panose="020B0604020202020204" pitchFamily="34" charset="0"/>
            </a:endParaRPr>
          </a:p>
        </p:txBody>
      </p:sp>
      <p:sp>
        <p:nvSpPr>
          <p:cNvPr id="10" name="object 5"/>
          <p:cNvSpPr txBox="1">
            <a:spLocks noGrp="1"/>
          </p:cNvSpPr>
          <p:nvPr>
            <p:ph type="title"/>
          </p:nvPr>
        </p:nvSpPr>
        <p:spPr>
          <a:xfrm>
            <a:off x="172021" y="108945"/>
            <a:ext cx="5164320" cy="308931"/>
          </a:xfrm>
          <a:prstGeom prst="rect">
            <a:avLst/>
          </a:prstGeom>
        </p:spPr>
        <p:txBody>
          <a:bodyPr vert="horz" wrap="square" lIns="0" tIns="40640" rIns="0" bIns="0" rtlCol="0">
            <a:spAutoFit/>
          </a:bodyPr>
          <a:lstStyle/>
          <a:p>
            <a:pPr marL="12065" marR="5080" algn="ctr">
              <a:lnSpc>
                <a:spcPts val="2330"/>
              </a:lnSpc>
              <a:spcBef>
                <a:spcPts val="320"/>
              </a:spcBef>
            </a:pPr>
            <a:r>
              <a:rPr lang="ms-MY" sz="1600" dirty="0"/>
              <a:t>Ekstremizm va terrorizm</a:t>
            </a:r>
            <a:endParaRPr sz="1600" b="0" spc="15"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726</TotalTime>
  <Words>1208</Words>
  <Application>Microsoft Office PowerPoint</Application>
  <PresentationFormat>Произвольный</PresentationFormat>
  <Paragraphs>64</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Calibri</vt:lpstr>
      <vt:lpstr>Times New Roman</vt:lpstr>
      <vt:lpstr>Office Theme</vt:lpstr>
      <vt:lpstr>JAHON TARIXI</vt:lpstr>
      <vt:lpstr>Globallashuv muammolari</vt:lpstr>
      <vt:lpstr>Презентация PowerPoint</vt:lpstr>
      <vt:lpstr>Презентация PowerPoint</vt:lpstr>
      <vt:lpstr>Презентация PowerPoint</vt:lpstr>
      <vt:lpstr>Harbiy xavf-xatarlar</vt:lpstr>
      <vt:lpstr>Презентация PowerPoint</vt:lpstr>
      <vt:lpstr>Ekstremizm va terrorizm</vt:lpstr>
      <vt:lpstr>Ekstremizm va terrorizm</vt:lpstr>
      <vt:lpstr>Презентация PowerPoint</vt:lpstr>
      <vt:lpstr>Презентация PowerPoint</vt:lpstr>
      <vt:lpstr>Презентация PowerPoint</vt:lpstr>
      <vt:lpstr>Презентация PowerPoint</vt:lpstr>
      <vt:lpstr>Tabiiy resurslar muammosi va biosferaning ifloslanishi </vt:lpstr>
      <vt:lpstr>Презентация PowerPoint</vt:lpstr>
      <vt:lpstr>Mavzuni mustahkamlash uchun savollar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JAHON TARIXI</dc:title>
  <cp:lastModifiedBy>Пользователь</cp:lastModifiedBy>
  <cp:revision>93</cp:revision>
  <dcterms:created xsi:type="dcterms:W3CDTF">2020-04-13T08:05:16Z</dcterms:created>
  <dcterms:modified xsi:type="dcterms:W3CDTF">2021-04-14T07:20:34Z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