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80" r:id="rId15"/>
    <p:sldId id="279" r:id="rId16"/>
    <p:sldId id="281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84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52" y="-2328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-5" dirty="0" smtClean="0"/>
              <a:t>JAHON TARIXI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704715" y="1191043"/>
            <a:ext cx="2701531" cy="187743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387" algn="ctr">
              <a:lnSpc>
                <a:spcPts val="1952"/>
              </a:lnSpc>
              <a:spcBef>
                <a:spcPts val="110"/>
              </a:spcBef>
            </a:pP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uz-Cyrl-UZ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uz-Cyrl-UZ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ms-MY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asr oxiri – XXI asr boshlarida barqaror rivojlanish va etno-ijtimoiy muammolar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724" y="1191043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795" y="2103744"/>
            <a:ext cx="344170" cy="8220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023357" y="263121"/>
            <a:ext cx="1224286" cy="466351"/>
            <a:chOff x="4170495" y="228108"/>
            <a:chExt cx="1224286" cy="466351"/>
          </a:xfrm>
        </p:grpSpPr>
        <p:sp>
          <p:nvSpPr>
            <p:cNvPr id="9" name="object 9"/>
            <p:cNvSpPr/>
            <p:nvPr/>
          </p:nvSpPr>
          <p:spPr>
            <a:xfrm>
              <a:off x="4175581" y="228108"/>
              <a:ext cx="1219200" cy="46635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0495" y="228108"/>
              <a:ext cx="1224286" cy="46635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02101" y="249024"/>
            <a:ext cx="1066799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1026" name="Picture 2" descr="https://xookoo.ru/wp-content/uploads/2019/06/world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52" y="1191043"/>
            <a:ext cx="2311581" cy="20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63500" y="631825"/>
            <a:ext cx="5638800" cy="9144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Jahonda aholisi 1 milliondan ziyod bo‘lgan 164 ta davlatning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yarmidan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kamrog‘i nisbatan bir millatli, ya’ni asosiy aholisi bitta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millatga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mansub davlatlardir. Qolgan davlatlar ko‘p millatli hisoblanadi. Aholining ko‘p millatli tarkibi shu davlatda etno-ijtimoiy mojarolar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kelib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chiqmasligiini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muqarrar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qo‘ymaydi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358900" y="1622426"/>
            <a:ext cx="4343400" cy="15240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Ko‘pmillatli	mamlakatlar, masalan, O‘zbekistonda turli millatlarning tinch-totuv yashash an’anasi shakllangan. Ammo dunyoning ayrim hududlarida etnik mojarolarning keskinlashuvi yuz bermoqda. XX asrning 80-yillari oxiriga kelib, yuz bergan jami harbiy mojarolarning yarmidan ko‘pi bir davlat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ichkarisida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, etnoslararo mojarolar edi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O‘sha paytda bu mojarolarning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asosiy maydoni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Osiyo va Afrika mamlakatlari bo‘ldi.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1.bp.blogspot.com/-7gaTHzvzVk0/XiDFe4ykY_I/AAAAAAAAJk4/i_GZ4FKnLbgv3bOnCjHajQ8NHg4kMuclQCEwYBhgL/s1600/2e455453f2991964871e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51025"/>
            <a:ext cx="12192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000" y="98425"/>
            <a:ext cx="5429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XXI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etno-ijtimoiy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" y="72696"/>
            <a:ext cx="5650865" cy="365760"/>
          </a:xfrm>
          <a:custGeom>
            <a:avLst/>
            <a:gdLst/>
            <a:ahLst/>
            <a:cxnLst/>
            <a:rect l="l" t="t" r="r" b="b"/>
            <a:pathLst>
              <a:path w="5650865" h="748665">
                <a:moveTo>
                  <a:pt x="5650710" y="0"/>
                </a:moveTo>
                <a:lnTo>
                  <a:pt x="0" y="0"/>
                </a:lnTo>
                <a:lnTo>
                  <a:pt x="0" y="748562"/>
                </a:lnTo>
                <a:lnTo>
                  <a:pt x="5650710" y="748562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0990" y="520232"/>
            <a:ext cx="2911013" cy="914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 SSSR tarqalib ketishi bilan uning sobiq hududida o‘nlab </a:t>
            </a:r>
            <a:r>
              <a:rPr lang="ms-MY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etnoslararo </a:t>
            </a:r>
            <a:r>
              <a:rPr lang="ms-MY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keskinlik o‘choqlari vujudga keldi.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59" y="1622423"/>
            <a:ext cx="3057842" cy="16224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s-MY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SSSRda </a:t>
            </a:r>
            <a:r>
              <a:rPr lang="ms-MY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milliy-hududiy chegara- lanish o‘tkazilgan XX asrning 20-yillarida sovet respublikalari o‘rtasidagi chegaralarni belgilashda etnik omil yaxshi inobatga olinmagan, natijada ko‘plab aholi o‘z </a:t>
            </a:r>
            <a:r>
              <a:rPr lang="ms-MY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 respublikalari hududidan </a:t>
            </a:r>
            <a:r>
              <a:rPr lang="ms-MY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tashqarida qolib ketgan. 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fsd.multiurok.ru/html/2020/04/07/s_5e8c02fbbf429/1408758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622422"/>
            <a:ext cx="2428103" cy="15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b/bb/Ozbekiston_1927-yilda.svg/1200px-Ozbekiston_1927-yild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20232"/>
            <a:ext cx="2057400" cy="9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7000" y="98425"/>
            <a:ext cx="5429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XXI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etno-ijtimoiy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536168"/>
            <a:ext cx="5486400" cy="2649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muammo ayniqsa Kavkazorti respublikalari va O‘rta Osiyoda SSSR qulagandan so‘ng yaqqol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sezildi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. Bu hududlarda ko‘plab etnoslararo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mojarolarning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kelib chiqishiga sabab bo‘ldi.</a:t>
            </a:r>
          </a:p>
          <a:p>
            <a:pPr algn="just"/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Sovet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davrida barcha respublikalarning sanoat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potensiali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bir xil rivojlantirilmaganligi ham SSSR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parchalangandan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so‘ng bir qator etno-ijtimoiy muammolar manbayiga aylandi. </a:t>
            </a:r>
            <a:endParaRPr lang="uz-Cyrl-U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, 2000-yillardan boshlab sobiq sovet respublikalaridan mehnat muhojirlarining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ommaviy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ravishda Rossiya Federatsiyasiga kelishi bu yerda etno-ijtimoiy holatni keskinlashtirib yubordi.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000" y="98425"/>
            <a:ext cx="5429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XXI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etno-ijtimoiy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663699" y="536168"/>
            <a:ext cx="3962401" cy="261025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Xulosa.</a:t>
            </a:r>
          </a:p>
          <a:p>
            <a:pPr algn="ctr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XX asrdagi juda katta siyosiy va harbiy to‘qnashuvlarning mahsuli bo‘lgan etno-ijtimoiy muammolar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XX asr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oxirida Yevropada yuz bergan siyosiy bo‘hronlar, SSSR va sotsialistik lagerning tarqalib ketishi natijasida yanada avj oldi. </a:t>
            </a:r>
            <a:endParaRPr lang="uz-Cyrl-U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asrga kelib, kishilarni irqiy va diniy mansublik asosida kamsitishlar kamaygan bo‘lsa-da, ijtimoiy tengsizlik, migratsiya jarayonlari bilan bog‘liq muammolar hamon saqlanib qolmoqda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s://www.mizanonline.com/files/fa/news/1396/11/2/1488966_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0" y="860425"/>
            <a:ext cx="1390702" cy="9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bs.twimg.com/media/Ed0-C6kUYAEco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0" y="1942254"/>
            <a:ext cx="1390702" cy="9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7000" y="98425"/>
            <a:ext cx="5429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XXI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etno-ijtimoiy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9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991841" y="9560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 izohi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1300" y="763041"/>
            <a:ext cx="4045392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7013" lvl="0" algn="just" eaLnBrk="0" fontAlgn="base" hangingPunct="0">
              <a:spcBef>
                <a:spcPts val="200"/>
              </a:spcBef>
              <a:spcAft>
                <a:spcPts val="800"/>
              </a:spcAft>
            </a:pPr>
            <a:r>
              <a:rPr lang="ru-RU" altLang="ru-R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Institutsional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taraqqiyotning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institutlardagi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o‘zgarishlarda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27013" lvl="0" algn="just" eaLnBrk="0" fontAlgn="base" hangingPunct="0">
              <a:spcBef>
                <a:spcPts val="200"/>
              </a:spcBef>
              <a:spcAft>
                <a:spcPts val="800"/>
              </a:spcAft>
            </a:pPr>
            <a:r>
              <a:rPr lang="ru-RU" altLang="ru-R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qaysidir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jabhada</a:t>
            </a:r>
            <a:r>
              <a:rPr lang="en-US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imkoniyatlar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ma’noda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ru-RU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27013" lvl="0" algn="just" eaLnBrk="0" fontAlgn="base" hangingPunct="0">
              <a:spcBef>
                <a:spcPts val="200"/>
              </a:spcBef>
              <a:spcAft>
                <a:spcPts val="800"/>
              </a:spcAft>
            </a:pPr>
            <a:r>
              <a:rPr lang="ru-RU" altLang="ru-RU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Irqchilik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irqlarning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emasligi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irqlarning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irqlar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hukmronlik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to‘g‘risidagi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g‘ayriilmiy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reaksion</a:t>
            </a:r>
            <a:r>
              <a:rPr lang="ru-RU" altLang="ru-RU" sz="1200" dirty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nazariya</a:t>
            </a:r>
            <a:r>
              <a:rPr lang="en-US" altLang="ru-RU" sz="1200" dirty="0" smtClean="0">
                <a:solidFill>
                  <a:srgbClr val="005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dir.</a:t>
            </a:r>
            <a:endParaRPr lang="ru-RU" dirty="0"/>
          </a:p>
        </p:txBody>
      </p:sp>
      <p:pic>
        <p:nvPicPr>
          <p:cNvPr id="12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00" y="793977"/>
            <a:ext cx="91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27000" y="631825"/>
            <a:ext cx="5499100" cy="24384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Etno-ijtimoiy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muammolar deganda nimani tushunasiz?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Migratsion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jarayonlar etno-ijtimoiy munosabatlarga qanday ta’sir ko‘rsatadi?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Irqchilik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va irqiy kamsitilish deganda nimani tushunasiz?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Etno-ijtimoiy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munosabatlarga migratsion jarayonlarning ta’siri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nimalarda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namoyon bo‘lmoqda?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SSSR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parchalangandan keyin sobiq sovet respublikalarida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etnoslararo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mojarolar kelib chiqishining qanday sabablari bor edi?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98425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2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27000" y="631825"/>
            <a:ext cx="5499100" cy="24384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z-Cyrl-UZ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s-MY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Irqiy  kamsitishlarga qarshi kurash» va  «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Etno-ijtimoiy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muammolar» tushunchalarini qiyosiy tahlil qilish asosida ularning shakllarini daftaringizga yozing.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9900" y="98425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s-MY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ish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9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620" y="105318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Barqaror  rivojlanish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2300" y="635484"/>
            <a:ext cx="37211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Barqaror rivojlanish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bu iqtisodiy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ijti</a:t>
            </a:r>
            <a:r>
              <a:rPr lang="uz-Cyrl-UZ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moiy</a:t>
            </a:r>
            <a:r>
              <a:rPr lang="ms-MY" sz="1400" spc="32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o‘zgarishlar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jarayoni bo‘lib, unda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tabiiy</a:t>
            </a:r>
            <a:r>
              <a:rPr lang="ms-MY" sz="1400" spc="5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resurslardan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foydalanish,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investitsiyalarni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yo‘naltirish,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ilmiy-texnik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taraqqiyotning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yo‘nalishini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belgilash,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shaxsning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rivojlanishi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institutsional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o‘zgarishlar bir-biri bilan moslashtiriladi, inson ehtiyojlari</a:t>
            </a:r>
            <a:r>
              <a:rPr lang="ms-MY" sz="1400" spc="-30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intilishlarini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qondirish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bugungi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istiqbolli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imkoniyatlar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kuchaytiriladi.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Bulardan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maqsad,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albatta,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kishilarning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sifatli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yashash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darajasini</a:t>
            </a:r>
            <a:r>
              <a:rPr lang="ms-MY" sz="1400" spc="3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ta’minlashdir.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708025"/>
            <a:ext cx="1676400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Millatlar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 maqsadda </a:t>
            </a:r>
            <a:r>
              <a:rPr lang="ms-MY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ms-MY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220" y="846176"/>
            <a:ext cx="914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4300" y="555625"/>
            <a:ext cx="2953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706" y="555625"/>
            <a:ext cx="3966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Insoniyatning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barqaror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xavfsiz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rivojlanishi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jihatdan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xalqaro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hamkorlikka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bog‘liq.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Sanoatni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resurslar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sarfini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kamaytiruvchi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yuqori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texnolgiyalarga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asos-langan</a:t>
            </a:r>
            <a:r>
              <a:rPr lang="ms-MY" sz="1400" spc="5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postindustrial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tizimga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o‘tkazish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hozirgi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sivilizatsiya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zimmasiga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tushayotgan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yukni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ancha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kamaytirishi</a:t>
            </a:r>
            <a:r>
              <a:rPr lang="ms-MY" sz="1400" spc="32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mumkin.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Masalan,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so‘nggi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yilda</a:t>
            </a:r>
            <a:r>
              <a:rPr lang="ms-MY" sz="1400" spc="32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ilm-fan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yutuqlari</a:t>
            </a:r>
            <a:r>
              <a:rPr lang="ms-MY" sz="1400" spc="5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natijasida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dunyoda</a:t>
            </a:r>
            <a:r>
              <a:rPr lang="ms-MY" sz="1400" spc="32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yonilg‘i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sarfining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keskin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kamayishi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tabiatdan</a:t>
            </a:r>
            <a:r>
              <a:rPr lang="ms-MY" sz="1400" spc="5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oshiqcha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boyliklarni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olmasdan,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atrof-muhitni</a:t>
            </a:r>
            <a:r>
              <a:rPr lang="ms-MY" sz="1400" spc="32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iflos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qilmasdan</a:t>
            </a:r>
            <a:r>
              <a:rPr lang="ms-MY" sz="1400" spc="32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yuqori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texnologiyalar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asosida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mahsulot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olish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mumkinligini</a:t>
            </a:r>
            <a:r>
              <a:rPr lang="ms-MY" sz="1400" spc="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isbotladi.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pbs.twimg.com/media/EY7FjwaWoAIHR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75877"/>
            <a:ext cx="1522759" cy="11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EWqM8L7WoAAz-N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3" y="2051315"/>
            <a:ext cx="1528025" cy="9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9300" y="87266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BARQAROR</a:t>
            </a:r>
            <a:r>
              <a:rPr lang="ms-MY" spc="32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XAVFSIZ</a:t>
            </a:r>
            <a:r>
              <a:rPr lang="ms-MY" spc="32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RIVOJLANISH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72721" y="615504"/>
            <a:ext cx="4005579" cy="14641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Tabiatni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himoya qilish bo‘yicha alohida davlatlar tomonidan olib borilayotgan tadbirlar bilan bir qatorda, bu sohadagi xalqaro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hamkorlik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ham rivojlanmoqda. Atrof-muhitni himoya qilish va barqaror taraqqiyot bo‘yicha 1992-yili Rio-de-Janeyro shahrida o‘tkazilgan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konferensiyada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XXI asrdagi harakat, jumladan, butun insoniyat uchun barqaror-xavfsiz rivojlanish konsepsiyasini ishlab chiqish dasturi qabul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qilindi.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720" y="2155826"/>
            <a:ext cx="5480473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Unga ko’ra dunyoning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yetakchi mamlakatlari ozon qatlamini yemiruvchi moddalarni atmosferaga chiqarishni kamaytirish va keyinchalik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butunlay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to‘xtatish majburiyatini oldilar. Yadro texnologiyalaridan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foydalanuvchi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davlatlar atom elektrostansiyalari xavfsizligining xalqaro standartlariga rioya </a:t>
            </a:r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qilmoqdalar.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79341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 HIMOYA QILISH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i.ytimg.com/vi/uuLahK4PBm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784226"/>
            <a:ext cx="1474893" cy="10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3360" y="631825"/>
            <a:ext cx="2669540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Shunga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qaramasdan, global, umumjahon miqyosida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barqa-ror-xavfsiz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taraqqiyot modeliga o‘tish muammosini yechish uchun hozircha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sharoit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yaratilgan emas. Ammo insoniyat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yo‘nalishda rivojlanmoqda, hamkorlik qilishda davom etmoqda. Bu insoniyatning ertangi kuniga ishonchini mustahkamlaydi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300" y="631825"/>
            <a:ext cx="2590800" cy="1767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35300" y="2460625"/>
            <a:ext cx="2590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Atrof-muhitning </a:t>
            </a:r>
            <a:r>
              <a:rPr lang="ms-MY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ifloslanishi davrimizning eng dolzarb global muammosiga aylanmoqda</a:t>
            </a:r>
            <a:r>
              <a:rPr lang="ms-MY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49964" y="2449871"/>
            <a:ext cx="10255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700" y="629893"/>
            <a:ext cx="5486400" cy="141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s-M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Jamiyatdagi </a:t>
            </a:r>
            <a:r>
              <a:rPr lang="ms-MY" sz="1300" dirty="0">
                <a:latin typeface="Arial" panose="020B0604020202020204" pitchFamily="34" charset="0"/>
                <a:cs typeface="Arial" panose="020B0604020202020204" pitchFamily="34" charset="0"/>
              </a:rPr>
              <a:t>irqiy keskinlikni yumshatishga qaratilgan tadbirlar etnik ozchilikning teng huquqlarini, jumladan, ijtimoiy sohadagi huquqlarini mustahkamlashga qaratilgan qonunlar qabul qilinishini o‘z ichiga </a:t>
            </a:r>
            <a:r>
              <a:rPr lang="ms-M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oladi.</a:t>
            </a:r>
          </a:p>
          <a:p>
            <a:pPr algn="just"/>
            <a:r>
              <a:rPr lang="ms-MY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Shunday qonunlar </a:t>
            </a:r>
            <a:r>
              <a:rPr lang="ms-MY" sz="1300" dirty="0">
                <a:latin typeface="Arial" panose="020B0604020202020204" pitchFamily="34" charset="0"/>
                <a:cs typeface="Arial" panose="020B0604020202020204" pitchFamily="34" charset="0"/>
              </a:rPr>
              <a:t>dastlab SSSRda, AQSH va G‘arbiy Yevropa mamlakatlarida qabul qilindi. Ayniqsa, Yevropada irqiy kamsitilishga qarshi </a:t>
            </a:r>
            <a:r>
              <a:rPr lang="ms-M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qonunlarni </a:t>
            </a:r>
            <a:r>
              <a:rPr lang="ms-MY" sz="1300" dirty="0">
                <a:latin typeface="Arial" panose="020B0604020202020204" pitchFamily="34" charset="0"/>
                <a:cs typeface="Arial" panose="020B0604020202020204" pitchFamily="34" charset="0"/>
              </a:rPr>
              <a:t>mustahkamlashga qaratilgan tadbirlar amalga </a:t>
            </a:r>
            <a:r>
              <a:rPr lang="ms-MY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oshirildi.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7640" y="2155825"/>
            <a:ext cx="5486400" cy="9407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Etnik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ozchilikning ijtimoiy muammolari va siyosiy maqomiga fuqarolik jamiyatining nodavlat tizimlari ayniqsa katta e’tibor qaratdi. Masalan, kasaba uyushmalarida etnik ozchilik vakillari manfaatlarini ifoda etuvchi bo‘limlar paydo bo‘ldi.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300" y="11353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Irqchilik va irqiy kamsitilishga qarshi kurash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9700" y="636166"/>
            <a:ext cx="3200400" cy="243405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Yetakchi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siyosiy partiyalar ham etnik ozchilik vakillari uchun o‘z bo‘limlarini ochdi. Parlamentga, mahalliy hokimiyat organlariga etnik ozchilik vakillaridan nomzodlar ko‘rsatildi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Cyrl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1987-yili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Buyuk Britaniyada ilk bor jamoa palatasiga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etnik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ozchilik vakillaridan to‘rt nafari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deputat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saylandi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1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1500" y="636167"/>
            <a:ext cx="2557145" cy="2434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300" y="11353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Irqchilik va irqiy kamsitilishga qarshi kurash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500300"/>
              <a:ext cx="5650865" cy="2685088"/>
            </a:xfrm>
            <a:custGeom>
              <a:avLst/>
              <a:gdLst/>
              <a:ahLst/>
              <a:cxnLst/>
              <a:rect l="l" t="t" r="r" b="b"/>
              <a:pathLst>
                <a:path w="5650865" h="2366010">
                  <a:moveTo>
                    <a:pt x="5650712" y="24168"/>
                  </a:moveTo>
                  <a:lnTo>
                    <a:pt x="5626328" y="24168"/>
                  </a:lnTo>
                  <a:lnTo>
                    <a:pt x="5626328" y="2341765"/>
                  </a:lnTo>
                  <a:lnTo>
                    <a:pt x="5650712" y="2341765"/>
                  </a:lnTo>
                  <a:lnTo>
                    <a:pt x="5650712" y="24168"/>
                  </a:lnTo>
                  <a:close/>
                </a:path>
                <a:path w="5650865" h="236601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341880"/>
                  </a:lnTo>
                  <a:lnTo>
                    <a:pt x="0" y="2366010"/>
                  </a:lnTo>
                  <a:lnTo>
                    <a:pt x="5650712" y="2366010"/>
                  </a:lnTo>
                  <a:lnTo>
                    <a:pt x="5650712" y="2341880"/>
                  </a:lnTo>
                  <a:lnTo>
                    <a:pt x="24384" y="234188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14930"/>
            </a:xfrm>
            <a:custGeom>
              <a:avLst/>
              <a:gdLst/>
              <a:ahLst/>
              <a:cxnLst/>
              <a:rect l="l" t="t" r="r" b="b"/>
              <a:pathLst>
                <a:path w="5650865" h="721360">
                  <a:moveTo>
                    <a:pt x="5650710" y="0"/>
                  </a:moveTo>
                  <a:lnTo>
                    <a:pt x="0" y="0"/>
                  </a:lnTo>
                  <a:lnTo>
                    <a:pt x="0" y="721321"/>
                  </a:lnTo>
                  <a:lnTo>
                    <a:pt x="5650710" y="721321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92299" y="585544"/>
            <a:ext cx="3727011" cy="1360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Natijada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qora tanli Devid Dinkins Nyu-York shahar meri, afro-amerikalik Barak Husayn Obama AQSH prezidenti, kelib chiqishi belujlardan bo‘lgan Sodiq Omonxon London shahrining meri etib saylandi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30" y="2095220"/>
            <a:ext cx="365917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ms-MY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s-MY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Ammo </a:t>
            </a:r>
            <a:r>
              <a:rPr lang="ms-MY" sz="1200" dirty="0">
                <a:latin typeface="Arial" panose="020B0604020202020204" pitchFamily="34" charset="0"/>
                <a:cs typeface="Arial" panose="020B0604020202020204" pitchFamily="34" charset="0"/>
              </a:rPr>
              <a:t>2015-yili AQSHning bir necha shaharlarida politsiyachilar va irqchilar tomonidan qora tanli amerikaliklarning o‘ldirilishi ortidan prezident B.Obama AQSH uchun irqchilik hamon dolzarb muammo ekanligini tan oldi.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pbs.twimg.com/media/C15c6N6XUAE4mq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0" y="646043"/>
            <a:ext cx="1579574" cy="12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6.userapi.com/c858036/v858036292/202063/q2ex3-0Z4J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20" y="2055823"/>
            <a:ext cx="1604716" cy="10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588" y="106226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IRQCHILIK MUAMMOLARI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64480" y="555625"/>
            <a:ext cx="3276600" cy="25908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ms-MY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XX </a:t>
            </a:r>
            <a:r>
              <a:rPr lang="ms-MY" sz="1500" dirty="0">
                <a:latin typeface="Arial" panose="020B0604020202020204" pitchFamily="34" charset="0"/>
                <a:cs typeface="Arial" panose="020B0604020202020204" pitchFamily="34" charset="0"/>
              </a:rPr>
              <a:t>asr oxiriga kelib katta moddiy resurslarga ega bo‘lmagan </a:t>
            </a:r>
            <a:r>
              <a:rPr lang="ms-MY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davlatlar </a:t>
            </a:r>
            <a:r>
              <a:rPr lang="ms-MY" sz="1500" dirty="0">
                <a:latin typeface="Arial" panose="020B0604020202020204" pitchFamily="34" charset="0"/>
                <a:cs typeface="Arial" panose="020B0604020202020204" pitchFamily="34" charset="0"/>
              </a:rPr>
              <a:t>ham etno-ijtimoiy muammolar bilan to‘qnash kela boshladi. Zotan, XXI asrda etno-ijtimoiy mojarolar o‘tgan asrdagi sinfiy kurashlarga nisbatan ham jiddiyroq muammolar manbayi bo‘lishi mumkinligini bugungi voqealar ko‘rsatmoqda</a:t>
            </a:r>
            <a:r>
              <a:rPr lang="ms-MY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98425"/>
            <a:ext cx="5429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XXI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etno-ijtimoiy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thumbs.dreamstime.com/z/%D0%B4%D0%B5-%D0%BE%D0%B2%D0%BE%D0%B5-%D1%80%D0%B5%D1%88%D0%B5%D0%BD%D0%B8%D0%B5-98383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80" y="555625"/>
            <a:ext cx="22612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940</Words>
  <Application>Microsoft Office PowerPoint</Application>
  <PresentationFormat>Произвольный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JAHON TARIXI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JAHON TARIXI</dc:title>
  <cp:lastModifiedBy>Пользователь</cp:lastModifiedBy>
  <cp:revision>89</cp:revision>
  <dcterms:created xsi:type="dcterms:W3CDTF">2020-04-13T08:05:16Z</dcterms:created>
  <dcterms:modified xsi:type="dcterms:W3CDTF">2021-03-04T06:37:18Z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