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7" r:id="rId3"/>
    <p:sldId id="257" r:id="rId4"/>
    <p:sldId id="258" r:id="rId5"/>
    <p:sldId id="259" r:id="rId6"/>
    <p:sldId id="260" r:id="rId7"/>
    <p:sldId id="261" r:id="rId8"/>
    <p:sldId id="262" r:id="rId9"/>
    <p:sldId id="263" r:id="rId10"/>
    <p:sldId id="280" r:id="rId11"/>
    <p:sldId id="264" r:id="rId12"/>
    <p:sldId id="265" r:id="rId13"/>
    <p:sldId id="284" r:id="rId14"/>
    <p:sldId id="266" r:id="rId15"/>
    <p:sldId id="276" r:id="rId16"/>
    <p:sldId id="283" r:id="rId17"/>
  </p:sldIdLst>
  <p:sldSz cx="5765800" cy="3244850"/>
  <p:notesSz cx="5765800" cy="3244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1" d="100"/>
          <a:sy n="141" d="100"/>
        </p:scale>
        <p:origin x="840"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1">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39" y="102424"/>
            <a:ext cx="5164320"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36105" y="982040"/>
            <a:ext cx="4893589" cy="2018664"/>
          </a:xfrm>
          <a:prstGeom prst="rect">
            <a:avLst/>
          </a:prstGeom>
        </p:spPr>
        <p:txBody>
          <a:bodyPr wrap="square" lIns="0" tIns="0" rIns="0" bIns="0">
            <a:spAutoFit/>
          </a:bodyPr>
          <a:lstStyle>
            <a:lvl1pPr>
              <a:defRPr sz="1400" b="0" i="1">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63" y="-24802"/>
            <a:ext cx="5760085"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288809" y="256519"/>
            <a:ext cx="4080510" cy="476411"/>
          </a:xfrm>
          <a:prstGeom prst="rect">
            <a:avLst/>
          </a:prstGeom>
        </p:spPr>
        <p:txBody>
          <a:bodyPr vert="horz" wrap="square" lIns="0" tIns="14604" rIns="0" bIns="0" rtlCol="0">
            <a:spAutoFit/>
          </a:bodyPr>
          <a:lstStyle/>
          <a:p>
            <a:pPr marL="12700">
              <a:lnSpc>
                <a:spcPct val="100000"/>
              </a:lnSpc>
              <a:spcBef>
                <a:spcPts val="114"/>
              </a:spcBef>
            </a:pPr>
            <a:r>
              <a:rPr lang="en-US" sz="3000" dirty="0" smtClean="0"/>
              <a:t>O‘ZBEKISTON TARIXI </a:t>
            </a:r>
            <a:endParaRPr lang="en-US" sz="3000" dirty="0"/>
          </a:p>
        </p:txBody>
      </p:sp>
      <p:sp>
        <p:nvSpPr>
          <p:cNvPr id="4" name="object 4"/>
          <p:cNvSpPr txBox="1"/>
          <p:nvPr/>
        </p:nvSpPr>
        <p:spPr>
          <a:xfrm>
            <a:off x="749300" y="1167973"/>
            <a:ext cx="4724400" cy="1890261"/>
          </a:xfrm>
          <a:prstGeom prst="rect">
            <a:avLst/>
          </a:prstGeom>
        </p:spPr>
        <p:txBody>
          <a:bodyPr vert="horz" wrap="square" lIns="0" tIns="43180" rIns="0" bIns="0" rtlCol="0">
            <a:spAutoFit/>
          </a:bodyPr>
          <a:lstStyle/>
          <a:p>
            <a:pPr marL="18387">
              <a:lnSpc>
                <a:spcPts val="1952"/>
              </a:lnSpc>
              <a:spcBef>
                <a:spcPts val="110"/>
              </a:spcBef>
            </a:pPr>
            <a:endParaRPr lang="en-US" sz="1600" b="1" dirty="0" smtClean="0">
              <a:solidFill>
                <a:srgbClr val="0070C0"/>
              </a:solidFill>
              <a:latin typeface="Arial" panose="020B0604020202020204" pitchFamily="34" charset="0"/>
              <a:cs typeface="Arial" panose="020B0604020202020204" pitchFamily="34" charset="0"/>
            </a:endParaRPr>
          </a:p>
          <a:p>
            <a:pPr marL="18387" algn="ctr">
              <a:lnSpc>
                <a:spcPts val="1952"/>
              </a:lnSpc>
              <a:spcBef>
                <a:spcPts val="110"/>
              </a:spcBef>
            </a:pPr>
            <a:r>
              <a:rPr lang="en-US" sz="1600" b="1" dirty="0" err="1" smtClean="0">
                <a:solidFill>
                  <a:srgbClr val="0070C0"/>
                </a:solidFill>
                <a:latin typeface="Arial" panose="020B0604020202020204" pitchFamily="34" charset="0"/>
                <a:cs typeface="Arial" panose="020B0604020202020204" pitchFamily="34" charset="0"/>
              </a:rPr>
              <a:t>Mavzu</a:t>
            </a:r>
            <a:r>
              <a:rPr lang="en-US" sz="1600" b="1" dirty="0" smtClean="0">
                <a:solidFill>
                  <a:srgbClr val="0070C0"/>
                </a:solidFill>
                <a:latin typeface="Arial" panose="020B0604020202020204" pitchFamily="34" charset="0"/>
                <a:cs typeface="Arial" panose="020B0604020202020204" pitchFamily="34" charset="0"/>
              </a:rPr>
              <a:t>: </a:t>
            </a:r>
          </a:p>
          <a:p>
            <a:pPr marL="18387">
              <a:lnSpc>
                <a:spcPts val="1952"/>
              </a:lnSpc>
              <a:spcBef>
                <a:spcPts val="110"/>
              </a:spcBef>
            </a:pPr>
            <a:endParaRPr lang="en-US" sz="1600" b="1" dirty="0" smtClean="0">
              <a:solidFill>
                <a:srgbClr val="0070C0"/>
              </a:solidFill>
              <a:latin typeface="Arial" panose="020B0604020202020204" pitchFamily="34" charset="0"/>
              <a:cs typeface="Arial" panose="020B0604020202020204" pitchFamily="34" charset="0"/>
            </a:endParaRPr>
          </a:p>
          <a:p>
            <a:pPr marL="18387">
              <a:lnSpc>
                <a:spcPts val="1952"/>
              </a:lnSpc>
              <a:spcBef>
                <a:spcPts val="110"/>
              </a:spcBef>
            </a:pPr>
            <a:endParaRPr lang="en-US" sz="1600" b="1" dirty="0">
              <a:solidFill>
                <a:srgbClr val="0070C0"/>
              </a:solidFill>
              <a:latin typeface="Arial" panose="020B0604020202020204" pitchFamily="34" charset="0"/>
              <a:cs typeface="Arial" panose="020B0604020202020204" pitchFamily="34" charset="0"/>
            </a:endParaRPr>
          </a:p>
          <a:p>
            <a:pPr marL="18387" algn="ctr">
              <a:lnSpc>
                <a:spcPts val="1952"/>
              </a:lnSpc>
              <a:spcBef>
                <a:spcPts val="110"/>
              </a:spcBef>
            </a:pPr>
            <a:r>
              <a:rPr lang="en-US" b="1" dirty="0" err="1" smtClean="0">
                <a:solidFill>
                  <a:srgbClr val="0070C0"/>
                </a:solidFill>
                <a:latin typeface="Arial" panose="020B0604020202020204" pitchFamily="34" charset="0"/>
                <a:cs typeface="Arial" panose="020B0604020202020204" pitchFamily="34" charset="0"/>
              </a:rPr>
              <a:t>O‘zbekiston</a:t>
            </a:r>
            <a:r>
              <a:rPr lang="en-US" b="1" dirty="0" smtClean="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Respublikasining</a:t>
            </a:r>
            <a:r>
              <a:rPr lang="en-US" b="1" dirty="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Rossiya</a:t>
            </a:r>
            <a:r>
              <a:rPr lang="en-US" b="1" dirty="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Xitoy</a:t>
            </a:r>
            <a:r>
              <a:rPr lang="en-US" b="1" dirty="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va</a:t>
            </a:r>
            <a:r>
              <a:rPr lang="en-US" b="1" dirty="0">
                <a:solidFill>
                  <a:srgbClr val="0070C0"/>
                </a:solidFill>
                <a:latin typeface="Arial" panose="020B0604020202020204" pitchFamily="34" charset="0"/>
                <a:cs typeface="Arial" panose="020B0604020202020204" pitchFamily="34" charset="0"/>
              </a:rPr>
              <a:t> </a:t>
            </a:r>
            <a:r>
              <a:rPr lang="en-US" b="1" dirty="0" smtClean="0">
                <a:solidFill>
                  <a:srgbClr val="0070C0"/>
                </a:solidFill>
                <a:latin typeface="Arial" panose="020B0604020202020204" pitchFamily="34" charset="0"/>
                <a:cs typeface="Arial" panose="020B0604020202020204" pitchFamily="34" charset="0"/>
              </a:rPr>
              <a:t>AQSH </a:t>
            </a:r>
            <a:r>
              <a:rPr lang="en-US" b="1" dirty="0" err="1" smtClean="0">
                <a:solidFill>
                  <a:srgbClr val="0070C0"/>
                </a:solidFill>
                <a:latin typeface="Arial" panose="020B0604020202020204" pitchFamily="34" charset="0"/>
                <a:cs typeface="Arial" panose="020B0604020202020204" pitchFamily="34" charset="0"/>
              </a:rPr>
              <a:t>bilan</a:t>
            </a:r>
            <a:r>
              <a:rPr lang="en-US" b="1" dirty="0" smtClean="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o‘zaro</a:t>
            </a:r>
            <a:r>
              <a:rPr lang="en-US" b="1" dirty="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munosabatlari</a:t>
            </a:r>
            <a:r>
              <a:rPr lang="en-US" sz="1400" b="1" dirty="0">
                <a:solidFill>
                  <a:srgbClr val="0070C0"/>
                </a:solidFill>
                <a:latin typeface="Arial" panose="020B0604020202020204" pitchFamily="34" charset="0"/>
                <a:cs typeface="Arial" panose="020B0604020202020204" pitchFamily="34" charset="0"/>
              </a:rPr>
              <a:t> </a:t>
            </a:r>
            <a:br>
              <a:rPr lang="en-US" sz="1400" b="1" dirty="0">
                <a:solidFill>
                  <a:srgbClr val="0070C0"/>
                </a:solidFill>
                <a:latin typeface="Arial" panose="020B0604020202020204" pitchFamily="34" charset="0"/>
                <a:cs typeface="Arial" panose="020B0604020202020204" pitchFamily="34" charset="0"/>
              </a:rPr>
            </a:br>
            <a:endParaRPr lang="en-US" sz="1400" b="1" dirty="0" smtClean="0">
              <a:solidFill>
                <a:srgbClr val="0070C0"/>
              </a:solidFill>
              <a:latin typeface="Arial" panose="020B0604020202020204" pitchFamily="34" charset="0"/>
              <a:cs typeface="Arial" panose="020B0604020202020204" pitchFamily="34" charset="0"/>
            </a:endParaRPr>
          </a:p>
        </p:txBody>
      </p:sp>
      <p:sp>
        <p:nvSpPr>
          <p:cNvPr id="5" name="object 5"/>
          <p:cNvSpPr/>
          <p:nvPr/>
        </p:nvSpPr>
        <p:spPr>
          <a:xfrm>
            <a:off x="116724" y="1191043"/>
            <a:ext cx="344170" cy="740410"/>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sp>
        <p:nvSpPr>
          <p:cNvPr id="6" name="object 6"/>
          <p:cNvSpPr/>
          <p:nvPr/>
        </p:nvSpPr>
        <p:spPr>
          <a:xfrm>
            <a:off x="135768" y="2109951"/>
            <a:ext cx="344170" cy="960273"/>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grpSp>
        <p:nvGrpSpPr>
          <p:cNvPr id="8" name="object 8"/>
          <p:cNvGrpSpPr/>
          <p:nvPr/>
        </p:nvGrpSpPr>
        <p:grpSpPr>
          <a:xfrm>
            <a:off x="4674660" y="222930"/>
            <a:ext cx="634365" cy="634365"/>
            <a:chOff x="4686759" y="212867"/>
            <a:chExt cx="634365" cy="634365"/>
          </a:xfrm>
        </p:grpSpPr>
        <p:sp>
          <p:nvSpPr>
            <p:cNvPr id="9" name="object 9"/>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10" name="object 10"/>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11" name="object 11"/>
          <p:cNvSpPr txBox="1"/>
          <p:nvPr/>
        </p:nvSpPr>
        <p:spPr>
          <a:xfrm>
            <a:off x="4855805" y="249024"/>
            <a:ext cx="386137" cy="362279"/>
          </a:xfrm>
          <a:prstGeom prst="rect">
            <a:avLst/>
          </a:prstGeom>
        </p:spPr>
        <p:txBody>
          <a:bodyPr vert="horz" wrap="square" lIns="0" tIns="15875" rIns="0" bIns="0" rtlCol="0">
            <a:spAutoFit/>
          </a:bodyPr>
          <a:lstStyle/>
          <a:p>
            <a:pPr>
              <a:lnSpc>
                <a:spcPct val="100000"/>
              </a:lnSpc>
              <a:spcBef>
                <a:spcPts val="125"/>
              </a:spcBef>
            </a:pPr>
            <a:r>
              <a:rPr lang="en-US" sz="2250" b="1" spc="10" dirty="0" smtClean="0">
                <a:solidFill>
                  <a:srgbClr val="FFFFFF"/>
                </a:solidFill>
                <a:latin typeface="Arial"/>
                <a:cs typeface="Arial"/>
              </a:rPr>
              <a:t>1</a:t>
            </a:r>
            <a:r>
              <a:rPr sz="2250" b="1" spc="10" dirty="0" smtClean="0">
                <a:solidFill>
                  <a:srgbClr val="FFFFFF"/>
                </a:solidFill>
                <a:latin typeface="Arial"/>
                <a:cs typeface="Arial"/>
              </a:rPr>
              <a:t>1</a:t>
            </a:r>
            <a:endParaRPr sz="2250" dirty="0">
              <a:latin typeface="Arial"/>
              <a:cs typeface="Arial"/>
            </a:endParaRPr>
          </a:p>
        </p:txBody>
      </p:sp>
      <p:sp>
        <p:nvSpPr>
          <p:cNvPr id="12" name="object 12"/>
          <p:cNvSpPr txBox="1"/>
          <p:nvPr/>
        </p:nvSpPr>
        <p:spPr>
          <a:xfrm>
            <a:off x="4741744" y="551458"/>
            <a:ext cx="500198" cy="258404"/>
          </a:xfrm>
          <a:prstGeom prst="rect">
            <a:avLst/>
          </a:prstGeom>
        </p:spPr>
        <p:txBody>
          <a:bodyPr vert="horz" wrap="square" lIns="0" tIns="12065" rIns="0" bIns="0" rtlCol="0">
            <a:spAutoFit/>
          </a:bodyPr>
          <a:lstStyle/>
          <a:p>
            <a:pPr algn="ctr">
              <a:lnSpc>
                <a:spcPct val="100000"/>
              </a:lnSpc>
              <a:spcBef>
                <a:spcPts val="95"/>
              </a:spcBef>
            </a:pPr>
            <a:r>
              <a:rPr lang="en-US" sz="1600" dirty="0" smtClean="0">
                <a:solidFill>
                  <a:schemeClr val="bg1"/>
                </a:solidFill>
                <a:latin typeface="Times New Roman" panose="02020603050405020304" pitchFamily="18" charset="0"/>
                <a:cs typeface="Times New Roman" panose="02020603050405020304" pitchFamily="18" charset="0"/>
              </a:rPr>
              <a:t>SINF</a:t>
            </a:r>
            <a:endParaRPr sz="1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2813" y="82117"/>
            <a:ext cx="5638800" cy="369332"/>
          </a:xfrm>
          <a:prstGeom prst="rect">
            <a:avLst/>
          </a:prstGeom>
        </p:spPr>
        <p:txBody>
          <a:bodyPr wrap="square">
            <a:spAutoFit/>
          </a:bodyPr>
          <a:lstStyle/>
          <a:p>
            <a:pPr algn="ctr"/>
            <a:r>
              <a:rPr lang="ms-MY" b="1" dirty="0">
                <a:solidFill>
                  <a:schemeClr val="bg1"/>
                </a:solidFill>
              </a:rPr>
              <a:t>O‘zbekiston–AQSH</a:t>
            </a:r>
            <a:endParaRPr lang="ru-RU" sz="1600" dirty="0">
              <a:solidFill>
                <a:schemeClr val="bg1"/>
              </a:solidFill>
              <a:latin typeface="Arial" panose="020B0604020202020204" pitchFamily="34" charset="0"/>
              <a:cs typeface="Arial" panose="020B0604020202020204" pitchFamily="34" charset="0"/>
            </a:endParaRPr>
          </a:p>
        </p:txBody>
      </p:sp>
      <p:sp>
        <p:nvSpPr>
          <p:cNvPr id="2" name="Прямоугольник 1"/>
          <p:cNvSpPr/>
          <p:nvPr/>
        </p:nvSpPr>
        <p:spPr>
          <a:xfrm>
            <a:off x="139700" y="631825"/>
            <a:ext cx="3505200" cy="2514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ms-MY" sz="1300" dirty="0" smtClean="0">
                <a:latin typeface="Arial" panose="020B0604020202020204" pitchFamily="34" charset="0"/>
                <a:cs typeface="Arial" panose="020B0604020202020204" pitchFamily="34" charset="0"/>
              </a:rPr>
              <a:t>   O‘zbekiston </a:t>
            </a:r>
            <a:r>
              <a:rPr lang="ms-MY" sz="1300" dirty="0">
                <a:latin typeface="Arial" panose="020B0604020202020204" pitchFamily="34" charset="0"/>
                <a:cs typeface="Arial" panose="020B0604020202020204" pitchFamily="34" charset="0"/>
              </a:rPr>
              <a:t>bilan </a:t>
            </a:r>
            <a:r>
              <a:rPr lang="ms-MY" sz="1300" dirty="0" smtClean="0">
                <a:latin typeface="Arial" panose="020B0604020202020204" pitchFamily="34" charset="0"/>
                <a:cs typeface="Arial" panose="020B0604020202020204" pitchFamily="34" charset="0"/>
              </a:rPr>
              <a:t>AQSh </a:t>
            </a:r>
            <a:r>
              <a:rPr lang="ms-MY" sz="1300" dirty="0">
                <a:latin typeface="Arial" panose="020B0604020202020204" pitchFamily="34" charset="0"/>
                <a:cs typeface="Arial" panose="020B0604020202020204" pitchFamily="34" charset="0"/>
              </a:rPr>
              <a:t>o‘rtasida davlatlararo aloqalar mustaqillikning dastlabki yillaridayoq yo‘lga qo‘yildi. 1992-yil fevralda AQSH davlat kotibi O‘zbekistonga rasmiy tashrif buyurdi va ikki davlat o‘rtasida diplomatik aloqalar o‘rnatildi. </a:t>
            </a:r>
            <a:r>
              <a:rPr lang="ms-MY" sz="1300" dirty="0" smtClean="0">
                <a:latin typeface="Arial" panose="020B0604020202020204" pitchFamily="34" charset="0"/>
                <a:cs typeface="Arial" panose="020B0604020202020204" pitchFamily="34" charset="0"/>
              </a:rPr>
              <a:t>1992-yil </a:t>
            </a:r>
            <a:r>
              <a:rPr lang="ms-MY" sz="1300" dirty="0">
                <a:latin typeface="Arial" panose="020B0604020202020204" pitchFamily="34" charset="0"/>
                <a:cs typeface="Arial" panose="020B0604020202020204" pitchFamily="34" charset="0"/>
              </a:rPr>
              <a:t>martda Toshkentda birinchi bo‘lib AQSHning elchixonasi ochildi. </a:t>
            </a:r>
            <a:r>
              <a:rPr lang="ms-MY" sz="1300" dirty="0" smtClean="0">
                <a:latin typeface="Arial" panose="020B0604020202020204" pitchFamily="34" charset="0"/>
                <a:cs typeface="Arial" panose="020B0604020202020204" pitchFamily="34" charset="0"/>
              </a:rPr>
              <a:t>O‘zbekiston birinchi Prezidenti </a:t>
            </a:r>
            <a:r>
              <a:rPr lang="ms-MY" sz="1300" dirty="0">
                <a:latin typeface="Arial" panose="020B0604020202020204" pitchFamily="34" charset="0"/>
                <a:cs typeface="Arial" panose="020B0604020202020204" pitchFamily="34" charset="0"/>
              </a:rPr>
              <a:t>I.Karimovning 1996-yil iyunda AQSHda bo‘lishi O‘zbekiston va Amerika munosabatlarini yangi pog‘onaga ko‘tardi. Islom Karimov AQSH Prezidenti Bill Klinton bilan uchrashdi. </a:t>
            </a:r>
            <a:endParaRPr lang="ru-RU" sz="1300" dirty="0">
              <a:latin typeface="Arial" panose="020B0604020202020204" pitchFamily="34" charset="0"/>
              <a:cs typeface="Arial" panose="020B0604020202020204" pitchFamily="34" charset="0"/>
            </a:endParaRPr>
          </a:p>
        </p:txBody>
      </p:sp>
      <p:pic>
        <p:nvPicPr>
          <p:cNvPr id="10242" name="Picture 2" descr="https://img.buzzfeed.com/buzzfeed-static/static/2016-08/29/15/asset/buzzfeed-prod-fastlane03/sub-buzz-5673-1472500775-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9246" y="631825"/>
            <a:ext cx="1981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2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612" y="95494"/>
            <a:ext cx="4436109" cy="332142"/>
          </a:xfrm>
          <a:prstGeom prst="rect">
            <a:avLst/>
          </a:prstGeom>
        </p:spPr>
        <p:txBody>
          <a:bodyPr vert="horz" wrap="square" lIns="0" tIns="16510" rIns="0" bIns="0" rtlCol="0">
            <a:spAutoFit/>
          </a:bodyPr>
          <a:lstStyle/>
          <a:p>
            <a:pPr algn="ctr"/>
            <a:r>
              <a:rPr lang="ms-MY" sz="2000" dirty="0"/>
              <a:t>O‘zbekiston–AQSH</a:t>
            </a:r>
            <a:endParaRPr lang="ru-RU" sz="1800" dirty="0">
              <a:latin typeface="Arial" panose="020B0604020202020204" pitchFamily="34" charset="0"/>
              <a:cs typeface="Arial" panose="020B0604020202020204" pitchFamily="34" charset="0"/>
            </a:endParaRPr>
          </a:p>
        </p:txBody>
      </p:sp>
      <p:sp>
        <p:nvSpPr>
          <p:cNvPr id="3" name="Прямоугольник 2"/>
          <p:cNvSpPr/>
          <p:nvPr/>
        </p:nvSpPr>
        <p:spPr>
          <a:xfrm>
            <a:off x="139700" y="632031"/>
            <a:ext cx="3581400" cy="1828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s-MY" sz="1100" dirty="0" smtClean="0">
                <a:latin typeface="Arial" panose="020B0604020202020204" pitchFamily="34" charset="0"/>
                <a:cs typeface="Arial" panose="020B0604020202020204" pitchFamily="34" charset="0"/>
              </a:rPr>
              <a:t>Bu uchrashuvda Ikki </a:t>
            </a:r>
            <a:r>
              <a:rPr lang="ms-MY" sz="1100" dirty="0">
                <a:latin typeface="Arial" panose="020B0604020202020204" pitchFamily="34" charset="0"/>
                <a:cs typeface="Arial" panose="020B0604020202020204" pitchFamily="34" charset="0"/>
              </a:rPr>
              <a:t>mamlakat o‘rtasidagi munosabatlarni </a:t>
            </a:r>
            <a:r>
              <a:rPr lang="ms-MY" sz="1100" dirty="0" smtClean="0">
                <a:latin typeface="Arial" panose="020B0604020202020204" pitchFamily="34" charset="0"/>
                <a:cs typeface="Arial" panose="020B0604020202020204" pitchFamily="34" charset="0"/>
              </a:rPr>
              <a:t>chuqurlashtirish</a:t>
            </a:r>
            <a:r>
              <a:rPr lang="ms-MY" sz="1100" dirty="0">
                <a:latin typeface="Arial" panose="020B0604020202020204" pitchFamily="34" charset="0"/>
                <a:cs typeface="Arial" panose="020B0604020202020204" pitchFamily="34" charset="0"/>
              </a:rPr>
              <a:t>, tomonlar manfaatiga daxldor bo‘lgan siyosiy, iqtisodiy, xavfsizlik masalalari muhokama etildi. Bill Klinton AQSH ma’muriyati Markaziy Osiyo </a:t>
            </a:r>
            <a:r>
              <a:rPr lang="ms-MY" sz="1100" dirty="0" smtClean="0">
                <a:latin typeface="Arial" panose="020B0604020202020204" pitchFamily="34" charset="0"/>
                <a:cs typeface="Arial" panose="020B0604020202020204" pitchFamily="34" charset="0"/>
              </a:rPr>
              <a:t>mamlakatlarining </a:t>
            </a:r>
            <a:r>
              <a:rPr lang="ms-MY" sz="1100" dirty="0">
                <a:latin typeface="Arial" panose="020B0604020202020204" pitchFamily="34" charset="0"/>
                <a:cs typeface="Arial" panose="020B0604020202020204" pitchFamily="34" charset="0"/>
              </a:rPr>
              <a:t>mustaqilligi, barqarorligi va ravnaqidan </a:t>
            </a:r>
            <a:r>
              <a:rPr lang="ms-MY" sz="1100" dirty="0" smtClean="0">
                <a:latin typeface="Arial" panose="020B0604020202020204" pitchFamily="34" charset="0"/>
                <a:cs typeface="Arial" panose="020B0604020202020204" pitchFamily="34" charset="0"/>
              </a:rPr>
              <a:t>manfaatdor </a:t>
            </a:r>
            <a:r>
              <a:rPr lang="ms-MY" sz="1100" dirty="0">
                <a:latin typeface="Arial" panose="020B0604020202020204" pitchFamily="34" charset="0"/>
                <a:cs typeface="Arial" panose="020B0604020202020204" pitchFamily="34" charset="0"/>
              </a:rPr>
              <a:t>ekanini, O‘zbekiston bilan qalin </a:t>
            </a:r>
            <a:r>
              <a:rPr lang="ms-MY" sz="1100" dirty="0" smtClean="0">
                <a:latin typeface="Arial" panose="020B0604020202020204" pitchFamily="34" charset="0"/>
                <a:cs typeface="Arial" panose="020B0604020202020204" pitchFamily="34" charset="0"/>
              </a:rPr>
              <a:t>munosabatlar </a:t>
            </a:r>
            <a:r>
              <a:rPr lang="ms-MY" sz="1100" dirty="0">
                <a:latin typeface="Arial" panose="020B0604020202020204" pitchFamily="34" charset="0"/>
                <a:cs typeface="Arial" panose="020B0604020202020204" pitchFamily="34" charset="0"/>
              </a:rPr>
              <a:t>o‘rnatishni istayotganini, O‘zbekistonning tezroq dunyo hamjamiyatiga integratsiyalashuvi yo‘lida yordam berajagini ta’kidladi.</a:t>
            </a:r>
            <a:endParaRPr lang="en-US" sz="1100" dirty="0">
              <a:latin typeface="Arial" panose="020B0604020202020204" pitchFamily="34" charset="0"/>
              <a:cs typeface="Arial" panose="020B0604020202020204" pitchFamily="34" charset="0"/>
            </a:endParaRPr>
          </a:p>
        </p:txBody>
      </p:sp>
      <p:sp>
        <p:nvSpPr>
          <p:cNvPr id="7" name="Прямоугольник 6"/>
          <p:cNvSpPr/>
          <p:nvPr/>
        </p:nvSpPr>
        <p:spPr>
          <a:xfrm>
            <a:off x="139700" y="2536824"/>
            <a:ext cx="5523202" cy="533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s-MY" sz="1100" dirty="0" smtClean="0">
                <a:latin typeface="Arial" panose="020B0604020202020204" pitchFamily="34" charset="0"/>
                <a:cs typeface="Arial" panose="020B0604020202020204" pitchFamily="34" charset="0"/>
              </a:rPr>
              <a:t>1996-yilda </a:t>
            </a:r>
            <a:r>
              <a:rPr lang="ms-MY" sz="1100" dirty="0">
                <a:latin typeface="Arial" panose="020B0604020202020204" pitchFamily="34" charset="0"/>
                <a:cs typeface="Arial" panose="020B0604020202020204" pitchFamily="34" charset="0"/>
              </a:rPr>
              <a:t>O‘zbekistonning AQSHdagi elchixonasi ochildi. O‘zbekiston Prezidenti boshliq davlat delegatsiyasining AQSHda bo‘lishi chet el </a:t>
            </a:r>
            <a:r>
              <a:rPr lang="ms-MY" sz="1100" dirty="0" smtClean="0">
                <a:latin typeface="Arial" panose="020B0604020202020204" pitchFamily="34" charset="0"/>
                <a:cs typeface="Arial" panose="020B0604020202020204" pitchFamily="34" charset="0"/>
              </a:rPr>
              <a:t>sarmoyasi </a:t>
            </a:r>
            <a:r>
              <a:rPr lang="ms-MY" sz="1100" dirty="0">
                <a:latin typeface="Arial" panose="020B0604020202020204" pitchFamily="34" charset="0"/>
                <a:cs typeface="Arial" panose="020B0604020202020204" pitchFamily="34" charset="0"/>
              </a:rPr>
              <a:t>uchun respublikada yaratilgan shart-sharoitlar to‘g‘risidagi axborot taqchilligini bartaraf </a:t>
            </a:r>
            <a:r>
              <a:rPr lang="ms-MY" sz="1100" dirty="0" smtClean="0">
                <a:latin typeface="Arial" panose="020B0604020202020204" pitchFamily="34" charset="0"/>
                <a:cs typeface="Arial" panose="020B0604020202020204" pitchFamily="34" charset="0"/>
              </a:rPr>
              <a:t>etdi.</a:t>
            </a:r>
            <a:endParaRPr lang="en-US" sz="1100" dirty="0">
              <a:latin typeface="Arial" panose="020B0604020202020204" pitchFamily="34" charset="0"/>
              <a:cs typeface="Arial" panose="020B0604020202020204" pitchFamily="34" charset="0"/>
            </a:endParaRPr>
          </a:p>
        </p:txBody>
      </p:sp>
      <p:pic>
        <p:nvPicPr>
          <p:cNvPr id="9218" name="Picture 2" descr="https://upload.wikimedia.org/wikipedia/commons/thumb/4/49/44_Bill_Clinton_3x4.jpg/900px-44_Bill_Clinton_3x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9700" y="632031"/>
            <a:ext cx="1637002" cy="18285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464" y="115400"/>
            <a:ext cx="5139071" cy="324448"/>
          </a:xfrm>
          <a:prstGeom prst="rect">
            <a:avLst/>
          </a:prstGeom>
        </p:spPr>
        <p:txBody>
          <a:bodyPr vert="horz" wrap="square" lIns="0" tIns="16510" rIns="0" bIns="0" rtlCol="0">
            <a:spAutoFit/>
          </a:bodyPr>
          <a:lstStyle/>
          <a:p>
            <a:pPr marL="12700" algn="ctr">
              <a:lnSpc>
                <a:spcPct val="100000"/>
              </a:lnSpc>
              <a:spcBef>
                <a:spcPts val="130"/>
              </a:spcBef>
            </a:pPr>
            <a:r>
              <a:rPr lang="ms-MY" sz="2000" dirty="0"/>
              <a:t>O‘zbekiston–AQSH</a:t>
            </a:r>
            <a:endParaRPr sz="2000" spc="-10" dirty="0">
              <a:latin typeface="Arial" panose="020B0604020202020204" pitchFamily="34" charset="0"/>
              <a:cs typeface="Arial" panose="020B0604020202020204" pitchFamily="34" charset="0"/>
            </a:endParaRPr>
          </a:p>
        </p:txBody>
      </p:sp>
      <p:sp>
        <p:nvSpPr>
          <p:cNvPr id="4" name="Прямоугольник 3"/>
          <p:cNvSpPr/>
          <p:nvPr/>
        </p:nvSpPr>
        <p:spPr>
          <a:xfrm>
            <a:off x="1130300" y="631826"/>
            <a:ext cx="4495799" cy="914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ms-MY" sz="1200" dirty="0" smtClean="0">
                <a:latin typeface="Arial" panose="020B0604020202020204" pitchFamily="34" charset="0"/>
                <a:cs typeface="Arial" panose="020B0604020202020204" pitchFamily="34" charset="0"/>
              </a:rPr>
              <a:t>    2002-yil </a:t>
            </a:r>
            <a:r>
              <a:rPr lang="ms-MY" sz="1200" dirty="0">
                <a:latin typeface="Arial" panose="020B0604020202020204" pitchFamily="34" charset="0"/>
                <a:cs typeface="Arial" panose="020B0604020202020204" pitchFamily="34" charset="0"/>
              </a:rPr>
              <a:t>mart oyida O‘zbekiston </a:t>
            </a:r>
            <a:r>
              <a:rPr lang="ms-MY" sz="1200" dirty="0" smtClean="0">
                <a:latin typeface="Arial" panose="020B0604020202020204" pitchFamily="34" charset="0"/>
                <a:cs typeface="Arial" panose="020B0604020202020204" pitchFamily="34" charset="0"/>
              </a:rPr>
              <a:t>birinchi Prezidenti </a:t>
            </a:r>
            <a:r>
              <a:rPr lang="ms-MY" sz="1200" dirty="0">
                <a:latin typeface="Arial" panose="020B0604020202020204" pitchFamily="34" charset="0"/>
                <a:cs typeface="Arial" panose="020B0604020202020204" pitchFamily="34" charset="0"/>
              </a:rPr>
              <a:t>Islom Karimov boshliq davlat delegatsiyasi rasmiy davlat tashrifi bilan AQSHda bo‘ldi. AQSHni sinovli damlarda qo‘llab-quvvatlagani uchun 2002-yil Islom Karimov Amerika jamoatchiligi tomonidan «Xalqaro miqyosdagi lider» mukofoti bilan </a:t>
            </a:r>
            <a:r>
              <a:rPr lang="ms-MY" sz="1200" dirty="0" smtClean="0">
                <a:latin typeface="Arial" panose="020B0604020202020204" pitchFamily="34" charset="0"/>
                <a:cs typeface="Arial" panose="020B0604020202020204" pitchFamily="34" charset="0"/>
              </a:rPr>
              <a:t>taqdirlandi.</a:t>
            </a:r>
            <a:endParaRPr lang="ru-RU" sz="1200" dirty="0">
              <a:latin typeface="Arial" panose="020B0604020202020204" pitchFamily="34" charset="0"/>
              <a:cs typeface="Arial" panose="020B0604020202020204" pitchFamily="34" charset="0"/>
            </a:endParaRPr>
          </a:p>
        </p:txBody>
      </p:sp>
      <p:sp>
        <p:nvSpPr>
          <p:cNvPr id="8" name="Прямоугольник 7"/>
          <p:cNvSpPr/>
          <p:nvPr/>
        </p:nvSpPr>
        <p:spPr>
          <a:xfrm>
            <a:off x="1130300" y="1774825"/>
            <a:ext cx="4495800" cy="131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s-MY" sz="1200" dirty="0">
                <a:latin typeface="Arial" panose="020B0604020202020204" pitchFamily="34" charset="0"/>
                <a:cs typeface="Arial" panose="020B0604020202020204" pitchFamily="34" charset="0"/>
              </a:rPr>
              <a:t>2017-yil may oyida O‘zbekiston Prezidenti Shavkat Mirziyoyev </a:t>
            </a:r>
            <a:r>
              <a:rPr lang="ms-MY" sz="1200" dirty="0" smtClean="0">
                <a:latin typeface="Arial" panose="020B0604020202020204" pitchFamily="34" charset="0"/>
                <a:cs typeface="Arial" panose="020B0604020202020204" pitchFamily="34" charset="0"/>
              </a:rPr>
              <a:t>Saudiya </a:t>
            </a:r>
            <a:r>
              <a:rPr lang="ms-MY" sz="1200" dirty="0">
                <a:latin typeface="Arial" panose="020B0604020202020204" pitchFamily="34" charset="0"/>
                <a:cs typeface="Arial" panose="020B0604020202020204" pitchFamily="34" charset="0"/>
              </a:rPr>
              <a:t>Arabistoni poytaxti Ar-Riyod shahrida bo‘lib o‘tgan AQSh va arab-musulmon davlatlari sammitida ishtirok etdi. Sammit doirasida Shavkat Mirziyoyev va AQSh prezidenti Donald Tramp ilk bor uchrashdi. Donald Tramp davlatimiz rahbari bilan uchrashuvda O‘zbekistonda olib borilayotgan </a:t>
            </a:r>
            <a:r>
              <a:rPr lang="ms-MY" sz="1200" dirty="0" smtClean="0">
                <a:latin typeface="Arial" panose="020B0604020202020204" pitchFamily="34" charset="0"/>
                <a:cs typeface="Arial" panose="020B0604020202020204" pitchFamily="34" charset="0"/>
              </a:rPr>
              <a:t>islo</a:t>
            </a:r>
            <a:r>
              <a:rPr lang="ms-MY" sz="1200" dirty="0">
                <a:latin typeface="Arial" panose="020B0604020202020204" pitchFamily="34" charset="0"/>
                <a:cs typeface="Arial" panose="020B0604020202020204" pitchFamily="34" charset="0"/>
              </a:rPr>
              <a:t>hotlar jarayonini yuqori </a:t>
            </a:r>
            <a:r>
              <a:rPr lang="ms-MY" sz="1200" dirty="0" smtClean="0">
                <a:latin typeface="Arial" panose="020B0604020202020204" pitchFamily="34" charset="0"/>
                <a:cs typeface="Arial" panose="020B0604020202020204" pitchFamily="34" charset="0"/>
              </a:rPr>
              <a:t>baholadi. </a:t>
            </a:r>
            <a:endParaRPr lang="ru-RU" sz="1200" dirty="0">
              <a:latin typeface="Arial" panose="020B0604020202020204" pitchFamily="34" charset="0"/>
              <a:cs typeface="Arial" panose="020B0604020202020204" pitchFamily="34" charset="0"/>
            </a:endParaRPr>
          </a:p>
        </p:txBody>
      </p:sp>
      <p:pic>
        <p:nvPicPr>
          <p:cNvPr id="9" name="image96.jpeg"/>
          <p:cNvPicPr/>
          <p:nvPr/>
        </p:nvPicPr>
        <p:blipFill>
          <a:blip r:embed="rId2" cstate="print"/>
          <a:stretch>
            <a:fillRect/>
          </a:stretch>
        </p:blipFill>
        <p:spPr>
          <a:xfrm>
            <a:off x="139700" y="625552"/>
            <a:ext cx="914400" cy="920673"/>
          </a:xfrm>
          <a:prstGeom prst="rect">
            <a:avLst/>
          </a:prstGeom>
        </p:spPr>
      </p:pic>
      <p:pic>
        <p:nvPicPr>
          <p:cNvPr id="10" name="image98.jpeg"/>
          <p:cNvPicPr/>
          <p:nvPr/>
        </p:nvPicPr>
        <p:blipFill>
          <a:blip r:embed="rId3" cstate="print"/>
          <a:stretch>
            <a:fillRect/>
          </a:stretch>
        </p:blipFill>
        <p:spPr>
          <a:xfrm>
            <a:off x="139700" y="1901225"/>
            <a:ext cx="941495" cy="1066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97.jpeg"/>
          <p:cNvPicPr/>
          <p:nvPr/>
        </p:nvPicPr>
        <p:blipFill>
          <a:blip r:embed="rId2" cstate="print"/>
          <a:stretch>
            <a:fillRect/>
          </a:stretch>
        </p:blipFill>
        <p:spPr>
          <a:xfrm>
            <a:off x="1816100" y="631825"/>
            <a:ext cx="3835717" cy="2438400"/>
          </a:xfrm>
          <a:prstGeom prst="rect">
            <a:avLst/>
          </a:prstGeom>
        </p:spPr>
      </p:pic>
      <p:sp>
        <p:nvSpPr>
          <p:cNvPr id="5" name="Прямоугольник 4"/>
          <p:cNvSpPr/>
          <p:nvPr/>
        </p:nvSpPr>
        <p:spPr>
          <a:xfrm>
            <a:off x="139700" y="631825"/>
            <a:ext cx="1600200" cy="2438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ms-MY" sz="1100" dirty="0" smtClean="0">
                <a:solidFill>
                  <a:srgbClr val="0070C0"/>
                </a:solidFill>
                <a:latin typeface="Arial" panose="020B0604020202020204" pitchFamily="34" charset="0"/>
                <a:cs typeface="Arial" panose="020B0604020202020204" pitchFamily="34" charset="0"/>
              </a:rPr>
              <a:t>2017-yil </a:t>
            </a:r>
            <a:r>
              <a:rPr lang="ms-MY" sz="1100" dirty="0">
                <a:solidFill>
                  <a:srgbClr val="0070C0"/>
                </a:solidFill>
                <a:latin typeface="Arial" panose="020B0604020202020204" pitchFamily="34" charset="0"/>
                <a:cs typeface="Arial" panose="020B0604020202020204" pitchFamily="34" charset="0"/>
              </a:rPr>
              <a:t>sentabrda O‘zbekiston Prezidenti </a:t>
            </a:r>
            <a:r>
              <a:rPr lang="ms-MY" sz="1100" dirty="0" smtClean="0">
                <a:solidFill>
                  <a:srgbClr val="0070C0"/>
                </a:solidFill>
                <a:latin typeface="Arial" panose="020B0604020202020204" pitchFamily="34" charset="0"/>
                <a:cs typeface="Arial" panose="020B0604020202020204" pitchFamily="34" charset="0"/>
              </a:rPr>
              <a:t>Sh. </a:t>
            </a:r>
            <a:r>
              <a:rPr lang="ms-MY" sz="1100" dirty="0">
                <a:solidFill>
                  <a:srgbClr val="0070C0"/>
                </a:solidFill>
                <a:latin typeface="Arial" panose="020B0604020202020204" pitchFamily="34" charset="0"/>
                <a:cs typeface="Arial" panose="020B0604020202020204" pitchFamily="34" charset="0"/>
              </a:rPr>
              <a:t>Mirziyoyev </a:t>
            </a:r>
            <a:r>
              <a:rPr lang="ms-MY" sz="1100" dirty="0" smtClean="0">
                <a:solidFill>
                  <a:srgbClr val="0070C0"/>
                </a:solidFill>
                <a:latin typeface="Arial" panose="020B0604020202020204" pitchFamily="34" charset="0"/>
                <a:cs typeface="Arial" panose="020B0604020202020204" pitchFamily="34" charset="0"/>
              </a:rPr>
              <a:t>BMT-ning </a:t>
            </a:r>
            <a:r>
              <a:rPr lang="ms-MY" sz="1100" dirty="0">
                <a:solidFill>
                  <a:srgbClr val="0070C0"/>
                </a:solidFill>
                <a:latin typeface="Arial" panose="020B0604020202020204" pitchFamily="34" charset="0"/>
                <a:cs typeface="Arial" panose="020B0604020202020204" pitchFamily="34" charset="0"/>
              </a:rPr>
              <a:t>72-sessiyayasi munosabati bilan Amerika Qo‘shma Shtatlarida bo‘ldi va u yerda istiqomat qilayotgan bir guruh o‘zbekistonliklar bilan uchrashdi.</a:t>
            </a:r>
            <a:endParaRPr lang="ru-RU" sz="1100" dirty="0">
              <a:solidFill>
                <a:srgbClr val="0070C0"/>
              </a:solidFill>
              <a:latin typeface="Arial" panose="020B0604020202020204" pitchFamily="34" charset="0"/>
              <a:cs typeface="Arial" panose="020B0604020202020204" pitchFamily="34" charset="0"/>
            </a:endParaRPr>
          </a:p>
        </p:txBody>
      </p:sp>
      <p:sp>
        <p:nvSpPr>
          <p:cNvPr id="6" name="Прямоугольник 5"/>
          <p:cNvSpPr/>
          <p:nvPr/>
        </p:nvSpPr>
        <p:spPr>
          <a:xfrm>
            <a:off x="1587500" y="98425"/>
            <a:ext cx="2172390" cy="369332"/>
          </a:xfrm>
          <a:prstGeom prst="rect">
            <a:avLst/>
          </a:prstGeom>
        </p:spPr>
        <p:txBody>
          <a:bodyPr wrap="none">
            <a:spAutoFit/>
          </a:bodyPr>
          <a:lstStyle/>
          <a:p>
            <a:r>
              <a:rPr lang="ms-MY" dirty="0">
                <a:solidFill>
                  <a:schemeClr val="bg1"/>
                </a:solidFill>
                <a:latin typeface="Arial" panose="020B0604020202020204" pitchFamily="34" charset="0"/>
                <a:cs typeface="Arial" panose="020B0604020202020204" pitchFamily="34" charset="0"/>
              </a:rPr>
              <a:t>O‘zbekiston–AQSH</a:t>
            </a:r>
            <a:endParaRPr lang="ru-R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73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864" y="71164"/>
            <a:ext cx="5650865" cy="484462"/>
          </a:xfrm>
          <a:custGeom>
            <a:avLst/>
            <a:gdLst/>
            <a:ahLst/>
            <a:cxnLst/>
            <a:rect l="l" t="t" r="r" b="b"/>
            <a:pathLst>
              <a:path w="5650865" h="748665">
                <a:moveTo>
                  <a:pt x="5650710" y="0"/>
                </a:moveTo>
                <a:lnTo>
                  <a:pt x="0" y="0"/>
                </a:lnTo>
                <a:lnTo>
                  <a:pt x="0" y="748562"/>
                </a:lnTo>
                <a:lnTo>
                  <a:pt x="5650710" y="748562"/>
                </a:lnTo>
                <a:lnTo>
                  <a:pt x="565071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1130300" y="89741"/>
            <a:ext cx="3346905" cy="335989"/>
          </a:xfrm>
          <a:prstGeom prst="rect">
            <a:avLst/>
          </a:prstGeom>
        </p:spPr>
        <p:txBody>
          <a:bodyPr vert="horz" wrap="square" lIns="0" tIns="40640" rIns="0" bIns="0" rtlCol="0">
            <a:spAutoFit/>
          </a:bodyPr>
          <a:lstStyle/>
          <a:p>
            <a:pPr marL="12700" marR="5080">
              <a:lnSpc>
                <a:spcPts val="2330"/>
              </a:lnSpc>
              <a:spcBef>
                <a:spcPts val="320"/>
              </a:spcBef>
            </a:pPr>
            <a:r>
              <a:rPr lang="ms-MY" sz="2000" dirty="0"/>
              <a:t>O‘zbekiston–AQSH</a:t>
            </a:r>
            <a:endParaRPr sz="2000" spc="15" dirty="0"/>
          </a:p>
        </p:txBody>
      </p:sp>
      <p:sp>
        <p:nvSpPr>
          <p:cNvPr id="4" name="Прямоугольник 3"/>
          <p:cNvSpPr/>
          <p:nvPr/>
        </p:nvSpPr>
        <p:spPr>
          <a:xfrm>
            <a:off x="4429760" y="2393470"/>
            <a:ext cx="1271784" cy="6005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err="1" smtClean="0">
                <a:latin typeface="Arial" panose="020B0604020202020204" pitchFamily="34" charset="0"/>
                <a:cs typeface="Arial" panose="020B0604020202020204" pitchFamily="34" charset="0"/>
              </a:rPr>
              <a:t>Sh.Mirziyoyevning</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D.Tramp</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bilan</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AQShdagi</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rasmiy</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uchrashuvi</a:t>
            </a:r>
            <a:endParaRPr lang="ru-RU" sz="900" dirty="0"/>
          </a:p>
        </p:txBody>
      </p:sp>
      <p:sp>
        <p:nvSpPr>
          <p:cNvPr id="11" name="Прямоугольник 10"/>
          <p:cNvSpPr/>
          <p:nvPr/>
        </p:nvSpPr>
        <p:spPr>
          <a:xfrm>
            <a:off x="34095" y="2460625"/>
            <a:ext cx="1142316" cy="4805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err="1" smtClean="0">
                <a:latin typeface="Arial" panose="020B0604020202020204" pitchFamily="34" charset="0"/>
                <a:cs typeface="Arial" panose="020B0604020202020204" pitchFamily="34" charset="0"/>
              </a:rPr>
              <a:t>Sh.Mirziyoyev</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M.Pompeoni</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qabul</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qildi</a:t>
            </a:r>
            <a:r>
              <a:rPr lang="en-US" sz="900" dirty="0" smtClean="0">
                <a:latin typeface="Arial" panose="020B0604020202020204" pitchFamily="34" charset="0"/>
                <a:cs typeface="Arial" panose="020B0604020202020204" pitchFamily="34" charset="0"/>
              </a:rPr>
              <a:t>.</a:t>
            </a:r>
            <a:endParaRPr lang="ru-RU" sz="900" dirty="0">
              <a:latin typeface="Arial" panose="020B0604020202020204" pitchFamily="34" charset="0"/>
              <a:cs typeface="Arial" panose="020B0604020202020204" pitchFamily="34" charset="0"/>
            </a:endParaRPr>
          </a:p>
        </p:txBody>
      </p:sp>
      <p:sp>
        <p:nvSpPr>
          <p:cNvPr id="5" name="Прямоугольник 4"/>
          <p:cNvSpPr/>
          <p:nvPr/>
        </p:nvSpPr>
        <p:spPr>
          <a:xfrm>
            <a:off x="1231999" y="631825"/>
            <a:ext cx="3119314" cy="2514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1200" dirty="0">
                <a:latin typeface="Arial" panose="020B0604020202020204" pitchFamily="34" charset="0"/>
                <a:cs typeface="Arial" panose="020B0604020202020204" pitchFamily="34" charset="0"/>
              </a:rPr>
              <a:t> </a:t>
            </a:r>
            <a:r>
              <a:rPr lang="ms-MY" sz="1200" dirty="0">
                <a:latin typeface="Arial" panose="020B0604020202020204" pitchFamily="34" charset="0"/>
                <a:cs typeface="Arial" panose="020B0604020202020204" pitchFamily="34" charset="0"/>
              </a:rPr>
              <a:t>Vatandoshlar ilm-fan, ta’lim, </a:t>
            </a:r>
            <a:r>
              <a:rPr lang="ms-MY" sz="1200" dirty="0" smtClean="0">
                <a:latin typeface="Arial" panose="020B0604020202020204" pitchFamily="34" charset="0"/>
                <a:cs typeface="Arial" panose="020B0604020202020204" pitchFamily="34" charset="0"/>
              </a:rPr>
              <a:t>texnologiya</a:t>
            </a:r>
            <a:r>
              <a:rPr lang="ms-MY" sz="1200" dirty="0">
                <a:latin typeface="Arial" panose="020B0604020202020204" pitchFamily="34" charset="0"/>
                <a:cs typeface="Arial" panose="020B0604020202020204" pitchFamily="34" charset="0"/>
              </a:rPr>
              <a:t>, investitsiya va boshqa sohalarni rivojlantirish, O‘zbekiston va AQSh muassasalari o‘rtasidagi aloqalarni mustahkamlash bo‘yicha o‘z </a:t>
            </a:r>
            <a:r>
              <a:rPr lang="ms-MY" sz="1200" dirty="0" smtClean="0">
                <a:latin typeface="Arial" panose="020B0604020202020204" pitchFamily="34" charset="0"/>
                <a:cs typeface="Arial" panose="020B0604020202020204" pitchFamily="34" charset="0"/>
              </a:rPr>
              <a:t>fikr-muloha-zalarini </a:t>
            </a:r>
            <a:r>
              <a:rPr lang="ms-MY" sz="1200" dirty="0">
                <a:latin typeface="Arial" panose="020B0604020202020204" pitchFamily="34" charset="0"/>
                <a:cs typeface="Arial" panose="020B0604020202020204" pitchFamily="34" charset="0"/>
              </a:rPr>
              <a:t>bayon etdi. Shavkat Mirziyoyev ularga murojaat qilar ekan, O‘zbekistonda amalga oshirilayotgan keng ko‘lamli islohotlarga daxldor bo‘lish, zamonaviy bilim va tajribalarini mamlakat rivojiga yo‘naltirishga da’vat etdi. Bugungi kunda O‘zbekiston va AQSH strategik hamkor va sherik mamlakatlardir</a:t>
            </a:r>
            <a:r>
              <a:rPr lang="ms-MY" sz="1200" b="1" dirty="0">
                <a:latin typeface="Arial" panose="020B0604020202020204" pitchFamily="34" charset="0"/>
                <a:cs typeface="Arial" panose="020B0604020202020204" pitchFamily="34" charset="0"/>
              </a:rPr>
              <a:t>.</a:t>
            </a:r>
            <a:endParaRPr lang="ru-RU" sz="1200" dirty="0">
              <a:solidFill>
                <a:schemeClr val="tx1"/>
              </a:solidFill>
              <a:latin typeface="Arial" panose="020B0604020202020204" pitchFamily="34" charset="0"/>
              <a:cs typeface="Arial" panose="020B0604020202020204" pitchFamily="34" charset="0"/>
            </a:endParaRPr>
          </a:p>
        </p:txBody>
      </p:sp>
      <p:pic>
        <p:nvPicPr>
          <p:cNvPr id="8194" name="Picture 2" descr="https://storage.kun.uz/source/5/nkmKf5heGR9hDY2r7ndh0Op9hvt2-ow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68" y="924811"/>
            <a:ext cx="1129843" cy="139522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pbs.twimg.com/media/DddAwmFW4AUqQ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900" y="922880"/>
            <a:ext cx="1324369" cy="13971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320" y="89581"/>
            <a:ext cx="5029200" cy="315471"/>
          </a:xfrm>
        </p:spPr>
        <p:txBody>
          <a:bodyPr/>
          <a:lstStyle/>
          <a:p>
            <a:r>
              <a:rPr lang="en-US" b="0" dirty="0" err="1"/>
              <a:t>Mustahkamlash</a:t>
            </a:r>
            <a:r>
              <a:rPr lang="en-US" b="0" dirty="0"/>
              <a:t> </a:t>
            </a:r>
            <a:r>
              <a:rPr lang="en-US" b="0" dirty="0" err="1"/>
              <a:t>uchun</a:t>
            </a:r>
            <a:r>
              <a:rPr lang="en-US" b="0" dirty="0"/>
              <a:t> </a:t>
            </a:r>
            <a:r>
              <a:rPr lang="en-US" b="0" dirty="0" err="1"/>
              <a:t>savol</a:t>
            </a:r>
            <a:r>
              <a:rPr lang="en-US" b="0" dirty="0"/>
              <a:t> </a:t>
            </a:r>
            <a:r>
              <a:rPr lang="en-US" b="0" dirty="0" err="1"/>
              <a:t>va</a:t>
            </a:r>
            <a:r>
              <a:rPr lang="en-US" b="0" dirty="0"/>
              <a:t> </a:t>
            </a:r>
            <a:r>
              <a:rPr lang="en-US" b="0" dirty="0" err="1"/>
              <a:t>topshiriqlar</a:t>
            </a:r>
            <a:endParaRPr lang="ru-RU" dirty="0"/>
          </a:p>
        </p:txBody>
      </p:sp>
      <p:sp>
        <p:nvSpPr>
          <p:cNvPr id="5" name="Прямоугольник 4"/>
          <p:cNvSpPr/>
          <p:nvPr/>
        </p:nvSpPr>
        <p:spPr>
          <a:xfrm>
            <a:off x="715875" y="659552"/>
            <a:ext cx="4909553" cy="55938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ms-MY" sz="1200" dirty="0" smtClean="0">
                <a:latin typeface="Arial" panose="020B0604020202020204" pitchFamily="34" charset="0"/>
                <a:cs typeface="Arial" panose="020B0604020202020204" pitchFamily="34" charset="0"/>
              </a:rPr>
              <a:t>O‘zbekiston </a:t>
            </a:r>
            <a:r>
              <a:rPr lang="ms-MY" sz="1200" dirty="0">
                <a:latin typeface="Arial" panose="020B0604020202020204" pitchFamily="34" charset="0"/>
                <a:cs typeface="Arial" panose="020B0604020202020204" pitchFamily="34" charset="0"/>
              </a:rPr>
              <a:t>qaysi davlatlar bilan strategik sherikchilik to‘g‘risida </a:t>
            </a:r>
            <a:r>
              <a:rPr lang="ms-MY" sz="1200" dirty="0" smtClean="0">
                <a:latin typeface="Arial" panose="020B0604020202020204" pitchFamily="34" charset="0"/>
                <a:cs typeface="Arial" panose="020B0604020202020204" pitchFamily="34" charset="0"/>
              </a:rPr>
              <a:t>shartnomalar imzolagan</a:t>
            </a:r>
            <a:r>
              <a:rPr lang="uz-Cyrl-UZ"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7" name="Прямоугольник 6"/>
          <p:cNvSpPr/>
          <p:nvPr/>
        </p:nvSpPr>
        <p:spPr>
          <a:xfrm>
            <a:off x="718043" y="1337893"/>
            <a:ext cx="4909553" cy="37697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ms-MY" sz="1200" dirty="0">
                <a:latin typeface="Arial" panose="020B0604020202020204" pitchFamily="34" charset="0"/>
                <a:cs typeface="Arial" panose="020B0604020202020204" pitchFamily="34" charset="0"/>
              </a:rPr>
              <a:t>O‘zbekiston–Rossiya o‘rtasida qanday shartnomalar imzolangan?</a:t>
            </a:r>
            <a:endParaRPr lang="ru-RU" sz="1200" dirty="0">
              <a:latin typeface="Arial" panose="020B0604020202020204" pitchFamily="34" charset="0"/>
              <a:cs typeface="Arial" panose="020B0604020202020204" pitchFamily="34" charset="0"/>
            </a:endParaRPr>
          </a:p>
        </p:txBody>
      </p:sp>
      <p:sp>
        <p:nvSpPr>
          <p:cNvPr id="8" name="Прямоугольник 7"/>
          <p:cNvSpPr/>
          <p:nvPr/>
        </p:nvSpPr>
        <p:spPr>
          <a:xfrm>
            <a:off x="715874" y="1833828"/>
            <a:ext cx="4909553" cy="457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ms-MY" sz="1200" dirty="0" smtClean="0">
                <a:latin typeface="Arial" panose="020B0604020202020204" pitchFamily="34" charset="0"/>
                <a:cs typeface="Arial" panose="020B0604020202020204" pitchFamily="34" charset="0"/>
              </a:rPr>
              <a:t>O‘zbekiston </a:t>
            </a:r>
            <a:r>
              <a:rPr lang="ms-MY" sz="1200" dirty="0">
                <a:latin typeface="Arial" panose="020B0604020202020204" pitchFamily="34" charset="0"/>
                <a:cs typeface="Arial" panose="020B0604020202020204" pitchFamily="34" charset="0"/>
              </a:rPr>
              <a:t>Respublikasi Prezidenti Sh.Mirziyoyevning 2017-yilda </a:t>
            </a:r>
            <a:r>
              <a:rPr lang="ms-MY" sz="1200" dirty="0" smtClean="0">
                <a:latin typeface="Arial" panose="020B0604020202020204" pitchFamily="34" charset="0"/>
                <a:cs typeface="Arial" panose="020B0604020202020204" pitchFamily="34" charset="0"/>
              </a:rPr>
              <a:t>Rossiya</a:t>
            </a:r>
            <a:r>
              <a:rPr lang="ms-MY" sz="1200" dirty="0">
                <a:latin typeface="Arial" panose="020B0604020202020204" pitchFamily="34" charset="0"/>
                <a:cs typeface="Arial" panose="020B0604020202020204" pitchFamily="34" charset="0"/>
              </a:rPr>
              <a:t>, Xitoy va AQSHdagi tashriflarining ahamiyati </a:t>
            </a:r>
            <a:r>
              <a:rPr lang="ms-MY" sz="1200" dirty="0" smtClean="0">
                <a:latin typeface="Arial" panose="020B0604020202020204" pitchFamily="34" charset="0"/>
                <a:cs typeface="Arial" panose="020B0604020202020204" pitchFamily="34" charset="0"/>
              </a:rPr>
              <a:t>nimada?</a:t>
            </a:r>
            <a:endParaRPr lang="ru-RU" sz="1200" dirty="0">
              <a:latin typeface="Arial" panose="020B0604020202020204" pitchFamily="34" charset="0"/>
              <a:cs typeface="Arial" panose="020B0604020202020204" pitchFamily="34" charset="0"/>
            </a:endParaRPr>
          </a:p>
        </p:txBody>
      </p:sp>
      <p:sp>
        <p:nvSpPr>
          <p:cNvPr id="10" name="Прямоугольник 9"/>
          <p:cNvSpPr/>
          <p:nvPr/>
        </p:nvSpPr>
        <p:spPr>
          <a:xfrm>
            <a:off x="716544" y="2409984"/>
            <a:ext cx="4909553" cy="69743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ru-RU" sz="1200" dirty="0">
                <a:latin typeface="Arial" panose="020B0604020202020204" pitchFamily="34" charset="0"/>
                <a:cs typeface="Arial" panose="020B0604020202020204" pitchFamily="34" charset="0"/>
              </a:rPr>
              <a:t> </a:t>
            </a:r>
            <a:r>
              <a:rPr lang="ms-MY" sz="1200" dirty="0">
                <a:latin typeface="Arial" panose="020B0604020202020204" pitchFamily="34" charset="0"/>
                <a:cs typeface="Arial" panose="020B0604020202020204" pitchFamily="34" charset="0"/>
              </a:rPr>
              <a:t>Rossiya, Xitoy va AQSH davlat rahbarlarining O‘zbekistonga tashrifi hamda O‘zbekiston Prezidentlarining yuqorida nomlari keltirilgan dav- latlarga tashrifi bo‘yicha jadvalni </a:t>
            </a:r>
            <a:r>
              <a:rPr lang="ms-MY" sz="1200" dirty="0" smtClean="0">
                <a:latin typeface="Arial" panose="020B0604020202020204" pitchFamily="34" charset="0"/>
                <a:cs typeface="Arial" panose="020B0604020202020204" pitchFamily="34" charset="0"/>
              </a:rPr>
              <a:t>to‘ldiring!</a:t>
            </a:r>
            <a:endParaRPr lang="ru-RU" sz="1200" dirty="0">
              <a:latin typeface="Arial" panose="020B0604020202020204" pitchFamily="34" charset="0"/>
              <a:cs typeface="Arial" panose="020B0604020202020204" pitchFamily="34" charset="0"/>
            </a:endParaRPr>
          </a:p>
        </p:txBody>
      </p:sp>
      <p:sp>
        <p:nvSpPr>
          <p:cNvPr id="12" name="Овал 11"/>
          <p:cNvSpPr/>
          <p:nvPr/>
        </p:nvSpPr>
        <p:spPr>
          <a:xfrm>
            <a:off x="174888" y="715385"/>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1</a:t>
            </a:r>
            <a:endParaRPr lang="ru-RU" dirty="0"/>
          </a:p>
        </p:txBody>
      </p:sp>
      <p:sp>
        <p:nvSpPr>
          <p:cNvPr id="13" name="Овал 12"/>
          <p:cNvSpPr/>
          <p:nvPr/>
        </p:nvSpPr>
        <p:spPr>
          <a:xfrm>
            <a:off x="186040" y="1320512"/>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2</a:t>
            </a:r>
            <a:endParaRPr lang="ru-RU" dirty="0"/>
          </a:p>
        </p:txBody>
      </p:sp>
      <p:sp>
        <p:nvSpPr>
          <p:cNvPr id="14" name="Овал 13"/>
          <p:cNvSpPr/>
          <p:nvPr/>
        </p:nvSpPr>
        <p:spPr>
          <a:xfrm>
            <a:off x="172720" y="1843315"/>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3</a:t>
            </a:r>
            <a:endParaRPr lang="ru-RU" dirty="0"/>
          </a:p>
        </p:txBody>
      </p:sp>
      <p:sp>
        <p:nvSpPr>
          <p:cNvPr id="15" name="Овал 14"/>
          <p:cNvSpPr/>
          <p:nvPr/>
        </p:nvSpPr>
        <p:spPr>
          <a:xfrm>
            <a:off x="172720" y="2464572"/>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4</a:t>
            </a:r>
            <a:endParaRPr lang="ru-RU" dirty="0"/>
          </a:p>
        </p:txBody>
      </p:sp>
    </p:spTree>
    <p:extLst>
      <p:ext uri="{BB962C8B-B14F-4D97-AF65-F5344CB8AC3E}">
        <p14:creationId xmlns:p14="http://schemas.microsoft.com/office/powerpoint/2010/main" val="4017143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935" y="22225"/>
            <a:ext cx="5650865" cy="484462"/>
          </a:xfrm>
          <a:custGeom>
            <a:avLst/>
            <a:gdLst/>
            <a:ahLst/>
            <a:cxnLst/>
            <a:rect l="l" t="t" r="r" b="b"/>
            <a:pathLst>
              <a:path w="5650865" h="748665">
                <a:moveTo>
                  <a:pt x="5650710" y="0"/>
                </a:moveTo>
                <a:lnTo>
                  <a:pt x="0" y="0"/>
                </a:lnTo>
                <a:lnTo>
                  <a:pt x="0" y="748562"/>
                </a:lnTo>
                <a:lnTo>
                  <a:pt x="5650710" y="748562"/>
                </a:lnTo>
                <a:lnTo>
                  <a:pt x="5650710" y="0"/>
                </a:lnTo>
                <a:close/>
              </a:path>
            </a:pathLst>
          </a:custGeom>
          <a:solidFill>
            <a:srgbClr val="2365C7"/>
          </a:solidFill>
        </p:spPr>
        <p:txBody>
          <a:bodyPr wrap="square" lIns="0" tIns="0" rIns="0" bIns="0" rtlCol="0"/>
          <a:lstStyle/>
          <a:p>
            <a:endParaRPr/>
          </a:p>
        </p:txBody>
      </p:sp>
      <p:sp>
        <p:nvSpPr>
          <p:cNvPr id="6" name="Овал 5"/>
          <p:cNvSpPr/>
          <p:nvPr/>
        </p:nvSpPr>
        <p:spPr>
          <a:xfrm>
            <a:off x="881609" y="100750"/>
            <a:ext cx="3792296" cy="327412"/>
          </a:xfrm>
          <a:prstGeom prst="ellipse">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Mustaqil</a:t>
            </a:r>
            <a:r>
              <a:rPr lang="en-US" dirty="0"/>
              <a:t> </a:t>
            </a:r>
            <a:r>
              <a:rPr lang="en-US" dirty="0" err="1"/>
              <a:t>ish</a:t>
            </a:r>
            <a:endParaRPr lang="ru-RU" dirty="0"/>
          </a:p>
        </p:txBody>
      </p:sp>
      <p:pic>
        <p:nvPicPr>
          <p:cNvPr id="4100" name="Picture 4" descr="https://im0-tub-ru.yandex.net/i?id=e57d6acc915b58d80ab6922b55275b64-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935" y="1091275"/>
            <a:ext cx="647065" cy="10877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1368656274"/>
              </p:ext>
            </p:extLst>
          </p:nvPr>
        </p:nvGraphicFramePr>
        <p:xfrm>
          <a:off x="762000" y="1084290"/>
          <a:ext cx="4940300" cy="1094701"/>
        </p:xfrm>
        <a:graphic>
          <a:graphicData uri="http://schemas.openxmlformats.org/drawingml/2006/table">
            <a:tbl>
              <a:tblPr firstRow="1" firstCol="1" lastRow="1" lastCol="1" bandRow="1" bandCol="1">
                <a:tableStyleId>{5C22544A-7EE6-4342-B048-85BDC9FD1C3A}</a:tableStyleId>
              </a:tblPr>
              <a:tblGrid>
                <a:gridCol w="999838">
                  <a:extLst>
                    <a:ext uri="{9D8B030D-6E8A-4147-A177-3AD203B41FA5}">
                      <a16:colId xmlns:a16="http://schemas.microsoft.com/office/drawing/2014/main" val="3153784702"/>
                    </a:ext>
                  </a:extLst>
                </a:gridCol>
                <a:gridCol w="1285380">
                  <a:extLst>
                    <a:ext uri="{9D8B030D-6E8A-4147-A177-3AD203B41FA5}">
                      <a16:colId xmlns:a16="http://schemas.microsoft.com/office/drawing/2014/main" val="3801067185"/>
                    </a:ext>
                  </a:extLst>
                </a:gridCol>
                <a:gridCol w="1150355">
                  <a:extLst>
                    <a:ext uri="{9D8B030D-6E8A-4147-A177-3AD203B41FA5}">
                      <a16:colId xmlns:a16="http://schemas.microsoft.com/office/drawing/2014/main" val="610741383"/>
                    </a:ext>
                  </a:extLst>
                </a:gridCol>
                <a:gridCol w="1504727">
                  <a:extLst>
                    <a:ext uri="{9D8B030D-6E8A-4147-A177-3AD203B41FA5}">
                      <a16:colId xmlns:a16="http://schemas.microsoft.com/office/drawing/2014/main" val="1721187603"/>
                    </a:ext>
                  </a:extLst>
                </a:gridCol>
              </a:tblGrid>
              <a:tr h="533956">
                <a:tc>
                  <a:txBody>
                    <a:bodyPr/>
                    <a:lstStyle/>
                    <a:p>
                      <a:pPr marL="57785">
                        <a:spcBef>
                          <a:spcPts val="70"/>
                        </a:spcBef>
                        <a:spcAft>
                          <a:spcPts val="0"/>
                        </a:spcAft>
                      </a:pPr>
                      <a:r>
                        <a:rPr lang="ms-MY" sz="1100">
                          <a:effectLst/>
                        </a:rPr>
                        <a:t>Tashrif manzili</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60375" marR="448310" algn="ctr">
                        <a:spcBef>
                          <a:spcPts val="70"/>
                        </a:spcBef>
                        <a:spcAft>
                          <a:spcPts val="0"/>
                        </a:spcAft>
                      </a:pPr>
                      <a:r>
                        <a:rPr lang="ms-MY" sz="1100" dirty="0">
                          <a:effectLst/>
                        </a:rPr>
                        <a:t>Shaxs</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35610" marR="423545" algn="ctr">
                        <a:spcBef>
                          <a:spcPts val="70"/>
                        </a:spcBef>
                        <a:spcAft>
                          <a:spcPts val="0"/>
                        </a:spcAft>
                      </a:pPr>
                      <a:r>
                        <a:rPr lang="ms-MY" sz="1100" dirty="0">
                          <a:effectLst/>
                        </a:rPr>
                        <a:t>Yili</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24510" marR="513080" algn="ctr">
                        <a:spcBef>
                          <a:spcPts val="70"/>
                        </a:spcBef>
                        <a:spcAft>
                          <a:spcPts val="0"/>
                        </a:spcAft>
                      </a:pPr>
                      <a:r>
                        <a:rPr lang="ms-MY" sz="1100" dirty="0" smtClean="0">
                          <a:effectLst/>
                        </a:rPr>
                        <a:t>Natijasi</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82191223"/>
                  </a:ext>
                </a:extLst>
              </a:tr>
              <a:tr h="560745">
                <a:tc>
                  <a:txBody>
                    <a:bodyPr/>
                    <a:lstStyle/>
                    <a:p>
                      <a:pPr>
                        <a:spcAft>
                          <a:spcPts val="0"/>
                        </a:spcAft>
                      </a:pPr>
                      <a:r>
                        <a:rPr lang="ms-MY" sz="1100">
                          <a:effectLst/>
                        </a:rPr>
                        <a:t>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ms-MY" sz="1100">
                          <a:effectLst/>
                        </a:rPr>
                        <a:t>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ms-MY" sz="1100">
                          <a:effectLst/>
                        </a:rPr>
                        <a:t>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ms-MY" sz="1100" dirty="0">
                          <a:effectLst/>
                        </a:rPr>
                        <a:t> </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77001934"/>
                  </a:ext>
                </a:extLst>
              </a:tr>
            </a:tbl>
          </a:graphicData>
        </a:graphic>
      </p:graphicFrame>
    </p:spTree>
    <p:extLst>
      <p:ext uri="{BB962C8B-B14F-4D97-AF65-F5344CB8AC3E}">
        <p14:creationId xmlns:p14="http://schemas.microsoft.com/office/powerpoint/2010/main" val="189177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63700" y="98425"/>
            <a:ext cx="3124200" cy="348813"/>
          </a:xfrm>
          <a:prstGeom prst="rect">
            <a:avLst/>
          </a:prstGeom>
        </p:spPr>
        <p:txBody>
          <a:bodyPr wrap="square">
            <a:spAutoFit/>
          </a:bodyPr>
          <a:lstStyle/>
          <a:p>
            <a:pPr marL="18387">
              <a:lnSpc>
                <a:spcPts val="1952"/>
              </a:lnSpc>
              <a:spcBef>
                <a:spcPts val="110"/>
              </a:spcBef>
            </a:pPr>
            <a:r>
              <a:rPr lang="en-US" b="1" dirty="0" err="1" smtClean="0">
                <a:solidFill>
                  <a:schemeClr val="bg1"/>
                </a:solidFill>
                <a:latin typeface="Arial" panose="020B0604020202020204" pitchFamily="34" charset="0"/>
                <a:cs typeface="Arial" panose="020B0604020202020204" pitchFamily="34" charset="0"/>
              </a:rPr>
              <a:t>O‘zbekiston</a:t>
            </a:r>
            <a:r>
              <a:rPr lang="en-US" b="1" dirty="0" smtClean="0">
                <a:solidFill>
                  <a:schemeClr val="bg1"/>
                </a:solidFill>
                <a:latin typeface="Arial" panose="020B0604020202020204" pitchFamily="34" charset="0"/>
                <a:cs typeface="Arial" panose="020B0604020202020204" pitchFamily="34" charset="0"/>
              </a:rPr>
              <a:t>–</a:t>
            </a:r>
            <a:r>
              <a:rPr lang="en-US" b="1" dirty="0" err="1" smtClean="0">
                <a:solidFill>
                  <a:schemeClr val="bg1"/>
                </a:solidFill>
                <a:latin typeface="Arial" panose="020B0604020202020204" pitchFamily="34" charset="0"/>
                <a:cs typeface="Arial" panose="020B0604020202020204" pitchFamily="34" charset="0"/>
              </a:rPr>
              <a:t>Rossiya</a:t>
            </a:r>
            <a:endParaRPr lang="en-US" sz="1600"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1705829" y="555625"/>
            <a:ext cx="2243871" cy="259080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ms-MY" sz="1200" dirty="0">
                <a:latin typeface="Arial" panose="020B0604020202020204" pitchFamily="34" charset="0"/>
                <a:cs typeface="Arial" panose="020B0604020202020204" pitchFamily="34" charset="0"/>
              </a:rPr>
              <a:t>O‘zbekiston Rossiya Federatsiyasi bilan o‘zaro hamkorlik masalalariga </a:t>
            </a:r>
            <a:r>
              <a:rPr lang="ms-MY" sz="1200" dirty="0" smtClean="0">
                <a:latin typeface="Arial" panose="020B0604020202020204" pitchFamily="34" charset="0"/>
                <a:cs typeface="Arial" panose="020B0604020202020204" pitchFamily="34" charset="0"/>
              </a:rPr>
              <a:t>alo-hida </a:t>
            </a:r>
            <a:r>
              <a:rPr lang="ms-MY" sz="1200" dirty="0">
                <a:latin typeface="Arial" panose="020B0604020202020204" pitchFamily="34" charset="0"/>
                <a:cs typeface="Arial" panose="020B0604020202020204" pitchFamily="34" charset="0"/>
              </a:rPr>
              <a:t>e’tibor qaratdi. </a:t>
            </a:r>
            <a:r>
              <a:rPr lang="ms-MY" sz="1200" dirty="0" smtClean="0">
                <a:latin typeface="Arial" panose="020B0604020202020204" pitchFamily="34" charset="0"/>
                <a:cs typeface="Arial" panose="020B0604020202020204" pitchFamily="34" charset="0"/>
              </a:rPr>
              <a:t>Ular o‘rtasidagi </a:t>
            </a:r>
            <a:r>
              <a:rPr lang="ms-MY" sz="1200" dirty="0">
                <a:latin typeface="Arial" panose="020B0604020202020204" pitchFamily="34" charset="0"/>
                <a:cs typeface="Arial" panose="020B0604020202020204" pitchFamily="34" charset="0"/>
              </a:rPr>
              <a:t>davlatlararo </a:t>
            </a:r>
            <a:r>
              <a:rPr lang="ms-MY" sz="1200" dirty="0" smtClean="0">
                <a:latin typeface="Arial" panose="020B0604020202020204" pitchFamily="34" charset="0"/>
                <a:cs typeface="Arial" panose="020B0604020202020204" pitchFamily="34" charset="0"/>
              </a:rPr>
              <a:t>muno-sabatlar </a:t>
            </a:r>
            <a:r>
              <a:rPr lang="ms-MY" sz="1200" dirty="0">
                <a:latin typeface="Arial" panose="020B0604020202020204" pitchFamily="34" charset="0"/>
                <a:cs typeface="Arial" panose="020B0604020202020204" pitchFamily="34" charset="0"/>
              </a:rPr>
              <a:t>va </a:t>
            </a:r>
            <a:r>
              <a:rPr lang="ms-MY" sz="1200" dirty="0" smtClean="0">
                <a:latin typeface="Arial" panose="020B0604020202020204" pitchFamily="34" charset="0"/>
                <a:cs typeface="Arial" panose="020B0604020202020204" pitchFamily="34" charset="0"/>
              </a:rPr>
              <a:t>hamkorlik </a:t>
            </a:r>
            <a:r>
              <a:rPr lang="ms-MY" sz="1200" dirty="0">
                <a:latin typeface="Arial" panose="020B0604020202020204" pitchFamily="34" charset="0"/>
                <a:cs typeface="Arial" panose="020B0604020202020204" pitchFamily="34" charset="0"/>
              </a:rPr>
              <a:t>1992-yil imzolangan Davlatlararo </a:t>
            </a:r>
            <a:r>
              <a:rPr lang="ms-MY" sz="1200" dirty="0" smtClean="0">
                <a:latin typeface="Arial" panose="020B0604020202020204" pitchFamily="34" charset="0"/>
                <a:cs typeface="Arial" panose="020B0604020202020204" pitchFamily="34" charset="0"/>
              </a:rPr>
              <a:t>munosabatlar</a:t>
            </a:r>
            <a:r>
              <a:rPr lang="ms-MY" sz="1200" dirty="0">
                <a:latin typeface="Arial" panose="020B0604020202020204" pitchFamily="34" charset="0"/>
                <a:cs typeface="Arial" panose="020B0604020202020204" pitchFamily="34" charset="0"/>
              </a:rPr>
              <a:t>, Do‘stlik asoslari </a:t>
            </a:r>
            <a:r>
              <a:rPr lang="ms-MY" sz="1200" dirty="0" smtClean="0">
                <a:latin typeface="Arial" panose="020B0604020202020204" pitchFamily="34" charset="0"/>
                <a:cs typeface="Arial" panose="020B0604020202020204" pitchFamily="34" charset="0"/>
              </a:rPr>
              <a:t>to‘g‘risi</a:t>
            </a:r>
            <a:r>
              <a:rPr lang="ms-MY" sz="1200" dirty="0">
                <a:latin typeface="Arial" panose="020B0604020202020204" pitchFamily="34" charset="0"/>
                <a:cs typeface="Arial" panose="020B0604020202020204" pitchFamily="34" charset="0"/>
              </a:rPr>
              <a:t>dagi shartnoma, 1998-yil imzolangan 1998–2007-yillar uchun iqtisodiy hamkor- likni chuqurlashtirish </a:t>
            </a:r>
            <a:r>
              <a:rPr lang="ms-MY" sz="1200" dirty="0" smtClean="0">
                <a:latin typeface="Arial" panose="020B0604020202020204" pitchFamily="34" charset="0"/>
                <a:cs typeface="Arial" panose="020B0604020202020204" pitchFamily="34" charset="0"/>
              </a:rPr>
              <a:t>to‘g‘ri-sidagi shartnomalar </a:t>
            </a:r>
            <a:r>
              <a:rPr lang="ms-MY" sz="1200" dirty="0">
                <a:latin typeface="Arial" panose="020B0604020202020204" pitchFamily="34" charset="0"/>
                <a:cs typeface="Arial" panose="020B0604020202020204" pitchFamily="34" charset="0"/>
              </a:rPr>
              <a:t>asosida rivojlanib </a:t>
            </a:r>
            <a:r>
              <a:rPr lang="ms-MY" sz="1200" dirty="0" smtClean="0">
                <a:latin typeface="Arial" panose="020B0604020202020204" pitchFamily="34" charset="0"/>
                <a:cs typeface="Arial" panose="020B0604020202020204" pitchFamily="34" charset="0"/>
              </a:rPr>
              <a:t>bordi</a:t>
            </a:r>
            <a:r>
              <a:rPr lang="en-US"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pic>
        <p:nvPicPr>
          <p:cNvPr id="5" name="image92.jpeg"/>
          <p:cNvPicPr/>
          <p:nvPr/>
        </p:nvPicPr>
        <p:blipFill>
          <a:blip r:embed="rId2" cstate="print"/>
          <a:stretch>
            <a:fillRect/>
          </a:stretch>
        </p:blipFill>
        <p:spPr>
          <a:xfrm>
            <a:off x="29429" y="706089"/>
            <a:ext cx="1676399" cy="1525936"/>
          </a:xfrm>
          <a:prstGeom prst="rect">
            <a:avLst/>
          </a:prstGeom>
        </p:spPr>
      </p:pic>
      <p:pic>
        <p:nvPicPr>
          <p:cNvPr id="6" name="image93.jpeg"/>
          <p:cNvPicPr/>
          <p:nvPr/>
        </p:nvPicPr>
        <p:blipFill>
          <a:blip r:embed="rId3" cstate="print"/>
          <a:stretch>
            <a:fillRect/>
          </a:stretch>
        </p:blipFill>
        <p:spPr>
          <a:xfrm>
            <a:off x="3991830" y="706089"/>
            <a:ext cx="1669196" cy="1524000"/>
          </a:xfrm>
          <a:prstGeom prst="rect">
            <a:avLst/>
          </a:prstGeom>
        </p:spPr>
      </p:pic>
      <p:sp>
        <p:nvSpPr>
          <p:cNvPr id="2" name="Прямоугольник 1"/>
          <p:cNvSpPr/>
          <p:nvPr/>
        </p:nvSpPr>
        <p:spPr>
          <a:xfrm>
            <a:off x="139700" y="2269118"/>
            <a:ext cx="1524000" cy="4201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ms-MY" sz="1000" dirty="0">
                <a:latin typeface="Arial" panose="020B0604020202020204" pitchFamily="34" charset="0"/>
                <a:cs typeface="Arial" panose="020B0604020202020204" pitchFamily="34" charset="0"/>
              </a:rPr>
              <a:t>I.Karimov va V.Putin. </a:t>
            </a:r>
            <a:r>
              <a:rPr lang="ms-MY" sz="1000" dirty="0" smtClean="0">
                <a:latin typeface="Arial" panose="020B0604020202020204" pitchFamily="34" charset="0"/>
                <a:cs typeface="Arial" panose="020B0604020202020204" pitchFamily="34" charset="0"/>
              </a:rPr>
              <a:t>2013-y</a:t>
            </a:r>
            <a:endParaRPr lang="ru-RU" sz="1000" dirty="0">
              <a:latin typeface="Arial" panose="020B0604020202020204" pitchFamily="34" charset="0"/>
              <a:cs typeface="Arial" panose="020B0604020202020204" pitchFamily="34" charset="0"/>
            </a:endParaRPr>
          </a:p>
        </p:txBody>
      </p:sp>
      <p:sp>
        <p:nvSpPr>
          <p:cNvPr id="8" name="Прямоугольник 7"/>
          <p:cNvSpPr/>
          <p:nvPr/>
        </p:nvSpPr>
        <p:spPr>
          <a:xfrm>
            <a:off x="3991830" y="2308225"/>
            <a:ext cx="1669196"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ms-MY" sz="1000" dirty="0">
                <a:latin typeface="Arial" panose="020B0604020202020204" pitchFamily="34" charset="0"/>
                <a:cs typeface="Arial" panose="020B0604020202020204" pitchFamily="34" charset="0"/>
              </a:rPr>
              <a:t>Sh.Mirziyoyev va </a:t>
            </a:r>
            <a:r>
              <a:rPr lang="ms-MY" sz="1000" dirty="0" smtClean="0">
                <a:latin typeface="Arial" panose="020B0604020202020204" pitchFamily="34" charset="0"/>
                <a:cs typeface="Arial" panose="020B0604020202020204" pitchFamily="34" charset="0"/>
              </a:rPr>
              <a:t>V.Putin.  2017-y</a:t>
            </a:r>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07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39700" y="555625"/>
            <a:ext cx="3200400" cy="228268"/>
          </a:xfrm>
          <a:prstGeom prst="rect">
            <a:avLst/>
          </a:prstGeom>
        </p:spPr>
        <p:txBody>
          <a:bodyPr vert="horz" wrap="square" lIns="0" tIns="12700" rIns="0" bIns="0" rtlCol="0">
            <a:spAutoFit/>
          </a:bodyPr>
          <a:lstStyle/>
          <a:p>
            <a:pPr marL="12700" marR="119380" algn="just">
              <a:spcAft>
                <a:spcPts val="600"/>
              </a:spcAft>
            </a:pPr>
            <a:r>
              <a:rPr lang="en-US" sz="1400" dirty="0" smtClean="0">
                <a:latin typeface="Arial" panose="020B0604020202020204" pitchFamily="34" charset="0"/>
                <a:cs typeface="Arial" panose="020B0604020202020204" pitchFamily="34" charset="0"/>
              </a:rPr>
              <a:t> </a:t>
            </a:r>
            <a:endParaRPr sz="1400" dirty="0">
              <a:latin typeface="Arial" panose="020B0604020202020204" pitchFamily="34" charset="0"/>
              <a:cs typeface="Arial" panose="020B0604020202020204" pitchFamily="34" charset="0"/>
            </a:endParaRPr>
          </a:p>
        </p:txBody>
      </p:sp>
      <p:sp>
        <p:nvSpPr>
          <p:cNvPr id="6" name="object 6"/>
          <p:cNvSpPr txBox="1">
            <a:spLocks noGrp="1"/>
          </p:cNvSpPr>
          <p:nvPr>
            <p:ph type="title"/>
          </p:nvPr>
        </p:nvSpPr>
        <p:spPr>
          <a:xfrm>
            <a:off x="1358900" y="124943"/>
            <a:ext cx="2743200" cy="273152"/>
          </a:xfrm>
          <a:prstGeom prst="rect">
            <a:avLst/>
          </a:prstGeom>
        </p:spPr>
        <p:txBody>
          <a:bodyPr vert="horz" wrap="square" lIns="0" tIns="16510" rIns="0" bIns="0" rtlCol="0">
            <a:spAutoFit/>
          </a:bodyPr>
          <a:lstStyle/>
          <a:p>
            <a:pPr marL="18387">
              <a:lnSpc>
                <a:spcPts val="1952"/>
              </a:lnSpc>
              <a:spcBef>
                <a:spcPts val="110"/>
              </a:spcBef>
            </a:pPr>
            <a:r>
              <a:rPr lang="en-US" dirty="0" err="1">
                <a:latin typeface="Arial" panose="020B0604020202020204" pitchFamily="34" charset="0"/>
                <a:cs typeface="Arial" panose="020B0604020202020204" pitchFamily="34" charset="0"/>
              </a:rPr>
              <a:t>O‘zbekiston</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Rossiya</a:t>
            </a:r>
            <a:endParaRPr lang="en-US" sz="2000" dirty="0">
              <a:latin typeface="Arial" panose="020B0604020202020204" pitchFamily="34" charset="0"/>
              <a:cs typeface="Arial" panose="020B0604020202020204" pitchFamily="34" charset="0"/>
            </a:endParaRPr>
          </a:p>
        </p:txBody>
      </p:sp>
      <p:pic>
        <p:nvPicPr>
          <p:cNvPr id="1026" name="Picture 2" descr="https://gdb.rferl.org/A1BCDF4D-3302-418E-A401-D1B81F33ACD0_cx41_cy40_cw21_w1200_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5900" y="555626"/>
            <a:ext cx="1609108" cy="12195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9700" y="631824"/>
            <a:ext cx="3810000" cy="11433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2700" marR="119380" algn="just">
              <a:spcAft>
                <a:spcPts val="600"/>
              </a:spcAft>
            </a:pPr>
            <a:r>
              <a:rPr lang="ms-MY" sz="1200" dirty="0" smtClean="0">
                <a:latin typeface="Arial" panose="020B0604020202020204" pitchFamily="34" charset="0"/>
                <a:cs typeface="Arial" panose="020B0604020202020204" pitchFamily="34" charset="0"/>
              </a:rPr>
              <a:t>     Keyingi </a:t>
            </a:r>
            <a:r>
              <a:rPr lang="ms-MY" sz="1200" dirty="0">
                <a:latin typeface="Arial" panose="020B0604020202020204" pitchFamily="34" charset="0"/>
                <a:cs typeface="Arial" panose="020B0604020202020204" pitchFamily="34" charset="0"/>
              </a:rPr>
              <a:t>yillarda </a:t>
            </a:r>
            <a:r>
              <a:rPr lang="ms-MY" sz="1200" dirty="0" smtClean="0">
                <a:latin typeface="Arial" panose="020B0604020202020204" pitchFamily="34" charset="0"/>
                <a:cs typeface="Arial" panose="020B0604020202020204" pitchFamily="34" charset="0"/>
              </a:rPr>
              <a:t>O‘zbekiston–Rossiya </a:t>
            </a:r>
            <a:r>
              <a:rPr lang="ms-MY" sz="1200" dirty="0">
                <a:latin typeface="Arial" panose="020B0604020202020204" pitchFamily="34" charset="0"/>
                <a:cs typeface="Arial" panose="020B0604020202020204" pitchFamily="34" charset="0"/>
              </a:rPr>
              <a:t>munosabatlari yangi bosqichga ko‘tarilishida 2004-yilda imzolangan </a:t>
            </a:r>
            <a:r>
              <a:rPr lang="uz-Cyrl-UZ" sz="1200" dirty="0" smtClean="0">
                <a:solidFill>
                  <a:srgbClr val="0070C0"/>
                </a:solidFill>
                <a:latin typeface="Arial" panose="020B0604020202020204" pitchFamily="34" charset="0"/>
                <a:cs typeface="Arial" panose="020B0604020202020204" pitchFamily="34" charset="0"/>
              </a:rPr>
              <a:t>“</a:t>
            </a:r>
            <a:r>
              <a:rPr lang="ms-MY" sz="1200" dirty="0" smtClean="0">
                <a:solidFill>
                  <a:srgbClr val="0070C0"/>
                </a:solidFill>
                <a:latin typeface="Arial" panose="020B0604020202020204" pitchFamily="34" charset="0"/>
                <a:cs typeface="Arial" panose="020B0604020202020204" pitchFamily="34" charset="0"/>
              </a:rPr>
              <a:t>O‘zbekiston </a:t>
            </a:r>
            <a:r>
              <a:rPr lang="ms-MY" sz="1200" dirty="0">
                <a:solidFill>
                  <a:srgbClr val="0070C0"/>
                </a:solidFill>
                <a:latin typeface="Arial" panose="020B0604020202020204" pitchFamily="34" charset="0"/>
                <a:cs typeface="Arial" panose="020B0604020202020204" pitchFamily="34" charset="0"/>
              </a:rPr>
              <a:t>Respublikasi va Rossiya Federatsiyasi o‘rtasidagi  Strategik  sheriklik </a:t>
            </a:r>
            <a:r>
              <a:rPr lang="ms-MY" sz="1200" dirty="0" smtClean="0">
                <a:solidFill>
                  <a:srgbClr val="0070C0"/>
                </a:solidFill>
                <a:latin typeface="Arial" panose="020B0604020202020204" pitchFamily="34" charset="0"/>
                <a:cs typeface="Arial" panose="020B0604020202020204" pitchFamily="34" charset="0"/>
              </a:rPr>
              <a:t>to‘g‘risida</a:t>
            </a:r>
            <a:r>
              <a:rPr lang="uz-Cyrl-UZ" sz="1200" dirty="0" smtClean="0">
                <a:solidFill>
                  <a:srgbClr val="0070C0"/>
                </a:solidFill>
                <a:latin typeface="Arial" panose="020B0604020202020204" pitchFamily="34" charset="0"/>
                <a:cs typeface="Arial" panose="020B0604020202020204" pitchFamily="34" charset="0"/>
              </a:rPr>
              <a:t>”</a:t>
            </a:r>
            <a:r>
              <a:rPr lang="ms-MY" sz="1200" dirty="0" smtClean="0">
                <a:solidFill>
                  <a:srgbClr val="0070C0"/>
                </a:solidFill>
                <a:latin typeface="Arial" panose="020B0604020202020204" pitchFamily="34" charset="0"/>
                <a:cs typeface="Arial" panose="020B0604020202020204" pitchFamily="34" charset="0"/>
              </a:rPr>
              <a:t>gi </a:t>
            </a:r>
            <a:r>
              <a:rPr lang="ms-MY" sz="1200" dirty="0">
                <a:solidFill>
                  <a:srgbClr val="0070C0"/>
                </a:solidFill>
                <a:latin typeface="Arial" panose="020B0604020202020204" pitchFamily="34" charset="0"/>
                <a:cs typeface="Arial" panose="020B0604020202020204" pitchFamily="34" charset="0"/>
              </a:rPr>
              <a:t>shartnoma </a:t>
            </a:r>
            <a:r>
              <a:rPr lang="ms-MY" sz="1200" dirty="0">
                <a:latin typeface="Arial" panose="020B0604020202020204" pitchFamily="34" charset="0"/>
                <a:cs typeface="Arial" panose="020B0604020202020204" pitchFamily="34" charset="0"/>
              </a:rPr>
              <a:t>muhim ahamiyat kasb etdi. </a:t>
            </a:r>
          </a:p>
        </p:txBody>
      </p:sp>
      <p:sp>
        <p:nvSpPr>
          <p:cNvPr id="7" name="Прямоугольник 6"/>
          <p:cNvSpPr/>
          <p:nvPr/>
        </p:nvSpPr>
        <p:spPr>
          <a:xfrm>
            <a:off x="139700" y="1851356"/>
            <a:ext cx="5495308" cy="12369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ms-MY" sz="1200" dirty="0" smtClean="0">
                <a:latin typeface="Arial" panose="020B0604020202020204" pitchFamily="34" charset="0"/>
                <a:cs typeface="Arial" panose="020B0604020202020204" pitchFamily="34" charset="0"/>
              </a:rPr>
              <a:t>     2005-yilda </a:t>
            </a:r>
            <a:r>
              <a:rPr lang="ms-MY" sz="1200" dirty="0">
                <a:latin typeface="Arial" panose="020B0604020202020204" pitchFamily="34" charset="0"/>
                <a:cs typeface="Arial" panose="020B0604020202020204" pitchFamily="34" charset="0"/>
              </a:rPr>
              <a:t>Moskvada imzolangan O‘zbekiston Respublikasi va Rossiya Federatsiyasi </a:t>
            </a:r>
            <a:r>
              <a:rPr lang="ms-MY" sz="1200" dirty="0" smtClean="0">
                <a:latin typeface="Arial" panose="020B0604020202020204" pitchFamily="34" charset="0"/>
                <a:cs typeface="Arial" panose="020B0604020202020204" pitchFamily="34" charset="0"/>
              </a:rPr>
              <a:t>o‘rtasidagi </a:t>
            </a:r>
            <a:r>
              <a:rPr lang="ms-MY" sz="1200" dirty="0">
                <a:latin typeface="Arial" panose="020B0604020202020204" pitchFamily="34" charset="0"/>
                <a:cs typeface="Arial" panose="020B0604020202020204" pitchFamily="34" charset="0"/>
              </a:rPr>
              <a:t>Ittifoqchilik munosabatlari to‘g‘risidagi shartnoma, </a:t>
            </a:r>
            <a:endParaRPr lang="ms-MY" sz="1200" dirty="0" smtClean="0">
              <a:latin typeface="Arial" panose="020B0604020202020204" pitchFamily="34" charset="0"/>
              <a:cs typeface="Arial" panose="020B0604020202020204" pitchFamily="34" charset="0"/>
            </a:endParaRPr>
          </a:p>
          <a:p>
            <a:pPr algn="just"/>
            <a:r>
              <a:rPr lang="ms-MY" sz="1200" dirty="0">
                <a:latin typeface="Arial" panose="020B0604020202020204" pitchFamily="34" charset="0"/>
                <a:cs typeface="Arial" panose="020B0604020202020204" pitchFamily="34" charset="0"/>
              </a:rPr>
              <a:t> </a:t>
            </a:r>
            <a:r>
              <a:rPr lang="ms-MY" sz="1200" dirty="0" smtClean="0">
                <a:latin typeface="Arial" panose="020B0604020202020204" pitchFamily="34" charset="0"/>
                <a:cs typeface="Arial" panose="020B0604020202020204" pitchFamily="34" charset="0"/>
              </a:rPr>
              <a:t>    2012-yilda </a:t>
            </a:r>
            <a:r>
              <a:rPr lang="ms-MY" sz="1200" dirty="0">
                <a:latin typeface="Arial" panose="020B0604020202020204" pitchFamily="34" charset="0"/>
                <a:cs typeface="Arial" panose="020B0604020202020204" pitchFamily="34" charset="0"/>
              </a:rPr>
              <a:t>Toshkentda bo‘lib o‘tgan </a:t>
            </a:r>
            <a:r>
              <a:rPr lang="ms-MY" sz="1200" dirty="0" smtClean="0">
                <a:latin typeface="Arial" panose="020B0604020202020204" pitchFamily="34" charset="0"/>
                <a:cs typeface="Arial" panose="020B0604020202020204" pitchFamily="34" charset="0"/>
              </a:rPr>
              <a:t>uchrashuvda qabul </a:t>
            </a:r>
            <a:r>
              <a:rPr lang="ms-MY" sz="1200" dirty="0">
                <a:latin typeface="Arial" panose="020B0604020202020204" pitchFamily="34" charset="0"/>
                <a:cs typeface="Arial" panose="020B0604020202020204" pitchFamily="34" charset="0"/>
              </a:rPr>
              <a:t>qilingan </a:t>
            </a:r>
            <a:r>
              <a:rPr lang="uz-Cyrl-UZ" sz="1200" dirty="0" smtClean="0">
                <a:solidFill>
                  <a:srgbClr val="0070C0"/>
                </a:solidFill>
                <a:latin typeface="Arial" panose="020B0604020202020204" pitchFamily="34" charset="0"/>
                <a:cs typeface="Arial" panose="020B0604020202020204" pitchFamily="34" charset="0"/>
              </a:rPr>
              <a:t>“</a:t>
            </a:r>
            <a:r>
              <a:rPr lang="ms-MY" sz="1200" dirty="0" smtClean="0">
                <a:solidFill>
                  <a:srgbClr val="0070C0"/>
                </a:solidFill>
                <a:latin typeface="Arial" panose="020B0604020202020204" pitchFamily="34" charset="0"/>
                <a:cs typeface="Arial" panose="020B0604020202020204" pitchFamily="34" charset="0"/>
              </a:rPr>
              <a:t>O‘zbekiston </a:t>
            </a:r>
            <a:r>
              <a:rPr lang="ms-MY" sz="1200" dirty="0">
                <a:solidFill>
                  <a:srgbClr val="0070C0"/>
                </a:solidFill>
                <a:latin typeface="Arial" panose="020B0604020202020204" pitchFamily="34" charset="0"/>
                <a:cs typeface="Arial" panose="020B0604020202020204" pitchFamily="34" charset="0"/>
              </a:rPr>
              <a:t>Respublikasi va Rossiya Federatsiyasi o‘rtasida strategik sheriklikni chuqurlashtirish to‘g‘risidagi </a:t>
            </a:r>
            <a:r>
              <a:rPr lang="ms-MY" sz="1200" dirty="0" smtClean="0">
                <a:solidFill>
                  <a:srgbClr val="0070C0"/>
                </a:solidFill>
                <a:latin typeface="Arial" panose="020B0604020202020204" pitchFamily="34" charset="0"/>
                <a:cs typeface="Arial" panose="020B0604020202020204" pitchFamily="34" charset="0"/>
              </a:rPr>
              <a:t>deklaratsiya</a:t>
            </a:r>
            <a:r>
              <a:rPr lang="uz-Cyrl-UZ" sz="1200" dirty="0" smtClean="0">
                <a:solidFill>
                  <a:srgbClr val="0070C0"/>
                </a:solidFill>
                <a:latin typeface="Arial" panose="020B0604020202020204" pitchFamily="34" charset="0"/>
                <a:cs typeface="Arial" panose="020B0604020202020204" pitchFamily="34" charset="0"/>
              </a:rPr>
              <a:t>”</a:t>
            </a:r>
            <a:r>
              <a:rPr lang="ms-MY" sz="1200" dirty="0" smtClean="0">
                <a:solidFill>
                  <a:srgbClr val="0070C0"/>
                </a:solidFill>
                <a:latin typeface="Arial" panose="020B0604020202020204" pitchFamily="34" charset="0"/>
                <a:cs typeface="Arial" panose="020B0604020202020204" pitchFamily="34" charset="0"/>
              </a:rPr>
              <a:t> </a:t>
            </a:r>
            <a:r>
              <a:rPr lang="ms-MY" sz="1200" dirty="0">
                <a:latin typeface="Arial" panose="020B0604020202020204" pitchFamily="34" charset="0"/>
                <a:cs typeface="Arial" panose="020B0604020202020204" pitchFamily="34" charset="0"/>
              </a:rPr>
              <a:t>ikki davlat o‘zaro munosabatlarida alohida voqea </a:t>
            </a:r>
            <a:r>
              <a:rPr lang="ms-MY" sz="1200" dirty="0" smtClean="0">
                <a:latin typeface="Arial" panose="020B0604020202020204" pitchFamily="34" charset="0"/>
                <a:cs typeface="Arial" panose="020B0604020202020204" pitchFamily="34" charset="0"/>
              </a:rPr>
              <a:t>bo‘ldi.</a:t>
            </a:r>
            <a:endParaRPr lang="ru-RU" sz="1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158" y="117727"/>
            <a:ext cx="4720342" cy="332142"/>
          </a:xfrm>
          <a:prstGeom prst="rect">
            <a:avLst/>
          </a:prstGeom>
        </p:spPr>
        <p:txBody>
          <a:bodyPr vert="horz" wrap="square" lIns="0" tIns="16510" rIns="0" bIns="0" rtlCol="0">
            <a:spAutoFit/>
          </a:bodyPr>
          <a:lstStyle/>
          <a:p>
            <a:pPr marL="12700" algn="ctr">
              <a:lnSpc>
                <a:spcPct val="100000"/>
              </a:lnSpc>
              <a:spcBef>
                <a:spcPts val="130"/>
              </a:spcBef>
            </a:pPr>
            <a:r>
              <a:rPr lang="en-US" dirty="0" err="1">
                <a:latin typeface="Arial" panose="020B0604020202020204" pitchFamily="34" charset="0"/>
                <a:cs typeface="Arial" panose="020B0604020202020204" pitchFamily="34" charset="0"/>
              </a:rPr>
              <a:t>O‘zbekiston</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Rossiya</a:t>
            </a:r>
            <a:endParaRPr spc="20" dirty="0">
              <a:latin typeface="Arial" panose="020B0604020202020204" pitchFamily="34" charset="0"/>
              <a:cs typeface="Arial" panose="020B0604020202020204" pitchFamily="34" charset="0"/>
            </a:endParaRPr>
          </a:p>
        </p:txBody>
      </p:sp>
      <p:sp>
        <p:nvSpPr>
          <p:cNvPr id="3" name="Прямоугольник с одним вырезанным углом 2"/>
          <p:cNvSpPr/>
          <p:nvPr/>
        </p:nvSpPr>
        <p:spPr>
          <a:xfrm>
            <a:off x="1587500" y="597885"/>
            <a:ext cx="4038600" cy="2476333"/>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s-MY" sz="1250" dirty="0">
                <a:latin typeface="Arial" panose="020B0604020202020204" pitchFamily="34" charset="0"/>
                <a:cs typeface="Arial" panose="020B0604020202020204" pitchFamily="34" charset="0"/>
              </a:rPr>
              <a:t> </a:t>
            </a:r>
            <a:r>
              <a:rPr lang="ms-MY" sz="1250" dirty="0" smtClean="0">
                <a:latin typeface="Arial" panose="020B0604020202020204" pitchFamily="34" charset="0"/>
                <a:cs typeface="Arial" panose="020B0604020202020204" pitchFamily="34" charset="0"/>
              </a:rPr>
              <a:t>  Ikki </a:t>
            </a:r>
            <a:r>
              <a:rPr lang="ms-MY" sz="1250" dirty="0">
                <a:latin typeface="Arial" panose="020B0604020202020204" pitchFamily="34" charset="0"/>
                <a:cs typeface="Arial" panose="020B0604020202020204" pitchFamily="34" charset="0"/>
              </a:rPr>
              <a:t>mamlakat o‘zaro munosabatlari va hamkorligining yanada rivojlanishiga 2013-yil aprelda O‘zbekiston </a:t>
            </a:r>
            <a:r>
              <a:rPr lang="en-US" sz="1250" dirty="0" err="1">
                <a:latin typeface="Arial" panose="020B0604020202020204" pitchFamily="34" charset="0"/>
                <a:cs typeface="Arial" panose="020B0604020202020204" pitchFamily="34" charset="0"/>
              </a:rPr>
              <a:t>birinchi</a:t>
            </a:r>
            <a:r>
              <a:rPr lang="en-US" sz="1250" dirty="0">
                <a:latin typeface="Arial" panose="020B0604020202020204" pitchFamily="34" charset="0"/>
                <a:cs typeface="Arial" panose="020B0604020202020204" pitchFamily="34" charset="0"/>
              </a:rPr>
              <a:t> </a:t>
            </a:r>
            <a:r>
              <a:rPr lang="ms-MY" sz="1250" dirty="0">
                <a:latin typeface="Arial" panose="020B0604020202020204" pitchFamily="34" charset="0"/>
                <a:cs typeface="Arial" panose="020B0604020202020204" pitchFamily="34" charset="0"/>
              </a:rPr>
              <a:t>Prezidenti I.Karimov va Rossiya Prezidenti V.V.Putin o‘rtasidagi Moskva uchrashuvi yangi turtki berdi. Ushbu uchrashuv chog‘ida davlatlarning keng qamrovli o‘zaro munosabatlaridagi hamkorlikni rivojlantirish holati va istiqboli ko‘rib chiqildi. Har ikki davlat mustaqillikka erishgandan keyingi davr ichida O‘zbekiston va Rossiya o‘rtasida 160 dan ortiq xalqaro shartnoma va 40 dan ziyod boshqa hujjatlar imzolandi.</a:t>
            </a:r>
            <a:endParaRPr lang="ru-RU" sz="1250" dirty="0">
              <a:latin typeface="Arial" panose="020B0604020202020204" pitchFamily="34" charset="0"/>
              <a:cs typeface="Arial" panose="020B0604020202020204" pitchFamily="34" charset="0"/>
            </a:endParaRPr>
          </a:p>
        </p:txBody>
      </p:sp>
      <p:pic>
        <p:nvPicPr>
          <p:cNvPr id="2050" name="Picture 2" descr="http://www.kamazopt.ru/news/2018/10/kamaz_otkroet_novoe_sovmestnoe_predpriyatie_v_uzbekistan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07" y="1945564"/>
            <a:ext cx="1370753" cy="11286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visualrian.ru/images/old_preview/114/61/1146126_previ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07" y="631825"/>
            <a:ext cx="1352382"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339" y="130256"/>
            <a:ext cx="4072271" cy="332142"/>
          </a:xfrm>
          <a:prstGeom prst="rect">
            <a:avLst/>
          </a:prstGeom>
        </p:spPr>
        <p:txBody>
          <a:bodyPr vert="horz" wrap="square" lIns="0" tIns="16510" rIns="0" bIns="0" rtlCol="0">
            <a:spAutoFit/>
          </a:bodyPr>
          <a:lstStyle/>
          <a:p>
            <a:pPr marL="12700" algn="ctr">
              <a:lnSpc>
                <a:spcPct val="100000"/>
              </a:lnSpc>
              <a:spcBef>
                <a:spcPts val="130"/>
              </a:spcBef>
            </a:pPr>
            <a:r>
              <a:rPr lang="en-US" sz="2000" dirty="0" err="1">
                <a:latin typeface="Arial" panose="020B0604020202020204" pitchFamily="34" charset="0"/>
                <a:cs typeface="Arial" panose="020B0604020202020204" pitchFamily="34" charset="0"/>
              </a:rPr>
              <a:t>O‘zbekiston</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Rossiya</a:t>
            </a:r>
            <a:endParaRPr spc="20" dirty="0">
              <a:latin typeface="Arial" panose="020B0604020202020204" pitchFamily="34" charset="0"/>
              <a:cs typeface="Arial" panose="020B0604020202020204" pitchFamily="34" charset="0"/>
            </a:endParaRPr>
          </a:p>
        </p:txBody>
      </p:sp>
      <p:sp>
        <p:nvSpPr>
          <p:cNvPr id="3" name="Прямоугольник 2"/>
          <p:cNvSpPr/>
          <p:nvPr/>
        </p:nvSpPr>
        <p:spPr>
          <a:xfrm>
            <a:off x="139700" y="631825"/>
            <a:ext cx="3429000" cy="25146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just"/>
            <a:r>
              <a:rPr lang="ms-MY" sz="1400" dirty="0">
                <a:latin typeface="Arial" panose="020B0604020202020204" pitchFamily="34" charset="0"/>
                <a:cs typeface="Arial" panose="020B0604020202020204" pitchFamily="34" charset="0"/>
              </a:rPr>
              <a:t> 2017-yil aprelda Oʻzbekiston Prezidenti Shavkat Mirziyoyev rasmiy tashrif bilan Rossiyada bo‘ldi. O‘zbekiston Respublikasi Prezidenti Shavkat Mirziyoyevning Rossiya Federatsiyasiga davlat tashrifi yakunlari bo‘yicha siyosiy, savdo-iqtisodiy, sarmoyaviy, harbiy-texnikaviy, migratsiya sohalari, shuningdek, mintaqalararo hamkorlik, turizm va sog‘liqni saqlashga oid umumiy qiymati 16 milliard dollar bo‘lgan 55 </a:t>
            </a:r>
            <a:r>
              <a:rPr lang="ms-MY" sz="1400" dirty="0" smtClean="0">
                <a:latin typeface="Arial" panose="020B0604020202020204" pitchFamily="34" charset="0"/>
                <a:cs typeface="Arial" panose="020B0604020202020204" pitchFamily="34" charset="0"/>
              </a:rPr>
              <a:t>ta hujjat </a:t>
            </a:r>
            <a:r>
              <a:rPr lang="ms-MY" sz="1400" dirty="0">
                <a:latin typeface="Arial" panose="020B0604020202020204" pitchFamily="34" charset="0"/>
                <a:cs typeface="Arial" panose="020B0604020202020204" pitchFamily="34" charset="0"/>
              </a:rPr>
              <a:t>imzolandi.</a:t>
            </a:r>
            <a:endParaRPr lang="ru-RU" sz="1400" dirty="0"/>
          </a:p>
        </p:txBody>
      </p:sp>
      <p:pic>
        <p:nvPicPr>
          <p:cNvPr id="3074" name="Picture 2" descr="https://thediplomat.com/wp-content/uploads/2018/11/sizes/large/thediplomat-putin-and-mirziyoyev-in-tashkent-october-20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8700" y="936625"/>
            <a:ext cx="20574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 y="109488"/>
            <a:ext cx="5117466" cy="332142"/>
          </a:xfrm>
          <a:prstGeom prst="rect">
            <a:avLst/>
          </a:prstGeom>
        </p:spPr>
        <p:txBody>
          <a:bodyPr vert="horz" wrap="square" lIns="0" tIns="16510" rIns="0" bIns="0" rtlCol="0">
            <a:spAutoFit/>
          </a:bodyPr>
          <a:lstStyle/>
          <a:p>
            <a:pPr marL="12700" algn="ctr">
              <a:lnSpc>
                <a:spcPct val="100000"/>
              </a:lnSpc>
              <a:spcBef>
                <a:spcPts val="130"/>
              </a:spcBef>
            </a:pPr>
            <a:r>
              <a:rPr lang="ms-MY" dirty="0"/>
              <a:t>O‘zbekiston–Xitoy</a:t>
            </a:r>
            <a:endParaRPr lang="en-US" sz="1800" spc="2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968500" y="631825"/>
            <a:ext cx="3657600" cy="24302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s-MY" sz="1400" dirty="0">
                <a:latin typeface="Arial" panose="020B0604020202020204" pitchFamily="34" charset="0"/>
                <a:cs typeface="Arial" panose="020B0604020202020204" pitchFamily="34" charset="0"/>
              </a:rPr>
              <a:t>Xitoy Xalq Respublikasi O‘zbekiston Respublikasi mustaqilligini 1991-yil 27-dekabrda tan olgan. 1992-yil yanvarda </a:t>
            </a:r>
            <a:r>
              <a:rPr lang="ms-MY" sz="1400" dirty="0" smtClean="0">
                <a:latin typeface="Arial" panose="020B0604020202020204" pitchFamily="34" charset="0"/>
                <a:cs typeface="Arial" panose="020B0604020202020204" pitchFamily="34" charset="0"/>
              </a:rPr>
              <a:t>diplomatik </a:t>
            </a:r>
            <a:r>
              <a:rPr lang="ms-MY" sz="1400" dirty="0">
                <a:latin typeface="Arial" panose="020B0604020202020204" pitchFamily="34" charset="0"/>
                <a:cs typeface="Arial" panose="020B0604020202020204" pitchFamily="34" charset="0"/>
              </a:rPr>
              <a:t>munosabatlar o‘rnatilgan. O‘zbekiston Respublikasi va Xitoy Xalq Respublikasi o‘rtasida an’anaviy do‘stlik munosabatlari o‘rnatilgan. </a:t>
            </a:r>
            <a:r>
              <a:rPr lang="ms-MY" sz="1400" dirty="0" smtClean="0">
                <a:latin typeface="Arial" panose="020B0604020202020204" pitchFamily="34" charset="0"/>
                <a:cs typeface="Arial" panose="020B0604020202020204" pitchFamily="34" charset="0"/>
              </a:rPr>
              <a:t>Bular </a:t>
            </a:r>
            <a:r>
              <a:rPr lang="ms-MY" sz="1400" dirty="0">
                <a:latin typeface="Arial" panose="020B0604020202020204" pitchFamily="34" charset="0"/>
                <a:cs typeface="Arial" panose="020B0604020202020204" pitchFamily="34" charset="0"/>
              </a:rPr>
              <a:t>ikki mamlakatga har ikki tomonni </a:t>
            </a:r>
            <a:r>
              <a:rPr lang="ms-MY" sz="1400" dirty="0" smtClean="0">
                <a:latin typeface="Arial" panose="020B0604020202020204" pitchFamily="34" charset="0"/>
                <a:cs typeface="Arial" panose="020B0604020202020204" pitchFamily="34" charset="0"/>
              </a:rPr>
              <a:t>qiziqtiruvchi </a:t>
            </a:r>
            <a:r>
              <a:rPr lang="ms-MY" sz="1400" dirty="0">
                <a:latin typeface="Arial" panose="020B0604020202020204" pitchFamily="34" charset="0"/>
                <a:cs typeface="Arial" panose="020B0604020202020204" pitchFamily="34" charset="0"/>
              </a:rPr>
              <a:t>ko‘plab masalalar bo‘yicha o‘zaro manfaatli va samarali </a:t>
            </a:r>
            <a:r>
              <a:rPr lang="ms-MY" sz="1400" dirty="0" smtClean="0">
                <a:latin typeface="Arial" panose="020B0604020202020204" pitchFamily="34" charset="0"/>
                <a:cs typeface="Arial" panose="020B0604020202020204" pitchFamily="34" charset="0"/>
              </a:rPr>
              <a:t>hamkorlik </a:t>
            </a:r>
            <a:r>
              <a:rPr lang="ms-MY" sz="1400" dirty="0">
                <a:latin typeface="Arial" panose="020B0604020202020204" pitchFamily="34" charset="0"/>
                <a:cs typeface="Arial" panose="020B0604020202020204" pitchFamily="34" charset="0"/>
              </a:rPr>
              <a:t>olib borish imkonini beradi. </a:t>
            </a:r>
            <a:endParaRPr lang="ru-RU" sz="1400" dirty="0">
              <a:latin typeface="Arial" panose="020B0604020202020204" pitchFamily="34" charset="0"/>
              <a:cs typeface="Arial" panose="020B0604020202020204" pitchFamily="34" charset="0"/>
            </a:endParaRPr>
          </a:p>
        </p:txBody>
      </p:sp>
      <p:pic>
        <p:nvPicPr>
          <p:cNvPr id="4102" name="Picture 6" descr="https://cdn2.img.sputniknews-uz.com/images/539/36/53936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65" y="1851025"/>
            <a:ext cx="1776798" cy="121103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itd0.mycdn.me/image?id=836529080866&amp;t=20&amp;plc=MOBILE&amp;tkn=*z08fZDJEgLwpTTqyAHFfjvFk7z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161" y="631825"/>
            <a:ext cx="1755501"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849964" y="2449871"/>
            <a:ext cx="1025525" cy="243840"/>
          </a:xfrm>
          <a:prstGeom prst="rect">
            <a:avLst/>
          </a:prstGeom>
        </p:spPr>
        <p:txBody>
          <a:bodyPr vert="horz" wrap="square" lIns="0" tIns="16510" rIns="0" bIns="0" rtlCol="0">
            <a:spAutoFit/>
          </a:bodyPr>
          <a:lstStyle/>
          <a:p>
            <a:pPr marL="12700">
              <a:lnSpc>
                <a:spcPct val="100000"/>
              </a:lnSpc>
              <a:spcBef>
                <a:spcPts val="130"/>
              </a:spcBef>
            </a:pPr>
            <a:r>
              <a:rPr sz="1400" spc="-70" dirty="0">
                <a:solidFill>
                  <a:srgbClr val="FFFFFF"/>
                </a:solidFill>
                <a:latin typeface="Arial"/>
                <a:cs typeface="Arial"/>
              </a:rPr>
              <a:t>Г</a:t>
            </a:r>
            <a:r>
              <a:rPr sz="1400" spc="30" dirty="0">
                <a:solidFill>
                  <a:srgbClr val="FFFFFF"/>
                </a:solidFill>
                <a:latin typeface="Arial"/>
                <a:cs typeface="Arial"/>
              </a:rPr>
              <a:t>л</a:t>
            </a:r>
            <a:r>
              <a:rPr sz="1400" spc="15" dirty="0">
                <a:solidFill>
                  <a:srgbClr val="FFFFFF"/>
                </a:solidFill>
                <a:latin typeface="Arial"/>
                <a:cs typeface="Arial"/>
              </a:rPr>
              <a:t>о</a:t>
            </a:r>
            <a:r>
              <a:rPr sz="1400" spc="-20" dirty="0">
                <a:solidFill>
                  <a:srgbClr val="FFFFFF"/>
                </a:solidFill>
                <a:latin typeface="Arial"/>
                <a:cs typeface="Arial"/>
              </a:rPr>
              <a:t>б</a:t>
            </a:r>
            <a:r>
              <a:rPr sz="1400" spc="15" dirty="0">
                <a:solidFill>
                  <a:srgbClr val="FFFFFF"/>
                </a:solidFill>
                <a:latin typeface="Arial"/>
                <a:cs typeface="Arial"/>
              </a:rPr>
              <a:t>альная</a:t>
            </a:r>
            <a:endParaRPr sz="1400">
              <a:latin typeface="Arial"/>
              <a:cs typeface="Arial"/>
            </a:endParaRPr>
          </a:p>
        </p:txBody>
      </p:sp>
      <p:sp>
        <p:nvSpPr>
          <p:cNvPr id="11" name="object 2"/>
          <p:cNvSpPr txBox="1">
            <a:spLocks noGrp="1"/>
          </p:cNvSpPr>
          <p:nvPr>
            <p:ph type="title"/>
          </p:nvPr>
        </p:nvSpPr>
        <p:spPr>
          <a:xfrm>
            <a:off x="213360" y="109488"/>
            <a:ext cx="5117466" cy="293670"/>
          </a:xfrm>
          <a:prstGeom prst="rect">
            <a:avLst/>
          </a:prstGeom>
        </p:spPr>
        <p:txBody>
          <a:bodyPr vert="horz" wrap="square" lIns="0" tIns="16510" rIns="0" bIns="0" rtlCol="0">
            <a:spAutoFit/>
          </a:bodyPr>
          <a:lstStyle/>
          <a:p>
            <a:pPr marL="12700" algn="ctr">
              <a:lnSpc>
                <a:spcPct val="100000"/>
              </a:lnSpc>
              <a:spcBef>
                <a:spcPts val="130"/>
              </a:spcBef>
            </a:pPr>
            <a:r>
              <a:rPr lang="ms-MY" sz="1800" dirty="0"/>
              <a:t>O‘zbekiston–Xitoy</a:t>
            </a:r>
            <a:endParaRPr lang="en-US" sz="1800" spc="2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39700" y="631825"/>
            <a:ext cx="3810000" cy="2514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ms-MY" sz="1400" dirty="0" smtClean="0">
                <a:latin typeface="Arial" panose="020B0604020202020204" pitchFamily="34" charset="0"/>
                <a:cs typeface="Arial" panose="020B0604020202020204" pitchFamily="34" charset="0"/>
              </a:rPr>
              <a:t>    XXR </a:t>
            </a:r>
            <a:r>
              <a:rPr lang="ms-MY" sz="1400" dirty="0" smtClean="0">
                <a:latin typeface="Arial" panose="020B0604020202020204" pitchFamily="34" charset="0"/>
                <a:cs typeface="Arial" panose="020B0604020202020204" pitchFamily="34" charset="0"/>
              </a:rPr>
              <a:t>raisining </a:t>
            </a:r>
            <a:r>
              <a:rPr lang="ms-MY" sz="1400" dirty="0">
                <a:latin typeface="Arial" panose="020B0604020202020204" pitchFamily="34" charset="0"/>
                <a:cs typeface="Arial" panose="020B0604020202020204" pitchFamily="34" charset="0"/>
              </a:rPr>
              <a:t>2010-yildagi O‘zbekistonga va O‘zbekiston Respublikasi </a:t>
            </a:r>
            <a:r>
              <a:rPr lang="ms-MY" sz="1400" dirty="0" smtClean="0">
                <a:latin typeface="Arial" panose="020B0604020202020204" pitchFamily="34" charset="0"/>
                <a:cs typeface="Arial" panose="020B0604020202020204" pitchFamily="34" charset="0"/>
              </a:rPr>
              <a:t>Prezidentining </a:t>
            </a:r>
            <a:r>
              <a:rPr lang="ms-MY" sz="1400" dirty="0">
                <a:latin typeface="Arial" panose="020B0604020202020204" pitchFamily="34" charset="0"/>
                <a:cs typeface="Arial" panose="020B0604020202020204" pitchFamily="34" charset="0"/>
              </a:rPr>
              <a:t>2012-yil iyunda Xitoy Xalq Respublikasiga davlat tashrifi tarixiy ahamiyatga ega bo‘ldi. Uchrashuvlar davomida hamkorlikning istiqbollari </a:t>
            </a:r>
            <a:r>
              <a:rPr lang="ms-MY" sz="1400" dirty="0" smtClean="0">
                <a:latin typeface="Arial" panose="020B0604020202020204" pitchFamily="34" charset="0"/>
                <a:cs typeface="Arial" panose="020B0604020202020204" pitchFamily="34" charset="0"/>
              </a:rPr>
              <a:t>belgilandi.</a:t>
            </a:r>
          </a:p>
          <a:p>
            <a:pPr algn="just"/>
            <a:r>
              <a:rPr lang="ms-MY" sz="1400" dirty="0" smtClean="0">
                <a:latin typeface="Arial" panose="020B0604020202020204" pitchFamily="34" charset="0"/>
                <a:cs typeface="Arial" panose="020B0604020202020204" pitchFamily="34" charset="0"/>
              </a:rPr>
              <a:t>   Buning </a:t>
            </a:r>
            <a:r>
              <a:rPr lang="ms-MY" sz="1400" dirty="0">
                <a:latin typeface="Arial" panose="020B0604020202020204" pitchFamily="34" charset="0"/>
                <a:cs typeface="Arial" panose="020B0604020202020204" pitchFamily="34" charset="0"/>
              </a:rPr>
              <a:t>yaqqol dalili sifatida O‘zbekiston rahbarining Xitoyga </a:t>
            </a:r>
            <a:r>
              <a:rPr lang="ms-MY" sz="1400" dirty="0" smtClean="0">
                <a:latin typeface="Arial" panose="020B0604020202020204" pitchFamily="34" charset="0"/>
                <a:cs typeface="Arial" panose="020B0604020202020204" pitchFamily="34" charset="0"/>
              </a:rPr>
              <a:t>tashrifi chog‘ida </a:t>
            </a:r>
            <a:r>
              <a:rPr lang="ms-MY" sz="1400" dirty="0">
                <a:latin typeface="Arial" panose="020B0604020202020204" pitchFamily="34" charset="0"/>
                <a:cs typeface="Arial" panose="020B0604020202020204" pitchFamily="34" charset="0"/>
              </a:rPr>
              <a:t>davlatlar rahbarlari tomonidan «Strategik sheriklik munosabatlari o‘rnatish to‘g‘risidagi qo‘shma bayonot» imzolanganini ko‘rsatish mumkin.</a:t>
            </a:r>
            <a:endParaRPr lang="ru-RU" sz="1400" dirty="0">
              <a:latin typeface="Arial" panose="020B0604020202020204" pitchFamily="34" charset="0"/>
              <a:cs typeface="Arial" panose="020B0604020202020204" pitchFamily="34" charset="0"/>
            </a:endParaRPr>
          </a:p>
        </p:txBody>
      </p:sp>
      <p:pic>
        <p:nvPicPr>
          <p:cNvPr id="5122" name="Picture 2" descr="https://cdn1.img.sputniknews-uz.com/images/36/91/3691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5900" y="631825"/>
            <a:ext cx="1620904"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dn1.img.sputniknews-uz.com/images/539/80/53980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900" y="1904316"/>
            <a:ext cx="1620904" cy="1175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700" y="95672"/>
            <a:ext cx="5539831" cy="262892"/>
          </a:xfrm>
          <a:prstGeom prst="rect">
            <a:avLst/>
          </a:prstGeom>
        </p:spPr>
        <p:txBody>
          <a:bodyPr vert="horz" wrap="square" lIns="0" tIns="16510" rIns="0" bIns="0" rtlCol="0">
            <a:spAutoFit/>
          </a:bodyPr>
          <a:lstStyle/>
          <a:p>
            <a:pPr marL="12700" algn="ctr">
              <a:lnSpc>
                <a:spcPct val="100000"/>
              </a:lnSpc>
              <a:spcBef>
                <a:spcPts val="130"/>
              </a:spcBef>
            </a:pPr>
            <a:r>
              <a:rPr lang="ms-MY" sz="1600" dirty="0"/>
              <a:t>O‘zbekiston–Xitoy</a:t>
            </a:r>
            <a:endParaRPr sz="1600" spc="15" dirty="0"/>
          </a:p>
        </p:txBody>
      </p:sp>
      <p:sp>
        <p:nvSpPr>
          <p:cNvPr id="3" name="Прямоугольник 2"/>
          <p:cNvSpPr/>
          <p:nvPr/>
        </p:nvSpPr>
        <p:spPr>
          <a:xfrm>
            <a:off x="1358900" y="555625"/>
            <a:ext cx="4320631" cy="2590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 name="Прямоугольник 3"/>
          <p:cNvSpPr/>
          <p:nvPr/>
        </p:nvSpPr>
        <p:spPr>
          <a:xfrm>
            <a:off x="1358900" y="507406"/>
            <a:ext cx="4278207" cy="2677656"/>
          </a:xfrm>
          <a:prstGeom prst="rect">
            <a:avLst/>
          </a:prstGeom>
        </p:spPr>
        <p:txBody>
          <a:bodyPr wrap="square">
            <a:spAutoFit/>
          </a:bodyPr>
          <a:lstStyle/>
          <a:p>
            <a:pPr algn="just"/>
            <a:r>
              <a:rPr lang="ms-MY" sz="1200" dirty="0" smtClean="0">
                <a:latin typeface="Arial" panose="020B0604020202020204" pitchFamily="34" charset="0"/>
                <a:cs typeface="Arial" panose="020B0604020202020204" pitchFamily="34" charset="0"/>
              </a:rPr>
              <a:t>   </a:t>
            </a:r>
            <a:r>
              <a:rPr lang="ms-MY" sz="1200" dirty="0">
                <a:latin typeface="Arial" panose="020B0604020202020204" pitchFamily="34" charset="0"/>
                <a:cs typeface="Arial" panose="020B0604020202020204" pitchFamily="34" charset="0"/>
              </a:rPr>
              <a:t>O‘zaro manfaatli hamkorlikning </a:t>
            </a:r>
            <a:r>
              <a:rPr lang="ms-MY" sz="1200" dirty="0" smtClean="0">
                <a:latin typeface="Arial" panose="020B0604020202020204" pitchFamily="34" charset="0"/>
                <a:cs typeface="Arial" panose="020B0604020202020204" pitchFamily="34" charset="0"/>
              </a:rPr>
              <a:t>huquqiy </a:t>
            </a:r>
            <a:r>
              <a:rPr lang="ms-MY" sz="1200" dirty="0">
                <a:latin typeface="Arial" panose="020B0604020202020204" pitchFamily="34" charset="0"/>
                <a:cs typeface="Arial" panose="020B0604020202020204" pitchFamily="34" charset="0"/>
              </a:rPr>
              <a:t>bazasini 2005-yilda imzolangan Do‘stlik, hamkorlik va sheriklik munosa- batlari to‘g‘risidagi shartnoma, </a:t>
            </a:r>
            <a:r>
              <a:rPr lang="ms-MY" sz="1200" dirty="0" smtClean="0">
                <a:latin typeface="Arial" panose="020B0604020202020204" pitchFamily="34" charset="0"/>
                <a:cs typeface="Arial" panose="020B0604020202020204" pitchFamily="34" charset="0"/>
              </a:rPr>
              <a:t>2010-yildagi </a:t>
            </a:r>
            <a:r>
              <a:rPr lang="ms-MY" sz="1200" dirty="0">
                <a:latin typeface="Arial" panose="020B0604020202020204" pitchFamily="34" charset="0"/>
                <a:cs typeface="Arial" panose="020B0604020202020204" pitchFamily="34" charset="0"/>
              </a:rPr>
              <a:t>Do‘stlik, </a:t>
            </a:r>
            <a:r>
              <a:rPr lang="ms-MY" sz="1200" dirty="0" smtClean="0">
                <a:latin typeface="Arial" panose="020B0604020202020204" pitchFamily="34" charset="0"/>
                <a:cs typeface="Arial" panose="020B0604020202020204" pitchFamily="34" charset="0"/>
              </a:rPr>
              <a:t>ham-korlik </a:t>
            </a:r>
            <a:r>
              <a:rPr lang="ms-MY" sz="1200" dirty="0">
                <a:latin typeface="Arial" panose="020B0604020202020204" pitchFamily="34" charset="0"/>
                <a:cs typeface="Arial" panose="020B0604020202020204" pitchFamily="34" charset="0"/>
              </a:rPr>
              <a:t>va sheriklik munosabatlarini har tomonlama </a:t>
            </a:r>
            <a:r>
              <a:rPr lang="ms-MY" sz="1200" dirty="0" smtClean="0">
                <a:latin typeface="Arial" panose="020B0604020202020204" pitchFamily="34" charset="0"/>
                <a:cs typeface="Arial" panose="020B0604020202020204" pitchFamily="34" charset="0"/>
              </a:rPr>
              <a:t>chuqur-lashtirish </a:t>
            </a:r>
            <a:r>
              <a:rPr lang="ms-MY" sz="1200" dirty="0">
                <a:latin typeface="Arial" panose="020B0604020202020204" pitchFamily="34" charset="0"/>
                <a:cs typeface="Arial" panose="020B0604020202020204" pitchFamily="34" charset="0"/>
              </a:rPr>
              <a:t>va rivojlantirish to‘g‘risidagi qo‘shma </a:t>
            </a:r>
            <a:r>
              <a:rPr lang="ms-MY" sz="1200" dirty="0" smtClean="0">
                <a:latin typeface="Arial" panose="020B0604020202020204" pitchFamily="34" charset="0"/>
                <a:cs typeface="Arial" panose="020B0604020202020204" pitchFamily="34" charset="0"/>
              </a:rPr>
              <a:t>deklaratsiya</a:t>
            </a:r>
            <a:r>
              <a:rPr lang="ms-MY" sz="1200" dirty="0">
                <a:latin typeface="Arial" panose="020B0604020202020204" pitchFamily="34" charset="0"/>
                <a:cs typeface="Arial" panose="020B0604020202020204" pitchFamily="34" charset="0"/>
              </a:rPr>
              <a:t>, 2012-yildagi </a:t>
            </a:r>
            <a:r>
              <a:rPr lang="ms-MY" sz="1200" dirty="0" smtClean="0">
                <a:latin typeface="Arial" panose="020B0604020202020204" pitchFamily="34" charset="0"/>
                <a:cs typeface="Arial" panose="020B0604020202020204" pitchFamily="34" charset="0"/>
              </a:rPr>
              <a:t>Strategik </a:t>
            </a:r>
            <a:r>
              <a:rPr lang="ms-MY" sz="1200" dirty="0">
                <a:latin typeface="Arial" panose="020B0604020202020204" pitchFamily="34" charset="0"/>
                <a:cs typeface="Arial" panose="020B0604020202020204" pitchFamily="34" charset="0"/>
              </a:rPr>
              <a:t>sheriklik o‘rnatish </a:t>
            </a:r>
            <a:r>
              <a:rPr lang="ms-MY" sz="1200" dirty="0" smtClean="0">
                <a:latin typeface="Arial" panose="020B0604020202020204" pitchFamily="34" charset="0"/>
                <a:cs typeface="Arial" panose="020B0604020202020204" pitchFamily="34" charset="0"/>
              </a:rPr>
              <a:t>to‘g‘risidagi </a:t>
            </a:r>
            <a:r>
              <a:rPr lang="ms-MY" sz="1200" dirty="0">
                <a:latin typeface="Arial" panose="020B0604020202020204" pitchFamily="34" charset="0"/>
                <a:cs typeface="Arial" panose="020B0604020202020204" pitchFamily="34" charset="0"/>
              </a:rPr>
              <a:t>Qo‘shma deklaratsiya, 2013-yildagi Ikki tomonlama strategik hamkorlikni yanada chuqurlashtirish va rivojlantirish haqidagi Qo‘shma deklaratsiya, </a:t>
            </a:r>
            <a:r>
              <a:rPr lang="ms-MY" sz="1200" dirty="0" smtClean="0">
                <a:latin typeface="Arial" panose="020B0604020202020204" pitchFamily="34" charset="0"/>
                <a:cs typeface="Arial" panose="020B0604020202020204" pitchFamily="34" charset="0"/>
              </a:rPr>
              <a:t>2014-2018-yillarga </a:t>
            </a:r>
            <a:r>
              <a:rPr lang="ms-MY" sz="1200" dirty="0">
                <a:latin typeface="Arial" panose="020B0604020202020204" pitchFamily="34" charset="0"/>
                <a:cs typeface="Arial" panose="020B0604020202020204" pitchFamily="34" charset="0"/>
              </a:rPr>
              <a:t>mo‘ljallangan Strategik sheriklik munosabatlarini rivojlantirish dasturi hamda 2016-yilda imzolangan Qo‘shma bayonot tashkil qiladi. </a:t>
            </a:r>
            <a:r>
              <a:rPr lang="ms-MY" sz="1200" dirty="0" smtClean="0">
                <a:latin typeface="Arial" panose="020B0604020202020204" pitchFamily="34" charset="0"/>
                <a:cs typeface="Arial" panose="020B0604020202020204" pitchFamily="34" charset="0"/>
              </a:rPr>
              <a:t>Mazkur </a:t>
            </a:r>
            <a:r>
              <a:rPr lang="ms-MY" sz="1200" dirty="0">
                <a:latin typeface="Arial" panose="020B0604020202020204" pitchFamily="34" charset="0"/>
                <a:cs typeface="Arial" panose="020B0604020202020204" pitchFamily="34" charset="0"/>
              </a:rPr>
              <a:t>hujjatlarning qabul qilinishi uzoq muddatli istiqbolda mamlakatlarimiz o‘rtasidagi munosabatlarni rivojlantirishga xizmat </a:t>
            </a:r>
            <a:r>
              <a:rPr lang="ms-MY" sz="1200" dirty="0" smtClean="0">
                <a:latin typeface="Arial" panose="020B0604020202020204" pitchFamily="34" charset="0"/>
                <a:cs typeface="Arial" panose="020B0604020202020204" pitchFamily="34" charset="0"/>
              </a:rPr>
              <a:t>qilmoqda.</a:t>
            </a:r>
            <a:endParaRPr lang="ru-RU" sz="1200" dirty="0">
              <a:latin typeface="Arial" panose="020B0604020202020204" pitchFamily="34" charset="0"/>
              <a:cs typeface="Arial" panose="020B0604020202020204" pitchFamily="34" charset="0"/>
            </a:endParaRPr>
          </a:p>
        </p:txBody>
      </p:sp>
      <p:pic>
        <p:nvPicPr>
          <p:cNvPr id="6146" name="Picture 2" descr="https://pbs.twimg.com/media/D9pa2-GX4AASfy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07" y="584623"/>
            <a:ext cx="1158992" cy="77266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yaypan.uz/uploads/bot/d2afd65d4f294466eeb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07" y="1469996"/>
            <a:ext cx="1158992" cy="75247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storage.kun.uz/source/1/fTwh6ZNoNc9XRQD525QkL-j4L3Y4cTg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707" y="2324584"/>
            <a:ext cx="1165769" cy="800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6840" y="71163"/>
            <a:ext cx="5650873" cy="3114225"/>
            <a:chOff x="66840" y="71163"/>
            <a:chExt cx="5650873" cy="3114225"/>
          </a:xfrm>
        </p:grpSpPr>
        <p:sp>
          <p:nvSpPr>
            <p:cNvPr id="3" name="object 3"/>
            <p:cNvSpPr/>
            <p:nvPr/>
          </p:nvSpPr>
          <p:spPr>
            <a:xfrm>
              <a:off x="66840" y="500300"/>
              <a:ext cx="5650865" cy="2685088"/>
            </a:xfrm>
            <a:custGeom>
              <a:avLst/>
              <a:gdLst/>
              <a:ahLst/>
              <a:cxnLst/>
              <a:rect l="l" t="t" r="r" b="b"/>
              <a:pathLst>
                <a:path w="5650865" h="2366010">
                  <a:moveTo>
                    <a:pt x="5650712" y="24168"/>
                  </a:moveTo>
                  <a:lnTo>
                    <a:pt x="5626328" y="24168"/>
                  </a:lnTo>
                  <a:lnTo>
                    <a:pt x="5626328" y="2341765"/>
                  </a:lnTo>
                  <a:lnTo>
                    <a:pt x="5650712" y="2341765"/>
                  </a:lnTo>
                  <a:lnTo>
                    <a:pt x="5650712" y="24168"/>
                  </a:lnTo>
                  <a:close/>
                </a:path>
                <a:path w="5650865" h="2366010">
                  <a:moveTo>
                    <a:pt x="5650712" y="0"/>
                  </a:moveTo>
                  <a:lnTo>
                    <a:pt x="0" y="0"/>
                  </a:lnTo>
                  <a:lnTo>
                    <a:pt x="0" y="24130"/>
                  </a:lnTo>
                  <a:lnTo>
                    <a:pt x="0" y="2341880"/>
                  </a:lnTo>
                  <a:lnTo>
                    <a:pt x="0" y="2366010"/>
                  </a:lnTo>
                  <a:lnTo>
                    <a:pt x="5650712" y="2366010"/>
                  </a:lnTo>
                  <a:lnTo>
                    <a:pt x="5650712" y="2341880"/>
                  </a:lnTo>
                  <a:lnTo>
                    <a:pt x="24384" y="234188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4" name="object 4"/>
            <p:cNvSpPr/>
            <p:nvPr/>
          </p:nvSpPr>
          <p:spPr>
            <a:xfrm>
              <a:off x="66848" y="71163"/>
              <a:ext cx="5650865" cy="414930"/>
            </a:xfrm>
            <a:custGeom>
              <a:avLst/>
              <a:gdLst/>
              <a:ahLst/>
              <a:cxnLst/>
              <a:rect l="l" t="t" r="r" b="b"/>
              <a:pathLst>
                <a:path w="5650865" h="721360">
                  <a:moveTo>
                    <a:pt x="5650710" y="0"/>
                  </a:moveTo>
                  <a:lnTo>
                    <a:pt x="0" y="0"/>
                  </a:lnTo>
                  <a:lnTo>
                    <a:pt x="0" y="721321"/>
                  </a:lnTo>
                  <a:lnTo>
                    <a:pt x="5650710" y="721321"/>
                  </a:lnTo>
                  <a:lnTo>
                    <a:pt x="5650710" y="0"/>
                  </a:lnTo>
                  <a:close/>
                </a:path>
              </a:pathLst>
            </a:custGeom>
            <a:solidFill>
              <a:srgbClr val="2365C7"/>
            </a:solidFill>
          </p:spPr>
          <p:txBody>
            <a:bodyPr wrap="square" lIns="0" tIns="0" rIns="0" bIns="0" rtlCol="0"/>
            <a:lstStyle/>
            <a:p>
              <a:endParaRPr/>
            </a:p>
          </p:txBody>
        </p:sp>
      </p:grpSp>
      <p:sp>
        <p:nvSpPr>
          <p:cNvPr id="5" name="object 5"/>
          <p:cNvSpPr txBox="1">
            <a:spLocks noGrp="1"/>
          </p:cNvSpPr>
          <p:nvPr>
            <p:ph type="title"/>
          </p:nvPr>
        </p:nvSpPr>
        <p:spPr>
          <a:xfrm>
            <a:off x="660532" y="71163"/>
            <a:ext cx="4463479" cy="335989"/>
          </a:xfrm>
          <a:prstGeom prst="rect">
            <a:avLst/>
          </a:prstGeom>
        </p:spPr>
        <p:txBody>
          <a:bodyPr vert="horz" wrap="square" lIns="0" tIns="40640" rIns="0" bIns="0" rtlCol="0">
            <a:spAutoFit/>
          </a:bodyPr>
          <a:lstStyle/>
          <a:p>
            <a:pPr marL="12065" marR="5080" algn="ctr">
              <a:lnSpc>
                <a:spcPts val="2330"/>
              </a:lnSpc>
              <a:spcBef>
                <a:spcPts val="320"/>
              </a:spcBef>
            </a:pPr>
            <a:r>
              <a:rPr lang="ms-MY" sz="2000" dirty="0"/>
              <a:t>O‘zbekiston–Xitoy</a:t>
            </a:r>
            <a:endParaRPr spc="15" dirty="0"/>
          </a:p>
        </p:txBody>
      </p:sp>
      <p:sp>
        <p:nvSpPr>
          <p:cNvPr id="6" name="Прямоугольник 5"/>
          <p:cNvSpPr/>
          <p:nvPr/>
        </p:nvSpPr>
        <p:spPr>
          <a:xfrm>
            <a:off x="749299" y="2439750"/>
            <a:ext cx="4908113" cy="63047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ms-MY" sz="1000" b="1" dirty="0">
                <a:solidFill>
                  <a:srgbClr val="FF0000"/>
                </a:solidFill>
                <a:latin typeface="Arial" panose="020B0604020202020204" pitchFamily="34" charset="0"/>
                <a:cs typeface="Arial" panose="020B0604020202020204" pitchFamily="34" charset="0"/>
              </a:rPr>
              <a:t>Yodda tuting</a:t>
            </a:r>
            <a:r>
              <a:rPr lang="ms-MY" sz="1000" dirty="0">
                <a:solidFill>
                  <a:srgbClr val="FF0000"/>
                </a:solidFill>
                <a:latin typeface="Arial" panose="020B0604020202020204" pitchFamily="34" charset="0"/>
                <a:cs typeface="Arial" panose="020B0604020202020204" pitchFamily="34" charset="0"/>
              </a:rPr>
              <a:t>!</a:t>
            </a:r>
            <a:endParaRPr lang="ru-RU" sz="1000" dirty="0">
              <a:solidFill>
                <a:srgbClr val="FF0000"/>
              </a:solidFill>
              <a:latin typeface="Arial" panose="020B0604020202020204" pitchFamily="34" charset="0"/>
              <a:cs typeface="Arial" panose="020B0604020202020204" pitchFamily="34" charset="0"/>
            </a:endParaRPr>
          </a:p>
          <a:p>
            <a:r>
              <a:rPr lang="ms-MY" sz="1000" dirty="0">
                <a:solidFill>
                  <a:srgbClr val="FF0000"/>
                </a:solidFill>
                <a:latin typeface="Arial" panose="020B0604020202020204" pitchFamily="34" charset="0"/>
                <a:cs typeface="Arial" panose="020B0604020202020204" pitchFamily="34" charset="0"/>
              </a:rPr>
              <a:t>2017-yilning o‘zida xorijiy mamlakatlar bilan 60 mlrd. dollarlik shartnomalar imzolangan bo‘lsa, shuning 35 foizi, ya’ni 23 mlrd. </a:t>
            </a:r>
            <a:r>
              <a:rPr lang="ms-MY" sz="1000" dirty="0" smtClean="0">
                <a:solidFill>
                  <a:srgbClr val="FF0000"/>
                </a:solidFill>
                <a:latin typeface="Arial" panose="020B0604020202020204" pitchFamily="34" charset="0"/>
                <a:cs typeface="Arial" panose="020B0604020202020204" pitchFamily="34" charset="0"/>
              </a:rPr>
              <a:t>dollari </a:t>
            </a:r>
            <a:r>
              <a:rPr lang="ms-MY" sz="1000" dirty="0">
                <a:solidFill>
                  <a:srgbClr val="FF0000"/>
                </a:solidFill>
                <a:latin typeface="Arial" panose="020B0604020202020204" pitchFamily="34" charset="0"/>
                <a:cs typeface="Arial" panose="020B0604020202020204" pitchFamily="34" charset="0"/>
              </a:rPr>
              <a:t>Xitoy ulushiga to‘g‘ri </a:t>
            </a:r>
            <a:r>
              <a:rPr lang="ms-MY" sz="1000" dirty="0" smtClean="0">
                <a:solidFill>
                  <a:srgbClr val="FF0000"/>
                </a:solidFill>
                <a:latin typeface="Arial" panose="020B0604020202020204" pitchFamily="34" charset="0"/>
                <a:cs typeface="Arial" panose="020B0604020202020204" pitchFamily="34" charset="0"/>
              </a:rPr>
              <a:t>keladi.</a:t>
            </a:r>
            <a:endParaRPr lang="ru-RU" sz="1000" dirty="0">
              <a:solidFill>
                <a:srgbClr val="FF0000"/>
              </a:solidFill>
              <a:latin typeface="Arial" panose="020B0604020202020204" pitchFamily="34" charset="0"/>
              <a:cs typeface="Arial" panose="020B0604020202020204" pitchFamily="34" charset="0"/>
            </a:endParaRPr>
          </a:p>
        </p:txBody>
      </p:sp>
      <p:sp>
        <p:nvSpPr>
          <p:cNvPr id="9" name="Прямоугольник 8"/>
          <p:cNvSpPr/>
          <p:nvPr/>
        </p:nvSpPr>
        <p:spPr>
          <a:xfrm>
            <a:off x="1663700" y="555625"/>
            <a:ext cx="3993712" cy="1828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ms-MY" sz="1200" dirty="0">
                <a:latin typeface="Arial" panose="020B0604020202020204" pitchFamily="34" charset="0"/>
                <a:cs typeface="Arial" panose="020B0604020202020204" pitchFamily="34" charset="0"/>
              </a:rPr>
              <a:t>2017-yil 11–13-may kunlari Shavkat Mirziyoyevning Xitoy Xalq Respublikasiga davlat tashrifi O‘zbekiston – Xitoy munosabatlarini yangi bosqichga ko‘tardi. Muzokaralar yakunida Shavkat Mirziyoyev va Si Szinpin O‘zbekiston Respublikasi bilan Xitoy Xalq Respublikasi o‘rtasidagi Qo‘shma bayonotni imzoladilar. Shavkat Mirziyoyev Xitoyga boʻlgan tashrifi davomida umumiy qiymati 23 mlrd. dollar boʻlgan 105 ta ikki tomonlama hujjatlar imzolandi.</a:t>
            </a:r>
            <a:endParaRPr lang="ru-RU" sz="1200" dirty="0">
              <a:latin typeface="Arial" panose="020B0604020202020204" pitchFamily="34" charset="0"/>
              <a:cs typeface="Arial" panose="020B0604020202020204" pitchFamily="34" charset="0"/>
            </a:endParaRPr>
          </a:p>
        </p:txBody>
      </p:sp>
      <p:pic>
        <p:nvPicPr>
          <p:cNvPr id="10" name="image1.jpeg"/>
          <p:cNvPicPr/>
          <p:nvPr/>
        </p:nvPicPr>
        <p:blipFill>
          <a:blip r:embed="rId2" cstate="print"/>
          <a:stretch>
            <a:fillRect/>
          </a:stretch>
        </p:blipFill>
        <p:spPr>
          <a:xfrm>
            <a:off x="139700" y="2477850"/>
            <a:ext cx="520832" cy="554274"/>
          </a:xfrm>
          <a:prstGeom prst="rect">
            <a:avLst/>
          </a:prstGeom>
        </p:spPr>
      </p:pic>
      <p:pic>
        <p:nvPicPr>
          <p:cNvPr id="7170" name="Picture 2" descr="https://studiovolkova.ru/wp-content/uploads/yootheme/volkov/reportage/haylong/IMG_33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413" y="555625"/>
            <a:ext cx="1418145" cy="838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mail.adolat.uz/uploads/files/4_46.jpg?15775330679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180" y="1510784"/>
            <a:ext cx="1422378" cy="850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956</TotalTime>
  <Words>951</Words>
  <Application>Microsoft Office PowerPoint</Application>
  <PresentationFormat>Произвольный</PresentationFormat>
  <Paragraphs>65</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Office Theme</vt:lpstr>
      <vt:lpstr>O‘ZBEKISTON TARIXI </vt:lpstr>
      <vt:lpstr>Презентация PowerPoint</vt:lpstr>
      <vt:lpstr>O‘zbekiston–Rossiya</vt:lpstr>
      <vt:lpstr>O‘zbekiston–Rossiya</vt:lpstr>
      <vt:lpstr>O‘zbekiston–Rossiya</vt:lpstr>
      <vt:lpstr>O‘zbekiston–Xitoy</vt:lpstr>
      <vt:lpstr>O‘zbekiston–Xitoy</vt:lpstr>
      <vt:lpstr>O‘zbekiston–Xitoy</vt:lpstr>
      <vt:lpstr>O‘zbekiston–Xitoy</vt:lpstr>
      <vt:lpstr>Презентация PowerPoint</vt:lpstr>
      <vt:lpstr>O‘zbekiston–AQSH</vt:lpstr>
      <vt:lpstr>O‘zbekiston–AQSH</vt:lpstr>
      <vt:lpstr>Презентация PowerPoint</vt:lpstr>
      <vt:lpstr>O‘zbekiston–AQSH</vt:lpstr>
      <vt:lpstr>Mustahkamlash uchun savol va topshiriqlar</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JAHON TARIXI</dc:title>
  <cp:lastModifiedBy>Пользователь</cp:lastModifiedBy>
  <cp:revision>108</cp:revision>
  <dcterms:created xsi:type="dcterms:W3CDTF">2020-04-13T08:05:16Z</dcterms:created>
  <dcterms:modified xsi:type="dcterms:W3CDTF">2021-02-22T06:30:22Z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