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77" r:id="rId3"/>
    <p:sldId id="261" r:id="rId4"/>
    <p:sldId id="262" r:id="rId5"/>
    <p:sldId id="263" r:id="rId6"/>
    <p:sldId id="264" r:id="rId7"/>
    <p:sldId id="265" r:id="rId8"/>
    <p:sldId id="266" r:id="rId9"/>
    <p:sldId id="270" r:id="rId10"/>
    <p:sldId id="268" r:id="rId11"/>
    <p:sldId id="284" r:id="rId12"/>
    <p:sldId id="276" r:id="rId13"/>
    <p:sldId id="283" r:id="rId14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4" d="100"/>
          <a:sy n="134" d="100"/>
        </p:scale>
        <p:origin x="894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0617" y="222930"/>
            <a:ext cx="4080510" cy="445634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en-US" sz="2800" spc="-5" dirty="0" smtClean="0"/>
              <a:t>O’ZBEKISTON TARIXI</a:t>
            </a:r>
            <a:endParaRPr sz="2800" dirty="0"/>
          </a:p>
        </p:txBody>
      </p:sp>
      <p:sp>
        <p:nvSpPr>
          <p:cNvPr id="4" name="object 4"/>
          <p:cNvSpPr txBox="1"/>
          <p:nvPr/>
        </p:nvSpPr>
        <p:spPr>
          <a:xfrm>
            <a:off x="551868" y="1250995"/>
            <a:ext cx="4921832" cy="1351652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8387" algn="ctr">
              <a:lnSpc>
                <a:spcPts val="1952"/>
              </a:lnSpc>
              <a:spcBef>
                <a:spcPts val="110"/>
              </a:spcBef>
            </a:pPr>
            <a:r>
              <a:rPr lang="en-US" sz="1600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16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18387" algn="ctr">
              <a:lnSpc>
                <a:spcPts val="1952"/>
              </a:lnSpc>
              <a:spcBef>
                <a:spcPts val="110"/>
              </a:spcBef>
            </a:pPr>
            <a:endParaRPr lang="en-US" sz="1600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387" algn="ctr">
              <a:lnSpc>
                <a:spcPts val="1952"/>
              </a:lnSpc>
              <a:spcBef>
                <a:spcPts val="110"/>
              </a:spcBef>
            </a:pPr>
            <a:r>
              <a:rPr lang="ms-MY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O‘zbekistonning </a:t>
            </a:r>
            <a:r>
              <a:rPr lang="ms-MY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Yaponiya, Koreya Respublikasi va Hindiston bilan ikkitomonlama aloqalarining </a:t>
            </a:r>
            <a:r>
              <a:rPr lang="ms-MY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rivojlanishi. </a:t>
            </a:r>
            <a:endParaRPr lang="en-US" sz="16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16724" y="1191043"/>
            <a:ext cx="344170" cy="583782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28994" y="1851025"/>
            <a:ext cx="344170" cy="83312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4686759" y="212867"/>
            <a:ext cx="634365" cy="634365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4855805" y="249024"/>
            <a:ext cx="386137" cy="36227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en-US"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741744" y="551458"/>
            <a:ext cx="500198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SINF</a:t>
            </a:r>
            <a:endParaRPr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8300" y="147388"/>
            <a:ext cx="4148908" cy="26289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30"/>
              </a:spcBef>
            </a:pPr>
            <a:r>
              <a:rPr lang="ms-MY" sz="1600" dirty="0">
                <a:latin typeface="Arial" panose="020B0604020202020204" pitchFamily="34" charset="0"/>
                <a:cs typeface="Arial" panose="020B0604020202020204" pitchFamily="34" charset="0"/>
              </a:rPr>
              <a:t>Janubi-sharqiy Osiyo mamlakatlari</a:t>
            </a:r>
            <a:endParaRPr sz="1600" spc="1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Прямоугольник с двумя усеченными противолежащими углами 8"/>
          <p:cNvSpPr/>
          <p:nvPr/>
        </p:nvSpPr>
        <p:spPr>
          <a:xfrm>
            <a:off x="153758" y="1824513"/>
            <a:ext cx="5477028" cy="1321912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ms-MY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 Janubi-sharqiy </a:t>
            </a:r>
            <a:r>
              <a:rPr lang="ms-MY" sz="1300" dirty="0">
                <a:latin typeface="Arial" panose="020B0604020202020204" pitchFamily="34" charset="0"/>
                <a:cs typeface="Arial" panose="020B0604020202020204" pitchFamily="34" charset="0"/>
              </a:rPr>
              <a:t>Osiyoning O‘zbekiston Respublikasi tashqi siyosatidagi o‘ziga xos o‘rni shu bilan belgilanadiki, bu mintaqa o‘nta </a:t>
            </a:r>
            <a:r>
              <a:rPr lang="ms-MY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jadal rivojlanayotgan </a:t>
            </a:r>
            <a:r>
              <a:rPr lang="ms-MY" sz="1300" dirty="0">
                <a:latin typeface="Arial" panose="020B0604020202020204" pitchFamily="34" charset="0"/>
                <a:cs typeface="Arial" panose="020B0604020202020204" pitchFamily="34" charset="0"/>
              </a:rPr>
              <a:t>mamlakatni o‘z ichiga oladi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ms-MY" sz="1300" dirty="0">
                <a:latin typeface="Arial" panose="020B0604020202020204" pitchFamily="34" charset="0"/>
                <a:cs typeface="Arial" panose="020B0604020202020204" pitchFamily="34" charset="0"/>
              </a:rPr>
              <a:t> Ular orasida ijtimoiy-iqtisodiy hayot darajasi va rivojlanish sur’atlari bo‘yicha </a:t>
            </a:r>
            <a:r>
              <a:rPr lang="ms-MY" sz="1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Indoneziya, Malayziya, Singapur va Tailand</a:t>
            </a:r>
            <a:r>
              <a:rPr lang="ms-MY" sz="1300" dirty="0">
                <a:latin typeface="Arial" panose="020B0604020202020204" pitchFamily="34" charset="0"/>
                <a:cs typeface="Arial" panose="020B0604020202020204" pitchFamily="34" charset="0"/>
              </a:rPr>
              <a:t> kabi mamlakatlar ajralib turadi. 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с двумя усеченными противолежащими углами 6"/>
          <p:cNvSpPr/>
          <p:nvPr/>
        </p:nvSpPr>
        <p:spPr>
          <a:xfrm>
            <a:off x="153758" y="645081"/>
            <a:ext cx="5477028" cy="1053544"/>
          </a:xfrm>
          <a:prstGeom prst="snip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ms-MY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  O‘zbekiston </a:t>
            </a:r>
            <a:r>
              <a:rPr lang="ms-MY" sz="1300" dirty="0">
                <a:latin typeface="Arial" panose="020B0604020202020204" pitchFamily="34" charset="0"/>
                <a:cs typeface="Arial" panose="020B0604020202020204" pitchFamily="34" charset="0"/>
              </a:rPr>
              <a:t>tashqi siyosatida yangi industrial rivojlanayotgan </a:t>
            </a:r>
            <a:r>
              <a:rPr lang="ms-MY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mamlakatlar </a:t>
            </a:r>
            <a:r>
              <a:rPr lang="ms-MY" sz="1300" dirty="0">
                <a:latin typeface="Arial" panose="020B0604020202020204" pitchFamily="34" charset="0"/>
                <a:cs typeface="Arial" panose="020B0604020202020204" pitchFamily="34" charset="0"/>
              </a:rPr>
              <a:t>bilan yaqin munosabatlar va hamkorlik o‘rnatish hamda </a:t>
            </a:r>
            <a:r>
              <a:rPr lang="ms-MY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rivojlantirishga </a:t>
            </a:r>
            <a:r>
              <a:rPr lang="ms-MY" sz="1300" dirty="0">
                <a:latin typeface="Arial" panose="020B0604020202020204" pitchFamily="34" charset="0"/>
                <a:cs typeface="Arial" panose="020B0604020202020204" pitchFamily="34" charset="0"/>
              </a:rPr>
              <a:t>ham katta e’tibor </a:t>
            </a:r>
            <a:r>
              <a:rPr lang="ms-MY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qaratilmoqda</a:t>
            </a:r>
            <a:r>
              <a:rPr lang="ms-MY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ms-MY" sz="1300" dirty="0">
                <a:latin typeface="Arial" panose="020B0604020202020204" pitchFamily="34" charset="0"/>
                <a:cs typeface="Arial" panose="020B0604020202020204" pitchFamily="34" charset="0"/>
              </a:rPr>
              <a:t>Bunday davlatlar toifasiga to‘la ma’noda Janubi-sharqiy Osiyo mamlakatlarini </a:t>
            </a:r>
            <a:r>
              <a:rPr lang="ms-MY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ham kiritish </a:t>
            </a:r>
            <a:r>
              <a:rPr lang="ms-MY" sz="1300" dirty="0">
                <a:latin typeface="Arial" panose="020B0604020202020204" pitchFamily="34" charset="0"/>
                <a:cs typeface="Arial" panose="020B0604020202020204" pitchFamily="34" charset="0"/>
              </a:rPr>
              <a:t>mumkin.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с двумя усеченными противолежащими углами 2"/>
          <p:cNvSpPr/>
          <p:nvPr/>
        </p:nvSpPr>
        <p:spPr>
          <a:xfrm>
            <a:off x="139700" y="631825"/>
            <a:ext cx="5477028" cy="1486763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ms-MY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   Ularning mustamlaka, </a:t>
            </a:r>
            <a:r>
              <a:rPr lang="ms-MY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mutelikdan </a:t>
            </a:r>
            <a:r>
              <a:rPr lang="ms-MY" sz="1300" dirty="0">
                <a:latin typeface="Arial" panose="020B0604020202020204" pitchFamily="34" charset="0"/>
                <a:cs typeface="Arial" panose="020B0604020202020204" pitchFamily="34" charset="0"/>
              </a:rPr>
              <a:t>qutulgandan so‘ng to‘plagan siyosiy va ijtimoiy-iqtisodiy islohotlar borasidagi tajribasi yangi mustaqil mamlakatlar uchun </a:t>
            </a:r>
            <a:r>
              <a:rPr lang="ms-MY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foydali bo’lishi </a:t>
            </a:r>
            <a:r>
              <a:rPr lang="ms-MY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mumkin. </a:t>
            </a:r>
            <a:r>
              <a:rPr lang="ms-MY" sz="1300" dirty="0">
                <a:latin typeface="Arial" panose="020B0604020202020204" pitchFamily="34" charset="0"/>
                <a:cs typeface="Arial" panose="020B0604020202020204" pitchFamily="34" charset="0"/>
              </a:rPr>
              <a:t>O‘tgan davr mobaynida davlat va hukumat rahbarlari o‘rtasida bo‘lib o‘tgan rasmiy uchrashuvlar </a:t>
            </a:r>
            <a:r>
              <a:rPr lang="ms-MY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natijasida, </a:t>
            </a:r>
            <a:r>
              <a:rPr lang="ms-MY" sz="1300" dirty="0">
                <a:latin typeface="Arial" panose="020B0604020202020204" pitchFamily="34" charset="0"/>
                <a:cs typeface="Arial" panose="020B0604020202020204" pitchFamily="34" charset="0"/>
              </a:rPr>
              <a:t>o‘zaro anglashuv, do‘stlik va hamkorlik to‘g‘risidagi shartnoma va bitimlarga </a:t>
            </a:r>
            <a:r>
              <a:rPr lang="ms-MY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erishilib, </a:t>
            </a:r>
            <a:r>
              <a:rPr lang="ms-MY" sz="1300" dirty="0">
                <a:latin typeface="Arial" panose="020B0604020202020204" pitchFamily="34" charset="0"/>
                <a:cs typeface="Arial" panose="020B0604020202020204" pitchFamily="34" charset="0"/>
              </a:rPr>
              <a:t>ular davlatlararo </a:t>
            </a:r>
            <a:r>
              <a:rPr lang="ms-MY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ijobiy munosabatlarga </a:t>
            </a:r>
            <a:r>
              <a:rPr lang="ms-MY" sz="1300" dirty="0">
                <a:latin typeface="Arial" panose="020B0604020202020204" pitchFamily="34" charset="0"/>
                <a:cs typeface="Arial" panose="020B0604020202020204" pitchFamily="34" charset="0"/>
              </a:rPr>
              <a:t>mustahkam poydevor yaratdi.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44500" y="92386"/>
            <a:ext cx="51722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s-MY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Janubi-sharqiy Osiyo mamlakatlari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с двумя усеченными противолежащими углами 4"/>
          <p:cNvSpPr/>
          <p:nvPr/>
        </p:nvSpPr>
        <p:spPr>
          <a:xfrm>
            <a:off x="139699" y="2232026"/>
            <a:ext cx="5440515" cy="914400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ms-MY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  Bularning </a:t>
            </a:r>
            <a:r>
              <a:rPr lang="ms-MY" sz="1300" dirty="0">
                <a:latin typeface="Arial" panose="020B0604020202020204" pitchFamily="34" charset="0"/>
                <a:cs typeface="Arial" panose="020B0604020202020204" pitchFamily="34" charset="0"/>
              </a:rPr>
              <a:t>bari O‘zbekiston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s-MY" sz="1300" dirty="0">
                <a:latin typeface="Arial" panose="020B0604020202020204" pitchFamily="34" charset="0"/>
                <a:cs typeface="Arial" panose="020B0604020202020204" pitchFamily="34" charset="0"/>
              </a:rPr>
              <a:t>Respublikasi va Janubi-sharqiy Osiyo mamlakatlari o‘rtasida savdo-iqtisodiy, ilmiy-texnikaviy va madaniy-gumanitar sohalardagi hamkorlik muvaffaqiyat bilan ravnaq topishiga xizmat qilmoqda.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52236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1320" y="89581"/>
            <a:ext cx="5029200" cy="315471"/>
          </a:xfrm>
        </p:spPr>
        <p:txBody>
          <a:bodyPr/>
          <a:lstStyle/>
          <a:p>
            <a:pPr algn="ctr"/>
            <a:r>
              <a:rPr lang="ms-MY" dirty="0"/>
              <a:t>Savol va </a:t>
            </a:r>
            <a:r>
              <a:rPr lang="ms-MY" dirty="0" smtClean="0"/>
              <a:t>topshiriqlar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15876" y="659552"/>
            <a:ext cx="4910221" cy="42947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ms-MY" sz="1200" dirty="0">
                <a:latin typeface="Arial" panose="020B0604020202020204" pitchFamily="34" charset="0"/>
                <a:cs typeface="Arial" panose="020B0604020202020204" pitchFamily="34" charset="0"/>
              </a:rPr>
              <a:t>O‘zbekiston va Yaponiya hamkorlik aloqalarining yo‘nalishlari </a:t>
            </a:r>
            <a:r>
              <a:rPr lang="ms-MY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nimalardan </a:t>
            </a:r>
            <a:r>
              <a:rPr lang="ms-MY" sz="1200" dirty="0"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15876" y="1210340"/>
            <a:ext cx="4909553" cy="40339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ms-MY" sz="1200" dirty="0">
                <a:latin typeface="Arial" panose="020B0604020202020204" pitchFamily="34" charset="0"/>
                <a:cs typeface="Arial" panose="020B0604020202020204" pitchFamily="34" charset="0"/>
              </a:rPr>
              <a:t>Osiyoning yangi industrial rivojlanayotgan mamlakatlariga qaysi davlatlar kiradi? Ular bilan aloqalarning muhimligi nimada?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16209" y="1711481"/>
            <a:ext cx="4909553" cy="35792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ms-MY" sz="1200" dirty="0">
                <a:latin typeface="Arial" panose="020B0604020202020204" pitchFamily="34" charset="0"/>
                <a:cs typeface="Arial" panose="020B0604020202020204" pitchFamily="34" charset="0"/>
              </a:rPr>
              <a:t>Koreya Respublikasida Sh.Mirziyoyev haqida yozilgan asar haqida </a:t>
            </a:r>
            <a:r>
              <a:rPr lang="ms-MY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s-MY" sz="1200" dirty="0">
                <a:latin typeface="Arial" panose="020B0604020202020204" pitchFamily="34" charset="0"/>
                <a:cs typeface="Arial" panose="020B0604020202020204" pitchFamily="34" charset="0"/>
              </a:rPr>
              <a:t>nimalarni bilasiz? 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236282" y="645688"/>
            <a:ext cx="345564" cy="36713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13" name="Овал 12"/>
          <p:cNvSpPr/>
          <p:nvPr/>
        </p:nvSpPr>
        <p:spPr>
          <a:xfrm>
            <a:off x="236282" y="1253461"/>
            <a:ext cx="345564" cy="32059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ru-RU" dirty="0"/>
          </a:p>
        </p:txBody>
      </p:sp>
      <p:sp>
        <p:nvSpPr>
          <p:cNvPr id="14" name="Овал 13"/>
          <p:cNvSpPr/>
          <p:nvPr/>
        </p:nvSpPr>
        <p:spPr>
          <a:xfrm>
            <a:off x="236282" y="1698394"/>
            <a:ext cx="345564" cy="305031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723675" y="2165101"/>
            <a:ext cx="4910221" cy="42947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ms-MY" sz="1200" dirty="0">
                <a:latin typeface="Arial" panose="020B0604020202020204" pitchFamily="34" charset="0"/>
                <a:cs typeface="Arial" panose="020B0604020202020204" pitchFamily="34" charset="0"/>
              </a:rPr>
              <a:t>2017-yilda Koreya va O‘zbekiston munosabatlarida qanday jarayonlar kuzatildi?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22828" y="2690265"/>
            <a:ext cx="4910221" cy="37995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ms-MY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ms-MY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O‘zbekistonning yuqoridagi davlatlar </a:t>
            </a:r>
            <a:r>
              <a:rPr lang="ms-MY" sz="1200" dirty="0">
                <a:latin typeface="Arial" panose="020B0604020202020204" pitchFamily="34" charset="0"/>
                <a:cs typeface="Arial" panose="020B0604020202020204" pitchFamily="34" charset="0"/>
              </a:rPr>
              <a:t>bilan aloqasiga oid jadvalni to‘ldiring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236282" y="2134754"/>
            <a:ext cx="345564" cy="305031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ru-RU" dirty="0"/>
          </a:p>
        </p:txBody>
      </p:sp>
      <p:sp>
        <p:nvSpPr>
          <p:cNvPr id="19" name="Овал 18"/>
          <p:cNvSpPr/>
          <p:nvPr/>
        </p:nvSpPr>
        <p:spPr>
          <a:xfrm>
            <a:off x="236282" y="2682176"/>
            <a:ext cx="345564" cy="305031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7143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7864" y="71164"/>
            <a:ext cx="5650865" cy="484462"/>
          </a:xfrm>
          <a:custGeom>
            <a:avLst/>
            <a:gdLst/>
            <a:ahLst/>
            <a:cxnLst/>
            <a:rect l="l" t="t" r="r" b="b"/>
            <a:pathLst>
              <a:path w="5650865" h="748665">
                <a:moveTo>
                  <a:pt x="5650710" y="0"/>
                </a:moveTo>
                <a:lnTo>
                  <a:pt x="0" y="0"/>
                </a:lnTo>
                <a:lnTo>
                  <a:pt x="0" y="748562"/>
                </a:lnTo>
                <a:lnTo>
                  <a:pt x="5650710" y="748562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13458" y="136221"/>
            <a:ext cx="3909138" cy="335989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700" marR="5080" algn="ctr">
              <a:lnSpc>
                <a:spcPts val="2330"/>
              </a:lnSpc>
              <a:spcBef>
                <a:spcPts val="320"/>
              </a:spcBef>
            </a:pPr>
            <a:r>
              <a:rPr lang="ms-MY" dirty="0" smtClean="0"/>
              <a:t>TOPSHIRIQ</a:t>
            </a:r>
            <a:endParaRPr lang="ms-MY" sz="1800" spc="1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5336172"/>
              </p:ext>
            </p:extLst>
          </p:nvPr>
        </p:nvGraphicFramePr>
        <p:xfrm>
          <a:off x="141869" y="1329490"/>
          <a:ext cx="5486400" cy="174073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17319">
                  <a:extLst>
                    <a:ext uri="{9D8B030D-6E8A-4147-A177-3AD203B41FA5}">
                      <a16:colId xmlns:a16="http://schemas.microsoft.com/office/drawing/2014/main" val="1416688879"/>
                    </a:ext>
                  </a:extLst>
                </a:gridCol>
                <a:gridCol w="1259048">
                  <a:extLst>
                    <a:ext uri="{9D8B030D-6E8A-4147-A177-3AD203B41FA5}">
                      <a16:colId xmlns:a16="http://schemas.microsoft.com/office/drawing/2014/main" val="2843062837"/>
                    </a:ext>
                  </a:extLst>
                </a:gridCol>
                <a:gridCol w="1324256">
                  <a:extLst>
                    <a:ext uri="{9D8B030D-6E8A-4147-A177-3AD203B41FA5}">
                      <a16:colId xmlns:a16="http://schemas.microsoft.com/office/drawing/2014/main" val="1510035946"/>
                    </a:ext>
                  </a:extLst>
                </a:gridCol>
                <a:gridCol w="1585777">
                  <a:extLst>
                    <a:ext uri="{9D8B030D-6E8A-4147-A177-3AD203B41FA5}">
                      <a16:colId xmlns:a16="http://schemas.microsoft.com/office/drawing/2014/main" val="3031675321"/>
                    </a:ext>
                  </a:extLst>
                </a:gridCol>
              </a:tblGrid>
              <a:tr h="580245">
                <a:tc>
                  <a:txBody>
                    <a:bodyPr/>
                    <a:lstStyle/>
                    <a:p>
                      <a:pPr marL="50800"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ms-MY" sz="1100">
                          <a:effectLst/>
                        </a:rPr>
                        <a:t>Davlatlar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99085"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ms-MY" sz="1100">
                          <a:effectLst/>
                        </a:rPr>
                        <a:t>Yaponiya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16865"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ms-MY" sz="1100" dirty="0">
                          <a:effectLst/>
                        </a:rPr>
                        <a:t>Hindiston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96570" marR="486410" algn="ctr"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ms-MY" sz="1100">
                          <a:effectLst/>
                        </a:rPr>
                        <a:t>Koreya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021426823"/>
                  </a:ext>
                </a:extLst>
              </a:tr>
              <a:tr h="580245">
                <a:tc>
                  <a:txBody>
                    <a:bodyPr/>
                    <a:lstStyle/>
                    <a:p>
                      <a:pPr marL="50800"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ms-MY" sz="1100">
                          <a:effectLst/>
                        </a:rPr>
                        <a:t>Tashrif yillari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ms-MY" sz="11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ms-MY" sz="11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ms-MY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542317499"/>
                  </a:ext>
                </a:extLst>
              </a:tr>
              <a:tr h="580245">
                <a:tc>
                  <a:txBody>
                    <a:bodyPr/>
                    <a:lstStyle/>
                    <a:p>
                      <a:pPr marL="50800"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ms-MY" sz="1100">
                          <a:effectLst/>
                        </a:rPr>
                        <a:t>Natijalar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ms-MY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ms-MY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ms-MY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644072494"/>
                  </a:ext>
                </a:extLst>
              </a:tr>
            </a:tbl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2542169" y="629361"/>
            <a:ext cx="685800" cy="62639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Cyrl-UZ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5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1772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2099" y="55336"/>
            <a:ext cx="56080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387" algn="ctr">
              <a:spcBef>
                <a:spcPts val="110"/>
              </a:spcBef>
            </a:pPr>
            <a:r>
              <a:rPr lang="ms-MY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O‘zbekistonning Yaponiya, Koreya Respublikasi </a:t>
            </a:r>
            <a:r>
              <a:rPr lang="ms-MY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 </a:t>
            </a:r>
            <a:r>
              <a:rPr lang="ms-MY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Hindiston bilan ikkitomonlama aloqalarining rivojlanishi</a:t>
            </a:r>
            <a:endParaRPr lang="en-US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0591" y="2490239"/>
            <a:ext cx="5624409" cy="733293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ms-MY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O‘zbekiston </a:t>
            </a:r>
            <a:r>
              <a:rPr lang="ms-MY" sz="1200" dirty="0">
                <a:latin typeface="Arial" panose="020B0604020202020204" pitchFamily="34" charset="0"/>
                <a:cs typeface="Arial" panose="020B0604020202020204" pitchFamily="34" charset="0"/>
              </a:rPr>
              <a:t>o‘zining sharqiy yo‘nalishdagi tashqi siyosatida Osiyo qit’asining Yaponiya, Koreya Respublikasi </a:t>
            </a:r>
            <a:r>
              <a:rPr lang="ms-MY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va Hindiston kabi </a:t>
            </a:r>
            <a:r>
              <a:rPr lang="ms-MY" sz="1200" dirty="0">
                <a:latin typeface="Arial" panose="020B0604020202020204" pitchFamily="34" charset="0"/>
                <a:cs typeface="Arial" panose="020B0604020202020204" pitchFamily="34" charset="0"/>
              </a:rPr>
              <a:t>mamlakatlari bilan davlatlararo munosabatlar va manfaatli hamkorlik aloqalarini mustahkamlashga alohida e’tibor berdi.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9699" y="666769"/>
            <a:ext cx="1676400" cy="178221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930400" y="664490"/>
            <a:ext cx="1904999" cy="178449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ms-MY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Koreya </a:t>
            </a:r>
            <a:r>
              <a:rPr lang="ms-MY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Respublikasi</a:t>
            </a:r>
            <a:endParaRPr lang="ru-RU" dirty="0"/>
          </a:p>
        </p:txBody>
      </p:sp>
      <p:pic>
        <p:nvPicPr>
          <p:cNvPr id="10" name="Picture 2" descr="https://be.maps-japan.com/img/0/%D0%AF%D0%BF%D0%BE%D0%BD%D1%96%D1%8F-%D0%BF%D1%80%D1%8D%D1%84%D0%B5%D0%BA%D1%82%D1%83%D1%80%D0%B0-%D0%BA%D0%B0%D1%80%D1%86%D0%B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1" y="708025"/>
            <a:ext cx="1524000" cy="1721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us.123rf.com/450wm/mschmeling/mschmeling1110/mschmeling111000114/10768852-finland-shaded-relief-map-surrounding-territory-greyed-out-colored-according-to-vegetation-includes-.jpg?ver=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0297" y="686391"/>
            <a:ext cx="1847004" cy="1742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www.kids-world-travel-guide.com/images/india_map-2.jpg.pagespeed.ce.Iu5dcErxwm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4986" y="664490"/>
            <a:ext cx="1711113" cy="1764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5072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ject 18"/>
          <p:cNvSpPr txBox="1"/>
          <p:nvPr/>
        </p:nvSpPr>
        <p:spPr>
          <a:xfrm>
            <a:off x="849964" y="2449871"/>
            <a:ext cx="1025525" cy="2438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400" spc="-70" dirty="0">
                <a:solidFill>
                  <a:srgbClr val="FFFFFF"/>
                </a:solidFill>
                <a:latin typeface="Arial"/>
                <a:cs typeface="Arial"/>
              </a:rPr>
              <a:t>Г</a:t>
            </a:r>
            <a:r>
              <a:rPr sz="1400" spc="30" dirty="0">
                <a:solidFill>
                  <a:srgbClr val="FFFFFF"/>
                </a:solidFill>
                <a:latin typeface="Arial"/>
                <a:cs typeface="Arial"/>
              </a:rPr>
              <a:t>л</a:t>
            </a:r>
            <a:r>
              <a:rPr sz="1400" spc="1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1400" spc="-20" dirty="0">
                <a:solidFill>
                  <a:srgbClr val="FFFFFF"/>
                </a:solidFill>
                <a:latin typeface="Arial"/>
                <a:cs typeface="Arial"/>
              </a:rPr>
              <a:t>б</a:t>
            </a:r>
            <a:r>
              <a:rPr sz="1400" spc="15" dirty="0">
                <a:solidFill>
                  <a:srgbClr val="FFFFFF"/>
                </a:solidFill>
                <a:latin typeface="Arial"/>
                <a:cs typeface="Arial"/>
              </a:rPr>
              <a:t>альная</a:t>
            </a:r>
            <a:endParaRPr sz="1400">
              <a:latin typeface="Arial"/>
              <a:cs typeface="Arial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139700" y="629892"/>
            <a:ext cx="4038600" cy="2516533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ms-MY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Hindiston </a:t>
            </a:r>
            <a:r>
              <a:rPr lang="ms-MY" sz="1300" dirty="0">
                <a:latin typeface="Arial" panose="020B0604020202020204" pitchFamily="34" charset="0"/>
                <a:cs typeface="Arial" panose="020B0604020202020204" pitchFamily="34" charset="0"/>
              </a:rPr>
              <a:t>O‘zbekistonning yirik strategik hamkoridir. </a:t>
            </a:r>
            <a:endParaRPr lang="uz-Cyrl-UZ" sz="1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uz-Cyrl-UZ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Cyrl-UZ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ms-MY" sz="1300" dirty="0">
                <a:latin typeface="Arial" panose="020B0604020202020204" pitchFamily="34" charset="0"/>
                <a:cs typeface="Arial" panose="020B0604020202020204" pitchFamily="34" charset="0"/>
              </a:rPr>
              <a:t> 2016-yilga qadar O‘zbekiston Prezidenti I.Karimov Hindistonga besh marotaba tashrif buyurgan va birinchi rasmiy tashrif 1991-yilning avgustida amalga oshirilgan edi. </a:t>
            </a:r>
            <a:endParaRPr lang="uz-Cyrl-UZ" sz="1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uz-Cyrl-UZ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Cyrl-UZ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ms-MY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1992-yil </a:t>
            </a:r>
            <a:r>
              <a:rPr lang="ms-MY" sz="1300" dirty="0">
                <a:latin typeface="Arial" panose="020B0604020202020204" pitchFamily="34" charset="0"/>
                <a:cs typeface="Arial" panose="020B0604020202020204" pitchFamily="34" charset="0"/>
              </a:rPr>
              <a:t>martda Toshkentda O‘zbekiston va Hindiston o‘rtasida diplomatik munosabatlarning o‘rnatilishi to‘g‘risidagi bayonnoma imzolandi. </a:t>
            </a:r>
            <a:endParaRPr lang="ms-MY" sz="1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ms-MY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1993-yil </a:t>
            </a:r>
            <a:r>
              <a:rPr lang="ms-MY" sz="1300" dirty="0">
                <a:latin typeface="Arial" panose="020B0604020202020204" pitchFamily="34" charset="0"/>
                <a:cs typeface="Arial" panose="020B0604020202020204" pitchFamily="34" charset="0"/>
              </a:rPr>
              <a:t>mayda Hindiston Bosh vaziri Narasimxa Rao davlat tashrifi bilan O‘zbekistonda </a:t>
            </a:r>
            <a:r>
              <a:rPr lang="ms-MY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bo‘ldi.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2"/>
          <p:cNvSpPr txBox="1">
            <a:spLocks noGrp="1"/>
          </p:cNvSpPr>
          <p:nvPr>
            <p:ph type="title"/>
          </p:nvPr>
        </p:nvSpPr>
        <p:spPr>
          <a:xfrm>
            <a:off x="213360" y="109488"/>
            <a:ext cx="5117466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ms-MY" dirty="0"/>
              <a:t>O‘zbekiston – Hindiston</a:t>
            </a:r>
            <a:endParaRPr lang="en-US" sz="1800" spc="2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 descr="https://im0-tub-ru.yandex.net/i?id=168dccdb6de791a04602d61c02cd3fe7-l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4500" y="1012825"/>
            <a:ext cx="1371600" cy="1373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1363" y="95672"/>
            <a:ext cx="4465137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ms-MY" dirty="0"/>
              <a:t>O‘zbekiston – Hindiston</a:t>
            </a:r>
            <a:endParaRPr spc="15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244600" y="1673349"/>
            <a:ext cx="3276600" cy="14478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ms-MY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   2006-yilda </a:t>
            </a:r>
            <a:r>
              <a:rPr lang="ms-MY" sz="1100" dirty="0">
                <a:latin typeface="Arial" panose="020B0604020202020204" pitchFamily="34" charset="0"/>
                <a:cs typeface="Arial" panose="020B0604020202020204" pitchFamily="34" charset="0"/>
              </a:rPr>
              <a:t>Hindiston Bosh vaziri </a:t>
            </a:r>
            <a:r>
              <a:rPr lang="ms-MY" sz="11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Manmoxan Singx</a:t>
            </a:r>
            <a:r>
              <a:rPr lang="ms-MY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ning </a:t>
            </a:r>
            <a:r>
              <a:rPr lang="ms-MY" sz="1100" dirty="0">
                <a:latin typeface="Arial" panose="020B0604020202020204" pitchFamily="34" charset="0"/>
                <a:cs typeface="Arial" panose="020B0604020202020204" pitchFamily="34" charset="0"/>
              </a:rPr>
              <a:t>O‘zbekistonga rasmiy tashrifi, O‘zbekiston Respublikasi Prezidentining 2011-yil may oyida Hindistonga qilgan davlat tashrifi va 2015-yil iyunda Hindiston Bosh vaziri </a:t>
            </a:r>
            <a:r>
              <a:rPr lang="ms-MY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Narendra Modi</a:t>
            </a:r>
            <a:r>
              <a:rPr lang="ms-MY" sz="1100" dirty="0">
                <a:latin typeface="Arial" panose="020B0604020202020204" pitchFamily="34" charset="0"/>
                <a:cs typeface="Arial" panose="020B0604020202020204" pitchFamily="34" charset="0"/>
              </a:rPr>
              <a:t>ning O‘zbekistonga rasmiy tashrifi hamkorlik munosabatlarini yanada yuqori pog‘onaga ko‘tardi</a:t>
            </a:r>
            <a:r>
              <a:rPr lang="ms-MY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9700" y="555625"/>
            <a:ext cx="5486400" cy="10415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z-Cyrl-UZ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ms-MY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Ushbu </a:t>
            </a:r>
            <a:r>
              <a:rPr lang="ms-MY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tashriflarda </a:t>
            </a:r>
            <a:r>
              <a:rPr lang="ms-MY" sz="11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«O‘zbekiston </a:t>
            </a:r>
            <a:r>
              <a:rPr lang="ms-MY" sz="11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Respublikasi bilan Hindiston Respublikasi o‘rtasida davlatlararo munosabatlar va hamkorlik prinsiplari to‘g‘risida» </a:t>
            </a:r>
            <a:r>
              <a:rPr lang="en-US" sz="1100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</a:t>
            </a:r>
            <a:r>
              <a:rPr lang="en-US" sz="11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s-MY" sz="11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shartnoma hamda </a:t>
            </a:r>
            <a:r>
              <a:rPr lang="ms-MY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savdo–iqtisodiy </a:t>
            </a:r>
            <a:r>
              <a:rPr lang="ms-MY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hamkorlik to‘g‘risida </a:t>
            </a:r>
            <a:r>
              <a:rPr lang="ms-MY" sz="1100" dirty="0">
                <a:latin typeface="Arial" panose="020B0604020202020204" pitchFamily="34" charset="0"/>
                <a:cs typeface="Arial" panose="020B0604020202020204" pitchFamily="34" charset="0"/>
              </a:rPr>
              <a:t>va boshqa </a:t>
            </a:r>
            <a:r>
              <a:rPr lang="ms-MY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kop’lab bitimlar </a:t>
            </a:r>
            <a:r>
              <a:rPr lang="ms-MY" sz="1100" dirty="0">
                <a:latin typeface="Arial" panose="020B0604020202020204" pitchFamily="34" charset="0"/>
                <a:cs typeface="Arial" panose="020B0604020202020204" pitchFamily="34" charset="0"/>
              </a:rPr>
              <a:t>imzolandi. O‘zbekiston Prezidenti I.Karimovning 1993-yilgi Hindistonga rasmiy tashrifi chog‘ida ikki mamlakat o‘rtasida iqtisodiy, savdo va </a:t>
            </a:r>
            <a:r>
              <a:rPr lang="ms-MY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ilmiy-texnikaviy </a:t>
            </a:r>
            <a:r>
              <a:rPr lang="ms-MY" sz="1100" dirty="0">
                <a:latin typeface="Arial" panose="020B0604020202020204" pitchFamily="34" charset="0"/>
                <a:cs typeface="Arial" panose="020B0604020202020204" pitchFamily="34" charset="0"/>
              </a:rPr>
              <a:t>hamkorlik to‘g‘risida qator bitimlar imzolandi</a:t>
            </a:r>
            <a:r>
              <a:rPr lang="ms-MY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170" name="Picture 2" descr="https://phototass2.cdnvideo.ru/width/1200_4ce85301/tass/m2/uploads/i/20140517/373475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883" y="1673349"/>
            <a:ext cx="1066800" cy="1015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https://yt3.ggpht.com/a/AATXAJyQ3IIBFzZQPnKbJqWQeNG-ysy-n4TEe3tvgWML=s900-c-k-c0xffffffff-no-rj-m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9300" y="1673349"/>
            <a:ext cx="1066800" cy="1015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58933" y="2765425"/>
            <a:ext cx="1028700" cy="304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ms-MY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Manmoxan Singx</a:t>
            </a:r>
            <a:endParaRPr lang="ru-RU" sz="800" dirty="0">
              <a:solidFill>
                <a:srgbClr val="FF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578350" y="2762250"/>
            <a:ext cx="1028700" cy="304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ms-MY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Narendra Modi</a:t>
            </a:r>
            <a:endParaRPr lang="ru-RU" sz="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6840" y="71163"/>
            <a:ext cx="5650873" cy="3114225"/>
            <a:chOff x="66840" y="71163"/>
            <a:chExt cx="5650873" cy="3114225"/>
          </a:xfrm>
        </p:grpSpPr>
        <p:sp>
          <p:nvSpPr>
            <p:cNvPr id="3" name="object 3"/>
            <p:cNvSpPr/>
            <p:nvPr/>
          </p:nvSpPr>
          <p:spPr>
            <a:xfrm>
              <a:off x="66840" y="500300"/>
              <a:ext cx="5650865" cy="2685088"/>
            </a:xfrm>
            <a:custGeom>
              <a:avLst/>
              <a:gdLst/>
              <a:ahLst/>
              <a:cxnLst/>
              <a:rect l="l" t="t" r="r" b="b"/>
              <a:pathLst>
                <a:path w="5650865" h="2366010">
                  <a:moveTo>
                    <a:pt x="5650712" y="24168"/>
                  </a:moveTo>
                  <a:lnTo>
                    <a:pt x="5626328" y="24168"/>
                  </a:lnTo>
                  <a:lnTo>
                    <a:pt x="5626328" y="2341765"/>
                  </a:lnTo>
                  <a:lnTo>
                    <a:pt x="5650712" y="2341765"/>
                  </a:lnTo>
                  <a:lnTo>
                    <a:pt x="5650712" y="24168"/>
                  </a:lnTo>
                  <a:close/>
                </a:path>
                <a:path w="5650865" h="2366010">
                  <a:moveTo>
                    <a:pt x="5650712" y="0"/>
                  </a:moveTo>
                  <a:lnTo>
                    <a:pt x="0" y="0"/>
                  </a:lnTo>
                  <a:lnTo>
                    <a:pt x="0" y="24130"/>
                  </a:lnTo>
                  <a:lnTo>
                    <a:pt x="0" y="2341880"/>
                  </a:lnTo>
                  <a:lnTo>
                    <a:pt x="0" y="2366010"/>
                  </a:lnTo>
                  <a:lnTo>
                    <a:pt x="5650712" y="2366010"/>
                  </a:lnTo>
                  <a:lnTo>
                    <a:pt x="5650712" y="2341880"/>
                  </a:lnTo>
                  <a:lnTo>
                    <a:pt x="24384" y="2341880"/>
                  </a:lnTo>
                  <a:lnTo>
                    <a:pt x="24384" y="24130"/>
                  </a:lnTo>
                  <a:lnTo>
                    <a:pt x="5650712" y="24130"/>
                  </a:lnTo>
                  <a:lnTo>
                    <a:pt x="5650712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66848" y="71163"/>
              <a:ext cx="5650865" cy="414930"/>
            </a:xfrm>
            <a:custGeom>
              <a:avLst/>
              <a:gdLst/>
              <a:ahLst/>
              <a:cxnLst/>
              <a:rect l="l" t="t" r="r" b="b"/>
              <a:pathLst>
                <a:path w="5650865" h="721360">
                  <a:moveTo>
                    <a:pt x="5650710" y="0"/>
                  </a:moveTo>
                  <a:lnTo>
                    <a:pt x="0" y="0"/>
                  </a:lnTo>
                  <a:lnTo>
                    <a:pt x="0" y="721321"/>
                  </a:lnTo>
                  <a:lnTo>
                    <a:pt x="5650710" y="721321"/>
                  </a:lnTo>
                  <a:lnTo>
                    <a:pt x="5650710" y="0"/>
                  </a:lnTo>
                  <a:close/>
                </a:path>
              </a:pathLst>
            </a:custGeom>
            <a:solidFill>
              <a:srgbClr val="2365C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99570" y="108945"/>
            <a:ext cx="4463479" cy="335989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065" marR="5080" algn="ctr">
              <a:lnSpc>
                <a:spcPts val="2330"/>
              </a:lnSpc>
              <a:spcBef>
                <a:spcPts val="320"/>
              </a:spcBef>
            </a:pPr>
            <a:r>
              <a:rPr lang="ms-MY" dirty="0"/>
              <a:t>O‘zbekiston – Hindiston</a:t>
            </a:r>
            <a:endParaRPr spc="15" dirty="0"/>
          </a:p>
        </p:txBody>
      </p:sp>
      <p:sp>
        <p:nvSpPr>
          <p:cNvPr id="8" name="Прямоугольник с одним вырезанным углом 7"/>
          <p:cNvSpPr/>
          <p:nvPr/>
        </p:nvSpPr>
        <p:spPr>
          <a:xfrm>
            <a:off x="1816100" y="574297"/>
            <a:ext cx="3810000" cy="2572128"/>
          </a:xfrm>
          <a:prstGeom prst="snip1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O‘zbekiston va Hindiston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o‘rtasidagi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o‘zaro manfaatli aloqalarga xizmat qiluvchi 40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dan ortiq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hujjatlar qabul qilingan bo‘lib, ularning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ichida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eng muhimi – ikki davlat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munosabatlarini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 sifat jihatidan yangi darajaga ko‘tarishga qaratilgan Strategik sheriklik to‘g‘risidagi qo‘shma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Bayonotdir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. Hozirgi kunda O‘zbekiston hududida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60 dan ortiq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Hindiston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sarmoyasi ishtirokida tashkil etilgan 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korxonalar </a:t>
            </a:r>
            <a:r>
              <a:rPr lang="ms-MY" sz="1400" dirty="0">
                <a:latin typeface="Arial" panose="020B0604020202020204" pitchFamily="34" charset="0"/>
                <a:cs typeface="Arial" panose="020B0604020202020204" pitchFamily="34" charset="0"/>
              </a:rPr>
              <a:t>faoliyat yuritmoqda</a:t>
            </a:r>
            <a:r>
              <a:rPr lang="ms-MY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194" name="Picture 2" descr="https://uzdaily.uz/storage/img/Askar-foto/uzbekistan-and-india-businessmen-strengthen-practical-cooperati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699" y="574297"/>
            <a:ext cx="1676401" cy="2495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612" y="95494"/>
            <a:ext cx="4436109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30"/>
              </a:spcBef>
            </a:pPr>
            <a:r>
              <a:rPr lang="ms-MY" dirty="0"/>
              <a:t>O‘zbekiston – Koreya </a:t>
            </a:r>
            <a:r>
              <a:rPr lang="ms-MY" dirty="0" smtClean="0"/>
              <a:t>Respublikasi</a:t>
            </a:r>
            <a:endParaRPr sz="2000" spc="-1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39700" y="640288"/>
            <a:ext cx="3352800" cy="12107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s-MY" sz="1100" dirty="0">
                <a:latin typeface="Arial" panose="020B0604020202020204" pitchFamily="34" charset="0"/>
                <a:cs typeface="Arial" panose="020B0604020202020204" pitchFamily="34" charset="0"/>
              </a:rPr>
              <a:t>1991-yil dekabrda O‘zbekiston </a:t>
            </a:r>
            <a:r>
              <a:rPr lang="ms-MY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mustaqilligining Koreya </a:t>
            </a:r>
            <a:r>
              <a:rPr lang="ms-MY" sz="1100" dirty="0">
                <a:latin typeface="Arial" panose="020B0604020202020204" pitchFamily="34" charset="0"/>
                <a:cs typeface="Arial" panose="020B0604020202020204" pitchFamily="34" charset="0"/>
              </a:rPr>
              <a:t>Respublikasi</a:t>
            </a:r>
            <a:r>
              <a:rPr lang="ms-MY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tomonidan tan </a:t>
            </a:r>
            <a:r>
              <a:rPr lang="ms-MY" sz="1100" dirty="0">
                <a:latin typeface="Arial" panose="020B0604020202020204" pitchFamily="34" charset="0"/>
                <a:cs typeface="Arial" panose="020B0604020202020204" pitchFamily="34" charset="0"/>
              </a:rPr>
              <a:t>olinishi </a:t>
            </a:r>
            <a:r>
              <a:rPr lang="ms-MY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ms-MY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s-MY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bilan </a:t>
            </a:r>
            <a:r>
              <a:rPr lang="ms-MY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Koreya o‘rtasida </a:t>
            </a:r>
            <a:r>
              <a:rPr lang="ms-MY" sz="1100" dirty="0">
                <a:latin typeface="Arial" panose="020B0604020202020204" pitchFamily="34" charset="0"/>
                <a:cs typeface="Arial" panose="020B0604020202020204" pitchFamily="34" charset="0"/>
              </a:rPr>
              <a:t>hamkorlik </a:t>
            </a:r>
            <a:r>
              <a:rPr lang="ms-MY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munosabatlarining </a:t>
            </a:r>
            <a:r>
              <a:rPr lang="ms-MY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rivojiga turtki bo’ldi va </a:t>
            </a:r>
            <a:r>
              <a:rPr lang="ms-MY" sz="1100" dirty="0">
                <a:latin typeface="Arial" panose="020B0604020202020204" pitchFamily="34" charset="0"/>
                <a:cs typeface="Arial" panose="020B0604020202020204" pitchFamily="34" charset="0"/>
              </a:rPr>
              <a:t>ular o‘rtasida </a:t>
            </a:r>
            <a:r>
              <a:rPr lang="ms-MY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1992-yil yanvardan boshlab </a:t>
            </a:r>
            <a:r>
              <a:rPr lang="ms-MY" sz="1100" dirty="0">
                <a:latin typeface="Arial" panose="020B0604020202020204" pitchFamily="34" charset="0"/>
                <a:cs typeface="Arial" panose="020B0604020202020204" pitchFamily="34" charset="0"/>
              </a:rPr>
              <a:t>diplomatik munosabatlar </a:t>
            </a:r>
            <a:r>
              <a:rPr lang="ms-MY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o‘rnatdi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35467" y="1927225"/>
            <a:ext cx="5497427" cy="11345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ms-MY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ms-MY" sz="1200" dirty="0">
                <a:latin typeface="Arial" panose="020B0604020202020204" pitchFamily="34" charset="0"/>
                <a:cs typeface="Arial" panose="020B0604020202020204" pitchFamily="34" charset="0"/>
              </a:rPr>
              <a:t>tarixiy sanalar ikki davlat o‘zaro munosabatlarida faol siyosiy muloqot olib borish va har tomonlama o‘zaro manfaatli hamkorlikning shakllanishi uchun </a:t>
            </a:r>
            <a:r>
              <a:rPr lang="ms-MY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keyg yo‘l </a:t>
            </a:r>
            <a:r>
              <a:rPr lang="ms-MY" sz="1200" dirty="0">
                <a:latin typeface="Arial" panose="020B0604020202020204" pitchFamily="34" charset="0"/>
                <a:cs typeface="Arial" panose="020B0604020202020204" pitchFamily="34" charset="0"/>
              </a:rPr>
              <a:t>ochdi. </a:t>
            </a:r>
            <a:r>
              <a:rPr lang="ms-MY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O‘zbekiston-Koreya </a:t>
            </a:r>
            <a:r>
              <a:rPr lang="ms-MY" sz="1200" dirty="0">
                <a:latin typeface="Arial" panose="020B0604020202020204" pitchFamily="34" charset="0"/>
                <a:cs typeface="Arial" panose="020B0604020202020204" pitchFamily="34" charset="0"/>
              </a:rPr>
              <a:t>o‘zaro manfaatli </a:t>
            </a:r>
            <a:r>
              <a:rPr lang="ms-MY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hamkorlik </a:t>
            </a:r>
            <a:r>
              <a:rPr lang="ms-MY" sz="1200" dirty="0">
                <a:latin typeface="Arial" panose="020B0604020202020204" pitchFamily="34" charset="0"/>
                <a:cs typeface="Arial" panose="020B0604020202020204" pitchFamily="34" charset="0"/>
              </a:rPr>
              <a:t>munosabatlari ravnaqiga </a:t>
            </a:r>
            <a:r>
              <a:rPr lang="ms-MY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O‘zbekiston </a:t>
            </a:r>
            <a:r>
              <a:rPr lang="ms-MY" sz="1200" dirty="0">
                <a:latin typeface="Arial" panose="020B0604020202020204" pitchFamily="34" charset="0"/>
                <a:cs typeface="Arial" panose="020B0604020202020204" pitchFamily="34" charset="0"/>
              </a:rPr>
              <a:t>rahbarining Koreya </a:t>
            </a:r>
            <a:r>
              <a:rPr lang="ms-MY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Respublikasiga </a:t>
            </a:r>
            <a:r>
              <a:rPr lang="ms-MY" sz="1200" dirty="0">
                <a:latin typeface="Arial" panose="020B0604020202020204" pitchFamily="34" charset="0"/>
                <a:cs typeface="Arial" panose="020B0604020202020204" pitchFamily="34" charset="0"/>
              </a:rPr>
              <a:t>2012-yil sentabrdagi tashrifi yangi turtki berdi.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218" name="Picture 2" descr="Foto: O‘z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8700" y="640288"/>
            <a:ext cx="2064194" cy="1210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1464" y="115400"/>
            <a:ext cx="5139071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ms-MY" dirty="0"/>
              <a:t>O‘zbekiston – Koreya Respublikasi.</a:t>
            </a:r>
            <a:endParaRPr sz="2000" spc="-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с двумя усеченными противолежащими углами 5"/>
          <p:cNvSpPr/>
          <p:nvPr/>
        </p:nvSpPr>
        <p:spPr>
          <a:xfrm>
            <a:off x="1663700" y="631825"/>
            <a:ext cx="4038600" cy="1066800"/>
          </a:xfrm>
          <a:prstGeom prst="snip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ms-MY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Ushbu uchrashuvlar natijasida </a:t>
            </a:r>
            <a:r>
              <a:rPr lang="ms-MY" sz="1300" dirty="0">
                <a:latin typeface="Arial" panose="020B0604020202020204" pitchFamily="34" charset="0"/>
                <a:cs typeface="Arial" panose="020B0604020202020204" pitchFamily="34" charset="0"/>
              </a:rPr>
              <a:t>Qo‘shma bayonot qabul qilinib, unda tomonlarning ko‘p taraflama </a:t>
            </a:r>
            <a:r>
              <a:rPr lang="ms-MY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hamkorligi </a:t>
            </a:r>
            <a:r>
              <a:rPr lang="ms-MY" sz="1300" dirty="0">
                <a:latin typeface="Arial" panose="020B0604020202020204" pitchFamily="34" charset="0"/>
                <a:cs typeface="Arial" panose="020B0604020202020204" pitchFamily="34" charset="0"/>
              </a:rPr>
              <a:t>holatiga baho berildi va har taraflama munosabatlarning </a:t>
            </a:r>
            <a:r>
              <a:rPr lang="ms-MY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istiqboldagi ustuvor yo’nalishlari belgilandi.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с двумя усеченными противолежащими углами 6"/>
          <p:cNvSpPr/>
          <p:nvPr/>
        </p:nvSpPr>
        <p:spPr>
          <a:xfrm>
            <a:off x="178582" y="1774825"/>
            <a:ext cx="4228318" cy="1340216"/>
          </a:xfrm>
          <a:prstGeom prst="snip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ms-MY" sz="1200" dirty="0">
                <a:latin typeface="Arial" panose="020B0604020202020204" pitchFamily="34" charset="0"/>
                <a:cs typeface="Arial" panose="020B0604020202020204" pitchFamily="34" charset="0"/>
              </a:rPr>
              <a:t>2014-yil iyunda Koreya Respublikasining Prezidenti Park Geunhening O‘zbekistonga rasmiy </a:t>
            </a:r>
            <a:r>
              <a:rPr lang="ms-MY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tashrifida </a:t>
            </a:r>
            <a:r>
              <a:rPr lang="ms-MY" sz="1200" dirty="0">
                <a:latin typeface="Arial" panose="020B0604020202020204" pitchFamily="34" charset="0"/>
                <a:cs typeface="Arial" panose="020B0604020202020204" pitchFamily="34" charset="0"/>
              </a:rPr>
              <a:t>ikki davlat o‘rtasida Strategik sherikchilikni yanada rivojlantirish va </a:t>
            </a:r>
            <a:r>
              <a:rPr lang="ms-MY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chuqurlashtirish </a:t>
            </a:r>
            <a:r>
              <a:rPr lang="ms-MY" sz="1200" dirty="0">
                <a:latin typeface="Arial" panose="020B0604020202020204" pitchFamily="34" charset="0"/>
                <a:cs typeface="Arial" panose="020B0604020202020204" pitchFamily="34" charset="0"/>
              </a:rPr>
              <a:t>to‘g‘risida qo‘shma deklaratsiya va moliya, investitsiya, muqobil energetika va madaniyat sohalarida o‘zbek-koreys hamkorligini yanada chuqurlashtirish </a:t>
            </a:r>
            <a:r>
              <a:rPr lang="ms-MY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bo’yicha bir qator hujjatlar </a:t>
            </a:r>
            <a:r>
              <a:rPr lang="ms-MY" sz="1200" dirty="0">
                <a:latin typeface="Arial" panose="020B0604020202020204" pitchFamily="34" charset="0"/>
                <a:cs typeface="Arial" panose="020B0604020202020204" pitchFamily="34" charset="0"/>
              </a:rPr>
              <a:t>imzolandi.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6" name="Picture 8" descr="11011912_1093214600692502_4084368162103678401_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82" y="627790"/>
            <a:ext cx="1447800" cy="1070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https://anews.az/file/pic/xeber/2016-10/1476255687_11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3100" y="1774825"/>
            <a:ext cx="1143000" cy="1302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7864" y="71164"/>
            <a:ext cx="5650865" cy="484462"/>
          </a:xfrm>
          <a:custGeom>
            <a:avLst/>
            <a:gdLst/>
            <a:ahLst/>
            <a:cxnLst/>
            <a:rect l="l" t="t" r="r" b="b"/>
            <a:pathLst>
              <a:path w="5650865" h="748665">
                <a:moveTo>
                  <a:pt x="5650710" y="0"/>
                </a:moveTo>
                <a:lnTo>
                  <a:pt x="0" y="0"/>
                </a:lnTo>
                <a:lnTo>
                  <a:pt x="0" y="748562"/>
                </a:lnTo>
                <a:lnTo>
                  <a:pt x="5650710" y="748562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26595" y="89741"/>
            <a:ext cx="5157302" cy="335989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700" marR="5080">
              <a:lnSpc>
                <a:spcPts val="2330"/>
              </a:lnSpc>
              <a:spcBef>
                <a:spcPts val="320"/>
              </a:spcBef>
            </a:pPr>
            <a:r>
              <a:rPr lang="ms-MY" dirty="0"/>
              <a:t>O‘zbekiston – Koreya Respublikasi.</a:t>
            </a:r>
            <a:endParaRPr sz="2000" spc="15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435100" y="631824"/>
            <a:ext cx="4282613" cy="108930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s-MY" sz="1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1992-yildan </a:t>
            </a:r>
            <a:r>
              <a:rPr lang="ms-MY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 Toshkentda Koreya ta’lim markazi faoliyat olib</a:t>
            </a:r>
            <a:r>
              <a:rPr lang="en-US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s-MY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bormoqda.</a:t>
            </a:r>
            <a:endParaRPr lang="ru-RU" sz="1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ms-MY" sz="1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O‘zbekistonda </a:t>
            </a:r>
            <a:r>
              <a:rPr lang="ms-MY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Koreya investitsiyasi ishtiroki bilan 400 dan ortiq korxona faoliyat olib </a:t>
            </a:r>
            <a:r>
              <a:rPr lang="ms-MY" sz="1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bormoqda</a:t>
            </a:r>
            <a:r>
              <a:rPr lang="en-US" sz="1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91410" y="1851025"/>
            <a:ext cx="5657138" cy="129540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ms-MY" sz="1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 </a:t>
            </a:r>
            <a:r>
              <a:rPr lang="ms-MY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 jahon tillari universiteti va </a:t>
            </a:r>
            <a:r>
              <a:rPr lang="ms-MY" sz="1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Samarqand </a:t>
            </a:r>
            <a:r>
              <a:rPr lang="ms-MY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 jahon tillari institutida Koreys tili va madaniyati markazlari ish </a:t>
            </a:r>
            <a:r>
              <a:rPr lang="ms-MY" sz="1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 bormoqda. </a:t>
            </a:r>
            <a:endParaRPr lang="ms-MY" sz="14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ms-MY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s-MY" sz="1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ms-MY" sz="1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 </a:t>
            </a:r>
            <a:r>
              <a:rPr lang="ms-MY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Respublikasi Prezidenti Shavkat Mirziyoyev Koreya </a:t>
            </a:r>
            <a:r>
              <a:rPr lang="ms-MY" sz="1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Respublikasi </a:t>
            </a:r>
            <a:r>
              <a:rPr lang="ms-MY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Prezidenti Mun Chje Inning taklifiga binoan, 2017-yilning noyabrida Koreya Respublikasiga rasmiy tashrif bilan </a:t>
            </a:r>
            <a:r>
              <a:rPr lang="ms-MY" sz="1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bordi.</a:t>
            </a:r>
            <a:endParaRPr lang="ru-RU" sz="1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42" name="Picture 2" descr="https://bowco.uz/storage/images/5bdbec45535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37" y="685066"/>
            <a:ext cx="1219200" cy="1036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9702" y="116093"/>
            <a:ext cx="5164320" cy="315471"/>
          </a:xfrm>
        </p:spPr>
        <p:txBody>
          <a:bodyPr/>
          <a:lstStyle/>
          <a:p>
            <a:pPr algn="ctr"/>
            <a:r>
              <a:rPr lang="ms-MY" dirty="0"/>
              <a:t>O‘zbekiston – Koreya Respublikasi.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с двумя усеченными противолежащими углами 3"/>
          <p:cNvSpPr/>
          <p:nvPr/>
        </p:nvSpPr>
        <p:spPr>
          <a:xfrm>
            <a:off x="2425700" y="555625"/>
            <a:ext cx="3200400" cy="2590800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ms-MY" sz="1200" dirty="0">
                <a:latin typeface="Arial" panose="020B0604020202020204" pitchFamily="34" charset="0"/>
                <a:cs typeface="Arial" panose="020B0604020202020204" pitchFamily="34" charset="0"/>
              </a:rPr>
              <a:t>Bu O‘zbekiston Respublikasi Prezidenti Shavkat Mirziyoyevning Koreya Respublikasiga tarixiy burilish yasovchi davlat tashrifi bo‘ldi. Oliy darajadagi muzokaralarda o‘zaro hamkorlikning keng ko‘lamli masalalari, siyosiy, savdo-iqtisodiy, ilmiy-texnikaviy, madaniy-gumanitar va boshqa sohalardagi davlatlararo aloqalarni yanada rivojlantirish istiqbollari, mintaqaviy va xalqaro </a:t>
            </a:r>
            <a:r>
              <a:rPr lang="ms-MY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muammolar yechimi yuzasidan muhim bitimlar </a:t>
            </a:r>
            <a:r>
              <a:rPr lang="ms-MY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imzolandi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266" name="Picture 2" descr="https://president.uz/uploads/normal/49209d49-de22-02b1-41cb-53f07d97fdb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" y="708025"/>
            <a:ext cx="2209800" cy="2081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934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953</TotalTime>
  <Words>783</Words>
  <Application>Microsoft Office PowerPoint</Application>
  <PresentationFormat>Произвольный</PresentationFormat>
  <Paragraphs>67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Office Theme</vt:lpstr>
      <vt:lpstr>O’ZBEKISTON TARIXI</vt:lpstr>
      <vt:lpstr>Презентация PowerPoint</vt:lpstr>
      <vt:lpstr>O‘zbekiston – Hindiston</vt:lpstr>
      <vt:lpstr>O‘zbekiston – Hindiston</vt:lpstr>
      <vt:lpstr>O‘zbekiston – Hindiston</vt:lpstr>
      <vt:lpstr>O‘zbekiston – Koreya Respublikasi</vt:lpstr>
      <vt:lpstr>O‘zbekiston – Koreya Respublikasi.</vt:lpstr>
      <vt:lpstr>O‘zbekiston – Koreya Respublikasi.</vt:lpstr>
      <vt:lpstr>O‘zbekiston – Koreya Respublikasi.</vt:lpstr>
      <vt:lpstr>Janubi-sharqiy Osiyo mamlakatlari</vt:lpstr>
      <vt:lpstr>Презентация PowerPoint</vt:lpstr>
      <vt:lpstr>Savol va topshiriqlar</vt:lpstr>
      <vt:lpstr>TOPSHIRIQ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JAHON TARIXI</dc:title>
  <cp:lastModifiedBy>Пользователь</cp:lastModifiedBy>
  <cp:revision>99</cp:revision>
  <dcterms:created xsi:type="dcterms:W3CDTF">2020-04-13T08:05:16Z</dcterms:created>
  <dcterms:modified xsi:type="dcterms:W3CDTF">2021-04-01T10:21:38Z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