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84" r:id="rId3"/>
    <p:sldId id="277" r:id="rId4"/>
    <p:sldId id="257" r:id="rId5"/>
    <p:sldId id="258" r:id="rId6"/>
    <p:sldId id="259" r:id="rId7"/>
    <p:sldId id="260" r:id="rId8"/>
    <p:sldId id="285" r:id="rId9"/>
    <p:sldId id="261" r:id="rId10"/>
    <p:sldId id="262" r:id="rId11"/>
    <p:sldId id="286" r:id="rId12"/>
    <p:sldId id="263" r:id="rId13"/>
    <p:sldId id="276" r:id="rId14"/>
  </p:sldIdLst>
  <p:sldSz cx="5765800" cy="3244850"/>
  <p:notesSz cx="5765800" cy="32448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72" y="60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4/8/2021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39" y="102424"/>
            <a:ext cx="5164320"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36105" y="982040"/>
            <a:ext cx="4893589" cy="2018664"/>
          </a:xfrm>
          <a:prstGeom prst="rect">
            <a:avLst/>
          </a:prstGeom>
        </p:spPr>
        <p:txBody>
          <a:bodyPr wrap="square" lIns="0" tIns="0" rIns="0" bIns="0">
            <a:spAutoFit/>
          </a:bodyPr>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4/8/2021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3500" y="19510"/>
            <a:ext cx="5760085" cy="1021080"/>
          </a:xfrm>
          <a:custGeom>
            <a:avLst/>
            <a:gdLst/>
            <a:ahLst/>
            <a:cxnLst/>
            <a:rect l="l" t="t" r="r" b="b"/>
            <a:pathLst>
              <a:path w="5760085" h="1021080">
                <a:moveTo>
                  <a:pt x="5759640" y="0"/>
                </a:moveTo>
                <a:lnTo>
                  <a:pt x="0" y="0"/>
                </a:lnTo>
                <a:lnTo>
                  <a:pt x="0" y="1020952"/>
                </a:lnTo>
                <a:lnTo>
                  <a:pt x="5759640" y="1020952"/>
                </a:lnTo>
                <a:lnTo>
                  <a:pt x="5759640" y="0"/>
                </a:lnTo>
                <a:close/>
              </a:path>
            </a:pathLst>
          </a:custGeom>
          <a:solidFill>
            <a:srgbClr val="2365C7"/>
          </a:solidFill>
        </p:spPr>
        <p:txBody>
          <a:bodyPr wrap="square" lIns="0" tIns="0" rIns="0" bIns="0" rtlCol="0"/>
          <a:lstStyle/>
          <a:p>
            <a:endParaRPr/>
          </a:p>
        </p:txBody>
      </p:sp>
      <p:sp>
        <p:nvSpPr>
          <p:cNvPr id="3" name="object 3"/>
          <p:cNvSpPr txBox="1">
            <a:spLocks noGrp="1"/>
          </p:cNvSpPr>
          <p:nvPr>
            <p:ph type="title"/>
          </p:nvPr>
        </p:nvSpPr>
        <p:spPr>
          <a:xfrm>
            <a:off x="321489" y="307233"/>
            <a:ext cx="4080510" cy="445634"/>
          </a:xfrm>
          <a:prstGeom prst="rect">
            <a:avLst/>
          </a:prstGeom>
        </p:spPr>
        <p:txBody>
          <a:bodyPr vert="horz" wrap="square" lIns="0" tIns="14604" rIns="0" bIns="0" rtlCol="0">
            <a:spAutoFit/>
          </a:bodyPr>
          <a:lstStyle/>
          <a:p>
            <a:pPr marL="12700">
              <a:lnSpc>
                <a:spcPct val="100000"/>
              </a:lnSpc>
              <a:spcBef>
                <a:spcPts val="114"/>
              </a:spcBef>
            </a:pPr>
            <a:r>
              <a:rPr lang="en-US" sz="2800" spc="-5" dirty="0" smtClean="0"/>
              <a:t>O’ZBEKISTON TARIXI</a:t>
            </a:r>
            <a:endParaRPr sz="2800" dirty="0"/>
          </a:p>
        </p:txBody>
      </p:sp>
      <p:sp>
        <p:nvSpPr>
          <p:cNvPr id="4" name="object 4"/>
          <p:cNvSpPr txBox="1"/>
          <p:nvPr/>
        </p:nvSpPr>
        <p:spPr>
          <a:xfrm>
            <a:off x="551868" y="1250995"/>
            <a:ext cx="3169232" cy="1620957"/>
          </a:xfrm>
          <a:prstGeom prst="rect">
            <a:avLst/>
          </a:prstGeom>
        </p:spPr>
        <p:txBody>
          <a:bodyPr vert="horz" wrap="square" lIns="0" tIns="43180" rIns="0" bIns="0" rtlCol="0">
            <a:spAutoFit/>
          </a:bodyPr>
          <a:lstStyle/>
          <a:p>
            <a:pPr marL="18387" algn="ctr">
              <a:spcBef>
                <a:spcPts val="110"/>
              </a:spcBef>
            </a:pPr>
            <a:r>
              <a:rPr lang="en-US" sz="1200" dirty="0" smtClean="0">
                <a:solidFill>
                  <a:schemeClr val="accent1">
                    <a:lumMod val="75000"/>
                  </a:schemeClr>
                </a:solidFill>
                <a:latin typeface="Arial" panose="020B0604020202020204" pitchFamily="34" charset="0"/>
                <a:cs typeface="Arial" panose="020B0604020202020204" pitchFamily="34" charset="0"/>
              </a:rPr>
              <a:t> </a:t>
            </a:r>
            <a:r>
              <a:rPr lang="en-US" sz="1600" b="1" dirty="0" smtClean="0">
                <a:solidFill>
                  <a:srgbClr val="0070C0"/>
                </a:solidFill>
                <a:latin typeface="Arial" panose="020B0604020202020204" pitchFamily="34" charset="0"/>
                <a:cs typeface="Arial" panose="020B0604020202020204" pitchFamily="34" charset="0"/>
              </a:rPr>
              <a:t>MAVZU:</a:t>
            </a:r>
            <a:endParaRPr lang="ru-RU" sz="1600" b="1" dirty="0" smtClean="0">
              <a:solidFill>
                <a:srgbClr val="0070C0"/>
              </a:solidFill>
              <a:latin typeface="Arial" panose="020B0604020202020204" pitchFamily="34" charset="0"/>
              <a:cs typeface="Arial" panose="020B0604020202020204" pitchFamily="34" charset="0"/>
            </a:endParaRPr>
          </a:p>
          <a:p>
            <a:pPr marL="18387" algn="ctr">
              <a:spcBef>
                <a:spcPts val="110"/>
              </a:spcBef>
            </a:pPr>
            <a:endParaRPr lang="ru-RU" sz="1000" b="1" dirty="0">
              <a:solidFill>
                <a:srgbClr val="0070C0"/>
              </a:solidFill>
              <a:latin typeface="Arial" panose="020B0604020202020204" pitchFamily="34" charset="0"/>
              <a:cs typeface="Arial" panose="020B0604020202020204" pitchFamily="34" charset="0"/>
            </a:endParaRPr>
          </a:p>
          <a:p>
            <a:pPr marL="18387" algn="ctr">
              <a:spcBef>
                <a:spcPts val="110"/>
              </a:spcBef>
            </a:pPr>
            <a:endParaRPr lang="ru-RU" sz="1000" b="1" dirty="0" smtClean="0">
              <a:solidFill>
                <a:srgbClr val="0070C0"/>
              </a:solidFill>
              <a:latin typeface="Arial" panose="020B0604020202020204" pitchFamily="34" charset="0"/>
              <a:cs typeface="Arial" panose="020B0604020202020204" pitchFamily="34" charset="0"/>
            </a:endParaRPr>
          </a:p>
          <a:p>
            <a:pPr marL="18387" algn="ctr">
              <a:spcBef>
                <a:spcPts val="110"/>
              </a:spcBef>
            </a:pPr>
            <a:endParaRPr lang="ru-RU" sz="1000" b="1" dirty="0">
              <a:solidFill>
                <a:srgbClr val="0070C0"/>
              </a:solidFill>
              <a:latin typeface="Arial" panose="020B0604020202020204" pitchFamily="34" charset="0"/>
              <a:cs typeface="Arial" panose="020B0604020202020204" pitchFamily="34" charset="0"/>
            </a:endParaRPr>
          </a:p>
          <a:p>
            <a:pPr lvl="0"/>
            <a:r>
              <a:rPr lang="ms-MY" b="1" dirty="0" smtClean="0">
                <a:solidFill>
                  <a:srgbClr val="FF0000"/>
                </a:solidFill>
                <a:latin typeface="Arial" pitchFamily="34" charset="0"/>
                <a:cs typeface="Arial" pitchFamily="34" charset="0"/>
              </a:rPr>
              <a:t>O‘zbekistonning </a:t>
            </a:r>
            <a:r>
              <a:rPr lang="ms-MY" b="1" dirty="0">
                <a:solidFill>
                  <a:srgbClr val="FF0000"/>
                </a:solidFill>
                <a:latin typeface="Arial" pitchFamily="34" charset="0"/>
                <a:cs typeface="Arial" pitchFamily="34" charset="0"/>
              </a:rPr>
              <a:t>mintaqaviy tashkilotlar doirasida ko‘ptomonlama hamkorligi</a:t>
            </a:r>
            <a:endParaRPr lang="ru-RU" b="1" dirty="0">
              <a:solidFill>
                <a:srgbClr val="FF0000"/>
              </a:solidFill>
              <a:latin typeface="Arial" pitchFamily="34" charset="0"/>
              <a:cs typeface="Arial" pitchFamily="34" charset="0"/>
            </a:endParaRPr>
          </a:p>
        </p:txBody>
      </p:sp>
      <p:sp>
        <p:nvSpPr>
          <p:cNvPr id="5" name="object 5"/>
          <p:cNvSpPr/>
          <p:nvPr/>
        </p:nvSpPr>
        <p:spPr>
          <a:xfrm>
            <a:off x="116724" y="1191043"/>
            <a:ext cx="344170" cy="740410"/>
          </a:xfrm>
          <a:custGeom>
            <a:avLst/>
            <a:gdLst/>
            <a:ahLst/>
            <a:cxnLst/>
            <a:rect l="l" t="t" r="r" b="b"/>
            <a:pathLst>
              <a:path w="344170" h="740410">
                <a:moveTo>
                  <a:pt x="343828" y="0"/>
                </a:moveTo>
                <a:lnTo>
                  <a:pt x="0" y="0"/>
                </a:lnTo>
                <a:lnTo>
                  <a:pt x="0" y="740144"/>
                </a:lnTo>
                <a:lnTo>
                  <a:pt x="343828" y="740144"/>
                </a:lnTo>
                <a:lnTo>
                  <a:pt x="343828" y="0"/>
                </a:lnTo>
                <a:close/>
              </a:path>
            </a:pathLst>
          </a:custGeom>
          <a:solidFill>
            <a:srgbClr val="2365C7"/>
          </a:solidFill>
        </p:spPr>
        <p:txBody>
          <a:bodyPr wrap="square" lIns="0" tIns="0" rIns="0" bIns="0" rtlCol="0"/>
          <a:lstStyle/>
          <a:p>
            <a:endParaRPr/>
          </a:p>
        </p:txBody>
      </p:sp>
      <p:sp>
        <p:nvSpPr>
          <p:cNvPr id="6" name="object 6"/>
          <p:cNvSpPr/>
          <p:nvPr/>
        </p:nvSpPr>
        <p:spPr>
          <a:xfrm>
            <a:off x="135768" y="2109952"/>
            <a:ext cx="344170" cy="76200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39598"/>
          </a:solidFill>
        </p:spPr>
        <p:txBody>
          <a:bodyPr wrap="square" lIns="0" tIns="0" rIns="0" bIns="0" rtlCol="0"/>
          <a:lstStyle/>
          <a:p>
            <a:endParaRPr/>
          </a:p>
        </p:txBody>
      </p:sp>
      <p:grpSp>
        <p:nvGrpSpPr>
          <p:cNvPr id="8" name="object 8"/>
          <p:cNvGrpSpPr/>
          <p:nvPr/>
        </p:nvGrpSpPr>
        <p:grpSpPr>
          <a:xfrm>
            <a:off x="4924759" y="212867"/>
            <a:ext cx="634365" cy="634365"/>
            <a:chOff x="4686759" y="212867"/>
            <a:chExt cx="634365" cy="634365"/>
          </a:xfrm>
        </p:grpSpPr>
        <p:sp>
          <p:nvSpPr>
            <p:cNvPr id="9" name="object 9"/>
            <p:cNvSpPr/>
            <p:nvPr/>
          </p:nvSpPr>
          <p:spPr>
            <a:xfrm>
              <a:off x="4701999" y="228108"/>
              <a:ext cx="603885" cy="603885"/>
            </a:xfrm>
            <a:custGeom>
              <a:avLst/>
              <a:gdLst/>
              <a:ahLst/>
              <a:cxnLst/>
              <a:rect l="l" t="t" r="r" b="b"/>
              <a:pathLst>
                <a:path w="603885" h="603885">
                  <a:moveTo>
                    <a:pt x="603608" y="0"/>
                  </a:moveTo>
                  <a:lnTo>
                    <a:pt x="0" y="0"/>
                  </a:lnTo>
                  <a:lnTo>
                    <a:pt x="0" y="603609"/>
                  </a:lnTo>
                  <a:lnTo>
                    <a:pt x="603608" y="603609"/>
                  </a:lnTo>
                  <a:lnTo>
                    <a:pt x="603608" y="0"/>
                  </a:lnTo>
                  <a:close/>
                </a:path>
              </a:pathLst>
            </a:custGeom>
            <a:solidFill>
              <a:srgbClr val="00A650"/>
            </a:solidFill>
          </p:spPr>
          <p:txBody>
            <a:bodyPr wrap="square" lIns="0" tIns="0" rIns="0" bIns="0" rtlCol="0"/>
            <a:lstStyle/>
            <a:p>
              <a:endParaRPr/>
            </a:p>
          </p:txBody>
        </p:sp>
        <p:sp>
          <p:nvSpPr>
            <p:cNvPr id="10" name="object 10"/>
            <p:cNvSpPr/>
            <p:nvPr/>
          </p:nvSpPr>
          <p:spPr>
            <a:xfrm>
              <a:off x="4701999" y="228108"/>
              <a:ext cx="603885" cy="603885"/>
            </a:xfrm>
            <a:custGeom>
              <a:avLst/>
              <a:gdLst/>
              <a:ahLst/>
              <a:cxnLst/>
              <a:rect l="l" t="t" r="r" b="b"/>
              <a:pathLst>
                <a:path w="603885" h="603885">
                  <a:moveTo>
                    <a:pt x="0" y="0"/>
                  </a:moveTo>
                  <a:lnTo>
                    <a:pt x="603608" y="0"/>
                  </a:lnTo>
                  <a:lnTo>
                    <a:pt x="603608" y="603609"/>
                  </a:lnTo>
                  <a:lnTo>
                    <a:pt x="0" y="603609"/>
                  </a:lnTo>
                  <a:lnTo>
                    <a:pt x="0" y="0"/>
                  </a:lnTo>
                  <a:close/>
                </a:path>
              </a:pathLst>
            </a:custGeom>
            <a:ln w="30481">
              <a:solidFill>
                <a:srgbClr val="FFFFFF"/>
              </a:solidFill>
            </a:ln>
          </p:spPr>
          <p:txBody>
            <a:bodyPr wrap="square" lIns="0" tIns="0" rIns="0" bIns="0" rtlCol="0"/>
            <a:lstStyle/>
            <a:p>
              <a:endParaRPr/>
            </a:p>
          </p:txBody>
        </p:sp>
      </p:grpSp>
      <p:sp>
        <p:nvSpPr>
          <p:cNvPr id="11" name="object 11"/>
          <p:cNvSpPr txBox="1"/>
          <p:nvPr/>
        </p:nvSpPr>
        <p:spPr>
          <a:xfrm>
            <a:off x="5092700" y="233292"/>
            <a:ext cx="386137" cy="362279"/>
          </a:xfrm>
          <a:prstGeom prst="rect">
            <a:avLst/>
          </a:prstGeom>
        </p:spPr>
        <p:txBody>
          <a:bodyPr vert="horz" wrap="square" lIns="0" tIns="15875" rIns="0" bIns="0" rtlCol="0">
            <a:spAutoFit/>
          </a:bodyPr>
          <a:lstStyle/>
          <a:p>
            <a:pPr>
              <a:lnSpc>
                <a:spcPct val="100000"/>
              </a:lnSpc>
              <a:spcBef>
                <a:spcPts val="125"/>
              </a:spcBef>
            </a:pPr>
            <a:r>
              <a:rPr lang="en-US" sz="2250" b="1" spc="10" dirty="0" smtClean="0">
                <a:solidFill>
                  <a:srgbClr val="FFFFFF"/>
                </a:solidFill>
                <a:latin typeface="Arial"/>
                <a:cs typeface="Arial"/>
              </a:rPr>
              <a:t>1</a:t>
            </a:r>
            <a:r>
              <a:rPr sz="2250" b="1" spc="10" dirty="0" smtClean="0">
                <a:solidFill>
                  <a:srgbClr val="FFFFFF"/>
                </a:solidFill>
                <a:latin typeface="Arial"/>
                <a:cs typeface="Arial"/>
              </a:rPr>
              <a:t>1</a:t>
            </a:r>
            <a:endParaRPr sz="2250" dirty="0">
              <a:latin typeface="Arial"/>
              <a:cs typeface="Arial"/>
            </a:endParaRPr>
          </a:p>
        </p:txBody>
      </p:sp>
      <p:sp>
        <p:nvSpPr>
          <p:cNvPr id="12" name="object 12"/>
          <p:cNvSpPr txBox="1"/>
          <p:nvPr/>
        </p:nvSpPr>
        <p:spPr>
          <a:xfrm>
            <a:off x="4991843" y="551458"/>
            <a:ext cx="500198" cy="258404"/>
          </a:xfrm>
          <a:prstGeom prst="rect">
            <a:avLst/>
          </a:prstGeom>
        </p:spPr>
        <p:txBody>
          <a:bodyPr vert="horz" wrap="square" lIns="0" tIns="12065" rIns="0" bIns="0" rtlCol="0">
            <a:spAutoFit/>
          </a:bodyPr>
          <a:lstStyle/>
          <a:p>
            <a:pPr algn="ctr">
              <a:lnSpc>
                <a:spcPct val="100000"/>
              </a:lnSpc>
              <a:spcBef>
                <a:spcPts val="95"/>
              </a:spcBef>
            </a:pPr>
            <a:r>
              <a:rPr lang="en-US" sz="1600" dirty="0" smtClean="0">
                <a:solidFill>
                  <a:schemeClr val="bg1"/>
                </a:solidFill>
                <a:latin typeface="Times New Roman" panose="02020603050405020304" pitchFamily="18" charset="0"/>
                <a:cs typeface="Times New Roman" panose="02020603050405020304" pitchFamily="18" charset="0"/>
              </a:rPr>
              <a:t>SINF</a:t>
            </a:r>
            <a:endParaRPr sz="1600" dirty="0">
              <a:solidFill>
                <a:schemeClr val="bg1"/>
              </a:solidFill>
              <a:latin typeface="Times New Roman" panose="02020603050405020304" pitchFamily="18" charset="0"/>
              <a:cs typeface="Times New Roman" panose="02020603050405020304" pitchFamily="18" charset="0"/>
            </a:endParaRPr>
          </a:p>
        </p:txBody>
      </p:sp>
      <p:pic>
        <p:nvPicPr>
          <p:cNvPr id="13" name="image109.jpeg"/>
          <p:cNvPicPr/>
          <p:nvPr/>
        </p:nvPicPr>
        <p:blipFill>
          <a:blip r:embed="rId2" cstate="print"/>
          <a:stretch>
            <a:fillRect/>
          </a:stretch>
        </p:blipFill>
        <p:spPr>
          <a:xfrm>
            <a:off x="3642770" y="1071033"/>
            <a:ext cx="2106613" cy="209476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968501" y="555625"/>
            <a:ext cx="3711030" cy="2667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ms-MY" sz="1300" dirty="0">
                <a:latin typeface="Arial" panose="020B0604020202020204" pitchFamily="34" charset="0"/>
                <a:cs typeface="Arial" panose="020B0604020202020204" pitchFamily="34" charset="0"/>
              </a:rPr>
              <a:t>2004-yil ShHTning Toshkent sammitida savdo – iqtisodiy hamkorlikni rivojlantirish masalasiga alohida e’tibor berildi. 2005-yil mamlakat rahbarlari kengashib, uchta Osiyo mamlakati Hindiston, Eron va Pokistonga kuzatuvchi maqomi berilishi to‘g‘risida qaror qabul qilindi. Tashkilot geografik jihatdan kengaydi va bu ShHTning xalqaro mavqeyini yanada yuksaltirdi. Bundan tashqari Afg‘oniston va </a:t>
            </a:r>
            <a:r>
              <a:rPr lang="ms-MY" sz="1300" dirty="0" smtClean="0">
                <a:latin typeface="Arial" panose="020B0604020202020204" pitchFamily="34" charset="0"/>
                <a:cs typeface="Arial" panose="020B0604020202020204" pitchFamily="34" charset="0"/>
              </a:rPr>
              <a:t>Mo‘g‘uliston </a:t>
            </a:r>
            <a:r>
              <a:rPr lang="ms-MY" sz="1300" dirty="0">
                <a:latin typeface="Arial" panose="020B0604020202020204" pitchFamily="34" charset="0"/>
                <a:cs typeface="Arial" panose="020B0604020202020204" pitchFamily="34" charset="0"/>
              </a:rPr>
              <a:t>mamlakatlari ham kuzatuvchi maqomiga ega bo‘lishdi, Turkiya esa </a:t>
            </a:r>
            <a:r>
              <a:rPr lang="ms-MY" sz="1300" dirty="0" smtClean="0">
                <a:latin typeface="Arial" panose="020B0604020202020204" pitchFamily="34" charset="0"/>
                <a:cs typeface="Arial" panose="020B0604020202020204" pitchFamily="34" charset="0"/>
              </a:rPr>
              <a:t>muloqot bo‘yicha </a:t>
            </a:r>
            <a:r>
              <a:rPr lang="ms-MY" sz="1300" dirty="0">
                <a:latin typeface="Arial" panose="020B0604020202020204" pitchFamily="34" charset="0"/>
                <a:cs typeface="Arial" panose="020B0604020202020204" pitchFamily="34" charset="0"/>
              </a:rPr>
              <a:t>sherikka aylandi</a:t>
            </a:r>
            <a:r>
              <a:rPr lang="ms-MY" sz="1300" dirty="0" smtClean="0">
                <a:latin typeface="Arial" panose="020B0604020202020204" pitchFamily="34" charset="0"/>
                <a:cs typeface="Arial" panose="020B0604020202020204" pitchFamily="34" charset="0"/>
              </a:rPr>
              <a:t>.</a:t>
            </a:r>
            <a:endParaRPr lang="ru-RU" sz="1300" dirty="0">
              <a:latin typeface="Arial" pitchFamily="34" charset="0"/>
              <a:cs typeface="Arial" pitchFamily="34" charset="0"/>
            </a:endParaRPr>
          </a:p>
        </p:txBody>
      </p:sp>
      <p:sp>
        <p:nvSpPr>
          <p:cNvPr id="9" name="object 2"/>
          <p:cNvSpPr txBox="1">
            <a:spLocks noGrp="1"/>
          </p:cNvSpPr>
          <p:nvPr>
            <p:ph type="title"/>
          </p:nvPr>
        </p:nvSpPr>
        <p:spPr>
          <a:xfrm>
            <a:off x="215900" y="174625"/>
            <a:ext cx="5267326" cy="232115"/>
          </a:xfrm>
          <a:prstGeom prst="rect">
            <a:avLst/>
          </a:prstGeom>
        </p:spPr>
        <p:txBody>
          <a:bodyPr vert="horz" wrap="square" lIns="0" tIns="16510" rIns="0" bIns="0" rtlCol="0">
            <a:spAutoFit/>
          </a:bodyPr>
          <a:lstStyle/>
          <a:p>
            <a:pPr marL="12700" algn="ctr">
              <a:lnSpc>
                <a:spcPct val="100000"/>
              </a:lnSpc>
              <a:spcBef>
                <a:spcPts val="130"/>
              </a:spcBef>
            </a:pPr>
            <a:r>
              <a:rPr lang="ms-MY" sz="1400" dirty="0"/>
              <a:t>O‘zbekistonning Shanxay Hamkorlik Tashkiloti bilan aloqalari</a:t>
            </a:r>
            <a:endParaRPr lang="en-US" sz="1400" spc="20" dirty="0">
              <a:latin typeface="Times New Roman" panose="02020603050405020304" pitchFamily="18" charset="0"/>
              <a:cs typeface="Times New Roman" panose="02020603050405020304" pitchFamily="18" charset="0"/>
            </a:endParaRPr>
          </a:p>
        </p:txBody>
      </p:sp>
      <p:pic>
        <p:nvPicPr>
          <p:cNvPr id="10" name="image112.jpeg"/>
          <p:cNvPicPr/>
          <p:nvPr/>
        </p:nvPicPr>
        <p:blipFill>
          <a:blip r:embed="rId2" cstate="print"/>
          <a:stretch>
            <a:fillRect/>
          </a:stretch>
        </p:blipFill>
        <p:spPr>
          <a:xfrm>
            <a:off x="139701" y="1774825"/>
            <a:ext cx="1828800" cy="1365250"/>
          </a:xfrm>
          <a:prstGeom prst="rect">
            <a:avLst/>
          </a:prstGeom>
        </p:spPr>
      </p:pic>
      <p:pic>
        <p:nvPicPr>
          <p:cNvPr id="11" name="image111.jpeg"/>
          <p:cNvPicPr/>
          <p:nvPr/>
        </p:nvPicPr>
        <p:blipFill>
          <a:blip r:embed="rId3" cstate="print"/>
          <a:stretch>
            <a:fillRect/>
          </a:stretch>
        </p:blipFill>
        <p:spPr>
          <a:xfrm>
            <a:off x="520700" y="556271"/>
            <a:ext cx="1052078" cy="837554"/>
          </a:xfrm>
          <a:prstGeom prst="rect">
            <a:avLst/>
          </a:prstGeom>
        </p:spPr>
      </p:pic>
      <p:sp>
        <p:nvSpPr>
          <p:cNvPr id="4" name="Прямоугольник 3"/>
          <p:cNvSpPr/>
          <p:nvPr/>
        </p:nvSpPr>
        <p:spPr>
          <a:xfrm>
            <a:off x="-253958" y="1381294"/>
            <a:ext cx="2527258" cy="369332"/>
          </a:xfrm>
          <a:prstGeom prst="rect">
            <a:avLst/>
          </a:prstGeom>
        </p:spPr>
        <p:txBody>
          <a:bodyPr wrap="square">
            <a:spAutoFit/>
          </a:bodyPr>
          <a:lstStyle/>
          <a:p>
            <a:pPr marL="946785" marR="918210" algn="ctr">
              <a:spcBef>
                <a:spcPts val="80"/>
              </a:spcBef>
              <a:spcAft>
                <a:spcPts val="0"/>
              </a:spcAft>
            </a:pPr>
            <a:r>
              <a:rPr lang="ms-MY" sz="900" dirty="0">
                <a:solidFill>
                  <a:srgbClr val="231F20"/>
                </a:solidFill>
                <a:latin typeface="Arial" panose="020B0604020202020204" pitchFamily="34" charset="0"/>
                <a:ea typeface="Times New Roman" panose="02020603050405020304" pitchFamily="18" charset="0"/>
                <a:cs typeface="Arial" panose="020B0604020202020204" pitchFamily="34" charset="0"/>
              </a:rPr>
              <a:t>ShHT </a:t>
            </a:r>
            <a:r>
              <a:rPr lang="ms-MY" sz="900"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xaritasi</a:t>
            </a:r>
            <a:r>
              <a:rPr lang="ms-MY" sz="900" dirty="0">
                <a:solidFill>
                  <a:srgbClr val="231F20"/>
                </a:solidFill>
                <a:latin typeface="Arial" panose="020B0604020202020204" pitchFamily="34" charset="0"/>
                <a:ea typeface="Times New Roman" panose="02020603050405020304" pitchFamily="18" charset="0"/>
                <a:cs typeface="Arial" panose="020B0604020202020204" pitchFamily="34" charset="0"/>
              </a:rPr>
              <a:t>.</a:t>
            </a:r>
            <a:endParaRPr lang="ru-RU" sz="900" dirty="0">
              <a:effectLst/>
              <a:latin typeface="Arial" panose="020B0604020202020204" pitchFamily="34" charset="0"/>
              <a:ea typeface="Times New Roman" panose="02020603050405020304" pitchFamily="18"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849964" y="2449871"/>
            <a:ext cx="1025525" cy="243840"/>
          </a:xfrm>
          <a:prstGeom prst="rect">
            <a:avLst/>
          </a:prstGeom>
        </p:spPr>
        <p:txBody>
          <a:bodyPr vert="horz" wrap="square" lIns="0" tIns="16510" rIns="0" bIns="0" rtlCol="0">
            <a:spAutoFit/>
          </a:bodyPr>
          <a:lstStyle/>
          <a:p>
            <a:pPr marL="12700">
              <a:lnSpc>
                <a:spcPct val="100000"/>
              </a:lnSpc>
              <a:spcBef>
                <a:spcPts val="130"/>
              </a:spcBef>
            </a:pPr>
            <a:r>
              <a:rPr sz="1400" spc="-70" dirty="0">
                <a:solidFill>
                  <a:srgbClr val="FFFFFF"/>
                </a:solidFill>
                <a:latin typeface="Arial"/>
                <a:cs typeface="Arial"/>
              </a:rPr>
              <a:t>Г</a:t>
            </a:r>
            <a:r>
              <a:rPr sz="1400" spc="30" dirty="0">
                <a:solidFill>
                  <a:srgbClr val="FFFFFF"/>
                </a:solidFill>
                <a:latin typeface="Arial"/>
                <a:cs typeface="Arial"/>
              </a:rPr>
              <a:t>л</a:t>
            </a:r>
            <a:r>
              <a:rPr sz="1400" spc="15" dirty="0">
                <a:solidFill>
                  <a:srgbClr val="FFFFFF"/>
                </a:solidFill>
                <a:latin typeface="Arial"/>
                <a:cs typeface="Arial"/>
              </a:rPr>
              <a:t>о</a:t>
            </a:r>
            <a:r>
              <a:rPr sz="1400" spc="-20" dirty="0">
                <a:solidFill>
                  <a:srgbClr val="FFFFFF"/>
                </a:solidFill>
                <a:latin typeface="Arial"/>
                <a:cs typeface="Arial"/>
              </a:rPr>
              <a:t>б</a:t>
            </a:r>
            <a:r>
              <a:rPr sz="1400" spc="15" dirty="0">
                <a:solidFill>
                  <a:srgbClr val="FFFFFF"/>
                </a:solidFill>
                <a:latin typeface="Arial"/>
                <a:cs typeface="Arial"/>
              </a:rPr>
              <a:t>альная</a:t>
            </a:r>
            <a:endParaRPr sz="1400">
              <a:latin typeface="Arial"/>
              <a:cs typeface="Arial"/>
            </a:endParaRPr>
          </a:p>
        </p:txBody>
      </p:sp>
      <p:sp>
        <p:nvSpPr>
          <p:cNvPr id="3" name="Прямоугольник 2"/>
          <p:cNvSpPr/>
          <p:nvPr/>
        </p:nvSpPr>
        <p:spPr>
          <a:xfrm>
            <a:off x="139700" y="633400"/>
            <a:ext cx="5486400" cy="25130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ms-MY" sz="1350" dirty="0" smtClean="0">
                <a:latin typeface="Arial" panose="020B0604020202020204" pitchFamily="34" charset="0"/>
                <a:cs typeface="Arial" panose="020B0604020202020204" pitchFamily="34" charset="0"/>
              </a:rPr>
              <a:t>    Tashkilotning </a:t>
            </a:r>
            <a:r>
              <a:rPr lang="ms-MY" sz="1350" dirty="0">
                <a:latin typeface="Arial" panose="020B0604020202020204" pitchFamily="34" charset="0"/>
                <a:cs typeface="Arial" panose="020B0604020202020204" pitchFamily="34" charset="0"/>
              </a:rPr>
              <a:t>2016-yilgi Toshkent sammitida Hindiston va Pokistonning ShHTga aʼzo davlat maqomini olish yoʻlidagi majburiyatlari toʻgʻrisidagi memorandumlar imzolandi hamda 2017-yil Ostonadagi sammitda Hindiston va Pokiston tashkilotga aʼzo sifatida qabul </a:t>
            </a:r>
            <a:r>
              <a:rPr lang="ms-MY" sz="1350" dirty="0" smtClean="0">
                <a:latin typeface="Arial" panose="020B0604020202020204" pitchFamily="34" charset="0"/>
                <a:cs typeface="Arial" panose="020B0604020202020204" pitchFamily="34" charset="0"/>
              </a:rPr>
              <a:t>qilindi.</a:t>
            </a:r>
          </a:p>
          <a:p>
            <a:pPr algn="just"/>
            <a:r>
              <a:rPr lang="ms-MY" sz="1350" dirty="0" smtClean="0">
                <a:latin typeface="Arial" panose="020B0604020202020204" pitchFamily="34" charset="0"/>
                <a:cs typeface="Arial" panose="020B0604020202020204" pitchFamily="34" charset="0"/>
              </a:rPr>
              <a:t>    2017-yilning </a:t>
            </a:r>
            <a:r>
              <a:rPr lang="ms-MY" sz="1350" dirty="0">
                <a:latin typeface="Arial" panose="020B0604020202020204" pitchFamily="34" charset="0"/>
                <a:cs typeface="Arial" panose="020B0604020202020204" pitchFamily="34" charset="0"/>
              </a:rPr>
              <a:t>iyun oyida tashkilotga aʼzo davlat rahbarlarining Ostonada boʻlgan sammitida O‘zbekiston Prezidenti Sh.Mirziyoyev nutq so‘zlab, unda sammit ishtirokchilari eʼtiborini Afgʻonistondagi vaziyatni yaxshilash, yoshlarni turli yot gʻoyalardan asrash, ularning zamonaviy taʼlim-tar- biya olishi, komil inson boʻlib voyaga yetishida davlatlararo hamkorlikka qaratdi. Tartibga ko‘ra, Shanxay hamkorlik tashkilotiga raislik Xitoy Xalq Respublikasiga oʻtdi</a:t>
            </a:r>
            <a:endParaRPr lang="ru-RU" sz="1350" dirty="0">
              <a:latin typeface="Arial" pitchFamily="34" charset="0"/>
              <a:cs typeface="Arial" pitchFamily="34" charset="0"/>
            </a:endParaRPr>
          </a:p>
        </p:txBody>
      </p:sp>
      <p:sp>
        <p:nvSpPr>
          <p:cNvPr id="8" name="object 2"/>
          <p:cNvSpPr txBox="1">
            <a:spLocks noGrp="1"/>
          </p:cNvSpPr>
          <p:nvPr>
            <p:ph type="title"/>
          </p:nvPr>
        </p:nvSpPr>
        <p:spPr>
          <a:xfrm>
            <a:off x="215900" y="174625"/>
            <a:ext cx="5267326" cy="232115"/>
          </a:xfrm>
          <a:prstGeom prst="rect">
            <a:avLst/>
          </a:prstGeom>
        </p:spPr>
        <p:txBody>
          <a:bodyPr vert="horz" wrap="square" lIns="0" tIns="16510" rIns="0" bIns="0" rtlCol="0">
            <a:spAutoFit/>
          </a:bodyPr>
          <a:lstStyle/>
          <a:p>
            <a:pPr marL="12700" algn="ctr">
              <a:lnSpc>
                <a:spcPct val="100000"/>
              </a:lnSpc>
              <a:spcBef>
                <a:spcPts val="130"/>
              </a:spcBef>
            </a:pPr>
            <a:r>
              <a:rPr lang="ms-MY" sz="1400" dirty="0"/>
              <a:t>O‘zbekistonning Shanxay Hamkorlik Tashkiloti bilan aloqalari</a:t>
            </a:r>
            <a:endParaRPr lang="en-US" sz="1400" spc="2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69028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66840" y="71163"/>
            <a:ext cx="5650873" cy="3114225"/>
            <a:chOff x="66840" y="71163"/>
            <a:chExt cx="5650873" cy="3114225"/>
          </a:xfrm>
        </p:grpSpPr>
        <p:sp>
          <p:nvSpPr>
            <p:cNvPr id="3" name="object 3"/>
            <p:cNvSpPr/>
            <p:nvPr/>
          </p:nvSpPr>
          <p:spPr>
            <a:xfrm>
              <a:off x="66840" y="500300"/>
              <a:ext cx="5650865" cy="2685088"/>
            </a:xfrm>
            <a:custGeom>
              <a:avLst/>
              <a:gdLst/>
              <a:ahLst/>
              <a:cxnLst/>
              <a:rect l="l" t="t" r="r" b="b"/>
              <a:pathLst>
                <a:path w="5650865" h="2366010">
                  <a:moveTo>
                    <a:pt x="5650712" y="24168"/>
                  </a:moveTo>
                  <a:lnTo>
                    <a:pt x="5626328" y="24168"/>
                  </a:lnTo>
                  <a:lnTo>
                    <a:pt x="5626328" y="2341765"/>
                  </a:lnTo>
                  <a:lnTo>
                    <a:pt x="5650712" y="2341765"/>
                  </a:lnTo>
                  <a:lnTo>
                    <a:pt x="5650712" y="24168"/>
                  </a:lnTo>
                  <a:close/>
                </a:path>
                <a:path w="5650865" h="2366010">
                  <a:moveTo>
                    <a:pt x="5650712" y="0"/>
                  </a:moveTo>
                  <a:lnTo>
                    <a:pt x="0" y="0"/>
                  </a:lnTo>
                  <a:lnTo>
                    <a:pt x="0" y="24130"/>
                  </a:lnTo>
                  <a:lnTo>
                    <a:pt x="0" y="2341880"/>
                  </a:lnTo>
                  <a:lnTo>
                    <a:pt x="0" y="2366010"/>
                  </a:lnTo>
                  <a:lnTo>
                    <a:pt x="5650712" y="2366010"/>
                  </a:lnTo>
                  <a:lnTo>
                    <a:pt x="5650712" y="2341880"/>
                  </a:lnTo>
                  <a:lnTo>
                    <a:pt x="24384" y="234188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4" name="object 4"/>
            <p:cNvSpPr/>
            <p:nvPr/>
          </p:nvSpPr>
          <p:spPr>
            <a:xfrm>
              <a:off x="66848" y="71163"/>
              <a:ext cx="5650865" cy="414930"/>
            </a:xfrm>
            <a:custGeom>
              <a:avLst/>
              <a:gdLst/>
              <a:ahLst/>
              <a:cxnLst/>
              <a:rect l="l" t="t" r="r" b="b"/>
              <a:pathLst>
                <a:path w="5650865" h="721360">
                  <a:moveTo>
                    <a:pt x="5650710" y="0"/>
                  </a:moveTo>
                  <a:lnTo>
                    <a:pt x="0" y="0"/>
                  </a:lnTo>
                  <a:lnTo>
                    <a:pt x="0" y="721321"/>
                  </a:lnTo>
                  <a:lnTo>
                    <a:pt x="5650710" y="721321"/>
                  </a:lnTo>
                  <a:lnTo>
                    <a:pt x="5650710" y="0"/>
                  </a:lnTo>
                  <a:close/>
                </a:path>
              </a:pathLst>
            </a:custGeom>
            <a:solidFill>
              <a:srgbClr val="2365C7"/>
            </a:solidFill>
          </p:spPr>
          <p:txBody>
            <a:bodyPr wrap="square" lIns="0" tIns="0" rIns="0" bIns="0" rtlCol="0"/>
            <a:lstStyle/>
            <a:p>
              <a:endParaRPr/>
            </a:p>
          </p:txBody>
        </p:sp>
      </p:grpSp>
      <p:sp>
        <p:nvSpPr>
          <p:cNvPr id="5" name="object 5"/>
          <p:cNvSpPr txBox="1">
            <a:spLocks noGrp="1"/>
          </p:cNvSpPr>
          <p:nvPr>
            <p:ph type="title"/>
          </p:nvPr>
        </p:nvSpPr>
        <p:spPr>
          <a:xfrm>
            <a:off x="215899" y="71163"/>
            <a:ext cx="5410199" cy="410369"/>
          </a:xfrm>
          <a:prstGeom prst="rect">
            <a:avLst/>
          </a:prstGeom>
        </p:spPr>
        <p:txBody>
          <a:bodyPr vert="horz" wrap="square" lIns="0" tIns="40640" rIns="0" bIns="0" rtlCol="0">
            <a:spAutoFit/>
          </a:bodyPr>
          <a:lstStyle/>
          <a:p>
            <a:pPr lvl="0" algn="ctr"/>
            <a:r>
              <a:rPr lang="ms-MY" sz="1200" dirty="0">
                <a:latin typeface="Arial" pitchFamily="34" charset="0"/>
                <a:cs typeface="Arial" pitchFamily="34" charset="0"/>
              </a:rPr>
              <a:t>O‘zbekistonning mintaqaviy tashkilotlar doirasida ko‘ptomonlama hamkorligi</a:t>
            </a:r>
            <a:endParaRPr lang="ru-RU" sz="1200" dirty="0">
              <a:latin typeface="Arial" pitchFamily="34" charset="0"/>
              <a:cs typeface="Arial" pitchFamily="34" charset="0"/>
            </a:endParaRPr>
          </a:p>
        </p:txBody>
      </p:sp>
      <p:pic>
        <p:nvPicPr>
          <p:cNvPr id="4097" name="image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899" y="857627"/>
            <a:ext cx="762002" cy="840998"/>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4845" y="1900769"/>
            <a:ext cx="1042593" cy="646331"/>
          </a:xfrm>
          <a:prstGeom prst="rect">
            <a:avLst/>
          </a:prstGeom>
        </p:spPr>
        <p:txBody>
          <a:bodyPr wrap="none">
            <a:spAutoFit/>
          </a:bodyPr>
          <a:lstStyle/>
          <a:p>
            <a:pPr marL="132080" algn="ctr">
              <a:spcAft>
                <a:spcPts val="0"/>
              </a:spcAft>
            </a:pPr>
            <a:r>
              <a:rPr lang="ms-MY" b="1" dirty="0" smtClean="0">
                <a:solidFill>
                  <a:srgbClr val="FF0000"/>
                </a:solidFill>
                <a:latin typeface="Times New Roman" panose="02020603050405020304" pitchFamily="18" charset="0"/>
                <a:ea typeface="Times New Roman" panose="02020603050405020304" pitchFamily="18" charset="0"/>
              </a:rPr>
              <a:t>Yodda</a:t>
            </a:r>
          </a:p>
          <a:p>
            <a:pPr marL="132080" algn="ctr">
              <a:spcAft>
                <a:spcPts val="0"/>
              </a:spcAft>
            </a:pPr>
            <a:r>
              <a:rPr lang="ms-MY" b="1" dirty="0" smtClean="0">
                <a:solidFill>
                  <a:srgbClr val="FF0000"/>
                </a:solidFill>
                <a:latin typeface="Times New Roman" panose="02020603050405020304" pitchFamily="18" charset="0"/>
                <a:ea typeface="Times New Roman" panose="02020603050405020304" pitchFamily="18" charset="0"/>
              </a:rPr>
              <a:t> </a:t>
            </a:r>
            <a:r>
              <a:rPr lang="ms-MY" b="1" dirty="0">
                <a:solidFill>
                  <a:srgbClr val="FF0000"/>
                </a:solidFill>
                <a:latin typeface="Times New Roman" panose="02020603050405020304" pitchFamily="18" charset="0"/>
                <a:ea typeface="Times New Roman" panose="02020603050405020304" pitchFamily="18" charset="0"/>
              </a:rPr>
              <a:t>tuting</a:t>
            </a:r>
            <a:r>
              <a:rPr lang="ms-MY" dirty="0">
                <a:solidFill>
                  <a:srgbClr val="FF0000"/>
                </a:solidFill>
                <a:latin typeface="Times New Roman" panose="02020603050405020304" pitchFamily="18" charset="0"/>
                <a:ea typeface="Times New Roman" panose="02020603050405020304" pitchFamily="18" charset="0"/>
              </a:rPr>
              <a:t>!</a:t>
            </a:r>
            <a:endParaRPr lang="ru-RU" sz="1600" dirty="0">
              <a:solidFill>
                <a:srgbClr val="FF0000"/>
              </a:solidFill>
              <a:effectLst/>
              <a:latin typeface="Times New Roman" panose="02020603050405020304" pitchFamily="18" charset="0"/>
              <a:ea typeface="Times New Roman" panose="02020603050405020304" pitchFamily="18" charset="0"/>
            </a:endParaRPr>
          </a:p>
        </p:txBody>
      </p:sp>
      <p:sp>
        <p:nvSpPr>
          <p:cNvPr id="10" name="Прямоугольник 9"/>
          <p:cNvSpPr/>
          <p:nvPr/>
        </p:nvSpPr>
        <p:spPr>
          <a:xfrm>
            <a:off x="1236048" y="631825"/>
            <a:ext cx="4390052" cy="11757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ms-MY" sz="1200" dirty="0" smtClean="0">
                <a:latin typeface="Arial" panose="020B0604020202020204" pitchFamily="34" charset="0"/>
                <a:cs typeface="Arial" panose="020B0604020202020204" pitchFamily="34" charset="0"/>
              </a:rPr>
              <a:t>    O‘zbekistonning </a:t>
            </a:r>
            <a:r>
              <a:rPr lang="ms-MY" sz="1200" dirty="0">
                <a:latin typeface="Arial" panose="020B0604020202020204" pitchFamily="34" charset="0"/>
                <a:cs typeface="Arial" panose="020B0604020202020204" pitchFamily="34" charset="0"/>
              </a:rPr>
              <a:t>Birinchi Prezidenti Islom Karimov mustaqillikning dastlabki vaqtlaridanoq, o‘zbek, qozoq, qirg‘iz, qoraqalpoq, tojik</a:t>
            </a:r>
            <a:r>
              <a:rPr lang="ms-MY" sz="1200" dirty="0" smtClean="0">
                <a:latin typeface="Arial" panose="020B0604020202020204" pitchFamily="34" charset="0"/>
                <a:cs typeface="Arial" panose="020B0604020202020204" pitchFamily="34" charset="0"/>
              </a:rPr>
              <a:t>,</a:t>
            </a:r>
            <a:r>
              <a:rPr lang="ms-MY" sz="1200" dirty="0">
                <a:latin typeface="Arial" panose="020B0604020202020204" pitchFamily="34" charset="0"/>
                <a:cs typeface="Arial" panose="020B0604020202020204" pitchFamily="34" charset="0"/>
              </a:rPr>
              <a:t> turkman va mintaqada yashovchi barcha xalqlar o‘rtasidagi ana </a:t>
            </a:r>
            <a:r>
              <a:rPr lang="ms-MY" sz="1200" dirty="0" smtClean="0">
                <a:latin typeface="Arial" panose="020B0604020202020204" pitchFamily="34" charset="0"/>
                <a:cs typeface="Arial" panose="020B0604020202020204" pitchFamily="34" charset="0"/>
              </a:rPr>
              <a:t>shu qadimiy </a:t>
            </a:r>
            <a:r>
              <a:rPr lang="ms-MY" sz="1200" dirty="0">
                <a:latin typeface="Arial" panose="020B0604020202020204" pitchFamily="34" charset="0"/>
                <a:cs typeface="Arial" panose="020B0604020202020204" pitchFamily="34" charset="0"/>
              </a:rPr>
              <a:t>aloqalarni yangi sharoitda mustahkamlashni nazarda tutib, “Turkiston – umumiy uyimiz” degan g‘oyani ilgari surgan edi</a:t>
            </a:r>
            <a:endParaRPr lang="ru-RU" sz="1200" dirty="0">
              <a:latin typeface="Arial" panose="020B0604020202020204" pitchFamily="34" charset="0"/>
              <a:cs typeface="Arial" panose="020B0604020202020204" pitchFamily="34" charset="0"/>
            </a:endParaRPr>
          </a:p>
        </p:txBody>
      </p:sp>
      <p:sp>
        <p:nvSpPr>
          <p:cNvPr id="14" name="Прямоугольник 13"/>
          <p:cNvSpPr/>
          <p:nvPr/>
        </p:nvSpPr>
        <p:spPr>
          <a:xfrm>
            <a:off x="1236048" y="1900769"/>
            <a:ext cx="4390051" cy="123756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ms-MY" sz="1200" dirty="0" smtClean="0">
                <a:latin typeface="Arial" panose="020B0604020202020204" pitchFamily="34" charset="0"/>
                <a:cs typeface="Arial" panose="020B0604020202020204" pitchFamily="34" charset="0"/>
              </a:rPr>
              <a:t>    2007-yil </a:t>
            </a:r>
            <a:r>
              <a:rPr lang="ms-MY" sz="1200" dirty="0">
                <a:latin typeface="Arial" panose="020B0604020202020204" pitchFamily="34" charset="0"/>
                <a:cs typeface="Arial" panose="020B0604020202020204" pitchFamily="34" charset="0"/>
              </a:rPr>
              <a:t>1-yanvaridan ShHTning bosh kotibi lavozimi joriy etildi </a:t>
            </a:r>
            <a:r>
              <a:rPr lang="ms-MY" sz="1200" dirty="0" smtClean="0">
                <a:latin typeface="Arial" panose="020B0604020202020204" pitchFamily="34" charset="0"/>
                <a:cs typeface="Arial" panose="020B0604020202020204" pitchFamily="34" charset="0"/>
              </a:rPr>
              <a:t>va bu </a:t>
            </a:r>
            <a:r>
              <a:rPr lang="ms-MY" sz="1200" dirty="0">
                <a:latin typeface="Arial" panose="020B0604020202020204" pitchFamily="34" charset="0"/>
                <a:cs typeface="Arial" panose="020B0604020202020204" pitchFamily="34" charset="0"/>
              </a:rPr>
              <a:t>lavozimni Qozog‘iston Respublikasi vakili Bulat Nurgaliyev </a:t>
            </a:r>
            <a:r>
              <a:rPr lang="ms-MY" sz="1200" dirty="0" smtClean="0">
                <a:latin typeface="Arial" panose="020B0604020202020204" pitchFamily="34" charset="0"/>
                <a:cs typeface="Arial" panose="020B0604020202020204" pitchFamily="34" charset="0"/>
              </a:rPr>
              <a:t>egalladi.</a:t>
            </a:r>
          </a:p>
          <a:p>
            <a:r>
              <a:rPr lang="ms-MY" sz="1200" dirty="0" smtClean="0">
                <a:latin typeface="Arial" panose="020B0604020202020204" pitchFamily="34" charset="0"/>
                <a:cs typeface="Arial" panose="020B0604020202020204" pitchFamily="34" charset="0"/>
              </a:rPr>
              <a:t>    Bu </a:t>
            </a:r>
            <a:r>
              <a:rPr lang="ms-MY" sz="1200" dirty="0">
                <a:latin typeface="Arial" panose="020B0604020202020204" pitchFamily="34" charset="0"/>
                <a:cs typeface="Arial" panose="020B0604020202020204" pitchFamily="34" charset="0"/>
              </a:rPr>
              <a:t>lavozimda 2016-yildan Tojikiston vakili Rashid Alimov </a:t>
            </a:r>
            <a:r>
              <a:rPr lang="ms-MY" sz="1200" dirty="0" smtClean="0">
                <a:latin typeface="Arial" panose="020B0604020202020204" pitchFamily="34" charset="0"/>
                <a:cs typeface="Arial" panose="020B0604020202020204" pitchFamily="34" charset="0"/>
              </a:rPr>
              <a:t>faoliyat ko‘rsatmoqda</a:t>
            </a:r>
            <a:endParaRPr lang="ru-RU" sz="1200"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1320" y="89581"/>
            <a:ext cx="5029200" cy="315471"/>
          </a:xfrm>
        </p:spPr>
        <p:txBody>
          <a:bodyPr/>
          <a:lstStyle/>
          <a:p>
            <a:r>
              <a:rPr lang="en-US" b="0" dirty="0" err="1"/>
              <a:t>Mustahkamlash</a:t>
            </a:r>
            <a:r>
              <a:rPr lang="en-US" b="0" dirty="0"/>
              <a:t> </a:t>
            </a:r>
            <a:r>
              <a:rPr lang="en-US" b="0" dirty="0" err="1"/>
              <a:t>uchun</a:t>
            </a:r>
            <a:r>
              <a:rPr lang="en-US" b="0" dirty="0"/>
              <a:t> </a:t>
            </a:r>
            <a:r>
              <a:rPr lang="en-US" b="0" dirty="0" err="1"/>
              <a:t>savol</a:t>
            </a:r>
            <a:r>
              <a:rPr lang="en-US" b="0" dirty="0"/>
              <a:t> </a:t>
            </a:r>
            <a:r>
              <a:rPr lang="en-US" b="0" dirty="0" err="1"/>
              <a:t>va</a:t>
            </a:r>
            <a:r>
              <a:rPr lang="en-US" b="0" dirty="0"/>
              <a:t> </a:t>
            </a:r>
            <a:r>
              <a:rPr lang="en-US" b="0" dirty="0" err="1"/>
              <a:t>topshiriqlar</a:t>
            </a:r>
            <a:endParaRPr lang="ru-RU" dirty="0"/>
          </a:p>
        </p:txBody>
      </p:sp>
      <p:sp>
        <p:nvSpPr>
          <p:cNvPr id="5" name="Прямоугольник 4"/>
          <p:cNvSpPr/>
          <p:nvPr/>
        </p:nvSpPr>
        <p:spPr>
          <a:xfrm>
            <a:off x="715876" y="659552"/>
            <a:ext cx="4910221" cy="559385"/>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0"/>
            <a:r>
              <a:rPr lang="ms-MY" sz="1400" dirty="0" smtClean="0">
                <a:latin typeface="Arial" panose="020B0604020202020204" pitchFamily="34" charset="0"/>
                <a:cs typeface="Arial" panose="020B0604020202020204" pitchFamily="34" charset="0"/>
              </a:rPr>
              <a:t>BMTning </a:t>
            </a:r>
            <a:r>
              <a:rPr lang="ms-MY" sz="1400" dirty="0" smtClean="0">
                <a:latin typeface="Arial" panose="020B0604020202020204" pitchFamily="34" charset="0"/>
                <a:cs typeface="Arial" panose="020B0604020202020204" pitchFamily="34" charset="0"/>
              </a:rPr>
              <a:t>maqsadlari </a:t>
            </a:r>
            <a:r>
              <a:rPr lang="ms-MY" sz="1400" dirty="0">
                <a:latin typeface="Arial" panose="020B0604020202020204" pitchFamily="34" charset="0"/>
                <a:cs typeface="Arial" panose="020B0604020202020204" pitchFamily="34" charset="0"/>
              </a:rPr>
              <a:t>va O‘zbekiston uchun </a:t>
            </a:r>
            <a:r>
              <a:rPr lang="ms-MY" sz="1400" dirty="0" smtClean="0">
                <a:latin typeface="Arial" panose="020B0604020202020204" pitchFamily="34" charset="0"/>
                <a:cs typeface="Arial" panose="020B0604020202020204" pitchFamily="34" charset="0"/>
              </a:rPr>
              <a:t>uning </a:t>
            </a:r>
            <a:r>
              <a:rPr lang="ms-MY" sz="1400" smtClean="0">
                <a:latin typeface="Arial" panose="020B0604020202020204" pitchFamily="34" charset="0"/>
                <a:cs typeface="Arial" panose="020B0604020202020204" pitchFamily="34" charset="0"/>
              </a:rPr>
              <a:t>ahamiyatlarini yozib oling.</a:t>
            </a:r>
            <a:endParaRPr lang="ru-RU" sz="1400" dirty="0">
              <a:latin typeface="Arial" pitchFamily="34" charset="0"/>
              <a:cs typeface="Arial" pitchFamily="34" charset="0"/>
            </a:endParaRPr>
          </a:p>
        </p:txBody>
      </p:sp>
      <p:sp>
        <p:nvSpPr>
          <p:cNvPr id="7" name="Прямоугольник 6"/>
          <p:cNvSpPr/>
          <p:nvPr/>
        </p:nvSpPr>
        <p:spPr>
          <a:xfrm>
            <a:off x="715876" y="1393825"/>
            <a:ext cx="4909553" cy="522729"/>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just"/>
            <a:r>
              <a:rPr lang="ms-MY" sz="1400" dirty="0">
                <a:latin typeface="Arial" panose="020B0604020202020204" pitchFamily="34" charset="0"/>
                <a:cs typeface="Arial" panose="020B0604020202020204" pitchFamily="34" charset="0"/>
              </a:rPr>
              <a:t>Qo‘shimcha adabiyotlar asosida MDH bayrog‘idagi ramzni izohlang</a:t>
            </a:r>
            <a:r>
              <a:rPr lang="ms-MY" sz="1400" dirty="0" smtClean="0">
                <a:latin typeface="Arial" pitchFamily="34" charset="0"/>
                <a:cs typeface="Arial" pitchFamily="34" charset="0"/>
              </a:rPr>
              <a:t>.</a:t>
            </a:r>
            <a:endParaRPr lang="ru-RU" sz="1400" dirty="0">
              <a:latin typeface="Arial" panose="020B0604020202020204" pitchFamily="34" charset="0"/>
              <a:cs typeface="Arial" panose="020B0604020202020204" pitchFamily="34" charset="0"/>
            </a:endParaRPr>
          </a:p>
        </p:txBody>
      </p:sp>
      <p:sp>
        <p:nvSpPr>
          <p:cNvPr id="8" name="Прямоугольник 7"/>
          <p:cNvSpPr/>
          <p:nvPr/>
        </p:nvSpPr>
        <p:spPr>
          <a:xfrm>
            <a:off x="715876" y="2054786"/>
            <a:ext cx="4909553"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0"/>
            <a:r>
              <a:rPr lang="ms-MY" sz="1400" dirty="0">
                <a:latin typeface="Arial" panose="020B0604020202020204" pitchFamily="34" charset="0"/>
                <a:cs typeface="Arial" panose="020B0604020202020204" pitchFamily="34" charset="0"/>
              </a:rPr>
              <a:t>Shanxay hamkorlik tashkilotining maqsad va vazifalarini </a:t>
            </a:r>
            <a:r>
              <a:rPr lang="ms-MY" sz="1400" dirty="0" smtClean="0">
                <a:latin typeface="Arial" panose="020B0604020202020204" pitchFamily="34" charset="0"/>
                <a:cs typeface="Arial" panose="020B0604020202020204" pitchFamily="34" charset="0"/>
              </a:rPr>
              <a:t>yozib oling.</a:t>
            </a:r>
            <a:endParaRPr lang="ru-RU" sz="1400" dirty="0">
              <a:latin typeface="Arial" pitchFamily="34" charset="0"/>
              <a:cs typeface="Arial" pitchFamily="34" charset="0"/>
            </a:endParaRPr>
          </a:p>
        </p:txBody>
      </p:sp>
      <p:sp>
        <p:nvSpPr>
          <p:cNvPr id="10" name="Прямоугольник 9"/>
          <p:cNvSpPr/>
          <p:nvPr/>
        </p:nvSpPr>
        <p:spPr>
          <a:xfrm>
            <a:off x="716544" y="2650218"/>
            <a:ext cx="4909553" cy="45720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0"/>
            <a:r>
              <a:rPr lang="ru-RU" sz="1400" dirty="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ShHTdagi organlar va </a:t>
            </a:r>
            <a:r>
              <a:rPr lang="ms-MY" sz="1400" dirty="0" smtClean="0">
                <a:latin typeface="Arial" panose="020B0604020202020204" pitchFamily="34" charset="0"/>
                <a:cs typeface="Arial" panose="020B0604020202020204" pitchFamily="34" charset="0"/>
              </a:rPr>
              <a:t>tuzilmalarning </a:t>
            </a:r>
            <a:r>
              <a:rPr lang="ms-MY" sz="1400" dirty="0">
                <a:latin typeface="Arial" panose="020B0604020202020204" pitchFamily="34" charset="0"/>
                <a:cs typeface="Arial" panose="020B0604020202020204" pitchFamily="34" charset="0"/>
              </a:rPr>
              <a:t>funksiya </a:t>
            </a:r>
            <a:r>
              <a:rPr lang="ms-MY" sz="1400" dirty="0" smtClean="0">
                <a:latin typeface="Arial" panose="020B0604020202020204" pitchFamily="34" charset="0"/>
                <a:cs typeface="Arial" panose="020B0604020202020204" pitchFamily="34" charset="0"/>
              </a:rPr>
              <a:t>va vakolatlari </a:t>
            </a:r>
            <a:r>
              <a:rPr lang="ms-MY" sz="1400" dirty="0" smtClean="0">
                <a:latin typeface="Arial" panose="020B0604020202020204" pitchFamily="34" charset="0"/>
                <a:cs typeface="Arial" panose="020B0604020202020204" pitchFamily="34" charset="0"/>
              </a:rPr>
              <a:t>nimalar kiradi?</a:t>
            </a:r>
            <a:endParaRPr lang="ru-RU" sz="1400" dirty="0">
              <a:latin typeface="Arial" pitchFamily="34" charset="0"/>
              <a:cs typeface="Arial" pitchFamily="34" charset="0"/>
            </a:endParaRPr>
          </a:p>
        </p:txBody>
      </p:sp>
      <p:sp>
        <p:nvSpPr>
          <p:cNvPr id="12" name="Овал 11"/>
          <p:cNvSpPr/>
          <p:nvPr/>
        </p:nvSpPr>
        <p:spPr>
          <a:xfrm>
            <a:off x="172720" y="761737"/>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1</a:t>
            </a:r>
            <a:endParaRPr lang="ru-RU" dirty="0"/>
          </a:p>
        </p:txBody>
      </p:sp>
      <p:sp>
        <p:nvSpPr>
          <p:cNvPr id="13" name="Овал 12"/>
          <p:cNvSpPr/>
          <p:nvPr/>
        </p:nvSpPr>
        <p:spPr>
          <a:xfrm>
            <a:off x="172720" y="1393825"/>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2</a:t>
            </a:r>
            <a:endParaRPr lang="ru-RU" dirty="0"/>
          </a:p>
        </p:txBody>
      </p:sp>
      <p:sp>
        <p:nvSpPr>
          <p:cNvPr id="14" name="Овал 13"/>
          <p:cNvSpPr/>
          <p:nvPr/>
        </p:nvSpPr>
        <p:spPr>
          <a:xfrm>
            <a:off x="172720" y="2054786"/>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3</a:t>
            </a:r>
            <a:endParaRPr lang="ru-RU" dirty="0"/>
          </a:p>
        </p:txBody>
      </p:sp>
      <p:sp>
        <p:nvSpPr>
          <p:cNvPr id="15" name="Овал 14"/>
          <p:cNvSpPr/>
          <p:nvPr/>
        </p:nvSpPr>
        <p:spPr>
          <a:xfrm>
            <a:off x="172720" y="2628324"/>
            <a:ext cx="457200" cy="4572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4</a:t>
            </a:r>
            <a:endParaRPr lang="ru-RU" dirty="0"/>
          </a:p>
        </p:txBody>
      </p:sp>
    </p:spTree>
    <p:extLst>
      <p:ext uri="{BB962C8B-B14F-4D97-AF65-F5344CB8AC3E}">
        <p14:creationId xmlns:p14="http://schemas.microsoft.com/office/powerpoint/2010/main" val="4017143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9701" y="601557"/>
            <a:ext cx="2438399" cy="25448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ru-RU" sz="800" dirty="0" smtClean="0">
              <a:latin typeface="Arial" pitchFamily="34" charset="0"/>
              <a:cs typeface="Arial" pitchFamily="34" charset="0"/>
            </a:endParaRPr>
          </a:p>
          <a:p>
            <a:pPr algn="just"/>
            <a:endParaRPr lang="ru-RU" sz="800" dirty="0">
              <a:latin typeface="Arial" pitchFamily="34" charset="0"/>
              <a:cs typeface="Arial" pitchFamily="34" charset="0"/>
            </a:endParaRPr>
          </a:p>
          <a:p>
            <a:pPr algn="just"/>
            <a:endParaRPr lang="ru-RU" sz="800" dirty="0" smtClean="0">
              <a:latin typeface="Arial" pitchFamily="34" charset="0"/>
              <a:cs typeface="Arial" pitchFamily="34" charset="0"/>
            </a:endParaRPr>
          </a:p>
          <a:p>
            <a:pPr algn="just"/>
            <a:r>
              <a:rPr lang="ru-RU" sz="800" dirty="0">
                <a:latin typeface="Arial" pitchFamily="34" charset="0"/>
                <a:cs typeface="Arial" pitchFamily="34" charset="0"/>
              </a:rPr>
              <a:t> </a:t>
            </a:r>
            <a:r>
              <a:rPr lang="ru-RU" sz="800" dirty="0" smtClean="0">
                <a:latin typeface="Arial" pitchFamily="34" charset="0"/>
                <a:cs typeface="Arial" pitchFamily="34" charset="0"/>
              </a:rPr>
              <a:t>  </a:t>
            </a:r>
            <a:r>
              <a:rPr lang="ms-MY" sz="800" dirty="0" smtClean="0">
                <a:latin typeface="Arial" pitchFamily="34" charset="0"/>
                <a:cs typeface="Arial" pitchFamily="34" charset="0"/>
              </a:rPr>
              <a:t>O‘zbekiston tashqi siyosatining diqqat markazida Mustaqil Davlatlar Hamdo‘stligi doirasidagi mamlakatlar bilan o‘zaro teng manfaatli aloqalarni mustahkamlash bo‘ldi. Chunki sovet davrida hukm surgan boshqaruvning markazlashtirilgan ma’muriy</a:t>
            </a:r>
            <a:r>
              <a:rPr lang="ru-RU" sz="800" dirty="0" smtClean="0">
                <a:latin typeface="Arial" pitchFamily="34" charset="0"/>
                <a:cs typeface="Arial" pitchFamily="34" charset="0"/>
              </a:rPr>
              <a:t> </a:t>
            </a:r>
            <a:r>
              <a:rPr lang="ms-MY" sz="800" dirty="0" smtClean="0">
                <a:latin typeface="Arial" pitchFamily="34" charset="0"/>
                <a:cs typeface="Arial" pitchFamily="34" charset="0"/>
              </a:rPr>
              <a:t>- buyruqbozlik usuli, mustabidlik siyosati sobiq ittifoq tarkibiga kirgan mamlakatlarni iqtisodiy jihatdan bir-biriga shunday bog‘lab qo‘ygan ediki, natijada ular o‘zaro qaramlik domiga tushib qolgan edilar. Shuning uchun</a:t>
            </a:r>
            <a:r>
              <a:rPr lang="ru-RU" sz="800" dirty="0" smtClean="0">
                <a:latin typeface="Arial" pitchFamily="34" charset="0"/>
                <a:cs typeface="Arial" pitchFamily="34" charset="0"/>
              </a:rPr>
              <a:t> </a:t>
            </a:r>
            <a:r>
              <a:rPr lang="ms-MY" sz="800" dirty="0" smtClean="0">
                <a:latin typeface="Arial" pitchFamily="34" charset="0"/>
                <a:cs typeface="Arial" pitchFamily="34" charset="0"/>
              </a:rPr>
              <a:t>sobiq ittifoq tarkibidan ajralib chiqqan yosh mustaqil davlatlar buni chuqur his qilar</a:t>
            </a:r>
            <a:r>
              <a:rPr lang="ru-RU" sz="800" dirty="0" smtClean="0">
                <a:latin typeface="Arial" pitchFamily="34" charset="0"/>
                <a:cs typeface="Arial" pitchFamily="34" charset="0"/>
              </a:rPr>
              <a:t> </a:t>
            </a:r>
            <a:r>
              <a:rPr lang="ms-MY" sz="800" dirty="0" smtClean="0">
                <a:latin typeface="Arial" pitchFamily="34" charset="0"/>
                <a:cs typeface="Arial" pitchFamily="34" charset="0"/>
              </a:rPr>
              <a:t>va</a:t>
            </a:r>
            <a:r>
              <a:rPr lang="ru-RU" sz="800" dirty="0" smtClean="0">
                <a:latin typeface="Arial" pitchFamily="34" charset="0"/>
                <a:cs typeface="Arial" pitchFamily="34" charset="0"/>
              </a:rPr>
              <a:t> </a:t>
            </a:r>
            <a:r>
              <a:rPr lang="ms-MY" sz="800" dirty="0" smtClean="0">
                <a:latin typeface="Arial" pitchFamily="34" charset="0"/>
                <a:cs typeface="Arial" pitchFamily="34" charset="0"/>
              </a:rPr>
              <a:t>mavjud</a:t>
            </a:r>
            <a:r>
              <a:rPr lang="ru-RU" sz="800" dirty="0" smtClean="0">
                <a:latin typeface="Arial" pitchFamily="34" charset="0"/>
                <a:cs typeface="Arial" pitchFamily="34" charset="0"/>
              </a:rPr>
              <a:t> </a:t>
            </a:r>
            <a:r>
              <a:rPr lang="ms-MY" sz="800" dirty="0" smtClean="0">
                <a:latin typeface="Arial" pitchFamily="34" charset="0"/>
                <a:cs typeface="Arial" pitchFamily="34" charset="0"/>
              </a:rPr>
              <a:t>qiyinchiliklar</a:t>
            </a:r>
            <a:r>
              <a:rPr lang="ru-RU" sz="800" dirty="0" smtClean="0">
                <a:latin typeface="Arial" pitchFamily="34" charset="0"/>
                <a:cs typeface="Arial" pitchFamily="34" charset="0"/>
              </a:rPr>
              <a:t> </a:t>
            </a:r>
            <a:r>
              <a:rPr lang="ms-MY" sz="800" dirty="0" smtClean="0">
                <a:latin typeface="Arial" pitchFamily="34" charset="0"/>
                <a:cs typeface="Arial" pitchFamily="34" charset="0"/>
              </a:rPr>
              <a:t>hamda iqtisodiy inqirozdan chiqishning, mustabid siyosat asoratidan qutulishning birdan-bir yo‘li bir yoqadan bosh chiqarib, harakat qilish</a:t>
            </a:r>
            <a:r>
              <a:rPr lang="ru-RU" sz="800" dirty="0" smtClean="0">
                <a:latin typeface="Arial" pitchFamily="34" charset="0"/>
                <a:cs typeface="Arial" pitchFamily="34" charset="0"/>
              </a:rPr>
              <a:t> </a:t>
            </a:r>
            <a:r>
              <a:rPr lang="ms-MY" sz="800" dirty="0" smtClean="0">
                <a:latin typeface="Arial" pitchFamily="34" charset="0"/>
                <a:cs typeface="Arial" pitchFamily="34" charset="0"/>
              </a:rPr>
              <a:t>edi.	</a:t>
            </a:r>
            <a:endParaRPr lang="en-US" sz="800" b="1" dirty="0" smtClean="0">
              <a:latin typeface="Arial" panose="020B0604020202020204" pitchFamily="34" charset="0"/>
              <a:cs typeface="Arial" panose="020B0604020202020204" pitchFamily="34" charset="0"/>
            </a:endParaRPr>
          </a:p>
        </p:txBody>
      </p:sp>
      <p:sp>
        <p:nvSpPr>
          <p:cNvPr id="5" name="Прямоугольник 4"/>
          <p:cNvSpPr/>
          <p:nvPr/>
        </p:nvSpPr>
        <p:spPr>
          <a:xfrm>
            <a:off x="2578101" y="601557"/>
            <a:ext cx="3124200" cy="254486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ru-RU" sz="900" dirty="0" smtClean="0">
                <a:latin typeface="Arial" pitchFamily="34" charset="0"/>
                <a:cs typeface="Arial" pitchFamily="34" charset="0"/>
              </a:rPr>
              <a:t>   </a:t>
            </a:r>
            <a:endParaRPr lang="en-US" sz="900" dirty="0" smtClean="0">
              <a:latin typeface="Arial" pitchFamily="34" charset="0"/>
              <a:cs typeface="Arial" pitchFamily="34" charset="0"/>
            </a:endParaRPr>
          </a:p>
          <a:p>
            <a:pPr algn="just"/>
            <a:r>
              <a:rPr lang="en-US" sz="900" dirty="0">
                <a:latin typeface="Arial" pitchFamily="34" charset="0"/>
                <a:cs typeface="Arial" pitchFamily="34" charset="0"/>
              </a:rPr>
              <a:t> </a:t>
            </a:r>
            <a:r>
              <a:rPr lang="en-US" sz="900" dirty="0" smtClean="0">
                <a:latin typeface="Arial" pitchFamily="34" charset="0"/>
                <a:cs typeface="Arial" pitchFamily="34" charset="0"/>
              </a:rPr>
              <a:t>  </a:t>
            </a:r>
            <a:r>
              <a:rPr lang="ms-MY" sz="900" dirty="0" smtClean="0">
                <a:latin typeface="Arial" pitchFamily="34" charset="0"/>
                <a:cs typeface="Arial" pitchFamily="34" charset="0"/>
              </a:rPr>
              <a:t>Ana</a:t>
            </a:r>
            <a:r>
              <a:rPr lang="ru-RU" sz="900" dirty="0" smtClean="0">
                <a:latin typeface="Arial" pitchFamily="34" charset="0"/>
                <a:cs typeface="Arial" pitchFamily="34" charset="0"/>
              </a:rPr>
              <a:t> </a:t>
            </a:r>
            <a:r>
              <a:rPr lang="ms-MY" sz="900" dirty="0" smtClean="0">
                <a:latin typeface="Arial" pitchFamily="34" charset="0"/>
                <a:cs typeface="Arial" pitchFamily="34" charset="0"/>
              </a:rPr>
              <a:t>shu</a:t>
            </a:r>
            <a:r>
              <a:rPr lang="ru-RU" sz="900" dirty="0" smtClean="0">
                <a:latin typeface="Arial" pitchFamily="34" charset="0"/>
                <a:cs typeface="Arial" pitchFamily="34" charset="0"/>
              </a:rPr>
              <a:t> </a:t>
            </a:r>
            <a:r>
              <a:rPr lang="ms-MY" sz="900" dirty="0" smtClean="0">
                <a:latin typeface="Arial" pitchFamily="34" charset="0"/>
                <a:cs typeface="Arial" pitchFamily="34" charset="0"/>
              </a:rPr>
              <a:t>nuqtayi</a:t>
            </a:r>
            <a:r>
              <a:rPr lang="ru-RU" sz="900" dirty="0" smtClean="0">
                <a:latin typeface="Arial" pitchFamily="34" charset="0"/>
                <a:cs typeface="Arial" pitchFamily="34" charset="0"/>
              </a:rPr>
              <a:t> </a:t>
            </a:r>
            <a:r>
              <a:rPr lang="ms-MY" sz="900" dirty="0" smtClean="0">
                <a:latin typeface="Arial" pitchFamily="34" charset="0"/>
                <a:cs typeface="Arial" pitchFamily="34" charset="0"/>
              </a:rPr>
              <a:t>nazardan ham</a:t>
            </a:r>
            <a:r>
              <a:rPr lang="ru-RU" sz="900" dirty="0" smtClean="0">
                <a:latin typeface="Arial" pitchFamily="34" charset="0"/>
                <a:cs typeface="Arial" pitchFamily="34" charset="0"/>
              </a:rPr>
              <a:t> </a:t>
            </a:r>
            <a:r>
              <a:rPr lang="ms-MY" sz="900" dirty="0" smtClean="0">
                <a:latin typeface="Arial" pitchFamily="34" charset="0"/>
                <a:cs typeface="Arial" pitchFamily="34" charset="0"/>
              </a:rPr>
              <a:t>O‘zbekiston</a:t>
            </a:r>
            <a:r>
              <a:rPr lang="ru-RU" sz="900" dirty="0" smtClean="0">
                <a:latin typeface="Arial" pitchFamily="34" charset="0"/>
                <a:cs typeface="Arial" pitchFamily="34" charset="0"/>
              </a:rPr>
              <a:t> </a:t>
            </a:r>
            <a:r>
              <a:rPr lang="ms-MY" sz="900" dirty="0" smtClean="0">
                <a:latin typeface="Arial" pitchFamily="34" charset="0"/>
                <a:cs typeface="Arial" pitchFamily="34" charset="0"/>
              </a:rPr>
              <a:t>Mustaqil</a:t>
            </a:r>
            <a:r>
              <a:rPr lang="ru-RU" sz="900" dirty="0" smtClean="0">
                <a:latin typeface="Arial" pitchFamily="34" charset="0"/>
                <a:cs typeface="Arial" pitchFamily="34" charset="0"/>
              </a:rPr>
              <a:t> </a:t>
            </a:r>
            <a:r>
              <a:rPr lang="ms-MY" sz="900" dirty="0" smtClean="0">
                <a:latin typeface="Arial" pitchFamily="34" charset="0"/>
                <a:cs typeface="Arial" pitchFamily="34" charset="0"/>
              </a:rPr>
              <a:t>Davlatlar </a:t>
            </a:r>
            <a:r>
              <a:rPr lang="ms-MY" sz="900" dirty="0">
                <a:latin typeface="Arial" pitchFamily="34" charset="0"/>
                <a:cs typeface="Arial" pitchFamily="34" charset="0"/>
              </a:rPr>
              <a:t>Hamdo‘stligi g‘oyasini qo‘llab-quvvatladi. 1991-yil 8-dekabrda Belarus, </a:t>
            </a:r>
            <a:r>
              <a:rPr lang="ms-MY" sz="900" dirty="0" smtClean="0">
                <a:latin typeface="Arial" pitchFamily="34" charset="0"/>
                <a:cs typeface="Arial" pitchFamily="34" charset="0"/>
              </a:rPr>
              <a:t>Rossiya</a:t>
            </a:r>
            <a:r>
              <a:rPr lang="ru-RU" sz="900" dirty="0" smtClean="0">
                <a:latin typeface="Arial" pitchFamily="34" charset="0"/>
                <a:cs typeface="Arial" pitchFamily="34" charset="0"/>
              </a:rPr>
              <a:t> </a:t>
            </a:r>
            <a:r>
              <a:rPr lang="ms-MY" sz="900" dirty="0" smtClean="0">
                <a:latin typeface="Arial" pitchFamily="34" charset="0"/>
                <a:cs typeface="Arial" pitchFamily="34" charset="0"/>
              </a:rPr>
              <a:t>va </a:t>
            </a:r>
            <a:r>
              <a:rPr lang="ms-MY" sz="900" dirty="0">
                <a:latin typeface="Arial" pitchFamily="34" charset="0"/>
                <a:cs typeface="Arial" pitchFamily="34" charset="0"/>
              </a:rPr>
              <a:t>Ukraina rahbarlari Minskda uchrashib Mustaqil Davlatlar Hamdo‘stligiga asos soldilar. 1991-yil 21-dekabrda </a:t>
            </a:r>
            <a:r>
              <a:rPr lang="ms-MY" sz="900" dirty="0" smtClean="0">
                <a:latin typeface="Arial" pitchFamily="34" charset="0"/>
                <a:cs typeface="Arial" pitchFamily="34" charset="0"/>
              </a:rPr>
              <a:t>Ozarbayjon</a:t>
            </a:r>
            <a:r>
              <a:rPr lang="en-US" sz="900" dirty="0" smtClean="0">
                <a:latin typeface="Arial" pitchFamily="34" charset="0"/>
                <a:cs typeface="Arial" pitchFamily="34" charset="0"/>
              </a:rPr>
              <a:t>,</a:t>
            </a:r>
            <a:r>
              <a:rPr lang="ru-RU" sz="900" dirty="0" smtClean="0">
                <a:latin typeface="Arial" pitchFamily="34" charset="0"/>
                <a:cs typeface="Arial" pitchFamily="34" charset="0"/>
              </a:rPr>
              <a:t> </a:t>
            </a:r>
            <a:r>
              <a:rPr lang="ms-MY" sz="900" dirty="0">
                <a:latin typeface="Arial" pitchFamily="34" charset="0"/>
                <a:cs typeface="Arial" pitchFamily="34" charset="0"/>
              </a:rPr>
              <a:t>Armaniston, Belorus, Qozog‘iston, </a:t>
            </a:r>
            <a:r>
              <a:rPr lang="ms-MY" sz="900" dirty="0" smtClean="0">
                <a:latin typeface="Arial" pitchFamily="34" charset="0"/>
                <a:cs typeface="Arial" pitchFamily="34" charset="0"/>
              </a:rPr>
              <a:t>Qirg‘iziston</a:t>
            </a:r>
            <a:r>
              <a:rPr lang="ms-MY" sz="900" dirty="0">
                <a:latin typeface="Arial" pitchFamily="34" charset="0"/>
                <a:cs typeface="Arial" pitchFamily="34" charset="0"/>
              </a:rPr>
              <a:t>, Moldova, Rossiya, Tojikiston, Turkmaniston, O‘zbekiston va Ukraina davlatlari boshliqlari Almatida uchrashib Mustaqil Davlatlar Hamdo‘stligiga a’zo bo‘lib kirdilar. Shu tariqa XX asrning muhim voqealaridan biri sodir bo‘ldi – MDH ixtiyoriy iqtisodiy uyushma yuzaga keldi. Shundan buyon MDHning bir necha yig‘ilishlari o‘tkazildi, ko‘p hujjatlar qabul qilindi. Ularning bari uzoq yillar bir davlat bo‘lib kelgan mamlakatlararo iqtisodiy, </a:t>
            </a:r>
            <a:r>
              <a:rPr lang="ms-MY" sz="900" dirty="0" smtClean="0">
                <a:latin typeface="Arial" pitchFamily="34" charset="0"/>
                <a:cs typeface="Arial" pitchFamily="34" charset="0"/>
              </a:rPr>
              <a:t>madaniy,</a:t>
            </a:r>
            <a:r>
              <a:rPr lang="ru-RU" sz="900" dirty="0" smtClean="0">
                <a:latin typeface="Arial" pitchFamily="34" charset="0"/>
                <a:cs typeface="Arial" pitchFamily="34" charset="0"/>
              </a:rPr>
              <a:t> </a:t>
            </a:r>
            <a:r>
              <a:rPr lang="ms-MY" sz="900" dirty="0" smtClean="0">
                <a:latin typeface="Arial" pitchFamily="34" charset="0"/>
                <a:cs typeface="Arial" pitchFamily="34" charset="0"/>
              </a:rPr>
              <a:t>harbiy </a:t>
            </a:r>
            <a:r>
              <a:rPr lang="ms-MY" sz="900" dirty="0">
                <a:latin typeface="Arial" pitchFamily="34" charset="0"/>
                <a:cs typeface="Arial" pitchFamily="34" charset="0"/>
              </a:rPr>
              <a:t>va boshqa aloqalarni yangi sharoitlarda – mustaqil davlatlararo munosabatlar tarzida davom ettirishga qaratildi.</a:t>
            </a:r>
            <a:endParaRPr lang="ru-RU" sz="900" dirty="0">
              <a:latin typeface="Arial" pitchFamily="34" charset="0"/>
              <a:cs typeface="Arial" pitchFamily="34" charset="0"/>
            </a:endParaRPr>
          </a:p>
          <a:p>
            <a:pPr algn="just"/>
            <a:endParaRPr lang="ru-RU" sz="900" dirty="0">
              <a:solidFill>
                <a:schemeClr val="tx1"/>
              </a:solidFill>
              <a:latin typeface="Arial" panose="020B0604020202020204" pitchFamily="34" charset="0"/>
              <a:cs typeface="Arial" panose="020B0604020202020204" pitchFamily="34" charset="0"/>
            </a:endParaRPr>
          </a:p>
        </p:txBody>
      </p:sp>
      <p:sp>
        <p:nvSpPr>
          <p:cNvPr id="6" name="Прямоугольник 5"/>
          <p:cNvSpPr/>
          <p:nvPr/>
        </p:nvSpPr>
        <p:spPr>
          <a:xfrm>
            <a:off x="139700" y="98425"/>
            <a:ext cx="5486399" cy="3810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marL="18387" algn="ctr">
              <a:lnSpc>
                <a:spcPts val="1952"/>
              </a:lnSpc>
              <a:spcBef>
                <a:spcPts val="110"/>
              </a:spcBef>
            </a:pPr>
            <a:r>
              <a:rPr lang="ms-MY" b="1" dirty="0">
                <a:solidFill>
                  <a:srgbClr val="0070C0"/>
                </a:solidFill>
                <a:latin typeface="Arial" pitchFamily="34" charset="0"/>
                <a:cs typeface="Arial" pitchFamily="34" charset="0"/>
              </a:rPr>
              <a:t>Mustaqil Davlatlar </a:t>
            </a:r>
            <a:r>
              <a:rPr lang="ms-MY" b="1" dirty="0" smtClean="0">
                <a:solidFill>
                  <a:srgbClr val="0070C0"/>
                </a:solidFill>
                <a:latin typeface="Arial" pitchFamily="34" charset="0"/>
                <a:cs typeface="Arial" pitchFamily="34" charset="0"/>
              </a:rPr>
              <a:t>Hamdo‘stligi</a:t>
            </a:r>
            <a:r>
              <a:rPr lang="ms-MY" dirty="0" smtClean="0">
                <a:solidFill>
                  <a:srgbClr val="0070C0"/>
                </a:solidFill>
                <a:latin typeface="Arial" pitchFamily="34" charset="0"/>
                <a:cs typeface="Arial" pitchFamily="34" charset="0"/>
              </a:rPr>
              <a:t> </a:t>
            </a:r>
            <a:endParaRPr lang="en-US" sz="1600" b="1" dirty="0">
              <a:solidFill>
                <a:srgbClr val="0070C0"/>
              </a:solidFill>
              <a:latin typeface="Arial" panose="020B0604020202020204" pitchFamily="34" charset="0"/>
              <a:cs typeface="Arial" panose="020B0604020202020204" pitchFamily="34" charset="0"/>
            </a:endParaRPr>
          </a:p>
        </p:txBody>
      </p:sp>
      <p:pic>
        <p:nvPicPr>
          <p:cNvPr id="8" name="image108.jpeg"/>
          <p:cNvPicPr/>
          <p:nvPr/>
        </p:nvPicPr>
        <p:blipFill>
          <a:blip r:embed="rId2" cstate="print"/>
          <a:stretch>
            <a:fillRect/>
          </a:stretch>
        </p:blipFill>
        <p:spPr>
          <a:xfrm>
            <a:off x="215899" y="671583"/>
            <a:ext cx="685801" cy="341242"/>
          </a:xfrm>
          <a:prstGeom prst="rect">
            <a:avLst/>
          </a:prstGeom>
        </p:spPr>
      </p:pic>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92300" y="708026"/>
            <a:ext cx="577344"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9440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57427" y="98425"/>
            <a:ext cx="3755515" cy="348813"/>
          </a:xfrm>
          <a:prstGeom prst="rect">
            <a:avLst/>
          </a:prstGeom>
        </p:spPr>
        <p:txBody>
          <a:bodyPr wrap="none">
            <a:spAutoFit/>
          </a:bodyPr>
          <a:lstStyle/>
          <a:p>
            <a:pPr marL="18387" algn="ctr">
              <a:lnSpc>
                <a:spcPts val="1952"/>
              </a:lnSpc>
              <a:spcBef>
                <a:spcPts val="110"/>
              </a:spcBef>
            </a:pPr>
            <a:r>
              <a:rPr lang="ms-MY" b="1" dirty="0">
                <a:solidFill>
                  <a:schemeClr val="bg1"/>
                </a:solidFill>
                <a:latin typeface="Arial" pitchFamily="34" charset="0"/>
                <a:cs typeface="Arial" pitchFamily="34" charset="0"/>
              </a:rPr>
              <a:t>Mustaqil Davlatlar </a:t>
            </a:r>
            <a:r>
              <a:rPr lang="ms-MY" b="1" dirty="0" smtClean="0">
                <a:solidFill>
                  <a:schemeClr val="bg1"/>
                </a:solidFill>
                <a:latin typeface="Arial" pitchFamily="34" charset="0"/>
                <a:cs typeface="Arial" pitchFamily="34" charset="0"/>
              </a:rPr>
              <a:t>Hamdo‘stligi</a:t>
            </a:r>
            <a:r>
              <a:rPr lang="ms-MY" dirty="0" smtClean="0">
                <a:solidFill>
                  <a:schemeClr val="bg1"/>
                </a:solidFill>
                <a:latin typeface="Arial" pitchFamily="34" charset="0"/>
                <a:cs typeface="Arial" pitchFamily="34" charset="0"/>
              </a:rPr>
              <a:t> </a:t>
            </a:r>
            <a:endParaRPr lang="en-US" sz="1600" b="1" dirty="0">
              <a:solidFill>
                <a:schemeClr val="bg1"/>
              </a:solidFill>
              <a:latin typeface="Arial" panose="020B0604020202020204" pitchFamily="34" charset="0"/>
              <a:cs typeface="Arial" panose="020B0604020202020204" pitchFamily="34" charset="0"/>
            </a:endParaRPr>
          </a:p>
        </p:txBody>
      </p:sp>
      <p:sp>
        <p:nvSpPr>
          <p:cNvPr id="3" name="Прямоугольник 2"/>
          <p:cNvSpPr/>
          <p:nvPr/>
        </p:nvSpPr>
        <p:spPr>
          <a:xfrm>
            <a:off x="1054100" y="633820"/>
            <a:ext cx="3657600" cy="683805"/>
          </a:xfrm>
          <a:prstGeom prst="rect">
            <a:avLst/>
          </a:prstGeom>
          <a:ln>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ms-MY" sz="1400" dirty="0">
                <a:solidFill>
                  <a:srgbClr val="0070C0"/>
                </a:solidFill>
                <a:latin typeface="Arial" pitchFamily="34" charset="0"/>
                <a:cs typeface="Arial" pitchFamily="34" charset="0"/>
              </a:rPr>
              <a:t>1993-yil yanvarda Minskda MDH Davlatlari boshliqlarining navbatdagi Kengashida MDHning Nizomi qabul qilindi. </a:t>
            </a:r>
            <a:r>
              <a:rPr lang="ms-MY" sz="1400" dirty="0" smtClean="0">
                <a:solidFill>
                  <a:srgbClr val="0070C0"/>
                </a:solidFill>
                <a:latin typeface="Arial" pitchFamily="34" charset="0"/>
                <a:cs typeface="Arial" pitchFamily="34" charset="0"/>
              </a:rPr>
              <a:t> </a:t>
            </a:r>
            <a:endParaRPr lang="ru-RU" sz="1400" dirty="0">
              <a:solidFill>
                <a:srgbClr val="0070C0"/>
              </a:solidFill>
              <a:latin typeface="Arial" panose="020B0604020202020204" pitchFamily="34" charset="0"/>
              <a:cs typeface="Arial" panose="020B0604020202020204" pitchFamily="34" charset="0"/>
            </a:endParaRPr>
          </a:p>
        </p:txBody>
      </p:sp>
      <p:sp>
        <p:nvSpPr>
          <p:cNvPr id="2" name="Прямоугольник 1"/>
          <p:cNvSpPr/>
          <p:nvPr/>
        </p:nvSpPr>
        <p:spPr>
          <a:xfrm>
            <a:off x="139700" y="1393825"/>
            <a:ext cx="5486400" cy="17526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ms-MY" sz="1400" dirty="0" smtClean="0">
                <a:latin typeface="Arial" pitchFamily="34" charset="0"/>
                <a:cs typeface="Arial" pitchFamily="34" charset="0"/>
              </a:rPr>
              <a:t>1993-yil dekabrda </a:t>
            </a:r>
            <a:r>
              <a:rPr lang="ms-MY" sz="1400" dirty="0">
                <a:latin typeface="Arial" pitchFamily="34" charset="0"/>
                <a:cs typeface="Arial" pitchFamily="34" charset="0"/>
              </a:rPr>
              <a:t>Ashxabod shahrida MDH davlatlari </a:t>
            </a:r>
            <a:r>
              <a:rPr lang="ms-MY" sz="1400" dirty="0" smtClean="0">
                <a:latin typeface="Arial" pitchFamily="34" charset="0"/>
                <a:cs typeface="Arial" pitchFamily="34" charset="0"/>
              </a:rPr>
              <a:t>bosh-liqlarining </a:t>
            </a:r>
            <a:r>
              <a:rPr lang="ms-MY" sz="1400" dirty="0">
                <a:latin typeface="Arial" pitchFamily="34" charset="0"/>
                <a:cs typeface="Arial" pitchFamily="34" charset="0"/>
              </a:rPr>
              <a:t>Kengashi bo‘lib, unda Gruziya MDHga a’zo etib qabul qilindi. Shu munosabat bilan MDHning </a:t>
            </a:r>
            <a:r>
              <a:rPr lang="ms-MY" sz="1400" dirty="0" smtClean="0">
                <a:latin typeface="Arial" pitchFamily="34" charset="0"/>
                <a:cs typeface="Arial" pitchFamily="34" charset="0"/>
              </a:rPr>
              <a:t>tarkibi 12 </a:t>
            </a:r>
            <a:r>
              <a:rPr lang="ms-MY" sz="1400" dirty="0">
                <a:latin typeface="Arial" pitchFamily="34" charset="0"/>
                <a:cs typeface="Arial" pitchFamily="34" charset="0"/>
              </a:rPr>
              <a:t>davlatga yetdi. 1994-yil oktabrda Moskvada o‘tkazilgan MDH davlat boshliqlarining Kengashida Davlatlararo iqtisodiy qo‘mita (DIQ) tuzildi. DIQning shtab-kvartirasi Moskva shahri deb belgilandi. 1996-yilda MDHning bayrog‘i qabul qilindi. MDHning raisi lovozimi navbat bilan bir davlat rahbaridan keyingi davlat rahbariga o‘tadi. </a:t>
            </a:r>
            <a:endParaRPr lang="ru-RU" sz="1400" dirty="0">
              <a:latin typeface="Arial" pitchFamily="34" charset="0"/>
              <a:cs typeface="Arial" pitchFamily="34" charset="0"/>
            </a:endParaRPr>
          </a:p>
        </p:txBody>
      </p:sp>
      <p:pic>
        <p:nvPicPr>
          <p:cNvPr id="6" name="Picture 2" descr="https://i.ytimg.com/vi/QK3T_nq5qr4/maxresdefault.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7901" y="633820"/>
            <a:ext cx="838200" cy="683805"/>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108.jpeg"/>
          <p:cNvPicPr/>
          <p:nvPr/>
        </p:nvPicPr>
        <p:blipFill>
          <a:blip r:embed="rId3" cstate="print"/>
          <a:stretch>
            <a:fillRect/>
          </a:stretch>
        </p:blipFill>
        <p:spPr>
          <a:xfrm>
            <a:off x="139700" y="633820"/>
            <a:ext cx="838199" cy="683805"/>
          </a:xfrm>
          <a:prstGeom prst="rect">
            <a:avLst/>
          </a:prstGeom>
        </p:spPr>
      </p:pic>
    </p:spTree>
    <p:extLst>
      <p:ext uri="{BB962C8B-B14F-4D97-AF65-F5344CB8AC3E}">
        <p14:creationId xmlns:p14="http://schemas.microsoft.com/office/powerpoint/2010/main" val="1415072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title"/>
          </p:nvPr>
        </p:nvSpPr>
        <p:spPr>
          <a:xfrm>
            <a:off x="825500" y="174625"/>
            <a:ext cx="4572000" cy="273152"/>
          </a:xfrm>
          <a:prstGeom prst="rect">
            <a:avLst/>
          </a:prstGeom>
        </p:spPr>
        <p:txBody>
          <a:bodyPr vert="horz" wrap="square" lIns="0" tIns="16510" rIns="0" bIns="0" rtlCol="0">
            <a:spAutoFit/>
          </a:bodyPr>
          <a:lstStyle/>
          <a:p>
            <a:pPr marL="18387">
              <a:lnSpc>
                <a:spcPts val="1952"/>
              </a:lnSpc>
              <a:spcBef>
                <a:spcPts val="110"/>
              </a:spcBef>
            </a:pPr>
            <a:r>
              <a:rPr lang="ms-MY" dirty="0">
                <a:latin typeface="Arial" pitchFamily="34" charset="0"/>
                <a:cs typeface="Arial" pitchFamily="34" charset="0"/>
              </a:rPr>
              <a:t>Mustaqil Davlatlar Hamdo‘stligi </a:t>
            </a:r>
            <a:endParaRPr lang="en-US" sz="2000" dirty="0">
              <a:latin typeface="Arial" panose="020B0604020202020204" pitchFamily="34" charset="0"/>
              <a:cs typeface="Arial" panose="020B0604020202020204" pitchFamily="34" charset="0"/>
            </a:endParaRPr>
          </a:p>
        </p:txBody>
      </p:sp>
      <p:sp>
        <p:nvSpPr>
          <p:cNvPr id="3" name="Прямоугольник 2"/>
          <p:cNvSpPr/>
          <p:nvPr/>
        </p:nvSpPr>
        <p:spPr>
          <a:xfrm>
            <a:off x="133743" y="571081"/>
            <a:ext cx="4349357" cy="2693045"/>
          </a:xfrm>
          <a:prstGeom prst="rect">
            <a:avLst/>
          </a:prstGeom>
        </p:spPr>
        <p:txBody>
          <a:bodyPr wrap="square">
            <a:spAutoFit/>
          </a:bodyPr>
          <a:lstStyle/>
          <a:p>
            <a:pPr algn="just"/>
            <a:r>
              <a:rPr lang="ms-MY" sz="1300" dirty="0" smtClean="0">
                <a:latin typeface="Arial" pitchFamily="34" charset="0"/>
                <a:cs typeface="Arial" pitchFamily="34" charset="0"/>
              </a:rPr>
              <a:t>     MDHning </a:t>
            </a:r>
            <a:r>
              <a:rPr lang="ms-MY" sz="1300" dirty="0">
                <a:latin typeface="Arial" pitchFamily="34" charset="0"/>
                <a:cs typeface="Arial" pitchFamily="34" charset="0"/>
              </a:rPr>
              <a:t>asosiy maqsadlarini amalga oshirish uchun hamdo‘stlik davlatlari o‘zaro munosabatlarida davlat suverenitetini o‘zaro tan olish va hurmat qilish, teng huquqlilik va bir-birlarining ichki ishlariga aralashmaslik, iqtisodiy kuch yoki boshqa tazyiq uslublarini qo‘llashdan voz kechish kabi qoidalarga rioya qilish majburiyatlarini </a:t>
            </a:r>
            <a:r>
              <a:rPr lang="ms-MY" sz="1300" dirty="0" smtClean="0">
                <a:latin typeface="Arial" pitchFamily="34" charset="0"/>
                <a:cs typeface="Arial" pitchFamily="34" charset="0"/>
              </a:rPr>
              <a:t>olganlar.</a:t>
            </a:r>
          </a:p>
          <a:p>
            <a:pPr algn="just"/>
            <a:r>
              <a:rPr lang="ms-MY" sz="1300" dirty="0">
                <a:latin typeface="Arial" pitchFamily="34" charset="0"/>
                <a:cs typeface="Arial" pitchFamily="34" charset="0"/>
              </a:rPr>
              <a:t> </a:t>
            </a:r>
            <a:r>
              <a:rPr lang="ms-MY" sz="1300" dirty="0" smtClean="0">
                <a:latin typeface="Arial" pitchFamily="34" charset="0"/>
                <a:cs typeface="Arial" pitchFamily="34" charset="0"/>
              </a:rPr>
              <a:t>   2004-yil </a:t>
            </a:r>
            <a:r>
              <a:rPr lang="ms-MY" sz="1300" dirty="0">
                <a:latin typeface="Arial" pitchFamily="34" charset="0"/>
                <a:cs typeface="Arial" pitchFamily="34" charset="0"/>
              </a:rPr>
              <a:t>sentabr oyida Qozog‘iston poytaxti Ostonada bo‘lib o‘tgan MDHning sammitida terrorizmga qarshi kurash bo‘yicha MDHning «Xavfsizlik Kengashi»ni </a:t>
            </a:r>
            <a:r>
              <a:rPr lang="ms-MY" sz="1300" dirty="0" smtClean="0">
                <a:latin typeface="Arial" pitchFamily="34" charset="0"/>
                <a:cs typeface="Arial" pitchFamily="34" charset="0"/>
              </a:rPr>
              <a:t>tuzildi</a:t>
            </a:r>
            <a:r>
              <a:rPr lang="ms-MY" sz="1300" dirty="0">
                <a:latin typeface="Arial" pitchFamily="34" charset="0"/>
                <a:cs typeface="Arial" pitchFamily="34" charset="0"/>
              </a:rPr>
              <a:t>. 2005-yil avgustda Turkmaniston MDHning rasmiy a’zosi darajasidan chiqib, hamdo‘stlikning tashkiliy a’zosi – kuzatuvchi maqomini </a:t>
            </a:r>
            <a:r>
              <a:rPr lang="ms-MY" sz="1300" dirty="0" smtClean="0">
                <a:latin typeface="Arial" pitchFamily="34" charset="0"/>
                <a:cs typeface="Arial" pitchFamily="34" charset="0"/>
              </a:rPr>
              <a:t>oldi</a:t>
            </a:r>
            <a:r>
              <a:rPr lang="ms-MY" sz="1300" dirty="0">
                <a:latin typeface="Arial" pitchFamily="34" charset="0"/>
                <a:cs typeface="Arial" pitchFamily="34" charset="0"/>
              </a:rPr>
              <a:t>. </a:t>
            </a:r>
            <a:endParaRPr lang="ru-RU" sz="1300" dirty="0">
              <a:solidFill>
                <a:srgbClr val="00B0F0"/>
              </a:solidFill>
              <a:latin typeface="Arial" pitchFamily="34" charset="0"/>
              <a:cs typeface="Arial" pitchFamily="34" charset="0"/>
            </a:endParaRPr>
          </a:p>
        </p:txBody>
      </p:sp>
      <p:pic>
        <p:nvPicPr>
          <p:cNvPr id="2056" name="Picture 8" descr="https://gdb.voanews.com/69B169EF-0A15-459A-9211-E6815CC8DA57_cx0_cy2_cw100_w1200_r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83100" y="604457"/>
            <a:ext cx="1159933" cy="652463"/>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s://i1.wp.com/manas.news/wp-content/uploads/2020/03/start-140.jpg?w=1170&amp;ssl=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83099" y="1355986"/>
            <a:ext cx="1159933" cy="723639"/>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s://pbs.twimg.com/media/ETNrZF3WoAAw-C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83099" y="2261178"/>
            <a:ext cx="1132001" cy="7016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158" y="117727"/>
            <a:ext cx="4720342" cy="332142"/>
          </a:xfrm>
          <a:prstGeom prst="rect">
            <a:avLst/>
          </a:prstGeom>
        </p:spPr>
        <p:txBody>
          <a:bodyPr vert="horz" wrap="square" lIns="0" tIns="16510" rIns="0" bIns="0" rtlCol="0">
            <a:spAutoFit/>
          </a:bodyPr>
          <a:lstStyle/>
          <a:p>
            <a:pPr marL="12700" algn="ctr">
              <a:lnSpc>
                <a:spcPct val="100000"/>
              </a:lnSpc>
              <a:spcBef>
                <a:spcPts val="130"/>
              </a:spcBef>
            </a:pPr>
            <a:r>
              <a:rPr lang="ms-MY" dirty="0">
                <a:latin typeface="Arial" pitchFamily="34" charset="0"/>
                <a:cs typeface="Arial" pitchFamily="34" charset="0"/>
              </a:rPr>
              <a:t>Mustaqil Davlatlar Hamdo‘stligi </a:t>
            </a:r>
            <a:endParaRPr spc="20" dirty="0">
              <a:latin typeface="Arial" panose="020B0604020202020204" pitchFamily="34" charset="0"/>
              <a:cs typeface="Arial" panose="020B0604020202020204" pitchFamily="34" charset="0"/>
            </a:endParaRPr>
          </a:p>
        </p:txBody>
      </p:sp>
      <p:sp>
        <p:nvSpPr>
          <p:cNvPr id="5" name="Прямоугольник 4"/>
          <p:cNvSpPr/>
          <p:nvPr/>
        </p:nvSpPr>
        <p:spPr>
          <a:xfrm>
            <a:off x="1892300" y="600007"/>
            <a:ext cx="3873500" cy="2246769"/>
          </a:xfrm>
          <a:prstGeom prst="rect">
            <a:avLst/>
          </a:prstGeom>
        </p:spPr>
        <p:txBody>
          <a:bodyPr wrap="square">
            <a:spAutoFit/>
          </a:bodyPr>
          <a:lstStyle/>
          <a:p>
            <a:pPr algn="just"/>
            <a:r>
              <a:rPr lang="ms-MY" sz="1400" dirty="0" smtClean="0">
                <a:latin typeface="Arial" pitchFamily="34" charset="0"/>
                <a:cs typeface="Arial" pitchFamily="34" charset="0"/>
              </a:rPr>
              <a:t>    2008-yilning </a:t>
            </a:r>
            <a:r>
              <a:rPr lang="ms-MY" sz="1400" dirty="0">
                <a:latin typeface="Arial" pitchFamily="34" charset="0"/>
                <a:cs typeface="Arial" pitchFamily="34" charset="0"/>
              </a:rPr>
              <a:t>avgust oyida Gruziya Mustaqil Davlatlar Hamdo‘stligidan chiqish haqidagi istagini bildirdi va 2009-yilning avgust oyidan Gruziyaning MDHga a’zolik ma’qomini to‘xtatish to‘g‘risidagi qaror qabul qilindi. </a:t>
            </a:r>
            <a:endParaRPr lang="ms-MY" sz="1400" dirty="0" smtClean="0">
              <a:latin typeface="Arial" pitchFamily="34" charset="0"/>
              <a:cs typeface="Arial" pitchFamily="34" charset="0"/>
            </a:endParaRPr>
          </a:p>
          <a:p>
            <a:pPr algn="just"/>
            <a:r>
              <a:rPr lang="ms-MY" sz="1400" dirty="0">
                <a:latin typeface="Arial" pitchFamily="34" charset="0"/>
                <a:cs typeface="Arial" pitchFamily="34" charset="0"/>
              </a:rPr>
              <a:t> </a:t>
            </a:r>
            <a:r>
              <a:rPr lang="ms-MY" sz="1400" dirty="0" smtClean="0">
                <a:latin typeface="Arial" pitchFamily="34" charset="0"/>
                <a:cs typeface="Arial" pitchFamily="34" charset="0"/>
              </a:rPr>
              <a:t>   Bugungi </a:t>
            </a:r>
            <a:r>
              <a:rPr lang="ms-MY" sz="1400" dirty="0">
                <a:latin typeface="Arial" pitchFamily="34" charset="0"/>
                <a:cs typeface="Arial" pitchFamily="34" charset="0"/>
              </a:rPr>
              <a:t>kunda MDHning tarkibiga 10 ta a’zo davlat: Rossiya, Ukraina, Belorusiya, Qozog‘iston, O‘zbekiston, Qirg‘iziston, Tojikiston, Ozarbayjon, Armaniston, Moldaviya va bitta kuzatuvchi Turkmaniston kiradi.</a:t>
            </a:r>
            <a:endParaRPr lang="ru-RU" sz="1400" dirty="0">
              <a:latin typeface="Arial" pitchFamily="34" charset="0"/>
              <a:cs typeface="Arial" pitchFamily="34" charset="0"/>
            </a:endParaRPr>
          </a:p>
        </p:txBody>
      </p:sp>
      <p:pic>
        <p:nvPicPr>
          <p:cNvPr id="8" name="image108.jpeg"/>
          <p:cNvPicPr/>
          <p:nvPr/>
        </p:nvPicPr>
        <p:blipFill>
          <a:blip r:embed="rId2" cstate="print"/>
          <a:stretch>
            <a:fillRect/>
          </a:stretch>
        </p:blipFill>
        <p:spPr>
          <a:xfrm>
            <a:off x="215899" y="671583"/>
            <a:ext cx="1676401" cy="950842"/>
          </a:xfrm>
          <a:prstGeom prst="rect">
            <a:avLst/>
          </a:prstGeom>
        </p:spPr>
      </p:pic>
      <p:pic>
        <p:nvPicPr>
          <p:cNvPr id="9"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898" y="1777399"/>
            <a:ext cx="1676401" cy="91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9700" y="130256"/>
            <a:ext cx="5485835" cy="232115"/>
          </a:xfrm>
          <a:prstGeom prst="rect">
            <a:avLst/>
          </a:prstGeom>
        </p:spPr>
        <p:txBody>
          <a:bodyPr vert="horz" wrap="square" lIns="0" tIns="16510" rIns="0" bIns="0" rtlCol="0">
            <a:spAutoFit/>
          </a:bodyPr>
          <a:lstStyle/>
          <a:p>
            <a:pPr marL="12700" algn="ctr">
              <a:lnSpc>
                <a:spcPct val="100000"/>
              </a:lnSpc>
              <a:spcBef>
                <a:spcPts val="130"/>
              </a:spcBef>
            </a:pPr>
            <a:r>
              <a:rPr lang="ms-MY" sz="1400" dirty="0" smtClean="0"/>
              <a:t>O‘zbekistonning Shanxay Hamkorlik Tashkiloti bilan aloqalari</a:t>
            </a:r>
            <a:endParaRPr sz="1400" spc="20" dirty="0">
              <a:latin typeface="Arial" panose="020B0604020202020204" pitchFamily="34" charset="0"/>
              <a:cs typeface="Arial" panose="020B0604020202020204" pitchFamily="34" charset="0"/>
            </a:endParaRPr>
          </a:p>
        </p:txBody>
      </p:sp>
      <p:sp>
        <p:nvSpPr>
          <p:cNvPr id="3" name="Прямоугольник 2"/>
          <p:cNvSpPr/>
          <p:nvPr/>
        </p:nvSpPr>
        <p:spPr>
          <a:xfrm>
            <a:off x="139700" y="555625"/>
            <a:ext cx="4114800" cy="25908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ms-MY" sz="1400" dirty="0">
                <a:latin typeface="Arial" panose="020B0604020202020204" pitchFamily="34" charset="0"/>
                <a:cs typeface="Arial" panose="020B0604020202020204" pitchFamily="34" charset="0"/>
              </a:rPr>
              <a:t> Shanxay Hamkorlik Tashkiloti – submintaqaviy xalqaro tashkilot bo‘lib, Yevroosiyo hududining 61% ni egallaydi. ShHTning rasmiy tili rus va </a:t>
            </a:r>
            <a:r>
              <a:rPr lang="ms-MY" sz="1400" dirty="0" smtClean="0">
                <a:latin typeface="Arial" pitchFamily="34" charset="0"/>
                <a:cs typeface="Arial" pitchFamily="34" charset="0"/>
              </a:rPr>
              <a:t>xitoy </a:t>
            </a:r>
            <a:r>
              <a:rPr lang="ms-MY" sz="1400" dirty="0">
                <a:latin typeface="Arial" pitchFamily="34" charset="0"/>
                <a:cs typeface="Arial" pitchFamily="34" charset="0"/>
              </a:rPr>
              <a:t>tili, ramzi esa oq bayroq bo‘lib, uning markazida tashkilotning gerbi joylashgan. Tashkilotning </a:t>
            </a:r>
            <a:r>
              <a:rPr lang="ms-MY" sz="1400" dirty="0" smtClean="0">
                <a:latin typeface="Arial" pitchFamily="34" charset="0"/>
                <a:cs typeface="Arial" pitchFamily="34" charset="0"/>
              </a:rPr>
              <a:t>shtab–kvartirasi </a:t>
            </a:r>
            <a:r>
              <a:rPr lang="ms-MY" sz="1400" dirty="0">
                <a:latin typeface="Arial" pitchFamily="34" charset="0"/>
                <a:cs typeface="Arial" pitchFamily="34" charset="0"/>
              </a:rPr>
              <a:t>Pekinda joylashgan. </a:t>
            </a:r>
            <a:r>
              <a:rPr lang="ms-MY" sz="1400" dirty="0" smtClean="0">
                <a:latin typeface="Arial" pitchFamily="34" charset="0"/>
                <a:cs typeface="Arial" pitchFamily="34" charset="0"/>
              </a:rPr>
              <a:t>1996-yil </a:t>
            </a:r>
            <a:r>
              <a:rPr lang="ms-MY" sz="1400" dirty="0">
                <a:latin typeface="Arial" pitchFamily="34" charset="0"/>
                <a:cs typeface="Arial" pitchFamily="34" charset="0"/>
              </a:rPr>
              <a:t>Shanxayda Xitoy, Rossiya, Qozog‘iston, Qirg‘iziston va Tojikiston davlat rahbarlarining sammitida chegara hududlari bo‘yicha harbiy sohada o‘zaro ishonchni mustahkamlash bilan bog‘liq shartnoma (1996-yil 26-aprel) imzolanishi natijasida «Shanxay beshligi» vujudga kelgan edi. </a:t>
            </a:r>
            <a:endParaRPr lang="ru-RU" sz="1400" dirty="0">
              <a:latin typeface="Arial" pitchFamily="34" charset="0"/>
              <a:cs typeface="Arial" pitchFamily="34" charset="0"/>
            </a:endParaRPr>
          </a:p>
        </p:txBody>
      </p:sp>
      <p:pic>
        <p:nvPicPr>
          <p:cNvPr id="6" name="Picture 2" descr="https://russiancouncil.ru/upload/postsoviet4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09908" y="575991"/>
            <a:ext cx="1315627" cy="79039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ttps://i0.wp.com/siyasalhayvan.com/wp-content/uploads/2016/11/2015_Summit_of_the_Shanghai_Cooperation_Organization_05.jpg?fit=1200%2C740&amp;ssl=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09908" y="1484868"/>
            <a:ext cx="1336412" cy="686502"/>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e-cis.info/upload/iblock/e52/e5231bb0ee838839750de2b3b1867f5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304533" y="2267473"/>
            <a:ext cx="1321002" cy="7464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5900" y="174625"/>
            <a:ext cx="5267326" cy="232115"/>
          </a:xfrm>
          <a:prstGeom prst="rect">
            <a:avLst/>
          </a:prstGeom>
        </p:spPr>
        <p:txBody>
          <a:bodyPr vert="horz" wrap="square" lIns="0" tIns="16510" rIns="0" bIns="0" rtlCol="0">
            <a:spAutoFit/>
          </a:bodyPr>
          <a:lstStyle/>
          <a:p>
            <a:pPr marL="12700" algn="ctr">
              <a:lnSpc>
                <a:spcPct val="100000"/>
              </a:lnSpc>
              <a:spcBef>
                <a:spcPts val="130"/>
              </a:spcBef>
            </a:pPr>
            <a:r>
              <a:rPr lang="ms-MY" sz="1400" dirty="0"/>
              <a:t>O‘zbekistonning Shanxay Hamkorlik Tashkiloti bilan aloqalari</a:t>
            </a:r>
            <a:endParaRPr lang="en-US" sz="1400" spc="20"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1739900" y="631825"/>
            <a:ext cx="3886200" cy="24302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ms-MY" sz="1200" dirty="0" smtClean="0">
                <a:latin typeface="Arial" pitchFamily="34" charset="0"/>
                <a:cs typeface="Arial" pitchFamily="34" charset="0"/>
              </a:rPr>
              <a:t>   </a:t>
            </a:r>
            <a:r>
              <a:rPr lang="ms-MY" sz="1200" dirty="0">
                <a:latin typeface="Arial" pitchFamily="34" charset="0"/>
                <a:cs typeface="Arial" pitchFamily="34" charset="0"/>
              </a:rPr>
              <a:t>1997–1999-yillarda </a:t>
            </a:r>
            <a:r>
              <a:rPr lang="ms-MY" sz="1200" dirty="0" smtClean="0">
                <a:latin typeface="Arial" pitchFamily="34" charset="0"/>
                <a:cs typeface="Arial" pitchFamily="34" charset="0"/>
              </a:rPr>
              <a:t>Moskva</a:t>
            </a:r>
            <a:r>
              <a:rPr lang="ms-MY" sz="1200" dirty="0">
                <a:latin typeface="Arial" pitchFamily="34" charset="0"/>
                <a:cs typeface="Arial" pitchFamily="34" charset="0"/>
              </a:rPr>
              <a:t>, Almati, Bishkekda bo‘lib </a:t>
            </a:r>
            <a:r>
              <a:rPr lang="ms-MY" sz="1200" dirty="0" smtClean="0">
                <a:latin typeface="Arial" pitchFamily="34" charset="0"/>
                <a:cs typeface="Arial" pitchFamily="34" charset="0"/>
              </a:rPr>
              <a:t>o‘tgan </a:t>
            </a:r>
            <a:r>
              <a:rPr lang="ms-MY" sz="1200" dirty="0">
                <a:latin typeface="Arial" pitchFamily="34" charset="0"/>
                <a:cs typeface="Arial" pitchFamily="34" charset="0"/>
              </a:rPr>
              <a:t>sammitlarda «Shanxay beshligi»ning holati yanada mustahkamlanib, o‘zaro ishonch va hamkorlik munosabatlari yangi bosqichga ko‘tarildi. 2000-yil Dushanbeda O‘zbekiston Respublikasi birinchi marta kuzatuvchi sifatida ishtirok etdi. 2001-yilda Xitoyda navbatdagi Shanxay sammiti bo‘ldi. Unda O‘zbekiston Respublikasi Birinchi Prezidenti </a:t>
            </a:r>
            <a:r>
              <a:rPr lang="ms-MY" sz="1200" dirty="0" smtClean="0">
                <a:latin typeface="Arial" pitchFamily="34" charset="0"/>
                <a:cs typeface="Arial" pitchFamily="34" charset="0"/>
              </a:rPr>
              <a:t>I.Karimov </a:t>
            </a:r>
            <a:r>
              <a:rPr lang="ms-MY" sz="1200" dirty="0">
                <a:latin typeface="Arial" pitchFamily="34" charset="0"/>
                <a:cs typeface="Arial" pitchFamily="34" charset="0"/>
              </a:rPr>
              <a:t>ishtirok etib, O‘zbekistonning «Shanxay forumi»ga to‘la huquqli a’zo bo‘lishi to‘g‘risida»gi Bayonotni imzoladi. O‘zbekistonning «Shanxay forumi»ga kirishi munosabati bilan uning nomi «Shanxay Hamkorlik Tashkiloti – ShHT», deb o‘zgartirildi. </a:t>
            </a:r>
            <a:endParaRPr lang="ru-RU" sz="1200" dirty="0">
              <a:latin typeface="Arial" panose="020B0604020202020204" pitchFamily="34" charset="0"/>
              <a:cs typeface="Arial" panose="020B0604020202020204" pitchFamily="34" charset="0"/>
            </a:endParaRPr>
          </a:p>
        </p:txBody>
      </p:sp>
      <p:pic>
        <p:nvPicPr>
          <p:cNvPr id="5" name="image110.jpeg"/>
          <p:cNvPicPr/>
          <p:nvPr/>
        </p:nvPicPr>
        <p:blipFill>
          <a:blip r:embed="rId2" cstate="print"/>
          <a:stretch>
            <a:fillRect/>
          </a:stretch>
        </p:blipFill>
        <p:spPr>
          <a:xfrm>
            <a:off x="97886" y="936625"/>
            <a:ext cx="1674495" cy="1652905"/>
          </a:xfrm>
          <a:prstGeom prst="rect">
            <a:avLst/>
          </a:prstGeom>
        </p:spPr>
      </p:pic>
      <p:sp>
        <p:nvSpPr>
          <p:cNvPr id="3" name="Прямоугольник 2"/>
          <p:cNvSpPr/>
          <p:nvPr/>
        </p:nvSpPr>
        <p:spPr>
          <a:xfrm>
            <a:off x="502161" y="2690802"/>
            <a:ext cx="865943" cy="246221"/>
          </a:xfrm>
          <a:prstGeom prst="rect">
            <a:avLst/>
          </a:prstGeom>
        </p:spPr>
        <p:txBody>
          <a:bodyPr wrap="none">
            <a:spAutoFit/>
          </a:bodyPr>
          <a:lstStyle/>
          <a:p>
            <a:r>
              <a:rPr lang="ms-MY" sz="1000" dirty="0">
                <a:latin typeface="Arial" pitchFamily="34" charset="0"/>
                <a:cs typeface="Arial" pitchFamily="34" charset="0"/>
              </a:rPr>
              <a:t>ShHT gerbi.</a:t>
            </a:r>
            <a:endParaRPr lang="ru-RU" sz="1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5900" y="174625"/>
            <a:ext cx="5267326" cy="447558"/>
          </a:xfrm>
          <a:prstGeom prst="rect">
            <a:avLst/>
          </a:prstGeom>
        </p:spPr>
        <p:txBody>
          <a:bodyPr vert="horz" wrap="square" lIns="0" tIns="16510" rIns="0" bIns="0" rtlCol="0">
            <a:spAutoFit/>
          </a:bodyPr>
          <a:lstStyle/>
          <a:p>
            <a:pPr marL="12700" algn="ctr">
              <a:spcBef>
                <a:spcPts val="130"/>
              </a:spcBef>
            </a:pPr>
            <a:r>
              <a:rPr lang="ms-MY" sz="1400" dirty="0">
                <a:latin typeface="Arial" panose="020B0604020202020204" pitchFamily="34" charset="0"/>
                <a:cs typeface="Arial" panose="020B0604020202020204" pitchFamily="34" charset="0"/>
              </a:rPr>
              <a:t>ShHTning oliy organlari:</a:t>
            </a:r>
            <a:r>
              <a:rPr lang="ru-RU" sz="1400" dirty="0">
                <a:latin typeface="Arial" panose="020B0604020202020204" pitchFamily="34" charset="0"/>
                <a:cs typeface="Arial" panose="020B0604020202020204" pitchFamily="34" charset="0"/>
              </a:rPr>
              <a:t/>
            </a:r>
            <a:br>
              <a:rPr lang="ru-RU" sz="1400" dirty="0">
                <a:latin typeface="Arial" panose="020B0604020202020204" pitchFamily="34" charset="0"/>
                <a:cs typeface="Arial" panose="020B0604020202020204" pitchFamily="34" charset="0"/>
              </a:rPr>
            </a:br>
            <a:endParaRPr lang="en-US" sz="1400" spc="20" dirty="0">
              <a:latin typeface="Times New Roman" panose="02020603050405020304" pitchFamily="18" charset="0"/>
              <a:cs typeface="Times New Roman" panose="02020603050405020304" pitchFamily="18" charset="0"/>
            </a:endParaRPr>
          </a:p>
        </p:txBody>
      </p:sp>
      <p:sp>
        <p:nvSpPr>
          <p:cNvPr id="18" name="Прямоугольник 17"/>
          <p:cNvSpPr/>
          <p:nvPr/>
        </p:nvSpPr>
        <p:spPr>
          <a:xfrm>
            <a:off x="1476914" y="631825"/>
            <a:ext cx="4149186" cy="25146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lvl="0" algn="just"/>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Davlat boshliqlari Kengashi»;</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Hukumat boshliqlari Kengashi (Bosh vazirlar)»;</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Tashqi ishlar vazirlari Kengashi» (2002-yil birinchi majlisi bo‘lib o‘gan);</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Milliy muvofiqlashtiruvchilar Ken- gashi»;</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a:t>
            </a:r>
            <a:r>
              <a:rPr lang="ms-MY" sz="1400" dirty="0">
                <a:latin typeface="Arial" panose="020B0604020202020204" pitchFamily="34" charset="0"/>
                <a:cs typeface="Arial" panose="020B0604020202020204" pitchFamily="34" charset="0"/>
              </a:rPr>
              <a:t>Vazirlar va (yoki) idoralar rahbarlari Yig‘ilishi» (2000-yil birinchi uchrashuvi amalga oshirilgan);</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- 2002-yil </a:t>
            </a:r>
            <a:r>
              <a:rPr lang="ms-MY" sz="1400" dirty="0">
                <a:latin typeface="Arial" panose="020B0604020202020204" pitchFamily="34" charset="0"/>
                <a:cs typeface="Arial" panose="020B0604020202020204" pitchFamily="34" charset="0"/>
              </a:rPr>
              <a:t>tuzilgan «Mintaqaviy Antiterror tuzilmasi (МАТТ)»;</a:t>
            </a:r>
            <a:endParaRPr lang="ru-RU" sz="1400" dirty="0">
              <a:latin typeface="Arial" panose="020B0604020202020204" pitchFamily="34" charset="0"/>
              <a:cs typeface="Arial" panose="020B0604020202020204" pitchFamily="34" charset="0"/>
            </a:endParaRPr>
          </a:p>
          <a:p>
            <a:pPr lvl="0" algn="just"/>
            <a:r>
              <a:rPr lang="ms-MY" sz="1400" dirty="0" smtClean="0">
                <a:latin typeface="Arial" panose="020B0604020202020204" pitchFamily="34" charset="0"/>
                <a:cs typeface="Arial" panose="020B0604020202020204" pitchFamily="34" charset="0"/>
              </a:rPr>
              <a:t>- 2004-yil </a:t>
            </a:r>
            <a:r>
              <a:rPr lang="ms-MY" sz="1400" dirty="0">
                <a:latin typeface="Arial" panose="020B0604020202020204" pitchFamily="34" charset="0"/>
                <a:cs typeface="Arial" panose="020B0604020202020204" pitchFamily="34" charset="0"/>
              </a:rPr>
              <a:t>yanvar oyidan ish boshlagan</a:t>
            </a:r>
            <a:endParaRPr lang="ru-RU" sz="1400" dirty="0">
              <a:latin typeface="Arial" panose="020B0604020202020204" pitchFamily="34" charset="0"/>
              <a:cs typeface="Arial" panose="020B0604020202020204" pitchFamily="34" charset="0"/>
            </a:endParaRPr>
          </a:p>
          <a:p>
            <a:pPr algn="just"/>
            <a:r>
              <a:rPr lang="ms-MY" sz="1400" dirty="0">
                <a:latin typeface="Arial" panose="020B0604020202020204" pitchFamily="34" charset="0"/>
                <a:cs typeface="Arial" panose="020B0604020202020204" pitchFamily="34" charset="0"/>
              </a:rPr>
              <a:t>Kotibiyat va boshqalar</a:t>
            </a:r>
            <a:r>
              <a:rPr lang="ms-MY" sz="1400" dirty="0" smtClean="0">
                <a:latin typeface="Arial" panose="020B0604020202020204" pitchFamily="34" charset="0"/>
                <a:cs typeface="Arial" panose="020B0604020202020204" pitchFamily="34" charset="0"/>
              </a:rPr>
              <a:t>.</a:t>
            </a:r>
            <a:endParaRPr lang="ru-RU" sz="1400" dirty="0">
              <a:latin typeface="Arial" panose="020B0604020202020204" pitchFamily="34" charset="0"/>
              <a:cs typeface="Arial" panose="020B0604020202020204" pitchFamily="34" charset="0"/>
            </a:endParaRPr>
          </a:p>
        </p:txBody>
      </p:sp>
      <p:pic>
        <p:nvPicPr>
          <p:cNvPr id="5" name="image110.jpeg"/>
          <p:cNvPicPr/>
          <p:nvPr/>
        </p:nvPicPr>
        <p:blipFill>
          <a:blip r:embed="rId2" cstate="print"/>
          <a:stretch>
            <a:fillRect/>
          </a:stretch>
        </p:blipFill>
        <p:spPr>
          <a:xfrm>
            <a:off x="139700" y="1199241"/>
            <a:ext cx="1337214" cy="1295400"/>
          </a:xfrm>
          <a:prstGeom prst="rect">
            <a:avLst/>
          </a:prstGeom>
        </p:spPr>
      </p:pic>
    </p:spTree>
    <p:extLst>
      <p:ext uri="{BB962C8B-B14F-4D97-AF65-F5344CB8AC3E}">
        <p14:creationId xmlns:p14="http://schemas.microsoft.com/office/powerpoint/2010/main" val="4660838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object 18"/>
          <p:cNvSpPr txBox="1"/>
          <p:nvPr/>
        </p:nvSpPr>
        <p:spPr>
          <a:xfrm>
            <a:off x="849964" y="2449871"/>
            <a:ext cx="1025525" cy="243840"/>
          </a:xfrm>
          <a:prstGeom prst="rect">
            <a:avLst/>
          </a:prstGeom>
        </p:spPr>
        <p:txBody>
          <a:bodyPr vert="horz" wrap="square" lIns="0" tIns="16510" rIns="0" bIns="0" rtlCol="0">
            <a:spAutoFit/>
          </a:bodyPr>
          <a:lstStyle/>
          <a:p>
            <a:pPr marL="12700">
              <a:lnSpc>
                <a:spcPct val="100000"/>
              </a:lnSpc>
              <a:spcBef>
                <a:spcPts val="130"/>
              </a:spcBef>
            </a:pPr>
            <a:r>
              <a:rPr sz="1400" spc="-70" dirty="0">
                <a:solidFill>
                  <a:srgbClr val="FFFFFF"/>
                </a:solidFill>
                <a:latin typeface="Arial"/>
                <a:cs typeface="Arial"/>
              </a:rPr>
              <a:t>Г</a:t>
            </a:r>
            <a:r>
              <a:rPr sz="1400" spc="30" dirty="0">
                <a:solidFill>
                  <a:srgbClr val="FFFFFF"/>
                </a:solidFill>
                <a:latin typeface="Arial"/>
                <a:cs typeface="Arial"/>
              </a:rPr>
              <a:t>л</a:t>
            </a:r>
            <a:r>
              <a:rPr sz="1400" spc="15" dirty="0">
                <a:solidFill>
                  <a:srgbClr val="FFFFFF"/>
                </a:solidFill>
                <a:latin typeface="Arial"/>
                <a:cs typeface="Arial"/>
              </a:rPr>
              <a:t>о</a:t>
            </a:r>
            <a:r>
              <a:rPr sz="1400" spc="-20" dirty="0">
                <a:solidFill>
                  <a:srgbClr val="FFFFFF"/>
                </a:solidFill>
                <a:latin typeface="Arial"/>
                <a:cs typeface="Arial"/>
              </a:rPr>
              <a:t>б</a:t>
            </a:r>
            <a:r>
              <a:rPr sz="1400" spc="15" dirty="0">
                <a:solidFill>
                  <a:srgbClr val="FFFFFF"/>
                </a:solidFill>
                <a:latin typeface="Arial"/>
                <a:cs typeface="Arial"/>
              </a:rPr>
              <a:t>альная</a:t>
            </a:r>
            <a:endParaRPr sz="1400">
              <a:latin typeface="Arial"/>
              <a:cs typeface="Arial"/>
            </a:endParaRPr>
          </a:p>
        </p:txBody>
      </p:sp>
      <p:sp>
        <p:nvSpPr>
          <p:cNvPr id="3" name="Прямоугольник 2"/>
          <p:cNvSpPr/>
          <p:nvPr/>
        </p:nvSpPr>
        <p:spPr>
          <a:xfrm>
            <a:off x="139700" y="633400"/>
            <a:ext cx="4343400" cy="24368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ms-MY" sz="1200" dirty="0" smtClean="0">
                <a:latin typeface="Arial" pitchFamily="34" charset="0"/>
                <a:cs typeface="Arial" pitchFamily="34" charset="0"/>
              </a:rPr>
              <a:t>  2001 yilgi </a:t>
            </a:r>
            <a:r>
              <a:rPr lang="ms-MY" sz="1200" dirty="0">
                <a:latin typeface="Arial" pitchFamily="34" charset="0"/>
                <a:cs typeface="Arial" pitchFamily="34" charset="0"/>
              </a:rPr>
              <a:t>Sammit yakunida «ShHTni tuzish to‘g‘risida»gi deklaratsiya hamda «Terrorchilik, ayrimachilik va ekstremizmga qarshi kurash to‘g‘risida Shanxay konvensiyasi» imzolandi. 2002-yil ShHTga a’zo mamlakatlar rahbarlarining navbatdagi Sankt – Peterburg sammitida uchta hujjat: ShHTga a’zo davlatlar rahbarlarining deklaratsiyasi, ShHT Xartiyasi, ShHTga a’zo davlatlar o‘rtasida Mintaqaviy antiterror tuzilmasi (MATT) haqidagi Bitim imzolangan. 2003-yil Moskvada bo‘lib o‘tgan sammitda ShHT oliy organlari haqidagi Nizomlar tasdiqlandi va tashkilotning gerbi, bayrog‘i qabul qilinadi. 2003-yil ShHTning Pekin sammitida «ShHTga a’zo davlatlarning 20 yilga mo‘ljallangan savdo – iqtisodiy hamkorlik dasturi» qabul qilindi</a:t>
            </a:r>
            <a:r>
              <a:rPr lang="ms-MY" sz="1200" dirty="0" smtClean="0">
                <a:latin typeface="Arial" pitchFamily="34" charset="0"/>
                <a:cs typeface="Arial" pitchFamily="34" charset="0"/>
              </a:rPr>
              <a:t>.</a:t>
            </a:r>
            <a:endParaRPr lang="ru-RU" sz="1200" dirty="0">
              <a:latin typeface="Arial" pitchFamily="34" charset="0"/>
              <a:cs typeface="Arial" pitchFamily="34" charset="0"/>
            </a:endParaRPr>
          </a:p>
        </p:txBody>
      </p:sp>
      <p:sp>
        <p:nvSpPr>
          <p:cNvPr id="8" name="object 2"/>
          <p:cNvSpPr txBox="1">
            <a:spLocks noGrp="1"/>
          </p:cNvSpPr>
          <p:nvPr>
            <p:ph type="title"/>
          </p:nvPr>
        </p:nvSpPr>
        <p:spPr>
          <a:xfrm>
            <a:off x="215900" y="174625"/>
            <a:ext cx="5267326" cy="232115"/>
          </a:xfrm>
          <a:prstGeom prst="rect">
            <a:avLst/>
          </a:prstGeom>
        </p:spPr>
        <p:txBody>
          <a:bodyPr vert="horz" wrap="square" lIns="0" tIns="16510" rIns="0" bIns="0" rtlCol="0">
            <a:spAutoFit/>
          </a:bodyPr>
          <a:lstStyle/>
          <a:p>
            <a:pPr marL="12700" algn="ctr">
              <a:lnSpc>
                <a:spcPct val="100000"/>
              </a:lnSpc>
              <a:spcBef>
                <a:spcPts val="130"/>
              </a:spcBef>
            </a:pPr>
            <a:r>
              <a:rPr lang="ms-MY" sz="1400" dirty="0"/>
              <a:t>O‘zbekistonning Shanxay Hamkorlik Tashkiloti bilan aloqalari</a:t>
            </a:r>
            <a:endParaRPr lang="en-US" sz="1400" spc="20" dirty="0">
              <a:latin typeface="Times New Roman" panose="02020603050405020304" pitchFamily="18" charset="0"/>
              <a:cs typeface="Times New Roman" panose="02020603050405020304" pitchFamily="18" charset="0"/>
            </a:endParaRPr>
          </a:p>
        </p:txBody>
      </p:sp>
      <p:pic>
        <p:nvPicPr>
          <p:cNvPr id="1026" name="Picture 2" descr="https://uznews.uz/upload/news/medium/%D1%88%D1%85%D1%8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07653" y="647158"/>
            <a:ext cx="1142317" cy="75143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storage.kun.uz/source/4/sKSXnKAgznJYyyhiIEqXE1CaSDeEOGJk.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07653" y="1470025"/>
            <a:ext cx="1142317" cy="77463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pbs.twimg.com/media/DP9fG7rX0AAWNd_.jpg:large"/>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507653" y="2308679"/>
            <a:ext cx="1142317" cy="7615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1388</TotalTime>
  <Words>1134</Words>
  <Application>Microsoft Office PowerPoint</Application>
  <PresentationFormat>Произвольный</PresentationFormat>
  <Paragraphs>63</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Arial</vt:lpstr>
      <vt:lpstr>Calibri</vt:lpstr>
      <vt:lpstr>Times New Roman</vt:lpstr>
      <vt:lpstr>Office Theme</vt:lpstr>
      <vt:lpstr>O’ZBEKISTON TARIXI</vt:lpstr>
      <vt:lpstr>Презентация PowerPoint</vt:lpstr>
      <vt:lpstr>Презентация PowerPoint</vt:lpstr>
      <vt:lpstr>Mustaqil Davlatlar Hamdo‘stligi </vt:lpstr>
      <vt:lpstr>Mustaqil Davlatlar Hamdo‘stligi </vt:lpstr>
      <vt:lpstr>O‘zbekistonning Shanxay Hamkorlik Tashkiloti bilan aloqalari</vt:lpstr>
      <vt:lpstr>O‘zbekistonning Shanxay Hamkorlik Tashkiloti bilan aloqalari</vt:lpstr>
      <vt:lpstr>ShHTning oliy organlari: </vt:lpstr>
      <vt:lpstr>O‘zbekistonning Shanxay Hamkorlik Tashkiloti bilan aloqalari</vt:lpstr>
      <vt:lpstr>O‘zbekistonning Shanxay Hamkorlik Tashkiloti bilan aloqalari</vt:lpstr>
      <vt:lpstr>O‘zbekistonning Shanxay Hamkorlik Tashkiloti bilan aloqalari</vt:lpstr>
      <vt:lpstr>O‘zbekistonning mintaqaviy tashkilotlar doirasida ko‘ptomonlama hamkorligi</vt:lpstr>
      <vt:lpstr>Mustahkamlash uchun savol va topshiriqlar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JAHON TARIXI</dc:title>
  <cp:lastModifiedBy>Пользователь</cp:lastModifiedBy>
  <cp:revision>123</cp:revision>
  <dcterms:created xsi:type="dcterms:W3CDTF">2020-04-13T08:05:16Z</dcterms:created>
  <dcterms:modified xsi:type="dcterms:W3CDTF">2021-04-08T06:55:31Z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