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4" r:id="rId3"/>
    <p:sldId id="277" r:id="rId4"/>
    <p:sldId id="257" r:id="rId5"/>
    <p:sldId id="258" r:id="rId6"/>
    <p:sldId id="259" r:id="rId7"/>
    <p:sldId id="260" r:id="rId8"/>
    <p:sldId id="261" r:id="rId9"/>
    <p:sldId id="262" r:id="rId10"/>
    <p:sldId id="263" r:id="rId11"/>
    <p:sldId id="280" r:id="rId12"/>
    <p:sldId id="264" r:id="rId13"/>
    <p:sldId id="265" r:id="rId14"/>
    <p:sldId id="266" r:id="rId15"/>
    <p:sldId id="287" r:id="rId16"/>
    <p:sldId id="268" r:id="rId17"/>
    <p:sldId id="276" r:id="rId18"/>
  </p:sldIdLst>
  <p:sldSz cx="5765800"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4" d="100"/>
          <a:sy n="134" d="100"/>
        </p:scale>
        <p:origin x="89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1">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39" y="102424"/>
            <a:ext cx="5164320"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36105" y="982040"/>
            <a:ext cx="4893589" cy="2018664"/>
          </a:xfrm>
          <a:prstGeom prst="rect">
            <a:avLst/>
          </a:prstGeom>
        </p:spPr>
        <p:txBody>
          <a:bodyPr wrap="square" lIns="0" tIns="0" rIns="0" bIns="0">
            <a:spAutoFit/>
          </a:bodyPr>
          <a:lstStyle>
            <a:lvl1pPr>
              <a:defRPr sz="1400" b="0" i="1">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500" y="19510"/>
            <a:ext cx="5760085"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321489" y="307233"/>
            <a:ext cx="4080510" cy="445634"/>
          </a:xfrm>
          <a:prstGeom prst="rect">
            <a:avLst/>
          </a:prstGeom>
        </p:spPr>
        <p:txBody>
          <a:bodyPr vert="horz" wrap="square" lIns="0" tIns="14604" rIns="0" bIns="0" rtlCol="0">
            <a:spAutoFit/>
          </a:bodyPr>
          <a:lstStyle/>
          <a:p>
            <a:pPr marL="12700">
              <a:lnSpc>
                <a:spcPct val="100000"/>
              </a:lnSpc>
              <a:spcBef>
                <a:spcPts val="114"/>
              </a:spcBef>
            </a:pPr>
            <a:r>
              <a:rPr lang="en-US" sz="2800" spc="-5" dirty="0" smtClean="0"/>
              <a:t>O’ZBEKISTON TARIXI</a:t>
            </a:r>
            <a:endParaRPr sz="2800" dirty="0"/>
          </a:p>
        </p:txBody>
      </p:sp>
      <p:sp>
        <p:nvSpPr>
          <p:cNvPr id="4" name="object 4"/>
          <p:cNvSpPr txBox="1"/>
          <p:nvPr/>
        </p:nvSpPr>
        <p:spPr>
          <a:xfrm>
            <a:off x="1511300" y="1672653"/>
            <a:ext cx="3169232" cy="874598"/>
          </a:xfrm>
          <a:prstGeom prst="rect">
            <a:avLst/>
          </a:prstGeom>
        </p:spPr>
        <p:txBody>
          <a:bodyPr vert="horz" wrap="square" lIns="0" tIns="43180" rIns="0" bIns="0" rtlCol="0">
            <a:spAutoFit/>
          </a:bodyPr>
          <a:lstStyle/>
          <a:p>
            <a:pPr marL="18387" algn="ctr">
              <a:spcBef>
                <a:spcPts val="110"/>
              </a:spcBef>
            </a:pPr>
            <a:r>
              <a:rPr lang="en-US" sz="1200" dirty="0" smtClean="0">
                <a:solidFill>
                  <a:srgbClr val="0070C0"/>
                </a:solidFill>
                <a:latin typeface="Arial" panose="020B0604020202020204" pitchFamily="34" charset="0"/>
                <a:cs typeface="Arial" panose="020B0604020202020204" pitchFamily="34" charset="0"/>
              </a:rPr>
              <a:t> </a:t>
            </a:r>
            <a:r>
              <a:rPr lang="ms-MY" dirty="0">
                <a:solidFill>
                  <a:srgbClr val="0070C0"/>
                </a:solidFill>
                <a:latin typeface="Arial" panose="020B0604020202020204" pitchFamily="34" charset="0"/>
                <a:cs typeface="Arial" panose="020B0604020202020204" pitchFamily="34" charset="0"/>
              </a:rPr>
              <a:t>O‘zbekistonning Markaziy Osiyo mamlakatlari bilan o‘zaro hamkorligi</a:t>
            </a:r>
            <a:endParaRPr lang="en-US" sz="1000" b="1" dirty="0" smtClean="0">
              <a:solidFill>
                <a:srgbClr val="0070C0"/>
              </a:solidFill>
              <a:latin typeface="Arial" panose="020B0604020202020204" pitchFamily="34" charset="0"/>
              <a:cs typeface="Arial" panose="020B0604020202020204" pitchFamily="34" charset="0"/>
            </a:endParaRPr>
          </a:p>
        </p:txBody>
      </p:sp>
      <p:sp>
        <p:nvSpPr>
          <p:cNvPr id="5" name="object 5"/>
          <p:cNvSpPr/>
          <p:nvPr/>
        </p:nvSpPr>
        <p:spPr>
          <a:xfrm>
            <a:off x="116724" y="1191043"/>
            <a:ext cx="344170" cy="740410"/>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6" name="object 6"/>
          <p:cNvSpPr/>
          <p:nvPr/>
        </p:nvSpPr>
        <p:spPr>
          <a:xfrm>
            <a:off x="135768" y="2109952"/>
            <a:ext cx="344170" cy="762000"/>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sp>
        <p:nvSpPr>
          <p:cNvPr id="10" name="object 10"/>
          <p:cNvSpPr/>
          <p:nvPr/>
        </p:nvSpPr>
        <p:spPr>
          <a:xfrm>
            <a:off x="4540256" y="244883"/>
            <a:ext cx="9517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sp>
        <p:nvSpPr>
          <p:cNvPr id="11" name="object 11"/>
          <p:cNvSpPr txBox="1"/>
          <p:nvPr/>
        </p:nvSpPr>
        <p:spPr>
          <a:xfrm>
            <a:off x="4596525" y="363801"/>
            <a:ext cx="895516" cy="293029"/>
          </a:xfrm>
          <a:prstGeom prst="rect">
            <a:avLst/>
          </a:prstGeom>
        </p:spPr>
        <p:txBody>
          <a:bodyPr vert="horz" wrap="square" lIns="0" tIns="15875" rIns="0" bIns="0" rtlCol="0">
            <a:spAutoFit/>
          </a:bodyPr>
          <a:lstStyle/>
          <a:p>
            <a:pPr>
              <a:lnSpc>
                <a:spcPct val="100000"/>
              </a:lnSpc>
              <a:spcBef>
                <a:spcPts val="125"/>
              </a:spcBef>
            </a:pPr>
            <a:r>
              <a:rPr lang="en-US" b="1" spc="10" dirty="0" smtClean="0">
                <a:solidFill>
                  <a:srgbClr val="FFFFFF"/>
                </a:solidFill>
                <a:latin typeface="Arial"/>
                <a:cs typeface="Arial"/>
              </a:rPr>
              <a:t>1</a:t>
            </a:r>
            <a:r>
              <a:rPr b="1" spc="10" dirty="0" smtClean="0">
                <a:solidFill>
                  <a:srgbClr val="FFFFFF"/>
                </a:solidFill>
                <a:latin typeface="Arial"/>
                <a:cs typeface="Arial"/>
              </a:rPr>
              <a:t>1</a:t>
            </a:r>
            <a:r>
              <a:rPr lang="en-US" b="1" spc="10" dirty="0" smtClean="0">
                <a:solidFill>
                  <a:srgbClr val="FFFFFF"/>
                </a:solidFill>
                <a:latin typeface="Arial"/>
                <a:cs typeface="Arial"/>
              </a:rPr>
              <a:t> SINF</a:t>
            </a:r>
            <a:endParaRPr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6840" y="71163"/>
            <a:ext cx="5650873" cy="3114225"/>
            <a:chOff x="66840" y="71163"/>
            <a:chExt cx="5650873" cy="3114225"/>
          </a:xfrm>
        </p:grpSpPr>
        <p:sp>
          <p:nvSpPr>
            <p:cNvPr id="3" name="object 3"/>
            <p:cNvSpPr/>
            <p:nvPr/>
          </p:nvSpPr>
          <p:spPr>
            <a:xfrm>
              <a:off x="66840" y="500300"/>
              <a:ext cx="5650865" cy="2685088"/>
            </a:xfrm>
            <a:custGeom>
              <a:avLst/>
              <a:gdLst/>
              <a:ahLst/>
              <a:cxnLst/>
              <a:rect l="l" t="t" r="r" b="b"/>
              <a:pathLst>
                <a:path w="5650865" h="2366010">
                  <a:moveTo>
                    <a:pt x="5650712" y="24168"/>
                  </a:moveTo>
                  <a:lnTo>
                    <a:pt x="5626328" y="24168"/>
                  </a:lnTo>
                  <a:lnTo>
                    <a:pt x="5626328" y="2341765"/>
                  </a:lnTo>
                  <a:lnTo>
                    <a:pt x="5650712" y="2341765"/>
                  </a:lnTo>
                  <a:lnTo>
                    <a:pt x="5650712" y="24168"/>
                  </a:lnTo>
                  <a:close/>
                </a:path>
                <a:path w="5650865" h="2366010">
                  <a:moveTo>
                    <a:pt x="5650712" y="0"/>
                  </a:moveTo>
                  <a:lnTo>
                    <a:pt x="0" y="0"/>
                  </a:lnTo>
                  <a:lnTo>
                    <a:pt x="0" y="24130"/>
                  </a:lnTo>
                  <a:lnTo>
                    <a:pt x="0" y="2341880"/>
                  </a:lnTo>
                  <a:lnTo>
                    <a:pt x="0" y="2366010"/>
                  </a:lnTo>
                  <a:lnTo>
                    <a:pt x="5650712" y="2366010"/>
                  </a:lnTo>
                  <a:lnTo>
                    <a:pt x="5650712" y="2341880"/>
                  </a:lnTo>
                  <a:lnTo>
                    <a:pt x="24384" y="234188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4" name="object 4"/>
            <p:cNvSpPr/>
            <p:nvPr/>
          </p:nvSpPr>
          <p:spPr>
            <a:xfrm>
              <a:off x="66848" y="71163"/>
              <a:ext cx="5650865" cy="414930"/>
            </a:xfrm>
            <a:custGeom>
              <a:avLst/>
              <a:gdLst/>
              <a:ahLst/>
              <a:cxnLst/>
              <a:rect l="l" t="t" r="r" b="b"/>
              <a:pathLst>
                <a:path w="5650865" h="721360">
                  <a:moveTo>
                    <a:pt x="5650710" y="0"/>
                  </a:moveTo>
                  <a:lnTo>
                    <a:pt x="0" y="0"/>
                  </a:lnTo>
                  <a:lnTo>
                    <a:pt x="0" y="721321"/>
                  </a:lnTo>
                  <a:lnTo>
                    <a:pt x="5650710" y="721321"/>
                  </a:lnTo>
                  <a:lnTo>
                    <a:pt x="5650710" y="0"/>
                  </a:lnTo>
                  <a:close/>
                </a:path>
              </a:pathLst>
            </a:custGeom>
            <a:solidFill>
              <a:srgbClr val="2365C7"/>
            </a:solidFill>
          </p:spPr>
          <p:txBody>
            <a:bodyPr wrap="square" lIns="0" tIns="0" rIns="0" bIns="0" rtlCol="0"/>
            <a:lstStyle/>
            <a:p>
              <a:endParaRPr/>
            </a:p>
          </p:txBody>
        </p:sp>
      </p:grpSp>
      <p:sp>
        <p:nvSpPr>
          <p:cNvPr id="5" name="object 5"/>
          <p:cNvSpPr txBox="1">
            <a:spLocks noGrp="1"/>
          </p:cNvSpPr>
          <p:nvPr>
            <p:ph type="title"/>
          </p:nvPr>
        </p:nvSpPr>
        <p:spPr>
          <a:xfrm>
            <a:off x="660532" y="71163"/>
            <a:ext cx="4463479" cy="335989"/>
          </a:xfrm>
          <a:prstGeom prst="rect">
            <a:avLst/>
          </a:prstGeom>
        </p:spPr>
        <p:txBody>
          <a:bodyPr vert="horz" wrap="square" lIns="0" tIns="40640" rIns="0" bIns="0" rtlCol="0">
            <a:spAutoFit/>
          </a:bodyPr>
          <a:lstStyle/>
          <a:p>
            <a:pPr marL="12065" marR="5080" algn="ctr">
              <a:lnSpc>
                <a:spcPts val="2330"/>
              </a:lnSpc>
              <a:spcBef>
                <a:spcPts val="320"/>
              </a:spcBef>
            </a:pPr>
            <a:r>
              <a:rPr lang="ms-MY" sz="2000" dirty="0"/>
              <a:t>O‘ZBEKISTON – QIRG‘IZISTON</a:t>
            </a:r>
            <a:endParaRPr spc="15" dirty="0"/>
          </a:p>
        </p:txBody>
      </p:sp>
      <p:sp>
        <p:nvSpPr>
          <p:cNvPr id="6" name="Прямоугольник 5"/>
          <p:cNvSpPr/>
          <p:nvPr/>
        </p:nvSpPr>
        <p:spPr>
          <a:xfrm>
            <a:off x="1663700" y="631825"/>
            <a:ext cx="3962400" cy="2438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ms-MY" sz="1200" dirty="0">
                <a:latin typeface="Arial" panose="020B0604020202020204" pitchFamily="34" charset="0"/>
                <a:cs typeface="Arial" panose="020B0604020202020204" pitchFamily="34" charset="0"/>
              </a:rPr>
              <a:t>2017-yil O‘zbekiston va Qirg‘iziston munosabatlarida yangi sahifa ochdi. Shu yil sentabr oyida Qirg‘iziston Prezidenti Almazbek Atambayev taklifiga binoan Prezident Shavkat Mirziyoyev Bishkekda bo‘ldi. O‘zbekiston va Qirg‘iziston prezidentlari o‘z ichiga 85 foiz masofani qamrab olgan chegara to‘g‘risidagi bitimni imzolashdi. Shu munosabat bilan, aholining o‘tib- qaytishi uchun ikki davlat o‘rtasidagi 7 yil davomida yopib qo‘yilgan chegara postlar ochildi. 2017-yil dekabrda O‘zbekiston Respublikasi Prezidenti Shavkat Mirziyoyevning taklifiga binoan Qirg‘iziston Respublikasining yangi saylangan Prezidenti Sooranbay Jeenbekov rasmiy tashrif bilan mamlakatimizga </a:t>
            </a:r>
            <a:r>
              <a:rPr lang="ms-MY" sz="1200" dirty="0" smtClean="0">
                <a:latin typeface="Arial" panose="020B0604020202020204" pitchFamily="34" charset="0"/>
                <a:cs typeface="Arial" panose="020B0604020202020204" pitchFamily="34" charset="0"/>
              </a:rPr>
              <a:t>keldi.</a:t>
            </a:r>
            <a:endParaRPr lang="ru-RU" sz="1200" dirty="0">
              <a:latin typeface="Arial" pitchFamily="34" charset="0"/>
              <a:cs typeface="Arial" pitchFamily="34" charset="0"/>
            </a:endParaRPr>
          </a:p>
        </p:txBody>
      </p:sp>
      <p:pic>
        <p:nvPicPr>
          <p:cNvPr id="9" name="image89.jpeg"/>
          <p:cNvPicPr/>
          <p:nvPr/>
        </p:nvPicPr>
        <p:blipFill>
          <a:blip r:embed="rId2" cstate="print"/>
          <a:stretch>
            <a:fillRect/>
          </a:stretch>
        </p:blipFill>
        <p:spPr>
          <a:xfrm>
            <a:off x="156091" y="666945"/>
            <a:ext cx="1444541" cy="8792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048" y="130802"/>
            <a:ext cx="5638800" cy="369332"/>
          </a:xfrm>
          <a:prstGeom prst="rect">
            <a:avLst/>
          </a:prstGeom>
        </p:spPr>
        <p:txBody>
          <a:bodyPr wrap="square">
            <a:spAutoFit/>
          </a:bodyPr>
          <a:lstStyle/>
          <a:p>
            <a:pPr algn="ctr"/>
            <a:r>
              <a:rPr lang="ms-MY" b="1" dirty="0" smtClean="0">
                <a:solidFill>
                  <a:schemeClr val="bg1"/>
                </a:solidFill>
                <a:latin typeface="Arial" panose="020B0604020202020204" pitchFamily="34" charset="0"/>
                <a:cs typeface="Arial" panose="020B0604020202020204" pitchFamily="34" charset="0"/>
              </a:rPr>
              <a:t>O‘ZBEKISTON-TOJIKISTON</a:t>
            </a:r>
            <a:endParaRPr lang="ru-RU" sz="1600" b="1" dirty="0">
              <a:solidFill>
                <a:schemeClr val="bg1"/>
              </a:solidFill>
              <a:latin typeface="Arial" panose="020B0604020202020204" pitchFamily="34" charset="0"/>
              <a:cs typeface="Arial" panose="020B0604020202020204" pitchFamily="34" charset="0"/>
            </a:endParaRPr>
          </a:p>
        </p:txBody>
      </p:sp>
      <p:sp>
        <p:nvSpPr>
          <p:cNvPr id="2" name="Прямоугольник 1"/>
          <p:cNvSpPr/>
          <p:nvPr/>
        </p:nvSpPr>
        <p:spPr>
          <a:xfrm>
            <a:off x="97791" y="623348"/>
            <a:ext cx="4049052" cy="1371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ms-MY" sz="1100" dirty="0">
                <a:latin typeface="Arial" panose="020B0604020202020204" pitchFamily="34" charset="0"/>
                <a:cs typeface="Arial" panose="020B0604020202020204" pitchFamily="34" charset="0"/>
              </a:rPr>
              <a:t>Tojikistonda 1992–1996-yillarda davom etgan birodarkushlik urushi Tojikistonning iqtisodiy taraqqiyotiga salbiy ta’sir etdi, uning qo‘shni mamlakatlar, jumladan, O‘zbekiston bilan </a:t>
            </a:r>
            <a:r>
              <a:rPr lang="ms-MY" sz="1100" dirty="0" smtClean="0">
                <a:latin typeface="Arial" panose="020B0604020202020204" pitchFamily="34" charset="0"/>
                <a:cs typeface="Arial" panose="020B0604020202020204" pitchFamily="34" charset="0"/>
              </a:rPr>
              <a:t>hamkorligiga </a:t>
            </a:r>
            <a:r>
              <a:rPr lang="ms-MY" sz="1100" dirty="0">
                <a:latin typeface="Arial" panose="020B0604020202020204" pitchFamily="34" charset="0"/>
                <a:cs typeface="Arial" panose="020B0604020202020204" pitchFamily="34" charset="0"/>
              </a:rPr>
              <a:t>ham salbiy ta’sir etdi</a:t>
            </a:r>
            <a:r>
              <a:rPr lang="ms-MY" sz="1100" dirty="0" smtClean="0">
                <a:latin typeface="Arial" panose="020B0604020202020204" pitchFamily="34" charset="0"/>
                <a:cs typeface="Arial" panose="020B0604020202020204" pitchFamily="34" charset="0"/>
              </a:rPr>
              <a:t>. </a:t>
            </a:r>
            <a:r>
              <a:rPr lang="ms-MY" sz="1100" dirty="0">
                <a:latin typeface="Arial" panose="020B0604020202020204" pitchFamily="34" charset="0"/>
                <a:cs typeface="Arial" panose="020B0604020202020204" pitchFamily="34" charset="0"/>
              </a:rPr>
              <a:t>1997-yilda Moskvada Tojikistonning rasmiy hokimiyati bilan muxolifat kuchlar o‘rtasida tuzilgan milliy murosa haqidagi shartnomaga erishilgach, Tojikistonning qo‘shni mamlakatlar bilan aloqalari yana tiklandi.</a:t>
            </a:r>
            <a:endParaRPr lang="ru-RU" sz="1100" dirty="0">
              <a:latin typeface="Arial" pitchFamily="34" charset="0"/>
              <a:cs typeface="Arial" pitchFamily="34" charset="0"/>
            </a:endParaRPr>
          </a:p>
        </p:txBody>
      </p:sp>
      <p:sp>
        <p:nvSpPr>
          <p:cNvPr id="7" name="Прямоугольник 6"/>
          <p:cNvSpPr/>
          <p:nvPr/>
        </p:nvSpPr>
        <p:spPr>
          <a:xfrm>
            <a:off x="1345126" y="2010188"/>
            <a:ext cx="4343400" cy="1136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ms-MY" sz="1100" dirty="0">
                <a:latin typeface="Arial" panose="020B0604020202020204" pitchFamily="34" charset="0"/>
                <a:cs typeface="Arial" panose="020B0604020202020204" pitchFamily="34" charset="0"/>
              </a:rPr>
              <a:t>O‘zbekiston Prezidenti </a:t>
            </a:r>
            <a:r>
              <a:rPr lang="ms-MY" sz="1100" dirty="0" smtClean="0">
                <a:latin typeface="Arial" panose="020B0604020202020204" pitchFamily="34" charset="0"/>
                <a:cs typeface="Arial" panose="020B0604020202020204" pitchFamily="34" charset="0"/>
              </a:rPr>
              <a:t>I. </a:t>
            </a:r>
            <a:r>
              <a:rPr lang="ms-MY" sz="1100" dirty="0">
                <a:latin typeface="Arial" panose="020B0604020202020204" pitchFamily="34" charset="0"/>
                <a:cs typeface="Arial" panose="020B0604020202020204" pitchFamily="34" charset="0"/>
              </a:rPr>
              <a:t>Karimovning taklifiga binoan 1998-yil yanvarda Tojikiston Prezidenti </a:t>
            </a:r>
            <a:r>
              <a:rPr lang="ms-MY" sz="1100" dirty="0" smtClean="0">
                <a:latin typeface="Arial" panose="020B0604020202020204" pitchFamily="34" charset="0"/>
                <a:cs typeface="Arial" panose="020B0604020202020204" pitchFamily="34" charset="0"/>
              </a:rPr>
              <a:t>I. </a:t>
            </a:r>
            <a:r>
              <a:rPr lang="ms-MY" sz="1100" dirty="0">
                <a:latin typeface="Arial" panose="020B0604020202020204" pitchFamily="34" charset="0"/>
                <a:cs typeface="Arial" panose="020B0604020202020204" pitchFamily="34" charset="0"/>
              </a:rPr>
              <a:t>Rahmon O‘zbekistonga </a:t>
            </a:r>
            <a:r>
              <a:rPr lang="ms-MY" sz="1100" dirty="0" smtClean="0">
                <a:latin typeface="Arial" panose="020B0604020202020204" pitchFamily="34" charset="0"/>
                <a:cs typeface="Arial" panose="020B0604020202020204" pitchFamily="34" charset="0"/>
              </a:rPr>
              <a:t>amaliy </a:t>
            </a:r>
            <a:r>
              <a:rPr lang="ms-MY" sz="1100" dirty="0">
                <a:latin typeface="Arial" panose="020B0604020202020204" pitchFamily="34" charset="0"/>
                <a:cs typeface="Arial" panose="020B0604020202020204" pitchFamily="34" charset="0"/>
              </a:rPr>
              <a:t>tashrif bilan keldi. Ikki mamlakat rahbarlari tashrif yakunlari bo‘yicha qo‘shma axborot imzoladilar. Ikki mamlakat hukumatlari o‘rtasida yuk tashish hamda gaz yetkazib berish, Tojikistonning qarzi bo‘yicha o‘zaro hisob-kitob to‘g‘risidagi bitimlar ham imzolandi. </a:t>
            </a:r>
            <a:endParaRPr lang="ru-RU" sz="1100" dirty="0">
              <a:latin typeface="Arial" panose="020B0604020202020204" pitchFamily="34" charset="0"/>
              <a:cs typeface="Arial" panose="020B0604020202020204" pitchFamily="34" charset="0"/>
            </a:endParaRPr>
          </a:p>
        </p:txBody>
      </p:sp>
      <p:pic>
        <p:nvPicPr>
          <p:cNvPr id="8194" name="Picture 2" descr="https://asiaplustj.info/sites/default/files/articles/230694/%D0%A2%D0%B0%D0%B4%D0%B6%D0%B8%D0%BA%D0%B8%D1%81%D1%82%D0%B0%D0%BD-%D0%A3%D0%B7%D0%B1%D0%B5%D0%BA%D0%B8%D1%81%D1%82%D0%B0%D0%BD-%20%D0%BD%D0%B0%20%D0%BF%D0%B5%D1%80%D0%B2%D1%83%D1%8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1106" y="659297"/>
            <a:ext cx="1530742" cy="11917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cdn1.img.sputnik.tj/images/101573/22/10157322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91" y="2108878"/>
            <a:ext cx="1209332" cy="93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2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00" y="174625"/>
            <a:ext cx="5523202" cy="262892"/>
          </a:xfrm>
          <a:prstGeom prst="rect">
            <a:avLst/>
          </a:prstGeom>
        </p:spPr>
        <p:txBody>
          <a:bodyPr vert="horz" wrap="square" lIns="0" tIns="16510" rIns="0" bIns="0" rtlCol="0">
            <a:spAutoFit/>
          </a:bodyPr>
          <a:lstStyle/>
          <a:p>
            <a:pPr algn="ctr"/>
            <a:r>
              <a:rPr lang="ms-MY" sz="1600" dirty="0" smtClean="0">
                <a:latin typeface="Arial" panose="020B0604020202020204" pitchFamily="34" charset="0"/>
                <a:cs typeface="Arial" panose="020B0604020202020204" pitchFamily="34" charset="0"/>
              </a:rPr>
              <a:t>O‘ZBEKISTON-TOJIKISTON</a:t>
            </a:r>
            <a:endParaRPr lang="ru-RU" sz="1400" dirty="0">
              <a:latin typeface="Arial" panose="020B0604020202020204" pitchFamily="34" charset="0"/>
              <a:cs typeface="Arial" panose="020B0604020202020204" pitchFamily="34" charset="0"/>
            </a:endParaRPr>
          </a:p>
        </p:txBody>
      </p:sp>
      <p:sp>
        <p:nvSpPr>
          <p:cNvPr id="3" name="Прямоугольник 2"/>
          <p:cNvSpPr/>
          <p:nvPr/>
        </p:nvSpPr>
        <p:spPr>
          <a:xfrm>
            <a:off x="139700" y="555625"/>
            <a:ext cx="3886200" cy="2590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ms-MY" sz="1200" dirty="0">
                <a:latin typeface="Arial" panose="020B0604020202020204" pitchFamily="34" charset="0"/>
                <a:cs typeface="Arial" panose="020B0604020202020204" pitchFamily="34" charset="0"/>
              </a:rPr>
              <a:t>O‘zbekiston Tojikiston hududidan o‘tgan transport kommunikatsiyalaridan foydalanmoqda. O‘zbekiston bilan Tojikiston o‘rtasida tovar ayirboshlash hajmi ham yil sayin ortib </a:t>
            </a:r>
            <a:r>
              <a:rPr lang="ms-MY" sz="1200" dirty="0" smtClean="0">
                <a:latin typeface="Arial" panose="020B0604020202020204" pitchFamily="34" charset="0"/>
                <a:cs typeface="Arial" panose="020B0604020202020204" pitchFamily="34" charset="0"/>
              </a:rPr>
              <a:t>bordi. </a:t>
            </a:r>
            <a:r>
              <a:rPr lang="ms-MY" sz="1200" dirty="0">
                <a:latin typeface="Arial" panose="020B0604020202020204" pitchFamily="34" charset="0"/>
                <a:cs typeface="Arial" panose="020B0604020202020204" pitchFamily="34" charset="0"/>
              </a:rPr>
              <a:t>2017-yil O‘zbekiston va Tojikiston munosabatlarida ham yangi sahifa ochildi. Shu yil may oyida O‘zbekiston Prezidenti </a:t>
            </a:r>
            <a:r>
              <a:rPr lang="ms-MY" sz="1200" dirty="0" smtClean="0">
                <a:latin typeface="Arial" panose="020B0604020202020204" pitchFamily="34" charset="0"/>
                <a:cs typeface="Arial" panose="020B0604020202020204" pitchFamily="34" charset="0"/>
              </a:rPr>
              <a:t>Sh. </a:t>
            </a:r>
            <a:r>
              <a:rPr lang="ms-MY" sz="1200" dirty="0">
                <a:latin typeface="Arial" panose="020B0604020202020204" pitchFamily="34" charset="0"/>
                <a:cs typeface="Arial" panose="020B0604020202020204" pitchFamily="34" charset="0"/>
              </a:rPr>
              <a:t>Mirziyoyev Saudiya Arabistoni poytaxti Ar-Riyod shahrida bo‘lib o‘tgan AQSh va </a:t>
            </a:r>
            <a:r>
              <a:rPr lang="ms-MY" sz="1200" dirty="0" smtClean="0">
                <a:latin typeface="Arial" panose="020B0604020202020204" pitchFamily="34" charset="0"/>
                <a:cs typeface="Arial" panose="020B0604020202020204" pitchFamily="34" charset="0"/>
              </a:rPr>
              <a:t>arab-musulmon </a:t>
            </a:r>
            <a:r>
              <a:rPr lang="ms-MY" sz="1200" dirty="0">
                <a:latin typeface="Arial" panose="020B0604020202020204" pitchFamily="34" charset="0"/>
                <a:cs typeface="Arial" panose="020B0604020202020204" pitchFamily="34" charset="0"/>
              </a:rPr>
              <a:t>davlatlari sammitida ishtiroki doirasida Tojikiston Prezidenti </a:t>
            </a:r>
            <a:r>
              <a:rPr lang="ms-MY" sz="1200" dirty="0" smtClean="0">
                <a:latin typeface="Arial" panose="020B0604020202020204" pitchFamily="34" charset="0"/>
                <a:cs typeface="Arial" panose="020B0604020202020204" pitchFamily="34" charset="0"/>
              </a:rPr>
              <a:t>I. </a:t>
            </a:r>
            <a:r>
              <a:rPr lang="ms-MY" sz="1200" dirty="0">
                <a:latin typeface="Arial" panose="020B0604020202020204" pitchFamily="34" charset="0"/>
                <a:cs typeface="Arial" panose="020B0604020202020204" pitchFamily="34" charset="0"/>
              </a:rPr>
              <a:t>Rahmon bilan ilk bor uchrashdi. Uchrashuv chog‘ida ko‘plab manfaatli kelishuvlarga erishildi. 2017-yilning aprelida 25 yillik tanaffusdan so‘ng Dushanbe va Toshkent o‘rtasidagi aviaqatnov yana </a:t>
            </a:r>
            <a:r>
              <a:rPr lang="ms-MY" sz="1200" dirty="0" smtClean="0">
                <a:latin typeface="Arial" panose="020B0604020202020204" pitchFamily="34" charset="0"/>
                <a:cs typeface="Arial" panose="020B0604020202020204" pitchFamily="34" charset="0"/>
              </a:rPr>
              <a:t>tiklandi.</a:t>
            </a:r>
            <a:endParaRPr lang="en-US" sz="1200" dirty="0">
              <a:latin typeface="Arial" panose="020B0604020202020204" pitchFamily="34" charset="0"/>
              <a:cs typeface="Arial" panose="020B0604020202020204" pitchFamily="34" charset="0"/>
            </a:endParaRPr>
          </a:p>
        </p:txBody>
      </p:sp>
      <p:pic>
        <p:nvPicPr>
          <p:cNvPr id="7170" name="Picture 2" descr="https://gdb.rferl.org/1AF4B971-33E8-4C5C-A819-A515DA681934_w1200_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530" y="631825"/>
            <a:ext cx="1571844" cy="9508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gdb.rferl.org/C147BC53-D4A4-4A82-81B1-A39184A7A903_cx4_cy5_cw76_w1200_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4804" y="1927225"/>
            <a:ext cx="1546570" cy="846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00" y="115400"/>
            <a:ext cx="5562600" cy="332142"/>
          </a:xfrm>
          <a:prstGeom prst="rect">
            <a:avLst/>
          </a:prstGeom>
        </p:spPr>
        <p:txBody>
          <a:bodyPr vert="horz" wrap="square" lIns="0" tIns="16510" rIns="0" bIns="0" rtlCol="0">
            <a:spAutoFit/>
          </a:bodyPr>
          <a:lstStyle/>
          <a:p>
            <a:pPr marL="12700" algn="ctr">
              <a:lnSpc>
                <a:spcPct val="100000"/>
              </a:lnSpc>
              <a:spcBef>
                <a:spcPts val="130"/>
              </a:spcBef>
            </a:pPr>
            <a:r>
              <a:rPr lang="ms-MY" dirty="0"/>
              <a:t>O‘zbekiston – Turkmaniston</a:t>
            </a:r>
            <a:endParaRPr sz="1600" spc="-10" dirty="0">
              <a:latin typeface="Arial" panose="020B0604020202020204" pitchFamily="34" charset="0"/>
              <a:cs typeface="Arial" panose="020B0604020202020204" pitchFamily="34" charset="0"/>
            </a:endParaRPr>
          </a:p>
        </p:txBody>
      </p:sp>
      <p:sp>
        <p:nvSpPr>
          <p:cNvPr id="6" name="Прямоугольник с двумя усеченными противолежащими углами 5"/>
          <p:cNvSpPr/>
          <p:nvPr/>
        </p:nvSpPr>
        <p:spPr>
          <a:xfrm>
            <a:off x="1435100" y="555625"/>
            <a:ext cx="4267200" cy="2590800"/>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ms-MY" sz="1200" dirty="0" smtClean="0">
                <a:latin typeface="Arial" pitchFamily="34" charset="0"/>
                <a:cs typeface="Arial" pitchFamily="34" charset="0"/>
              </a:rPr>
              <a:t>   </a:t>
            </a:r>
            <a:r>
              <a:rPr lang="ms-MY" sz="1200" dirty="0">
                <a:latin typeface="Arial" panose="020B0604020202020204" pitchFamily="34" charset="0"/>
                <a:cs typeface="Arial" panose="020B0604020202020204" pitchFamily="34" charset="0"/>
              </a:rPr>
              <a:t>1991-yilda O‘zbekiston va </a:t>
            </a:r>
            <a:r>
              <a:rPr lang="ms-MY" sz="1200" dirty="0" smtClean="0">
                <a:latin typeface="Arial" panose="020B0604020202020204" pitchFamily="34" charset="0"/>
                <a:cs typeface="Arial" panose="020B0604020202020204" pitchFamily="34" charset="0"/>
              </a:rPr>
              <a:t>Turkmaniston </a:t>
            </a:r>
            <a:r>
              <a:rPr lang="ms-MY" sz="1200" dirty="0">
                <a:latin typeface="Arial" panose="020B0604020202020204" pitchFamily="34" charset="0"/>
                <a:cs typeface="Arial" panose="020B0604020202020204" pitchFamily="34" charset="0"/>
              </a:rPr>
              <a:t>Prezidentlari uchrashuvida </a:t>
            </a:r>
            <a:r>
              <a:rPr lang="ms-MY" sz="1200" dirty="0" smtClean="0">
                <a:latin typeface="Arial" panose="020B0604020202020204" pitchFamily="34" charset="0"/>
                <a:cs typeface="Arial" panose="020B0604020202020204" pitchFamily="34" charset="0"/>
              </a:rPr>
              <a:t>O‘zbekiston </a:t>
            </a:r>
            <a:r>
              <a:rPr lang="ms-MY" sz="1200" dirty="0">
                <a:latin typeface="Arial" panose="020B0604020202020204" pitchFamily="34" charset="0"/>
                <a:cs typeface="Arial" panose="020B0604020202020204" pitchFamily="34" charset="0"/>
              </a:rPr>
              <a:t>Respublikasi bilan </a:t>
            </a:r>
            <a:r>
              <a:rPr lang="ms-MY" sz="1200" dirty="0" smtClean="0">
                <a:latin typeface="Arial" panose="020B0604020202020204" pitchFamily="34" charset="0"/>
                <a:cs typeface="Arial" panose="020B0604020202020204" pitchFamily="34" charset="0"/>
              </a:rPr>
              <a:t>Turkmaniston </a:t>
            </a:r>
            <a:r>
              <a:rPr lang="ms-MY" sz="1200" dirty="0">
                <a:latin typeface="Arial" panose="020B0604020202020204" pitchFamily="34" charset="0"/>
                <a:cs typeface="Arial" panose="020B0604020202020204" pitchFamily="34" charset="0"/>
              </a:rPr>
              <a:t>Respublikasi o‘rtasida do‘stlik va hamkorlik to‘g‘risida shartnoma </a:t>
            </a:r>
            <a:r>
              <a:rPr lang="ms-MY" sz="1200" dirty="0" smtClean="0">
                <a:latin typeface="Arial" panose="020B0604020202020204" pitchFamily="34" charset="0"/>
                <a:cs typeface="Arial" panose="020B0604020202020204" pitchFamily="34" charset="0"/>
              </a:rPr>
              <a:t>imzolandi. </a:t>
            </a:r>
            <a:r>
              <a:rPr lang="ms-MY" sz="1200" dirty="0">
                <a:latin typeface="Arial" panose="020B0604020202020204" pitchFamily="34" charset="0"/>
                <a:cs typeface="Arial" panose="020B0604020202020204" pitchFamily="34" charset="0"/>
              </a:rPr>
              <a:t>O‘zbekiston Prezidenti </a:t>
            </a:r>
            <a:r>
              <a:rPr lang="ms-MY" sz="1200" dirty="0" smtClean="0">
                <a:latin typeface="Arial" panose="020B0604020202020204" pitchFamily="34" charset="0"/>
                <a:cs typeface="Arial" panose="020B0604020202020204" pitchFamily="34" charset="0"/>
              </a:rPr>
              <a:t>I.Karimov </a:t>
            </a:r>
            <a:r>
              <a:rPr lang="ms-MY" sz="1200" dirty="0">
                <a:latin typeface="Arial" panose="020B0604020202020204" pitchFamily="34" charset="0"/>
                <a:cs typeface="Arial" panose="020B0604020202020204" pitchFamily="34" charset="0"/>
              </a:rPr>
              <a:t>1996-yil yanvarda amaliy tashrif bilan Turkmanistonda bo‘ldi. Chorjo‘y shahrida S.Niyozov bilan I.Karimov </a:t>
            </a:r>
            <a:r>
              <a:rPr lang="ms-MY" sz="1200" dirty="0" smtClean="0">
                <a:latin typeface="Arial" panose="020B0604020202020204" pitchFamily="34" charset="0"/>
                <a:cs typeface="Arial" panose="020B0604020202020204" pitchFamily="34" charset="0"/>
              </a:rPr>
              <a:t>va ikki </a:t>
            </a:r>
            <a:r>
              <a:rPr lang="ms-MY" sz="1200" dirty="0">
                <a:latin typeface="Arial" panose="020B0604020202020204" pitchFamily="34" charset="0"/>
                <a:cs typeface="Arial" panose="020B0604020202020204" pitchFamily="34" charset="0"/>
              </a:rPr>
              <a:t>mamlakat delegatsiyalari o‘rtasida muzokaralar bo‘ldi. Prezidentlar </a:t>
            </a:r>
            <a:r>
              <a:rPr lang="ms-MY" sz="1200" dirty="0" smtClean="0">
                <a:latin typeface="Arial" panose="020B0604020202020204" pitchFamily="34" charset="0"/>
                <a:cs typeface="Arial" panose="020B0604020202020204" pitchFamily="34" charset="0"/>
              </a:rPr>
              <a:t>O‘zbekiston </a:t>
            </a:r>
            <a:r>
              <a:rPr lang="ms-MY" sz="1200" dirty="0">
                <a:latin typeface="Arial" panose="020B0604020202020204" pitchFamily="34" charset="0"/>
                <a:cs typeface="Arial" panose="020B0604020202020204" pitchFamily="34" charset="0"/>
              </a:rPr>
              <a:t>bilan Turkmaniston o‘rtasida do‘stlik, hamkorlik va o‘zaro yordam to‘g‘risidagi shartnomani, O‘zbekiston bilan Turkmaniston o‘rtasida davlat chegarasini qo‘riqlashda hamkorlik qilish to‘g‘risidagi va suv xo‘jaligi masalalari bo‘yicha qator </a:t>
            </a:r>
            <a:r>
              <a:rPr lang="ms-MY" sz="1200" dirty="0" smtClean="0">
                <a:latin typeface="Arial" panose="020B0604020202020204" pitchFamily="34" charset="0"/>
                <a:cs typeface="Arial" panose="020B0604020202020204" pitchFamily="34" charset="0"/>
              </a:rPr>
              <a:t>bitimlarni imzolashdi.</a:t>
            </a:r>
            <a:endParaRPr lang="ru-RU" sz="1200" dirty="0">
              <a:latin typeface="Arial" panose="020B0604020202020204" pitchFamily="34" charset="0"/>
              <a:cs typeface="Arial" panose="020B0604020202020204" pitchFamily="34" charset="0"/>
            </a:endParaRPr>
          </a:p>
        </p:txBody>
      </p:sp>
      <p:pic>
        <p:nvPicPr>
          <p:cNvPr id="9218" name="Picture 2" descr="https://storage.kun.uz/source/thumbnails/_medium/archive_15_12/117589_medi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708025"/>
            <a:ext cx="1295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cdn2.img.sputniknews-uz.com/images/803/32/80332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15" y="1902558"/>
            <a:ext cx="1279185" cy="11375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864" y="71164"/>
            <a:ext cx="5650865" cy="484462"/>
          </a:xfrm>
          <a:custGeom>
            <a:avLst/>
            <a:gdLst/>
            <a:ahLst/>
            <a:cxnLst/>
            <a:rect l="l" t="t" r="r" b="b"/>
            <a:pathLst>
              <a:path w="5650865" h="748665">
                <a:moveTo>
                  <a:pt x="5650710" y="0"/>
                </a:moveTo>
                <a:lnTo>
                  <a:pt x="0" y="0"/>
                </a:lnTo>
                <a:lnTo>
                  <a:pt x="0" y="748562"/>
                </a:lnTo>
                <a:lnTo>
                  <a:pt x="5650710" y="748562"/>
                </a:lnTo>
                <a:lnTo>
                  <a:pt x="565071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180493" y="71164"/>
            <a:ext cx="5548236" cy="308931"/>
          </a:xfrm>
          <a:prstGeom prst="rect">
            <a:avLst/>
          </a:prstGeom>
        </p:spPr>
        <p:txBody>
          <a:bodyPr vert="horz" wrap="square" lIns="0" tIns="40640" rIns="0" bIns="0" rtlCol="0">
            <a:spAutoFit/>
          </a:bodyPr>
          <a:lstStyle/>
          <a:p>
            <a:pPr marL="12700" marR="5080" algn="ctr">
              <a:lnSpc>
                <a:spcPts val="2330"/>
              </a:lnSpc>
              <a:spcBef>
                <a:spcPts val="320"/>
              </a:spcBef>
            </a:pPr>
            <a:r>
              <a:rPr lang="ms-MY" sz="1600" dirty="0"/>
              <a:t>O‘zbekiston – Turkmaniston</a:t>
            </a:r>
            <a:endParaRPr sz="1600" spc="15" dirty="0"/>
          </a:p>
        </p:txBody>
      </p:sp>
      <p:sp>
        <p:nvSpPr>
          <p:cNvPr id="8" name="Скругленный прямоугольник 7"/>
          <p:cNvSpPr/>
          <p:nvPr/>
        </p:nvSpPr>
        <p:spPr>
          <a:xfrm>
            <a:off x="77864" y="631825"/>
            <a:ext cx="5650865" cy="24760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1100" dirty="0" smtClean="0">
                <a:solidFill>
                  <a:srgbClr val="FF0000"/>
                </a:solidFill>
                <a:latin typeface="Arial" panose="020B0604020202020204" pitchFamily="34" charset="0"/>
                <a:cs typeface="Arial" panose="020B0604020202020204" pitchFamily="34" charset="0"/>
              </a:rPr>
              <a:t>    </a:t>
            </a:r>
            <a:r>
              <a:rPr lang="ms-MY" sz="1100" dirty="0">
                <a:latin typeface="Arial" panose="020B0604020202020204" pitchFamily="34" charset="0"/>
                <a:cs typeface="Arial" panose="020B0604020202020204" pitchFamily="34" charset="0"/>
              </a:rPr>
              <a:t>1991-yildan 2016-yilga qadar ikki mamlakat rahbarlarining 11 marta oliy darajadagi tashriflari amalga oshirildi. O‘zbekiston va Turkmaniston o‘rtasidagi keng ko‘lamli hamkorlikka oid dolzarb yo‘nalishlarni qamrab olgan davlatlararo, hukumatlararo va idoralararo darajada imzolangan 150 dan ortiq xalqaro shartnomalar ikki mamlakat munosabatlarining mustahkam huquqiy asosi bo‘lib xizmat qilmoqda</a:t>
            </a:r>
            <a:r>
              <a:rPr lang="ms-MY" sz="1100" dirty="0" smtClean="0">
                <a:latin typeface="Arial" panose="020B0604020202020204" pitchFamily="34" charset="0"/>
                <a:cs typeface="Arial" panose="020B0604020202020204" pitchFamily="34" charset="0"/>
              </a:rPr>
              <a:t>.</a:t>
            </a:r>
          </a:p>
          <a:p>
            <a:pPr algn="just"/>
            <a:r>
              <a:rPr lang="ms-MY" sz="1100" dirty="0" smtClean="0">
                <a:latin typeface="Arial" panose="020B0604020202020204" pitchFamily="34" charset="0"/>
                <a:cs typeface="Arial" panose="020B0604020202020204" pitchFamily="34" charset="0"/>
              </a:rPr>
              <a:t>   Yurtimizda </a:t>
            </a:r>
            <a:r>
              <a:rPr lang="ms-MY" sz="1100" dirty="0">
                <a:latin typeface="Arial" panose="020B0604020202020204" pitchFamily="34" charset="0"/>
                <a:cs typeface="Arial" panose="020B0604020202020204" pitchFamily="34" charset="0"/>
              </a:rPr>
              <a:t>2001-yilda tashkil etilgan Respublika turkman madaniyat markazi faoliyat olib </a:t>
            </a:r>
            <a:r>
              <a:rPr lang="ms-MY" sz="1100" dirty="0" smtClean="0">
                <a:latin typeface="Arial" panose="020B0604020202020204" pitchFamily="34" charset="0"/>
                <a:cs typeface="Arial" panose="020B0604020202020204" pitchFamily="34" charset="0"/>
              </a:rPr>
              <a:t>bormoqda. </a:t>
            </a:r>
            <a:r>
              <a:rPr lang="ms-MY" sz="1100" dirty="0">
                <a:latin typeface="Arial" panose="020B0604020202020204" pitchFamily="34" charset="0"/>
                <a:cs typeface="Arial" panose="020B0604020202020204" pitchFamily="34" charset="0"/>
              </a:rPr>
              <a:t>Bugungi kunda O‘zbekistonning turli viloyatlarida turkman millatiga mansub qariyb 170 ming aholi </a:t>
            </a:r>
            <a:r>
              <a:rPr lang="ms-MY" sz="1100" dirty="0" smtClean="0">
                <a:latin typeface="Arial" panose="020B0604020202020204" pitchFamily="34" charset="0"/>
                <a:cs typeface="Arial" panose="020B0604020202020204" pitchFamily="34" charset="0"/>
              </a:rPr>
              <a:t>yashab, 70 </a:t>
            </a:r>
            <a:r>
              <a:rPr lang="ms-MY" sz="1100" dirty="0">
                <a:latin typeface="Arial" panose="020B0604020202020204" pitchFamily="34" charset="0"/>
                <a:cs typeface="Arial" panose="020B0604020202020204" pitchFamily="34" charset="0"/>
              </a:rPr>
              <a:t>ta maktabda turkman tili o‘qitilmoqda. Turkmaniston Prezidenti Gurbanguli Berdimuhamedovning 2014-yil may oyida mamlakatimizga rasmiy tashrifi chog‘ida O‘zbekiston–Turkmaniston hamkorligini yanada rivojlantirish masalasida qator ikki tomonlama hujjatlar </a:t>
            </a:r>
            <a:r>
              <a:rPr lang="ms-MY" sz="1100" dirty="0" smtClean="0">
                <a:latin typeface="Arial" panose="020B0604020202020204" pitchFamily="34" charset="0"/>
                <a:cs typeface="Arial" panose="020B0604020202020204" pitchFamily="34" charset="0"/>
              </a:rPr>
              <a:t>imzolandi.</a:t>
            </a:r>
            <a:endParaRPr lang="ru-RU" sz="1100"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840" y="71163"/>
            <a:ext cx="5650873" cy="3114225"/>
            <a:chOff x="66840" y="71163"/>
            <a:chExt cx="5650873" cy="3114225"/>
          </a:xfrm>
        </p:grpSpPr>
        <p:sp>
          <p:nvSpPr>
            <p:cNvPr id="3" name="object 3"/>
            <p:cNvSpPr/>
            <p:nvPr/>
          </p:nvSpPr>
          <p:spPr>
            <a:xfrm>
              <a:off x="66840" y="500300"/>
              <a:ext cx="5650865" cy="2685088"/>
            </a:xfrm>
            <a:custGeom>
              <a:avLst/>
              <a:gdLst/>
              <a:ahLst/>
              <a:cxnLst/>
              <a:rect l="l" t="t" r="r" b="b"/>
              <a:pathLst>
                <a:path w="5650865" h="2366010">
                  <a:moveTo>
                    <a:pt x="5650712" y="24168"/>
                  </a:moveTo>
                  <a:lnTo>
                    <a:pt x="5626328" y="24168"/>
                  </a:lnTo>
                  <a:lnTo>
                    <a:pt x="5626328" y="2341765"/>
                  </a:lnTo>
                  <a:lnTo>
                    <a:pt x="5650712" y="2341765"/>
                  </a:lnTo>
                  <a:lnTo>
                    <a:pt x="5650712" y="24168"/>
                  </a:lnTo>
                  <a:close/>
                </a:path>
                <a:path w="5650865" h="2366010">
                  <a:moveTo>
                    <a:pt x="5650712" y="0"/>
                  </a:moveTo>
                  <a:lnTo>
                    <a:pt x="0" y="0"/>
                  </a:lnTo>
                  <a:lnTo>
                    <a:pt x="0" y="24130"/>
                  </a:lnTo>
                  <a:lnTo>
                    <a:pt x="0" y="2341880"/>
                  </a:lnTo>
                  <a:lnTo>
                    <a:pt x="0" y="2366010"/>
                  </a:lnTo>
                  <a:lnTo>
                    <a:pt x="5650712" y="2366010"/>
                  </a:lnTo>
                  <a:lnTo>
                    <a:pt x="5650712" y="2341880"/>
                  </a:lnTo>
                  <a:lnTo>
                    <a:pt x="24384" y="234188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4" name="object 4"/>
            <p:cNvSpPr/>
            <p:nvPr/>
          </p:nvSpPr>
          <p:spPr>
            <a:xfrm>
              <a:off x="66848" y="71163"/>
              <a:ext cx="5650865" cy="414930"/>
            </a:xfrm>
            <a:custGeom>
              <a:avLst/>
              <a:gdLst/>
              <a:ahLst/>
              <a:cxnLst/>
              <a:rect l="l" t="t" r="r" b="b"/>
              <a:pathLst>
                <a:path w="5650865" h="721360">
                  <a:moveTo>
                    <a:pt x="5650710" y="0"/>
                  </a:moveTo>
                  <a:lnTo>
                    <a:pt x="0" y="0"/>
                  </a:lnTo>
                  <a:lnTo>
                    <a:pt x="0" y="721321"/>
                  </a:lnTo>
                  <a:lnTo>
                    <a:pt x="5650710" y="721321"/>
                  </a:lnTo>
                  <a:lnTo>
                    <a:pt x="5650710" y="0"/>
                  </a:lnTo>
                  <a:close/>
                </a:path>
              </a:pathLst>
            </a:custGeom>
            <a:solidFill>
              <a:srgbClr val="2365C7"/>
            </a:solidFill>
          </p:spPr>
          <p:txBody>
            <a:bodyPr wrap="square" lIns="0" tIns="0" rIns="0" bIns="0" rtlCol="0"/>
            <a:lstStyle/>
            <a:p>
              <a:endParaRPr/>
            </a:p>
          </p:txBody>
        </p:sp>
      </p:grpSp>
      <p:sp>
        <p:nvSpPr>
          <p:cNvPr id="5" name="object 5"/>
          <p:cNvSpPr txBox="1">
            <a:spLocks noGrp="1"/>
          </p:cNvSpPr>
          <p:nvPr>
            <p:ph type="title"/>
          </p:nvPr>
        </p:nvSpPr>
        <p:spPr>
          <a:xfrm>
            <a:off x="66848" y="71163"/>
            <a:ext cx="5650857" cy="308931"/>
          </a:xfrm>
          <a:prstGeom prst="rect">
            <a:avLst/>
          </a:prstGeom>
        </p:spPr>
        <p:txBody>
          <a:bodyPr vert="horz" wrap="square" lIns="0" tIns="40640" rIns="0" bIns="0" rtlCol="0">
            <a:spAutoFit/>
          </a:bodyPr>
          <a:lstStyle/>
          <a:p>
            <a:pPr marL="12065" marR="5080" algn="ctr">
              <a:lnSpc>
                <a:spcPts val="2330"/>
              </a:lnSpc>
              <a:spcBef>
                <a:spcPts val="320"/>
              </a:spcBef>
            </a:pPr>
            <a:r>
              <a:rPr lang="ms-MY" sz="1600" dirty="0"/>
              <a:t>O‘zbekiston – Turkmaniston</a:t>
            </a:r>
            <a:endParaRPr sz="1600" spc="15" dirty="0"/>
          </a:p>
        </p:txBody>
      </p:sp>
      <p:sp>
        <p:nvSpPr>
          <p:cNvPr id="6" name="Прямоугольник 5"/>
          <p:cNvSpPr/>
          <p:nvPr/>
        </p:nvSpPr>
        <p:spPr>
          <a:xfrm>
            <a:off x="1968500" y="631825"/>
            <a:ext cx="3657600" cy="2438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ms-MY" sz="1200" dirty="0" smtClean="0">
                <a:latin typeface="Arial" pitchFamily="34" charset="0"/>
                <a:cs typeface="Arial" pitchFamily="34" charset="0"/>
              </a:rPr>
              <a:t>    </a:t>
            </a:r>
            <a:r>
              <a:rPr lang="ms-MY" sz="1200" dirty="0">
                <a:latin typeface="Arial" panose="020B0604020202020204" pitchFamily="34" charset="0"/>
                <a:cs typeface="Arial" panose="020B0604020202020204" pitchFamily="34" charset="0"/>
              </a:rPr>
              <a:t>2017-yil Shavkat Mirziyoyev Turkmaniston Prezidenti Gurbanguli </a:t>
            </a:r>
            <a:r>
              <a:rPr lang="ms-MY" sz="1200" dirty="0" smtClean="0">
                <a:latin typeface="Arial" panose="020B0604020202020204" pitchFamily="34" charset="0"/>
                <a:cs typeface="Arial" panose="020B0604020202020204" pitchFamily="34" charset="0"/>
              </a:rPr>
              <a:t>Berdimuhamedov </a:t>
            </a:r>
            <a:r>
              <a:rPr lang="ms-MY" sz="1200" dirty="0">
                <a:latin typeface="Arial" panose="020B0604020202020204" pitchFamily="34" charset="0"/>
                <a:cs typeface="Arial" panose="020B0604020202020204" pitchFamily="34" charset="0"/>
              </a:rPr>
              <a:t>taklifi bilan ikki marta (mart, may) Turkmanistonga tashrif buyurdi. Tashriflar davomida bir qator kelishuvlarga erishildi. 2017-yil mart oyidagi muzokaralar yakunida prezidentlar O‘zbekiston bilan Turkmaniston o‘rtasida strategik sheriklik to‘g‘risidagi shartnomani imzoladilar. Ikki </a:t>
            </a:r>
            <a:r>
              <a:rPr lang="ms-MY" sz="1200" dirty="0" smtClean="0">
                <a:latin typeface="Arial" panose="020B0604020202020204" pitchFamily="34" charset="0"/>
                <a:cs typeface="Arial" panose="020B0604020202020204" pitchFamily="34" charset="0"/>
              </a:rPr>
              <a:t>mamlakat </a:t>
            </a:r>
            <a:r>
              <a:rPr lang="ms-MY" sz="1200" dirty="0">
                <a:latin typeface="Arial" panose="020B0604020202020204" pitchFamily="34" charset="0"/>
                <a:cs typeface="Arial" panose="020B0604020202020204" pitchFamily="34" charset="0"/>
              </a:rPr>
              <a:t>vazirlik va idoralari o‘rtasida iqtisodiyot, qishloq xo‘jaligi va kimyo sanoati, temir yo‘l transporti, madaniy-gumanitar sohalardagi hamkorlikni, hududlararo aloqalarni rivojlantirishga doir qator hujjatlar imzolandi.</a:t>
            </a:r>
            <a:endParaRPr lang="ru-RU" sz="1200" dirty="0">
              <a:latin typeface="Arial" pitchFamily="34" charset="0"/>
              <a:cs typeface="Arial" pitchFamily="34" charset="0"/>
            </a:endParaRPr>
          </a:p>
        </p:txBody>
      </p:sp>
      <p:pic>
        <p:nvPicPr>
          <p:cNvPr id="9" name="image91.jpeg"/>
          <p:cNvPicPr/>
          <p:nvPr/>
        </p:nvPicPr>
        <p:blipFill>
          <a:blip r:embed="rId2" cstate="print"/>
          <a:stretch>
            <a:fillRect/>
          </a:stretch>
        </p:blipFill>
        <p:spPr>
          <a:xfrm>
            <a:off x="99860" y="1165225"/>
            <a:ext cx="1868640" cy="1346835"/>
          </a:xfrm>
          <a:prstGeom prst="rect">
            <a:avLst/>
          </a:prstGeom>
        </p:spPr>
      </p:pic>
    </p:spTree>
    <p:extLst>
      <p:ext uri="{BB962C8B-B14F-4D97-AF65-F5344CB8AC3E}">
        <p14:creationId xmlns:p14="http://schemas.microsoft.com/office/powerpoint/2010/main" val="225459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6666" y="114716"/>
            <a:ext cx="3257816" cy="332142"/>
          </a:xfrm>
          <a:prstGeom prst="rect">
            <a:avLst/>
          </a:prstGeom>
        </p:spPr>
        <p:txBody>
          <a:bodyPr vert="horz" wrap="square" lIns="0" tIns="16510" rIns="0" bIns="0" rtlCol="0">
            <a:spAutoFit/>
          </a:bodyPr>
          <a:lstStyle/>
          <a:p>
            <a:pPr marL="12700" algn="ctr">
              <a:lnSpc>
                <a:spcPct val="100000"/>
              </a:lnSpc>
              <a:spcBef>
                <a:spcPts val="130"/>
              </a:spcBef>
            </a:pPr>
            <a:r>
              <a:rPr lang="ms-MY" b="0" dirty="0"/>
              <a:t>Atamalar izohi</a:t>
            </a:r>
            <a:endParaRPr b="0" spc="15" dirty="0">
              <a:latin typeface="Arial" panose="020B0604020202020204" pitchFamily="34" charset="0"/>
              <a:cs typeface="Arial" panose="020B0604020202020204" pitchFamily="34" charset="0"/>
            </a:endParaRPr>
          </a:p>
        </p:txBody>
      </p:sp>
      <p:sp>
        <p:nvSpPr>
          <p:cNvPr id="6" name="object 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9" name="Прямоугольник с двумя усеченными противолежащими углами 8"/>
          <p:cNvSpPr/>
          <p:nvPr/>
        </p:nvSpPr>
        <p:spPr>
          <a:xfrm>
            <a:off x="832988" y="696055"/>
            <a:ext cx="4572001" cy="895617"/>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ms-MY" sz="1200" b="1" dirty="0">
                <a:latin typeface="Arial" panose="020B0604020202020204" pitchFamily="34" charset="0"/>
                <a:cs typeface="Arial" panose="020B0604020202020204" pitchFamily="34" charset="0"/>
              </a:rPr>
              <a:t>Delimitatsiya </a:t>
            </a:r>
            <a:r>
              <a:rPr lang="ms-MY" sz="1200" dirty="0">
                <a:latin typeface="Arial" panose="020B0604020202020204" pitchFamily="34" charset="0"/>
                <a:cs typeface="Arial" panose="020B0604020202020204" pitchFamily="34" charset="0"/>
              </a:rPr>
              <a:t>– (lot</a:t>
            </a:r>
            <a:r>
              <a:rPr lang="ms-MY" sz="1200" i="1" dirty="0">
                <a:latin typeface="Arial" panose="020B0604020202020204" pitchFamily="34" charset="0"/>
                <a:cs typeface="Arial" panose="020B0604020202020204" pitchFamily="34" charset="0"/>
              </a:rPr>
              <a:t>. </a:t>
            </a:r>
            <a:r>
              <a:rPr lang="ms-MY" sz="1200" dirty="0">
                <a:latin typeface="Arial" panose="020B0604020202020204" pitchFamily="34" charset="0"/>
                <a:cs typeface="Arial" panose="020B0604020202020204" pitchFamily="34" charset="0"/>
              </a:rPr>
              <a:t>– chegaralamoq, ajratmoq) davlat chegaralarini tuzilgan shartnomaga muvofiq tavsiflash va xaritalashtirish asosida belgilash; </a:t>
            </a:r>
            <a:endParaRPr lang="ms-MY" sz="1200" dirty="0" smtClean="0">
              <a:latin typeface="Arial" panose="020B0604020202020204" pitchFamily="34" charset="0"/>
              <a:cs typeface="Arial" panose="020B0604020202020204" pitchFamily="34" charset="0"/>
            </a:endParaRPr>
          </a:p>
          <a:p>
            <a:r>
              <a:rPr lang="ms-MY" sz="1200" dirty="0" smtClean="0">
                <a:latin typeface="Arial" panose="020B0604020202020204" pitchFamily="34" charset="0"/>
                <a:cs typeface="Arial" panose="020B0604020202020204" pitchFamily="34" charset="0"/>
              </a:rPr>
              <a:t>belgilangan </a:t>
            </a:r>
            <a:r>
              <a:rPr lang="ms-MY" sz="1200" dirty="0">
                <a:latin typeface="Arial" panose="020B0604020202020204" pitchFamily="34" charset="0"/>
                <a:cs typeface="Arial" panose="020B0604020202020204" pitchFamily="34" charset="0"/>
              </a:rPr>
              <a:t>chegaralarni qayta ko‘rib </a:t>
            </a:r>
            <a:r>
              <a:rPr lang="ms-MY" sz="1200" dirty="0" smtClean="0">
                <a:latin typeface="Arial" panose="020B0604020202020204" pitchFamily="34" charset="0"/>
                <a:cs typeface="Arial" panose="020B0604020202020204" pitchFamily="34" charset="0"/>
              </a:rPr>
              <a:t>chiqish.</a:t>
            </a:r>
            <a:endParaRPr lang="ru-RU" sz="1200" dirty="0">
              <a:solidFill>
                <a:srgbClr val="FF0000"/>
              </a:solidFill>
              <a:latin typeface="Arial" panose="020B0604020202020204" pitchFamily="34" charset="0"/>
              <a:cs typeface="Arial" panose="020B0604020202020204" pitchFamily="34" charset="0"/>
            </a:endParaRPr>
          </a:p>
        </p:txBody>
      </p:sp>
      <p:sp>
        <p:nvSpPr>
          <p:cNvPr id="11" name="Прямоугольник с двумя усеченными противолежащими углами 10"/>
          <p:cNvSpPr/>
          <p:nvPr/>
        </p:nvSpPr>
        <p:spPr>
          <a:xfrm>
            <a:off x="231398" y="1947404"/>
            <a:ext cx="5281078" cy="818021"/>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ms-MY" sz="1200" b="1" dirty="0">
                <a:latin typeface="Arial" panose="020B0604020202020204" pitchFamily="34" charset="0"/>
                <a:cs typeface="Arial" panose="020B0604020202020204" pitchFamily="34" charset="0"/>
              </a:rPr>
              <a:t>Sammit </a:t>
            </a:r>
            <a:r>
              <a:rPr lang="ms-MY" sz="1200" dirty="0">
                <a:latin typeface="Arial" panose="020B0604020202020204" pitchFamily="34" charset="0"/>
                <a:cs typeface="Arial" panose="020B0604020202020204" pitchFamily="34" charset="0"/>
              </a:rPr>
              <a:t>– (ingl. – tepa, yuqori, cho‘qqi; yuksak daraja) ikki yoki bir necha davlat boshliqlarining muhim xalqaro masalalar bo‘yicha uchrashuvi; </a:t>
            </a:r>
            <a:endParaRPr lang="ms-MY" sz="1200" dirty="0" smtClean="0">
              <a:latin typeface="Arial" panose="020B0604020202020204" pitchFamily="34" charset="0"/>
              <a:cs typeface="Arial" panose="020B0604020202020204" pitchFamily="34" charset="0"/>
            </a:endParaRPr>
          </a:p>
          <a:p>
            <a:r>
              <a:rPr lang="ms-MY" sz="1200" dirty="0" smtClean="0">
                <a:latin typeface="Arial" panose="020B0604020202020204" pitchFamily="34" charset="0"/>
                <a:cs typeface="Arial" panose="020B0604020202020204" pitchFamily="34" charset="0"/>
              </a:rPr>
              <a:t>oliy </a:t>
            </a:r>
            <a:r>
              <a:rPr lang="ms-MY" sz="1200" dirty="0">
                <a:latin typeface="Arial" panose="020B0604020202020204" pitchFamily="34" charset="0"/>
                <a:cs typeface="Arial" panose="020B0604020202020204" pitchFamily="34" charset="0"/>
              </a:rPr>
              <a:t>darajadagi </a:t>
            </a:r>
            <a:r>
              <a:rPr lang="ms-MY" sz="1200" dirty="0" smtClean="0">
                <a:latin typeface="Arial" panose="020B0604020202020204" pitchFamily="34" charset="0"/>
                <a:cs typeface="Arial" panose="020B0604020202020204" pitchFamily="34" charset="0"/>
              </a:rPr>
              <a:t>kengash.</a:t>
            </a:r>
            <a:endParaRPr lang="ru-RU" sz="1200" dirty="0">
              <a:solidFill>
                <a:srgbClr val="FF0000"/>
              </a:solidFill>
              <a:latin typeface="Arial" pitchFamily="34" charset="0"/>
              <a:cs typeface="Arial" pitchFamily="34" charset="0"/>
            </a:endParaRPr>
          </a:p>
        </p:txBody>
      </p:sp>
      <p:pic>
        <p:nvPicPr>
          <p:cNvPr id="9218" name="Picture 2" descr="https://dfwatch.net/wp-content/uploads/2013/10/ivanishvilii-margvelashvili_PK__12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6651625"/>
            <a:ext cx="2520000" cy="211233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a:grpSpLocks/>
          </p:cNvGrpSpPr>
          <p:nvPr/>
        </p:nvGrpSpPr>
        <p:grpSpPr bwMode="auto">
          <a:xfrm>
            <a:off x="66840" y="631825"/>
            <a:ext cx="5482954" cy="1066800"/>
            <a:chOff x="1351" y="2138"/>
            <a:chExt cx="7673" cy="2552"/>
          </a:xfrm>
        </p:grpSpPr>
        <p:sp>
          <p:nvSpPr>
            <p:cNvPr id="4" name="AutoShape 3"/>
            <p:cNvSpPr>
              <a:spLocks/>
            </p:cNvSpPr>
            <p:nvPr/>
          </p:nvSpPr>
          <p:spPr bwMode="auto">
            <a:xfrm>
              <a:off x="1351" y="2137"/>
              <a:ext cx="7673" cy="2552"/>
            </a:xfrm>
            <a:custGeom>
              <a:avLst/>
              <a:gdLst>
                <a:gd name="T0" fmla="+- 0 1590 1351"/>
                <a:gd name="T1" fmla="*/ T0 w 7673"/>
                <a:gd name="T2" fmla="+- 0 2138 2138"/>
                <a:gd name="T3" fmla="*/ 2138 h 2552"/>
                <a:gd name="T4" fmla="+- 0 1522 1351"/>
                <a:gd name="T5" fmla="*/ T4 w 7673"/>
                <a:gd name="T6" fmla="+- 0 2151 2138"/>
                <a:gd name="T7" fmla="*/ 2151 h 2552"/>
                <a:gd name="T8" fmla="+- 0 1453 1351"/>
                <a:gd name="T9" fmla="*/ T8 w 7673"/>
                <a:gd name="T10" fmla="+- 0 2182 2138"/>
                <a:gd name="T11" fmla="*/ 2182 h 2552"/>
                <a:gd name="T12" fmla="+- 0 1409 1351"/>
                <a:gd name="T13" fmla="*/ T12 w 7673"/>
                <a:gd name="T14" fmla="+- 0 2219 2138"/>
                <a:gd name="T15" fmla="*/ 2219 h 2552"/>
                <a:gd name="T16" fmla="+- 0 1374 1351"/>
                <a:gd name="T17" fmla="*/ T16 w 7673"/>
                <a:gd name="T18" fmla="+- 0 2272 2138"/>
                <a:gd name="T19" fmla="*/ 2272 h 2552"/>
                <a:gd name="T20" fmla="+- 0 1354 1351"/>
                <a:gd name="T21" fmla="*/ T20 w 7673"/>
                <a:gd name="T22" fmla="+- 0 2344 2138"/>
                <a:gd name="T23" fmla="*/ 2344 h 2552"/>
                <a:gd name="T24" fmla="+- 0 1351 1351"/>
                <a:gd name="T25" fmla="*/ T24 w 7673"/>
                <a:gd name="T26" fmla="+- 0 4443 2138"/>
                <a:gd name="T27" fmla="*/ 4443 h 2552"/>
                <a:gd name="T28" fmla="+- 0 1355 1351"/>
                <a:gd name="T29" fmla="*/ T28 w 7673"/>
                <a:gd name="T30" fmla="+- 0 4478 2138"/>
                <a:gd name="T31" fmla="*/ 4478 h 2552"/>
                <a:gd name="T32" fmla="+- 0 1382 1351"/>
                <a:gd name="T33" fmla="*/ T32 w 7673"/>
                <a:gd name="T34" fmla="+- 0 4563 2138"/>
                <a:gd name="T35" fmla="*/ 4563 h 2552"/>
                <a:gd name="T36" fmla="+- 0 1412 1351"/>
                <a:gd name="T37" fmla="*/ T36 w 7673"/>
                <a:gd name="T38" fmla="+- 0 4609 2138"/>
                <a:gd name="T39" fmla="*/ 4609 h 2552"/>
                <a:gd name="T40" fmla="+- 0 1457 1351"/>
                <a:gd name="T41" fmla="*/ T40 w 7673"/>
                <a:gd name="T42" fmla="+- 0 4650 2138"/>
                <a:gd name="T43" fmla="*/ 4650 h 2552"/>
                <a:gd name="T44" fmla="+- 0 1519 1351"/>
                <a:gd name="T45" fmla="*/ T44 w 7673"/>
                <a:gd name="T46" fmla="+- 0 4678 2138"/>
                <a:gd name="T47" fmla="*/ 4678 h 2552"/>
                <a:gd name="T48" fmla="+- 0 1601 1351"/>
                <a:gd name="T49" fmla="*/ T48 w 7673"/>
                <a:gd name="T50" fmla="+- 0 4689 2138"/>
                <a:gd name="T51" fmla="*/ 4689 h 2552"/>
                <a:gd name="T52" fmla="+- 0 8785 1351"/>
                <a:gd name="T53" fmla="*/ T52 w 7673"/>
                <a:gd name="T54" fmla="+- 0 4688 2138"/>
                <a:gd name="T55" fmla="*/ 4688 h 2552"/>
                <a:gd name="T56" fmla="+- 0 8853 1351"/>
                <a:gd name="T57" fmla="*/ T56 w 7673"/>
                <a:gd name="T58" fmla="+- 0 4676 2138"/>
                <a:gd name="T59" fmla="*/ 4676 h 2552"/>
                <a:gd name="T60" fmla="+- 0 1601 1351"/>
                <a:gd name="T61" fmla="*/ T60 w 7673"/>
                <a:gd name="T62" fmla="+- 0 4669 2138"/>
                <a:gd name="T63" fmla="*/ 4669 h 2552"/>
                <a:gd name="T64" fmla="+- 0 1524 1351"/>
                <a:gd name="T65" fmla="*/ T64 w 7673"/>
                <a:gd name="T66" fmla="+- 0 4659 2138"/>
                <a:gd name="T67" fmla="*/ 4659 h 2552"/>
                <a:gd name="T68" fmla="+- 0 1468 1351"/>
                <a:gd name="T69" fmla="*/ T68 w 7673"/>
                <a:gd name="T70" fmla="+- 0 4633 2138"/>
                <a:gd name="T71" fmla="*/ 4633 h 2552"/>
                <a:gd name="T72" fmla="+- 0 1412 1351"/>
                <a:gd name="T73" fmla="*/ T72 w 7673"/>
                <a:gd name="T74" fmla="+- 0 4576 2138"/>
                <a:gd name="T75" fmla="*/ 4576 h 2552"/>
                <a:gd name="T76" fmla="+- 0 1383 1351"/>
                <a:gd name="T77" fmla="*/ T76 w 7673"/>
                <a:gd name="T78" fmla="+- 0 4512 2138"/>
                <a:gd name="T79" fmla="*/ 4512 h 2552"/>
                <a:gd name="T80" fmla="+- 0 1376 1351"/>
                <a:gd name="T81" fmla="*/ T80 w 7673"/>
                <a:gd name="T82" fmla="+- 0 4483 2138"/>
                <a:gd name="T83" fmla="*/ 4483 h 2552"/>
                <a:gd name="T84" fmla="+- 0 1372 1351"/>
                <a:gd name="T85" fmla="*/ T84 w 7673"/>
                <a:gd name="T86" fmla="+- 0 4460 2138"/>
                <a:gd name="T87" fmla="*/ 4460 h 2552"/>
                <a:gd name="T88" fmla="+- 0 1371 1351"/>
                <a:gd name="T89" fmla="*/ T88 w 7673"/>
                <a:gd name="T90" fmla="+- 0 4448 2138"/>
                <a:gd name="T91" fmla="*/ 4448 h 2552"/>
                <a:gd name="T92" fmla="+- 0 1371 1351"/>
                <a:gd name="T93" fmla="*/ T92 w 7673"/>
                <a:gd name="T94" fmla="+- 0 2388 2138"/>
                <a:gd name="T95" fmla="*/ 2388 h 2552"/>
                <a:gd name="T96" fmla="+- 0 1381 1351"/>
                <a:gd name="T97" fmla="*/ T96 w 7673"/>
                <a:gd name="T98" fmla="+- 0 2311 2138"/>
                <a:gd name="T99" fmla="*/ 2311 h 2552"/>
                <a:gd name="T100" fmla="+- 0 1407 1351"/>
                <a:gd name="T101" fmla="*/ T100 w 7673"/>
                <a:gd name="T102" fmla="+- 0 2255 2138"/>
                <a:gd name="T103" fmla="*/ 2255 h 2552"/>
                <a:gd name="T104" fmla="+- 0 1464 1351"/>
                <a:gd name="T105" fmla="*/ T104 w 7673"/>
                <a:gd name="T106" fmla="+- 0 2199 2138"/>
                <a:gd name="T107" fmla="*/ 2199 h 2552"/>
                <a:gd name="T108" fmla="+- 0 1528 1351"/>
                <a:gd name="T109" fmla="*/ T108 w 7673"/>
                <a:gd name="T110" fmla="+- 0 2170 2138"/>
                <a:gd name="T111" fmla="*/ 2170 h 2552"/>
                <a:gd name="T112" fmla="+- 0 1557 1351"/>
                <a:gd name="T113" fmla="*/ T112 w 7673"/>
                <a:gd name="T114" fmla="+- 0 2163 2138"/>
                <a:gd name="T115" fmla="*/ 2163 h 2552"/>
                <a:gd name="T116" fmla="+- 0 1580 1351"/>
                <a:gd name="T117" fmla="*/ T116 w 7673"/>
                <a:gd name="T118" fmla="+- 0 2159 2138"/>
                <a:gd name="T119" fmla="*/ 2159 h 2552"/>
                <a:gd name="T120" fmla="+- 0 1592 1351"/>
                <a:gd name="T121" fmla="*/ T120 w 7673"/>
                <a:gd name="T122" fmla="+- 0 2158 2138"/>
                <a:gd name="T123" fmla="*/ 2158 h 2552"/>
                <a:gd name="T124" fmla="+- 0 1601 1351"/>
                <a:gd name="T125" fmla="*/ T124 w 7673"/>
                <a:gd name="T126" fmla="+- 0 2158 2138"/>
                <a:gd name="T127" fmla="*/ 2158 h 2552"/>
                <a:gd name="T128" fmla="+- 0 8774 1351"/>
                <a:gd name="T129" fmla="*/ T128 w 7673"/>
                <a:gd name="T130" fmla="+- 0 2138 2138"/>
                <a:gd name="T131" fmla="*/ 2138 h 2552"/>
                <a:gd name="T132" fmla="+- 0 1601 1351"/>
                <a:gd name="T133" fmla="*/ T132 w 7673"/>
                <a:gd name="T134" fmla="+- 0 2158 2138"/>
                <a:gd name="T135" fmla="*/ 2158 h 2552"/>
                <a:gd name="T136" fmla="+- 0 8815 1351"/>
                <a:gd name="T137" fmla="*/ T136 w 7673"/>
                <a:gd name="T138" fmla="+- 0 2160 2138"/>
                <a:gd name="T139" fmla="*/ 2160 h 2552"/>
                <a:gd name="T140" fmla="+- 0 8881 1351"/>
                <a:gd name="T141" fmla="*/ T140 w 7673"/>
                <a:gd name="T142" fmla="+- 0 2179 2138"/>
                <a:gd name="T143" fmla="*/ 2179 h 2552"/>
                <a:gd name="T144" fmla="+- 0 8939 1351"/>
                <a:gd name="T145" fmla="*/ T144 w 7673"/>
                <a:gd name="T146" fmla="+- 0 2220 2138"/>
                <a:gd name="T147" fmla="*/ 2220 h 2552"/>
                <a:gd name="T148" fmla="+- 0 8980 1351"/>
                <a:gd name="T149" fmla="*/ T148 w 7673"/>
                <a:gd name="T150" fmla="+- 0 2283 2138"/>
                <a:gd name="T151" fmla="*/ 2283 h 2552"/>
                <a:gd name="T152" fmla="+- 0 8996 1351"/>
                <a:gd name="T153" fmla="*/ T152 w 7673"/>
                <a:gd name="T154" fmla="+- 0 2330 2138"/>
                <a:gd name="T155" fmla="*/ 2330 h 2552"/>
                <a:gd name="T156" fmla="+- 0 9001 1351"/>
                <a:gd name="T157" fmla="*/ T156 w 7673"/>
                <a:gd name="T158" fmla="+- 0 2356 2138"/>
                <a:gd name="T159" fmla="*/ 2356 h 2552"/>
                <a:gd name="T160" fmla="+- 0 9003 1351"/>
                <a:gd name="T161" fmla="*/ T160 w 7673"/>
                <a:gd name="T162" fmla="+- 0 2373 2138"/>
                <a:gd name="T163" fmla="*/ 2373 h 2552"/>
                <a:gd name="T164" fmla="+- 0 9004 1351"/>
                <a:gd name="T165" fmla="*/ T164 w 7673"/>
                <a:gd name="T166" fmla="+- 0 2384 2138"/>
                <a:gd name="T167" fmla="*/ 2384 h 2552"/>
                <a:gd name="T168" fmla="+- 0 9001 1351"/>
                <a:gd name="T169" fmla="*/ T168 w 7673"/>
                <a:gd name="T170" fmla="+- 0 4480 2138"/>
                <a:gd name="T171" fmla="*/ 4480 h 2552"/>
                <a:gd name="T172" fmla="+- 0 8983 1351"/>
                <a:gd name="T173" fmla="*/ T172 w 7673"/>
                <a:gd name="T174" fmla="+- 0 4546 2138"/>
                <a:gd name="T175" fmla="*/ 4546 h 2552"/>
                <a:gd name="T176" fmla="+- 0 8941 1351"/>
                <a:gd name="T177" fmla="*/ T176 w 7673"/>
                <a:gd name="T178" fmla="+- 0 4604 2138"/>
                <a:gd name="T179" fmla="*/ 4604 h 2552"/>
                <a:gd name="T180" fmla="+- 0 8879 1351"/>
                <a:gd name="T181" fmla="*/ T180 w 7673"/>
                <a:gd name="T182" fmla="+- 0 4645 2138"/>
                <a:gd name="T183" fmla="*/ 4645 h 2552"/>
                <a:gd name="T184" fmla="+- 0 8832 1351"/>
                <a:gd name="T185" fmla="*/ T184 w 7673"/>
                <a:gd name="T186" fmla="+- 0 4661 2138"/>
                <a:gd name="T187" fmla="*/ 4661 h 2552"/>
                <a:gd name="T188" fmla="+- 0 8806 1351"/>
                <a:gd name="T189" fmla="*/ T188 w 7673"/>
                <a:gd name="T190" fmla="+- 0 4666 2138"/>
                <a:gd name="T191" fmla="*/ 4666 h 2552"/>
                <a:gd name="T192" fmla="+- 0 8788 1351"/>
                <a:gd name="T193" fmla="*/ T192 w 7673"/>
                <a:gd name="T194" fmla="+- 0 4668 2138"/>
                <a:gd name="T195" fmla="*/ 4668 h 2552"/>
                <a:gd name="T196" fmla="+- 0 8778 1351"/>
                <a:gd name="T197" fmla="*/ T196 w 7673"/>
                <a:gd name="T198" fmla="+- 0 4669 2138"/>
                <a:gd name="T199" fmla="*/ 4669 h 2552"/>
                <a:gd name="T200" fmla="+- 0 8870 1351"/>
                <a:gd name="T201" fmla="*/ T200 w 7673"/>
                <a:gd name="T202" fmla="+- 0 4669 2138"/>
                <a:gd name="T203" fmla="*/ 4669 h 2552"/>
                <a:gd name="T204" fmla="+- 0 8922 1351"/>
                <a:gd name="T205" fmla="*/ T204 w 7673"/>
                <a:gd name="T206" fmla="+- 0 4645 2138"/>
                <a:gd name="T207" fmla="*/ 4645 h 2552"/>
                <a:gd name="T208" fmla="+- 0 8966 1351"/>
                <a:gd name="T209" fmla="*/ T208 w 7673"/>
                <a:gd name="T210" fmla="+- 0 4608 2138"/>
                <a:gd name="T211" fmla="*/ 4608 h 2552"/>
                <a:gd name="T212" fmla="+- 0 9001 1351"/>
                <a:gd name="T213" fmla="*/ T212 w 7673"/>
                <a:gd name="T214" fmla="+- 0 4554 2138"/>
                <a:gd name="T215" fmla="*/ 4554 h 2552"/>
                <a:gd name="T216" fmla="+- 0 9021 1351"/>
                <a:gd name="T217" fmla="*/ T216 w 7673"/>
                <a:gd name="T218" fmla="+- 0 4482 2138"/>
                <a:gd name="T219" fmla="*/ 4482 h 2552"/>
                <a:gd name="T220" fmla="+- 0 9024 1351"/>
                <a:gd name="T221" fmla="*/ T220 w 7673"/>
                <a:gd name="T222" fmla="+- 0 2384 2138"/>
                <a:gd name="T223" fmla="*/ 2384 h 2552"/>
                <a:gd name="T224" fmla="+- 0 9020 1351"/>
                <a:gd name="T225" fmla="*/ T224 w 7673"/>
                <a:gd name="T226" fmla="+- 0 2349 2138"/>
                <a:gd name="T227" fmla="*/ 2349 h 2552"/>
                <a:gd name="T228" fmla="+- 0 8993 1351"/>
                <a:gd name="T229" fmla="*/ T228 w 7673"/>
                <a:gd name="T230" fmla="+- 0 2263 2138"/>
                <a:gd name="T231" fmla="*/ 2263 h 2552"/>
                <a:gd name="T232" fmla="+- 0 8963 1351"/>
                <a:gd name="T233" fmla="*/ T232 w 7673"/>
                <a:gd name="T234" fmla="+- 0 2217 2138"/>
                <a:gd name="T235" fmla="*/ 2217 h 2552"/>
                <a:gd name="T236" fmla="+- 0 8918 1351"/>
                <a:gd name="T237" fmla="*/ T236 w 7673"/>
                <a:gd name="T238" fmla="+- 0 2177 2138"/>
                <a:gd name="T239" fmla="*/ 2177 h 2552"/>
                <a:gd name="T240" fmla="+- 0 8856 1351"/>
                <a:gd name="T241" fmla="*/ T240 w 7673"/>
                <a:gd name="T242" fmla="+- 0 2148 2138"/>
                <a:gd name="T243" fmla="*/ 2148 h 2552"/>
                <a:gd name="T244" fmla="+- 0 8774 1351"/>
                <a:gd name="T245" fmla="*/ T244 w 7673"/>
                <a:gd name="T246" fmla="+- 0 2138 2138"/>
                <a:gd name="T247" fmla="*/ 2138 h 25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7673" h="2552">
                  <a:moveTo>
                    <a:pt x="250" y="0"/>
                  </a:moveTo>
                  <a:lnTo>
                    <a:pt x="239" y="0"/>
                  </a:lnTo>
                  <a:lnTo>
                    <a:pt x="211" y="4"/>
                  </a:lnTo>
                  <a:lnTo>
                    <a:pt x="171" y="13"/>
                  </a:lnTo>
                  <a:lnTo>
                    <a:pt x="125" y="31"/>
                  </a:lnTo>
                  <a:lnTo>
                    <a:pt x="102" y="44"/>
                  </a:lnTo>
                  <a:lnTo>
                    <a:pt x="79" y="61"/>
                  </a:lnTo>
                  <a:lnTo>
                    <a:pt x="58" y="81"/>
                  </a:lnTo>
                  <a:lnTo>
                    <a:pt x="39" y="105"/>
                  </a:lnTo>
                  <a:lnTo>
                    <a:pt x="23" y="134"/>
                  </a:lnTo>
                  <a:lnTo>
                    <a:pt x="11" y="168"/>
                  </a:lnTo>
                  <a:lnTo>
                    <a:pt x="3" y="206"/>
                  </a:lnTo>
                  <a:lnTo>
                    <a:pt x="0" y="246"/>
                  </a:lnTo>
                  <a:lnTo>
                    <a:pt x="0" y="2305"/>
                  </a:lnTo>
                  <a:lnTo>
                    <a:pt x="0" y="2312"/>
                  </a:lnTo>
                  <a:lnTo>
                    <a:pt x="4" y="2340"/>
                  </a:lnTo>
                  <a:lnTo>
                    <a:pt x="13" y="2380"/>
                  </a:lnTo>
                  <a:lnTo>
                    <a:pt x="31" y="2425"/>
                  </a:lnTo>
                  <a:lnTo>
                    <a:pt x="44" y="2449"/>
                  </a:lnTo>
                  <a:lnTo>
                    <a:pt x="61" y="2471"/>
                  </a:lnTo>
                  <a:lnTo>
                    <a:pt x="81" y="2493"/>
                  </a:lnTo>
                  <a:lnTo>
                    <a:pt x="106" y="2512"/>
                  </a:lnTo>
                  <a:lnTo>
                    <a:pt x="134" y="2528"/>
                  </a:lnTo>
                  <a:lnTo>
                    <a:pt x="168" y="2540"/>
                  </a:lnTo>
                  <a:lnTo>
                    <a:pt x="206" y="2548"/>
                  </a:lnTo>
                  <a:lnTo>
                    <a:pt x="250" y="2551"/>
                  </a:lnTo>
                  <a:lnTo>
                    <a:pt x="7423" y="2551"/>
                  </a:lnTo>
                  <a:lnTo>
                    <a:pt x="7434" y="2550"/>
                  </a:lnTo>
                  <a:lnTo>
                    <a:pt x="7462" y="2547"/>
                  </a:lnTo>
                  <a:lnTo>
                    <a:pt x="7502" y="2538"/>
                  </a:lnTo>
                  <a:lnTo>
                    <a:pt x="7519" y="2531"/>
                  </a:lnTo>
                  <a:lnTo>
                    <a:pt x="250" y="2531"/>
                  </a:lnTo>
                  <a:lnTo>
                    <a:pt x="209" y="2528"/>
                  </a:lnTo>
                  <a:lnTo>
                    <a:pt x="173" y="2521"/>
                  </a:lnTo>
                  <a:lnTo>
                    <a:pt x="143" y="2510"/>
                  </a:lnTo>
                  <a:lnTo>
                    <a:pt x="117" y="2495"/>
                  </a:lnTo>
                  <a:lnTo>
                    <a:pt x="85" y="2468"/>
                  </a:lnTo>
                  <a:lnTo>
                    <a:pt x="61" y="2438"/>
                  </a:lnTo>
                  <a:lnTo>
                    <a:pt x="44" y="2406"/>
                  </a:lnTo>
                  <a:lnTo>
                    <a:pt x="32" y="2374"/>
                  </a:lnTo>
                  <a:lnTo>
                    <a:pt x="28" y="2359"/>
                  </a:lnTo>
                  <a:lnTo>
                    <a:pt x="25" y="2345"/>
                  </a:lnTo>
                  <a:lnTo>
                    <a:pt x="23" y="2333"/>
                  </a:lnTo>
                  <a:lnTo>
                    <a:pt x="21" y="2322"/>
                  </a:lnTo>
                  <a:lnTo>
                    <a:pt x="21" y="2315"/>
                  </a:lnTo>
                  <a:lnTo>
                    <a:pt x="20" y="2310"/>
                  </a:lnTo>
                  <a:lnTo>
                    <a:pt x="20" y="2305"/>
                  </a:lnTo>
                  <a:lnTo>
                    <a:pt x="20" y="250"/>
                  </a:lnTo>
                  <a:lnTo>
                    <a:pt x="22" y="209"/>
                  </a:lnTo>
                  <a:lnTo>
                    <a:pt x="30" y="173"/>
                  </a:lnTo>
                  <a:lnTo>
                    <a:pt x="41" y="143"/>
                  </a:lnTo>
                  <a:lnTo>
                    <a:pt x="56" y="117"/>
                  </a:lnTo>
                  <a:lnTo>
                    <a:pt x="82" y="85"/>
                  </a:lnTo>
                  <a:lnTo>
                    <a:pt x="113" y="61"/>
                  </a:lnTo>
                  <a:lnTo>
                    <a:pt x="145" y="44"/>
                  </a:lnTo>
                  <a:lnTo>
                    <a:pt x="177" y="32"/>
                  </a:lnTo>
                  <a:lnTo>
                    <a:pt x="192" y="28"/>
                  </a:lnTo>
                  <a:lnTo>
                    <a:pt x="206" y="25"/>
                  </a:lnTo>
                  <a:lnTo>
                    <a:pt x="218" y="23"/>
                  </a:lnTo>
                  <a:lnTo>
                    <a:pt x="229" y="21"/>
                  </a:lnTo>
                  <a:lnTo>
                    <a:pt x="235" y="20"/>
                  </a:lnTo>
                  <a:lnTo>
                    <a:pt x="241" y="20"/>
                  </a:lnTo>
                  <a:lnTo>
                    <a:pt x="248" y="20"/>
                  </a:lnTo>
                  <a:lnTo>
                    <a:pt x="250" y="20"/>
                  </a:lnTo>
                  <a:lnTo>
                    <a:pt x="250" y="0"/>
                  </a:lnTo>
                  <a:close/>
                  <a:moveTo>
                    <a:pt x="7423" y="0"/>
                  </a:moveTo>
                  <a:lnTo>
                    <a:pt x="250" y="0"/>
                  </a:lnTo>
                  <a:lnTo>
                    <a:pt x="250" y="20"/>
                  </a:lnTo>
                  <a:lnTo>
                    <a:pt x="7423" y="20"/>
                  </a:lnTo>
                  <a:lnTo>
                    <a:pt x="7464" y="22"/>
                  </a:lnTo>
                  <a:lnTo>
                    <a:pt x="7499" y="30"/>
                  </a:lnTo>
                  <a:lnTo>
                    <a:pt x="7530" y="41"/>
                  </a:lnTo>
                  <a:lnTo>
                    <a:pt x="7556" y="56"/>
                  </a:lnTo>
                  <a:lnTo>
                    <a:pt x="7588" y="82"/>
                  </a:lnTo>
                  <a:lnTo>
                    <a:pt x="7612" y="113"/>
                  </a:lnTo>
                  <a:lnTo>
                    <a:pt x="7629" y="145"/>
                  </a:lnTo>
                  <a:lnTo>
                    <a:pt x="7641" y="177"/>
                  </a:lnTo>
                  <a:lnTo>
                    <a:pt x="7645" y="192"/>
                  </a:lnTo>
                  <a:lnTo>
                    <a:pt x="7648" y="205"/>
                  </a:lnTo>
                  <a:lnTo>
                    <a:pt x="7650" y="218"/>
                  </a:lnTo>
                  <a:lnTo>
                    <a:pt x="7651" y="229"/>
                  </a:lnTo>
                  <a:lnTo>
                    <a:pt x="7652" y="235"/>
                  </a:lnTo>
                  <a:lnTo>
                    <a:pt x="7653" y="241"/>
                  </a:lnTo>
                  <a:lnTo>
                    <a:pt x="7653" y="246"/>
                  </a:lnTo>
                  <a:lnTo>
                    <a:pt x="7653" y="2301"/>
                  </a:lnTo>
                  <a:lnTo>
                    <a:pt x="7650" y="2342"/>
                  </a:lnTo>
                  <a:lnTo>
                    <a:pt x="7643" y="2377"/>
                  </a:lnTo>
                  <a:lnTo>
                    <a:pt x="7632" y="2408"/>
                  </a:lnTo>
                  <a:lnTo>
                    <a:pt x="7617" y="2434"/>
                  </a:lnTo>
                  <a:lnTo>
                    <a:pt x="7590" y="2466"/>
                  </a:lnTo>
                  <a:lnTo>
                    <a:pt x="7560" y="2490"/>
                  </a:lnTo>
                  <a:lnTo>
                    <a:pt x="7528" y="2507"/>
                  </a:lnTo>
                  <a:lnTo>
                    <a:pt x="7496" y="2519"/>
                  </a:lnTo>
                  <a:lnTo>
                    <a:pt x="7481" y="2523"/>
                  </a:lnTo>
                  <a:lnTo>
                    <a:pt x="7467" y="2526"/>
                  </a:lnTo>
                  <a:lnTo>
                    <a:pt x="7455" y="2528"/>
                  </a:lnTo>
                  <a:lnTo>
                    <a:pt x="7444" y="2529"/>
                  </a:lnTo>
                  <a:lnTo>
                    <a:pt x="7437" y="2530"/>
                  </a:lnTo>
                  <a:lnTo>
                    <a:pt x="7432" y="2531"/>
                  </a:lnTo>
                  <a:lnTo>
                    <a:pt x="7427" y="2531"/>
                  </a:lnTo>
                  <a:lnTo>
                    <a:pt x="7423" y="2531"/>
                  </a:lnTo>
                  <a:lnTo>
                    <a:pt x="7519" y="2531"/>
                  </a:lnTo>
                  <a:lnTo>
                    <a:pt x="7547" y="2520"/>
                  </a:lnTo>
                  <a:lnTo>
                    <a:pt x="7571" y="2507"/>
                  </a:lnTo>
                  <a:lnTo>
                    <a:pt x="7593" y="2490"/>
                  </a:lnTo>
                  <a:lnTo>
                    <a:pt x="7615" y="2470"/>
                  </a:lnTo>
                  <a:lnTo>
                    <a:pt x="7634" y="2445"/>
                  </a:lnTo>
                  <a:lnTo>
                    <a:pt x="7650" y="2416"/>
                  </a:lnTo>
                  <a:lnTo>
                    <a:pt x="7662" y="2383"/>
                  </a:lnTo>
                  <a:lnTo>
                    <a:pt x="7670" y="2344"/>
                  </a:lnTo>
                  <a:lnTo>
                    <a:pt x="7673" y="2301"/>
                  </a:lnTo>
                  <a:lnTo>
                    <a:pt x="7673" y="246"/>
                  </a:lnTo>
                  <a:lnTo>
                    <a:pt x="7672" y="239"/>
                  </a:lnTo>
                  <a:lnTo>
                    <a:pt x="7669" y="211"/>
                  </a:lnTo>
                  <a:lnTo>
                    <a:pt x="7660" y="171"/>
                  </a:lnTo>
                  <a:lnTo>
                    <a:pt x="7642" y="125"/>
                  </a:lnTo>
                  <a:lnTo>
                    <a:pt x="7629" y="102"/>
                  </a:lnTo>
                  <a:lnTo>
                    <a:pt x="7612" y="79"/>
                  </a:lnTo>
                  <a:lnTo>
                    <a:pt x="7592" y="58"/>
                  </a:lnTo>
                  <a:lnTo>
                    <a:pt x="7567" y="39"/>
                  </a:lnTo>
                  <a:lnTo>
                    <a:pt x="7538" y="23"/>
                  </a:lnTo>
                  <a:lnTo>
                    <a:pt x="7505" y="10"/>
                  </a:lnTo>
                  <a:lnTo>
                    <a:pt x="7467" y="3"/>
                  </a:lnTo>
                  <a:lnTo>
                    <a:pt x="7423" y="0"/>
                  </a:lnTo>
                  <a:close/>
                </a:path>
              </a:pathLst>
            </a:custGeom>
            <a:solidFill>
              <a:srgbClr val="00A6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 y="2267"/>
              <a:ext cx="813"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320" y="89581"/>
            <a:ext cx="5029200" cy="315471"/>
          </a:xfrm>
        </p:spPr>
        <p:txBody>
          <a:bodyPr/>
          <a:lstStyle/>
          <a:p>
            <a:r>
              <a:rPr lang="en-US" b="0" dirty="0" err="1"/>
              <a:t>Mustahkamlash</a:t>
            </a:r>
            <a:r>
              <a:rPr lang="en-US" b="0" dirty="0"/>
              <a:t> </a:t>
            </a:r>
            <a:r>
              <a:rPr lang="en-US" b="0" dirty="0" err="1"/>
              <a:t>uchun</a:t>
            </a:r>
            <a:r>
              <a:rPr lang="en-US" b="0" dirty="0"/>
              <a:t> </a:t>
            </a:r>
            <a:r>
              <a:rPr lang="en-US" b="0" dirty="0" err="1"/>
              <a:t>savol</a:t>
            </a:r>
            <a:r>
              <a:rPr lang="en-US" b="0" dirty="0"/>
              <a:t> </a:t>
            </a:r>
            <a:r>
              <a:rPr lang="en-US" b="0" dirty="0" err="1"/>
              <a:t>va</a:t>
            </a:r>
            <a:r>
              <a:rPr lang="en-US" b="0" dirty="0"/>
              <a:t> </a:t>
            </a:r>
            <a:r>
              <a:rPr lang="en-US" b="0" dirty="0" err="1"/>
              <a:t>topshiriqlar</a:t>
            </a:r>
            <a:endParaRPr lang="ru-RU" dirty="0"/>
          </a:p>
        </p:txBody>
      </p:sp>
      <p:sp>
        <p:nvSpPr>
          <p:cNvPr id="5" name="Прямоугольник 4"/>
          <p:cNvSpPr/>
          <p:nvPr/>
        </p:nvSpPr>
        <p:spPr>
          <a:xfrm>
            <a:off x="715876" y="659552"/>
            <a:ext cx="4910221" cy="55938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ms-MY" sz="1100" dirty="0">
                <a:latin typeface="Arial" panose="020B0604020202020204" pitchFamily="34" charset="0"/>
                <a:cs typeface="Arial" panose="020B0604020202020204" pitchFamily="34" charset="0"/>
              </a:rPr>
              <a:t> </a:t>
            </a:r>
            <a:r>
              <a:rPr lang="ms-MY" sz="1100" dirty="0" smtClean="0">
                <a:latin typeface="Arial" panose="020B0604020202020204" pitchFamily="34" charset="0"/>
                <a:cs typeface="Arial" panose="020B0604020202020204" pitchFamily="34" charset="0"/>
              </a:rPr>
              <a:t> Mustaqillikning </a:t>
            </a:r>
            <a:r>
              <a:rPr lang="ms-MY" sz="1100" dirty="0">
                <a:latin typeface="Arial" panose="020B0604020202020204" pitchFamily="34" charset="0"/>
                <a:cs typeface="Arial" panose="020B0604020202020204" pitchFamily="34" charset="0"/>
              </a:rPr>
              <a:t>dastlabki yillarida nima sababdan O‘zbekiston eng avvalo, Markaziy Osiyo davlatlari bilan do‘stlik, hamkorlik aloqalarini </a:t>
            </a:r>
            <a:r>
              <a:rPr lang="ms-MY" sz="1100" dirty="0" smtClean="0">
                <a:latin typeface="Arial" panose="020B0604020202020204" pitchFamily="34" charset="0"/>
                <a:cs typeface="Arial" panose="020B0604020202020204" pitchFamily="34" charset="0"/>
              </a:rPr>
              <a:t>mustahkamlashga </a:t>
            </a:r>
            <a:r>
              <a:rPr lang="ms-MY" sz="1100" dirty="0">
                <a:latin typeface="Arial" panose="020B0604020202020204" pitchFamily="34" charset="0"/>
                <a:cs typeface="Arial" panose="020B0604020202020204" pitchFamily="34" charset="0"/>
              </a:rPr>
              <a:t>e’tibor qaratgan?</a:t>
            </a:r>
            <a:endParaRPr lang="ru-RU" sz="1100" dirty="0">
              <a:latin typeface="Arial" pitchFamily="34" charset="0"/>
              <a:cs typeface="Arial" pitchFamily="34" charset="0"/>
            </a:endParaRPr>
          </a:p>
        </p:txBody>
      </p:sp>
      <p:sp>
        <p:nvSpPr>
          <p:cNvPr id="7" name="Прямоугольник 6"/>
          <p:cNvSpPr/>
          <p:nvPr/>
        </p:nvSpPr>
        <p:spPr>
          <a:xfrm>
            <a:off x="715876" y="1393825"/>
            <a:ext cx="4909553" cy="52272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ms-MY" sz="1100" dirty="0">
                <a:latin typeface="Arial" panose="020B0604020202020204" pitchFamily="34" charset="0"/>
                <a:cs typeface="Arial" panose="020B0604020202020204" pitchFamily="34" charset="0"/>
              </a:rPr>
              <a:t>2017-yil Markaziy Osiyo davlatlari bilan hamkorlikda qanday tub o‘zgarishlar bo‘ldi?</a:t>
            </a:r>
            <a:endParaRPr lang="ru-RU" sz="1100" dirty="0">
              <a:latin typeface="Arial" panose="020B0604020202020204" pitchFamily="34" charset="0"/>
              <a:cs typeface="Arial" panose="020B0604020202020204" pitchFamily="34" charset="0"/>
            </a:endParaRPr>
          </a:p>
        </p:txBody>
      </p:sp>
      <p:sp>
        <p:nvSpPr>
          <p:cNvPr id="8" name="Прямоугольник 7"/>
          <p:cNvSpPr/>
          <p:nvPr/>
        </p:nvSpPr>
        <p:spPr>
          <a:xfrm>
            <a:off x="715876" y="2054786"/>
            <a:ext cx="4909553" cy="457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ms-MY" sz="1100" dirty="0">
                <a:latin typeface="Arial" panose="020B0604020202020204" pitchFamily="34" charset="0"/>
                <a:cs typeface="Arial" panose="020B0604020202020204" pitchFamily="34" charset="0"/>
              </a:rPr>
              <a:t>Qo‘shimcha adabiyotlardan foydalangan holda, Nursulton Nazarboyevga</a:t>
            </a:r>
            <a:endParaRPr lang="ru-RU" sz="1100" dirty="0">
              <a:latin typeface="Arial" panose="020B0604020202020204" pitchFamily="34" charset="0"/>
              <a:cs typeface="Arial" panose="020B0604020202020204" pitchFamily="34" charset="0"/>
            </a:endParaRPr>
          </a:p>
          <a:p>
            <a:r>
              <a:rPr lang="ms-MY" sz="1100" dirty="0">
                <a:latin typeface="Arial" panose="020B0604020202020204" pitchFamily="34" charset="0"/>
                <a:cs typeface="Arial" panose="020B0604020202020204" pitchFamily="34" charset="0"/>
              </a:rPr>
              <a:t>«El-yurt hurmati» ordeni berilishi sabablarini </a:t>
            </a:r>
            <a:r>
              <a:rPr lang="ms-MY" sz="1100" dirty="0" smtClean="0">
                <a:latin typeface="Arial" panose="020B0604020202020204" pitchFamily="34" charset="0"/>
                <a:cs typeface="Arial" panose="020B0604020202020204" pitchFamily="34" charset="0"/>
              </a:rPr>
              <a:t>izohlang.</a:t>
            </a:r>
            <a:endParaRPr lang="ru-RU" sz="1100" dirty="0">
              <a:latin typeface="Arial" pitchFamily="34" charset="0"/>
              <a:cs typeface="Arial" pitchFamily="34" charset="0"/>
            </a:endParaRPr>
          </a:p>
        </p:txBody>
      </p:sp>
      <p:sp>
        <p:nvSpPr>
          <p:cNvPr id="10" name="Прямоугольник 9"/>
          <p:cNvSpPr/>
          <p:nvPr/>
        </p:nvSpPr>
        <p:spPr>
          <a:xfrm>
            <a:off x="716544" y="2650218"/>
            <a:ext cx="4909553" cy="457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ru-RU" sz="1100" dirty="0">
                <a:latin typeface="Arial" panose="020B0604020202020204" pitchFamily="34" charset="0"/>
                <a:cs typeface="Arial" panose="020B0604020202020204" pitchFamily="34" charset="0"/>
              </a:rPr>
              <a:t> </a:t>
            </a:r>
            <a:r>
              <a:rPr lang="ms-MY" sz="1100" dirty="0">
                <a:latin typeface="Arial" panose="020B0604020202020204" pitchFamily="34" charset="0"/>
                <a:cs typeface="Arial" panose="020B0604020202020204" pitchFamily="34" charset="0"/>
              </a:rPr>
              <a:t>O‘zbekiston Prezidenti Sh.Mirziyoyevning xorijiy mamlakatlardagi ilk</a:t>
            </a:r>
            <a:endParaRPr lang="ru-RU" sz="1100" dirty="0">
              <a:latin typeface="Arial" panose="020B0604020202020204" pitchFamily="34" charset="0"/>
              <a:cs typeface="Arial" panose="020B0604020202020204" pitchFamily="34" charset="0"/>
            </a:endParaRPr>
          </a:p>
          <a:p>
            <a:r>
              <a:rPr lang="ms-MY" sz="1100" dirty="0">
                <a:latin typeface="Arial" panose="020B0604020202020204" pitchFamily="34" charset="0"/>
                <a:cs typeface="Arial" panose="020B0604020202020204" pitchFamily="34" charset="0"/>
              </a:rPr>
              <a:t>tashrifi qaysi davlatga bo‘ldi</a:t>
            </a:r>
            <a:r>
              <a:rPr lang="ms-MY" sz="1100" dirty="0" smtClean="0">
                <a:latin typeface="Arial" panose="020B0604020202020204" pitchFamily="34" charset="0"/>
                <a:cs typeface="Arial" panose="020B0604020202020204" pitchFamily="34" charset="0"/>
              </a:rPr>
              <a:t>?</a:t>
            </a:r>
            <a:endParaRPr lang="ru-RU" sz="1100" dirty="0">
              <a:latin typeface="Arial" pitchFamily="34" charset="0"/>
              <a:cs typeface="Arial" pitchFamily="34" charset="0"/>
            </a:endParaRPr>
          </a:p>
        </p:txBody>
      </p:sp>
      <p:sp>
        <p:nvSpPr>
          <p:cNvPr id="12" name="Овал 11"/>
          <p:cNvSpPr/>
          <p:nvPr/>
        </p:nvSpPr>
        <p:spPr>
          <a:xfrm>
            <a:off x="172720" y="761737"/>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1</a:t>
            </a:r>
            <a:endParaRPr lang="ru-RU" dirty="0"/>
          </a:p>
        </p:txBody>
      </p:sp>
      <p:sp>
        <p:nvSpPr>
          <p:cNvPr id="13" name="Овал 12"/>
          <p:cNvSpPr/>
          <p:nvPr/>
        </p:nvSpPr>
        <p:spPr>
          <a:xfrm>
            <a:off x="172720" y="1393825"/>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2</a:t>
            </a:r>
            <a:endParaRPr lang="ru-RU" dirty="0"/>
          </a:p>
        </p:txBody>
      </p:sp>
      <p:sp>
        <p:nvSpPr>
          <p:cNvPr id="14" name="Овал 13"/>
          <p:cNvSpPr/>
          <p:nvPr/>
        </p:nvSpPr>
        <p:spPr>
          <a:xfrm>
            <a:off x="172720" y="2054786"/>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3</a:t>
            </a:r>
            <a:endParaRPr lang="ru-RU" dirty="0"/>
          </a:p>
        </p:txBody>
      </p:sp>
      <p:sp>
        <p:nvSpPr>
          <p:cNvPr id="15" name="Овал 14"/>
          <p:cNvSpPr/>
          <p:nvPr/>
        </p:nvSpPr>
        <p:spPr>
          <a:xfrm>
            <a:off x="172720" y="2628324"/>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4</a:t>
            </a:r>
            <a:endParaRPr lang="ru-RU" dirty="0"/>
          </a:p>
        </p:txBody>
      </p:sp>
    </p:spTree>
    <p:extLst>
      <p:ext uri="{BB962C8B-B14F-4D97-AF65-F5344CB8AC3E}">
        <p14:creationId xmlns:p14="http://schemas.microsoft.com/office/powerpoint/2010/main" val="4017143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3936" y="631825"/>
            <a:ext cx="2434166" cy="2514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ms-MY" sz="1100" dirty="0" smtClean="0">
                <a:latin typeface="Arial" panose="020B0604020202020204" pitchFamily="34" charset="0"/>
                <a:cs typeface="Arial" panose="020B0604020202020204" pitchFamily="34" charset="0"/>
              </a:rPr>
              <a:t>O‘zbekiston </a:t>
            </a:r>
            <a:r>
              <a:rPr lang="ms-MY" sz="1100" dirty="0">
                <a:latin typeface="Arial" panose="020B0604020202020204" pitchFamily="34" charset="0"/>
                <a:cs typeface="Arial" panose="020B0604020202020204" pitchFamily="34" charset="0"/>
              </a:rPr>
              <a:t>tashqi siyosatining yetakchi yo‘nalishlaridan biri Markaziy Osiyodagi yangi mustaqil davlatlar – Qozog‘iston, Qirg‘iziston, Tojikiston, Turkmaniston bilan do‘stlik, hamkorlik aloqalarini mustahkamlashga </a:t>
            </a:r>
            <a:r>
              <a:rPr lang="ms-MY" sz="1100" dirty="0" smtClean="0">
                <a:latin typeface="Arial" panose="020B0604020202020204" pitchFamily="34" charset="0"/>
                <a:cs typeface="Arial" panose="020B0604020202020204" pitchFamily="34" charset="0"/>
              </a:rPr>
              <a:t>qaratilgan</a:t>
            </a:r>
            <a:r>
              <a:rPr lang="ms-MY" sz="1100" dirty="0">
                <a:latin typeface="Arial" panose="020B0604020202020204" pitchFamily="34" charset="0"/>
                <a:cs typeface="Arial" panose="020B0604020202020204" pitchFamily="34" charset="0"/>
              </a:rPr>
              <a:t>. Mintaqadagi beshta davlat o‘rtasida o‘xshash jihatlar ko‘p. Tariximiz, madaniyatimiz, tilimiz, dinimizning birligi, tomirlarimizning tutashib ket- ganligi bu mamlakatlar xalqlarini bir-biriga yanada yaqinlashtirishning zaminidir</a:t>
            </a:r>
            <a:r>
              <a:rPr lang="ms-MY" sz="1100" dirty="0" smtClean="0">
                <a:latin typeface="Arial" panose="020B0604020202020204" pitchFamily="34" charset="0"/>
                <a:cs typeface="Arial" panose="020B0604020202020204" pitchFamily="34" charset="0"/>
              </a:rPr>
              <a:t>.</a:t>
            </a:r>
            <a:endParaRPr lang="en-US" sz="1100" dirty="0">
              <a:latin typeface="Arial" pitchFamily="34" charset="0"/>
              <a:cs typeface="Arial" pitchFamily="34" charset="0"/>
            </a:endParaRPr>
          </a:p>
        </p:txBody>
      </p:sp>
      <p:sp>
        <p:nvSpPr>
          <p:cNvPr id="5" name="Прямоугольник 4"/>
          <p:cNvSpPr/>
          <p:nvPr/>
        </p:nvSpPr>
        <p:spPr>
          <a:xfrm>
            <a:off x="2578101" y="631825"/>
            <a:ext cx="3124200" cy="2514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ms-MY" sz="1000" dirty="0">
                <a:latin typeface="Arial" panose="020B0604020202020204" pitchFamily="34" charset="0"/>
                <a:cs typeface="Arial" panose="020B0604020202020204" pitchFamily="34" charset="0"/>
              </a:rPr>
              <a:t>Yangi tarixiy sharoitlarda vujudga kelayotgan ijtimoiy-siyosiy jarayonlar Markaziy Osiyo mamlakatlari xalqlarining kelib chiqishi, ularning </a:t>
            </a:r>
            <a:r>
              <a:rPr lang="ms-MY" sz="1000" dirty="0" smtClean="0">
                <a:latin typeface="Arial" panose="020B0604020202020204" pitchFamily="34" charset="0"/>
                <a:cs typeface="Arial" panose="020B0604020202020204" pitchFamily="34" charset="0"/>
              </a:rPr>
              <a:t>tarixi, </a:t>
            </a:r>
            <a:r>
              <a:rPr lang="ms-MY" sz="1000" dirty="0">
                <a:latin typeface="Arial" panose="020B0604020202020204" pitchFamily="34" charset="0"/>
                <a:cs typeface="Arial" panose="020B0604020202020204" pitchFamily="34" charset="0"/>
              </a:rPr>
              <a:t>o‘ziga xos turmush tarzlari va yaqin qo‘shnichilik munosabatlariga har qachongidan boshqacharoq qarashni hayot taqozo eta boshladi. 1993-yilning yanvarida Prezident </a:t>
            </a:r>
            <a:r>
              <a:rPr lang="ms-MY" sz="1000" dirty="0" smtClean="0">
                <a:latin typeface="Arial" panose="020B0604020202020204" pitchFamily="34" charset="0"/>
                <a:cs typeface="Arial" panose="020B0604020202020204" pitchFamily="34" charset="0"/>
              </a:rPr>
              <a:t>I. </a:t>
            </a:r>
            <a:r>
              <a:rPr lang="ms-MY" sz="1000" dirty="0">
                <a:latin typeface="Arial" panose="020B0604020202020204" pitchFamily="34" charset="0"/>
                <a:cs typeface="Arial" panose="020B0604020202020204" pitchFamily="34" charset="0"/>
              </a:rPr>
              <a:t>Karimov tashabbusi bilan Markaziy Osiyo davlatlari rahbarlarining Toshkent uchrashuvi tashkil etildi. Oliy darajadagi bu uchrashuvda Markaziy Osiyo Hamdo‘stligiga asos solindi. Besh davlat – Qirg‘iziston, Qozog‘iston, O‘zbekiston, Tojikiston, Turkmaniston rahbarlari Hamdo‘stlik haqidagi bitimga imzo chekishdi. Buni mintaqa xalqlari zo‘r mamnuniyat bilan qarshi oldilar va </a:t>
            </a:r>
            <a:r>
              <a:rPr lang="ms-MY" sz="1000" dirty="0" smtClean="0">
                <a:latin typeface="Arial" panose="020B0604020202020204" pitchFamily="34" charset="0"/>
                <a:cs typeface="Arial" panose="020B0604020202020204" pitchFamily="34" charset="0"/>
              </a:rPr>
              <a:t>qo‘llab-quvvatladilar</a:t>
            </a:r>
            <a:r>
              <a:rPr lang="uz-Cyrl-UZ" sz="1000" dirty="0">
                <a:latin typeface="Arial" panose="020B0604020202020204" pitchFamily="34" charset="0"/>
                <a:cs typeface="Arial" panose="020B0604020202020204" pitchFamily="34" charset="0"/>
              </a:rPr>
              <a:t>.</a:t>
            </a:r>
            <a:endParaRPr lang="ru-RU" sz="1000" dirty="0">
              <a:solidFill>
                <a:schemeClr val="tx1"/>
              </a:solidFill>
              <a:latin typeface="Arial" panose="020B0604020202020204" pitchFamily="34" charset="0"/>
              <a:cs typeface="Arial" panose="020B0604020202020204" pitchFamily="34" charset="0"/>
            </a:endParaRPr>
          </a:p>
        </p:txBody>
      </p:sp>
      <p:sp>
        <p:nvSpPr>
          <p:cNvPr id="6" name="Прямоугольник 5"/>
          <p:cNvSpPr/>
          <p:nvPr/>
        </p:nvSpPr>
        <p:spPr>
          <a:xfrm>
            <a:off x="139701" y="79281"/>
            <a:ext cx="5486399"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8387" algn="ctr">
              <a:spcBef>
                <a:spcPts val="110"/>
              </a:spcBef>
            </a:pPr>
            <a:r>
              <a:rPr lang="ms-MY" sz="1400" b="1" dirty="0">
                <a:solidFill>
                  <a:srgbClr val="0070C0"/>
                </a:solidFill>
                <a:latin typeface="Arial" panose="020B0604020202020204" pitchFamily="34" charset="0"/>
                <a:cs typeface="Arial" panose="020B0604020202020204" pitchFamily="34" charset="0"/>
              </a:rPr>
              <a:t>Markaziy Osiyo mamlakatlari bilan hamkorlikning yo‘lga qo‘yilishi. </a:t>
            </a:r>
            <a:endParaRPr lang="en-US" sz="1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44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3500" y="98425"/>
            <a:ext cx="5638800" cy="313868"/>
          </a:xfrm>
          <a:prstGeom prst="rect">
            <a:avLst/>
          </a:prstGeom>
        </p:spPr>
        <p:txBody>
          <a:bodyPr wrap="square">
            <a:spAutoFit/>
          </a:bodyPr>
          <a:lstStyle/>
          <a:p>
            <a:pPr marL="18387" algn="ctr">
              <a:lnSpc>
                <a:spcPts val="1952"/>
              </a:lnSpc>
              <a:spcBef>
                <a:spcPts val="110"/>
              </a:spcBef>
            </a:pPr>
            <a:r>
              <a:rPr lang="ms-MY" sz="1000" b="1" dirty="0" smtClean="0">
                <a:solidFill>
                  <a:schemeClr val="bg1"/>
                </a:solidFill>
                <a:latin typeface="Arial" panose="020B0604020202020204" pitchFamily="34" charset="0"/>
                <a:cs typeface="Arial" panose="020B0604020202020204" pitchFamily="34" charset="0"/>
              </a:rPr>
              <a:t>MARKAZIY OSIYO MAMLAKATLARI BILAN HAMKORLIKNING YO‘LGA QO‘YILISHI. </a:t>
            </a:r>
            <a:endParaRPr lang="en-US" sz="1000" b="1" dirty="0">
              <a:solidFill>
                <a:schemeClr val="bg1"/>
              </a:solidFill>
              <a:latin typeface="Arial" panose="020B0604020202020204" pitchFamily="34" charset="0"/>
              <a:cs typeface="Arial" panose="020B0604020202020204" pitchFamily="34" charset="0"/>
            </a:endParaRPr>
          </a:p>
        </p:txBody>
      </p:sp>
      <p:sp>
        <p:nvSpPr>
          <p:cNvPr id="2" name="Прямоугольник 1"/>
          <p:cNvSpPr/>
          <p:nvPr/>
        </p:nvSpPr>
        <p:spPr>
          <a:xfrm>
            <a:off x="139700" y="631825"/>
            <a:ext cx="5486400" cy="2514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ms-MY" sz="1400" dirty="0" smtClean="0">
                <a:latin typeface="Arial" pitchFamily="34" charset="0"/>
                <a:cs typeface="Arial" pitchFamily="34" charset="0"/>
              </a:rPr>
              <a:t>    </a:t>
            </a:r>
            <a:r>
              <a:rPr lang="ms-MY" sz="1400" dirty="0">
                <a:latin typeface="Arial" panose="020B0604020202020204" pitchFamily="34" charset="0"/>
                <a:cs typeface="Arial" panose="020B0604020202020204" pitchFamily="34" charset="0"/>
              </a:rPr>
              <a:t>Markaziy Osiyo davlatlari rahbarlari 1993-yil Qozog‘iston </a:t>
            </a:r>
            <a:r>
              <a:rPr lang="ms-MY" sz="1400" dirty="0" smtClean="0">
                <a:latin typeface="Arial" panose="020B0604020202020204" pitchFamily="34" charset="0"/>
                <a:cs typeface="Arial" panose="020B0604020202020204" pitchFamily="34" charset="0"/>
              </a:rPr>
              <a:t>Respublikasining </a:t>
            </a:r>
            <a:r>
              <a:rPr lang="ms-MY" sz="1400" dirty="0">
                <a:latin typeface="Arial" panose="020B0604020202020204" pitchFamily="34" charset="0"/>
                <a:cs typeface="Arial" panose="020B0604020202020204" pitchFamily="34" charset="0"/>
              </a:rPr>
              <a:t>Qizil O‘rda shahrida, 1994-yil Nukus shahrida, 1995-yil Turkmaniston Respublikasining Toshhovuz shahrida, 1995-yil yana Nukus shahrida Orol dengizi muammosiga bag‘ishlangan uchrashuvlar o‘tkazdilar va bu borada amaliy ishlar olib bora boshladilar. 1999-yil Turkmaniston Prezidentining saroyida Orolni qutqarish Xalqaro jamg‘armasining majlisi bo‘lib o‘tdi. Majlisda ekologik falokat mintaqasidagi vaziyatni barqarorlashtirish borasida hamkorlikni rivojlantirish masalalari muhokama qilindi. Davlat rahbarlari o‘zaro hamkorlik, mintaqaviy xavfsizlik va xalqaro miqyosdagi masalalar yuzasidan ham fikr </a:t>
            </a:r>
            <a:r>
              <a:rPr lang="ms-MY" sz="1400" dirty="0" smtClean="0">
                <a:latin typeface="Arial" panose="020B0604020202020204" pitchFamily="34" charset="0"/>
                <a:cs typeface="Arial" panose="020B0604020202020204" pitchFamily="34" charset="0"/>
              </a:rPr>
              <a:t>almashdilar.</a:t>
            </a:r>
            <a:endParaRPr lang="ru-RU" sz="1400" dirty="0">
              <a:latin typeface="Arial" pitchFamily="34" charset="0"/>
              <a:cs typeface="Arial" pitchFamily="34" charset="0"/>
            </a:endParaRPr>
          </a:p>
        </p:txBody>
      </p:sp>
    </p:spTree>
    <p:extLst>
      <p:ext uri="{BB962C8B-B14F-4D97-AF65-F5344CB8AC3E}">
        <p14:creationId xmlns:p14="http://schemas.microsoft.com/office/powerpoint/2010/main" val="141507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33743" y="174625"/>
            <a:ext cx="5568557" cy="185948"/>
          </a:xfrm>
          <a:prstGeom prst="rect">
            <a:avLst/>
          </a:prstGeom>
        </p:spPr>
        <p:txBody>
          <a:bodyPr vert="horz" wrap="square" lIns="0" tIns="16510" rIns="0" bIns="0" rtlCol="0">
            <a:spAutoFit/>
          </a:bodyPr>
          <a:lstStyle/>
          <a:p>
            <a:pPr marL="12700">
              <a:lnSpc>
                <a:spcPct val="100000"/>
              </a:lnSpc>
              <a:spcBef>
                <a:spcPts val="130"/>
              </a:spcBef>
            </a:pPr>
            <a:r>
              <a:rPr lang="ms-MY" sz="1100" dirty="0" smtClean="0"/>
              <a:t>MARKAZIY OSIYO MAMLAKATLARI BILAN HAMKORLIKNING YO‘LGA QO‘YILISHI. </a:t>
            </a:r>
            <a:endParaRPr lang="en-US" sz="1100" spc="5" dirty="0">
              <a:latin typeface="Arial" panose="020B0604020202020204" pitchFamily="34" charset="0"/>
              <a:cs typeface="Arial" panose="020B0604020202020204" pitchFamily="34" charset="0"/>
            </a:endParaRPr>
          </a:p>
        </p:txBody>
      </p:sp>
      <p:sp>
        <p:nvSpPr>
          <p:cNvPr id="3" name="Прямоугольник 2"/>
          <p:cNvSpPr/>
          <p:nvPr/>
        </p:nvSpPr>
        <p:spPr>
          <a:xfrm>
            <a:off x="133743" y="571081"/>
            <a:ext cx="4114799" cy="2492990"/>
          </a:xfrm>
          <a:prstGeom prst="rect">
            <a:avLst/>
          </a:prstGeom>
        </p:spPr>
        <p:txBody>
          <a:bodyPr wrap="square">
            <a:spAutoFit/>
          </a:bodyPr>
          <a:lstStyle/>
          <a:p>
            <a:pPr algn="just"/>
            <a:r>
              <a:rPr lang="ms-MY" sz="1300" dirty="0" smtClean="0">
                <a:solidFill>
                  <a:srgbClr val="00B0F0"/>
                </a:solidFill>
                <a:latin typeface="Arial" pitchFamily="34" charset="0"/>
                <a:cs typeface="Arial" pitchFamily="34" charset="0"/>
              </a:rPr>
              <a:t>   </a:t>
            </a:r>
            <a:r>
              <a:rPr lang="ms-MY" sz="1300" dirty="0">
                <a:latin typeface="Arial" panose="020B0604020202020204" pitchFamily="34" charset="0"/>
                <a:cs typeface="Arial" panose="020B0604020202020204" pitchFamily="34" charset="0"/>
              </a:rPr>
              <a:t>2017-yilda O‘zbekiston Prezidenti Sh. Mirziyoyev tashabbusi bilan O‘zbekistonning qo‘shni davlatlar bilan munosabatida yangi davr boshlandi. Shu yilning o‘zida Qozog‘iston, Turkmaniston va Qirg‘iziston davlatlariga O‘zbekiston Prezidentining rasmiy tashriflari amalga oshirildi. 2018-yil mart oyida esa Tojikistonda oliy darajadagi uchrashuv amalga oshirildi. Bundan tashqari, 2017-yil Samarqandda BMT </a:t>
            </a:r>
            <a:r>
              <a:rPr lang="ms-MY" sz="1300" dirty="0" smtClean="0">
                <a:latin typeface="Arial" panose="020B0604020202020204" pitchFamily="34" charset="0"/>
                <a:cs typeface="Arial" panose="020B0604020202020204" pitchFamily="34" charset="0"/>
              </a:rPr>
              <a:t>homiyligida «Markaziy </a:t>
            </a:r>
            <a:r>
              <a:rPr lang="ms-MY" sz="1300" dirty="0">
                <a:latin typeface="Arial" panose="020B0604020202020204" pitchFamily="34" charset="0"/>
                <a:cs typeface="Arial" panose="020B0604020202020204" pitchFamily="34" charset="0"/>
              </a:rPr>
              <a:t>Osiyo: yagona tarix va umumiy kelajak, barqaror rivojlanish va taraqqiyot yo‘lidagi hamkorlik» mavzusida anjuman bo‘ldi. Unda 500 nafar xorijiy ishtirokchilar </a:t>
            </a:r>
            <a:r>
              <a:rPr lang="ms-MY" sz="1300" dirty="0" smtClean="0">
                <a:latin typeface="Arial" panose="020B0604020202020204" pitchFamily="34" charset="0"/>
                <a:cs typeface="Arial" panose="020B0604020202020204" pitchFamily="34" charset="0"/>
              </a:rPr>
              <a:t>qatnashdi.</a:t>
            </a:r>
            <a:endParaRPr lang="ru-RU" sz="1300" dirty="0">
              <a:solidFill>
                <a:srgbClr val="00B0F0"/>
              </a:solidFill>
              <a:latin typeface="Arial" pitchFamily="34" charset="0"/>
              <a:cs typeface="Arial" pitchFamily="34" charset="0"/>
            </a:endParaRPr>
          </a:p>
        </p:txBody>
      </p:sp>
      <p:pic>
        <p:nvPicPr>
          <p:cNvPr id="4098" name="Picture 2" descr="https://xs.uz/upload/post/2018/07/05/02890d1357636a1cb5f45a96569fac6707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8137" y="766016"/>
            <a:ext cx="1377558" cy="9720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xs.uz/upload/post/2018/03/15/45350bd35a86a704cc8ad0598383304403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7732" y="2003425"/>
            <a:ext cx="1398368" cy="9209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158" y="117727"/>
            <a:ext cx="4720342" cy="332142"/>
          </a:xfrm>
          <a:prstGeom prst="rect">
            <a:avLst/>
          </a:prstGeom>
        </p:spPr>
        <p:txBody>
          <a:bodyPr vert="horz" wrap="square" lIns="0" tIns="16510" rIns="0" bIns="0" rtlCol="0">
            <a:spAutoFit/>
          </a:bodyPr>
          <a:lstStyle/>
          <a:p>
            <a:pPr marL="12700" algn="ctr">
              <a:lnSpc>
                <a:spcPct val="100000"/>
              </a:lnSpc>
              <a:spcBef>
                <a:spcPts val="130"/>
              </a:spcBef>
            </a:pPr>
            <a:r>
              <a:rPr lang="ms-MY" dirty="0"/>
              <a:t>O‘zbekiston – </a:t>
            </a:r>
            <a:r>
              <a:rPr lang="ms-MY" dirty="0" smtClean="0"/>
              <a:t>Qozog‘iston </a:t>
            </a:r>
            <a:endParaRPr spc="20" dirty="0">
              <a:latin typeface="Arial" panose="020B0604020202020204" pitchFamily="34" charset="0"/>
              <a:cs typeface="Arial" panose="020B0604020202020204" pitchFamily="34" charset="0"/>
            </a:endParaRPr>
          </a:p>
        </p:txBody>
      </p:sp>
      <p:sp>
        <p:nvSpPr>
          <p:cNvPr id="5" name="Прямоугольник 4"/>
          <p:cNvSpPr/>
          <p:nvPr/>
        </p:nvSpPr>
        <p:spPr>
          <a:xfrm>
            <a:off x="1892300" y="600007"/>
            <a:ext cx="3873500" cy="2462213"/>
          </a:xfrm>
          <a:prstGeom prst="rect">
            <a:avLst/>
          </a:prstGeom>
        </p:spPr>
        <p:txBody>
          <a:bodyPr wrap="square">
            <a:spAutoFit/>
          </a:bodyPr>
          <a:lstStyle/>
          <a:p>
            <a:pPr algn="just"/>
            <a:r>
              <a:rPr lang="ms-MY" sz="1100" dirty="0">
                <a:latin typeface="Arial" panose="020B0604020202020204" pitchFamily="34" charset="0"/>
                <a:cs typeface="Arial" panose="020B0604020202020204" pitchFamily="34" charset="0"/>
              </a:rPr>
              <a:t>O‘zbekistonning Qozog‘iston bilan ikki tomonlama munosabatlari 1992-yil iyunda Turkiston shahrida O‘zbekiston Prezidentining Qozog‘istonga rasmiy davlat tashrifi paytida N.Nazarboyev bilan I.Karimov tomonidan imzolangan O‘zbekiston Respublikasi bilan Qozog‘iston Respublikasi o‘rtasida do‘stlik va hamkorlik to‘g‘risidagi shartnoma asosida mustahkamlanib bordi. Qozog‘iston Prezidenti </a:t>
            </a:r>
            <a:r>
              <a:rPr lang="ms-MY" sz="1100" dirty="0" smtClean="0">
                <a:latin typeface="Arial" panose="020B0604020202020204" pitchFamily="34" charset="0"/>
                <a:cs typeface="Arial" panose="020B0604020202020204" pitchFamily="34" charset="0"/>
              </a:rPr>
              <a:t>N.Nazarboyev </a:t>
            </a:r>
            <a:r>
              <a:rPr lang="ms-MY" sz="1100" dirty="0">
                <a:latin typeface="Arial" panose="020B0604020202020204" pitchFamily="34" charset="0"/>
                <a:cs typeface="Arial" panose="020B0604020202020204" pitchFamily="34" charset="0"/>
              </a:rPr>
              <a:t>1994-yil yanvarda rasmiy davlat tashrifi bilan O‘zbekistonda </a:t>
            </a:r>
            <a:r>
              <a:rPr lang="ms-MY" sz="1100" dirty="0" smtClean="0">
                <a:latin typeface="Arial" panose="020B0604020202020204" pitchFamily="34" charset="0"/>
                <a:cs typeface="Arial" panose="020B0604020202020204" pitchFamily="34" charset="0"/>
              </a:rPr>
              <a:t>bo‘ldi</a:t>
            </a:r>
            <a:r>
              <a:rPr lang="ms-MY" sz="1100" dirty="0">
                <a:latin typeface="Arial" panose="020B0604020202020204" pitchFamily="34" charset="0"/>
                <a:cs typeface="Arial" panose="020B0604020202020204" pitchFamily="34" charset="0"/>
              </a:rPr>
              <a:t>. Ikki Prezident O‘zbekiston bilan Qozog‘iston o‘rtasida tovarlar, </a:t>
            </a:r>
            <a:r>
              <a:rPr lang="ms-MY" sz="1100" dirty="0" smtClean="0">
                <a:latin typeface="Arial" panose="020B0604020202020204" pitchFamily="34" charset="0"/>
                <a:cs typeface="Arial" panose="020B0604020202020204" pitchFamily="34" charset="0"/>
              </a:rPr>
              <a:t>xizmatlar</a:t>
            </a:r>
            <a:r>
              <a:rPr lang="ms-MY" sz="1100" dirty="0">
                <a:latin typeface="Arial" panose="020B0604020202020204" pitchFamily="34" charset="0"/>
                <a:cs typeface="Arial" panose="020B0604020202020204" pitchFamily="34" charset="0"/>
              </a:rPr>
              <a:t>, sarmoyalar va ishchi kuchlarning erkin o‘tib turishini nazarda tutuvchi hamda o‘zaro kelishilgan kredit, hisob – kitob, byudjet, soliq, narx, boj va valyuta siyosatini ta’minlash to‘g‘risida shartnomani imzoladilar. </a:t>
            </a:r>
            <a:endParaRPr lang="ru-RU" sz="1100" dirty="0">
              <a:latin typeface="Arial" pitchFamily="34" charset="0"/>
              <a:cs typeface="Arial" pitchFamily="34" charset="0"/>
            </a:endParaRPr>
          </a:p>
        </p:txBody>
      </p:sp>
      <p:pic>
        <p:nvPicPr>
          <p:cNvPr id="1026" name="Picture 2" descr="https://www.uzavtoyul.uz/uploads/post/5718d56407a3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445" y="600008"/>
            <a:ext cx="1600200" cy="11748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to: Qozog‘iston prezidentining rasmiy say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51" y="1924965"/>
            <a:ext cx="1604694" cy="1012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339" y="130256"/>
            <a:ext cx="4072271" cy="332142"/>
          </a:xfrm>
          <a:prstGeom prst="rect">
            <a:avLst/>
          </a:prstGeom>
        </p:spPr>
        <p:txBody>
          <a:bodyPr vert="horz" wrap="square" lIns="0" tIns="16510" rIns="0" bIns="0" rtlCol="0">
            <a:spAutoFit/>
          </a:bodyPr>
          <a:lstStyle/>
          <a:p>
            <a:pPr marL="12700" algn="ctr">
              <a:lnSpc>
                <a:spcPct val="100000"/>
              </a:lnSpc>
              <a:spcBef>
                <a:spcPts val="130"/>
              </a:spcBef>
            </a:pPr>
            <a:r>
              <a:rPr lang="ms-MY" sz="2000" dirty="0"/>
              <a:t>O‘zbekiston – Qozog‘iston</a:t>
            </a:r>
            <a:endParaRPr spc="20" dirty="0">
              <a:latin typeface="Arial" panose="020B0604020202020204" pitchFamily="34" charset="0"/>
              <a:cs typeface="Arial" panose="020B0604020202020204" pitchFamily="34" charset="0"/>
            </a:endParaRPr>
          </a:p>
        </p:txBody>
      </p:sp>
      <p:sp>
        <p:nvSpPr>
          <p:cNvPr id="3" name="Прямоугольник 2"/>
          <p:cNvSpPr/>
          <p:nvPr/>
        </p:nvSpPr>
        <p:spPr>
          <a:xfrm>
            <a:off x="139700" y="631825"/>
            <a:ext cx="4114800" cy="2438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ms-MY" sz="1100" dirty="0">
                <a:latin typeface="Arial" panose="020B0604020202020204" pitchFamily="34" charset="0"/>
                <a:cs typeface="Arial" panose="020B0604020202020204" pitchFamily="34" charset="0"/>
              </a:rPr>
              <a:t> 1998-yil oktabrda O‘zbekiston va Qozog‘iston o‘rtasida abadiy do‘stlik shartnomasi imzolandi. O‘zbekiston va Qozog‘iston Prezidentlarining Toshkentda 2000-yil bo‘lgan uchrashuvida ikki davlat chegaralarini aniq belgilab olishga bag‘ishlangan uchrashuvi bo‘ldi. Muzokaralar yakunida «O‘zbekiston Respublikasi Prezidenti va Qozog‘iston Respublikasi Prezi-dentining qo‘shma bayonoti» imzolandi</a:t>
            </a:r>
            <a:r>
              <a:rPr lang="ms-MY" sz="1100" dirty="0" smtClean="0">
                <a:latin typeface="Arial" panose="020B0604020202020204" pitchFamily="34" charset="0"/>
                <a:cs typeface="Arial" panose="020B0604020202020204" pitchFamily="34" charset="0"/>
              </a:rPr>
              <a:t>. </a:t>
            </a:r>
            <a:r>
              <a:rPr lang="ms-MY" sz="1100" dirty="0">
                <a:latin typeface="Arial" panose="020B0604020202020204" pitchFamily="34" charset="0"/>
                <a:cs typeface="Arial" panose="020B0604020202020204" pitchFamily="34" charset="0"/>
              </a:rPr>
              <a:t>2001-yil O‘zbekiston Prezident I.Karimov rasmiy tashrif bilan </a:t>
            </a:r>
            <a:r>
              <a:rPr lang="ms-MY" sz="1100" dirty="0" smtClean="0">
                <a:latin typeface="Arial" panose="020B0604020202020204" pitchFamily="34" charset="0"/>
                <a:cs typeface="Arial" panose="020B0604020202020204" pitchFamily="34" charset="0"/>
              </a:rPr>
              <a:t>Qozog‘istonda </a:t>
            </a:r>
            <a:r>
              <a:rPr lang="ms-MY" sz="1100" dirty="0">
                <a:latin typeface="Arial" panose="020B0604020202020204" pitchFamily="34" charset="0"/>
                <a:cs typeface="Arial" panose="020B0604020202020204" pitchFamily="34" charset="0"/>
              </a:rPr>
              <a:t>bo‘ldi. Ikki davlat Prezidentlari </a:t>
            </a:r>
            <a:r>
              <a:rPr lang="ms-MY" sz="1100" dirty="0" smtClean="0">
                <a:latin typeface="Arial" panose="020B0604020202020204" pitchFamily="34" charset="0"/>
                <a:cs typeface="Arial" panose="020B0604020202020204" pitchFamily="34" charset="0"/>
              </a:rPr>
              <a:t>O‘zbekiston-Qozog‘iston </a:t>
            </a:r>
            <a:r>
              <a:rPr lang="ms-MY" sz="1100" dirty="0">
                <a:latin typeface="Arial" panose="020B0604020202020204" pitchFamily="34" charset="0"/>
                <a:cs typeface="Arial" panose="020B0604020202020204" pitchFamily="34" charset="0"/>
              </a:rPr>
              <a:t>davlat chegarasi to‘g‘risida Shartnomani imzoladilar. 2440 km uzunlikdagi </a:t>
            </a:r>
            <a:r>
              <a:rPr lang="ms-MY" sz="1100" dirty="0" smtClean="0">
                <a:latin typeface="Arial" panose="020B0604020202020204" pitchFamily="34" charset="0"/>
                <a:cs typeface="Arial" panose="020B0604020202020204" pitchFamily="34" charset="0"/>
              </a:rPr>
              <a:t>O‘zbekistonning </a:t>
            </a:r>
            <a:r>
              <a:rPr lang="ms-MY" sz="1100" dirty="0">
                <a:latin typeface="Arial" panose="020B0604020202020204" pitchFamily="34" charset="0"/>
                <a:cs typeface="Arial" panose="020B0604020202020204" pitchFamily="34" charset="0"/>
              </a:rPr>
              <a:t>Qozog‘iston bilan </a:t>
            </a:r>
            <a:r>
              <a:rPr lang="ms-MY" sz="1100" dirty="0" smtClean="0">
                <a:latin typeface="Arial" panose="020B0604020202020204" pitchFamily="34" charset="0"/>
                <a:cs typeface="Arial" panose="020B0604020202020204" pitchFamily="34" charset="0"/>
              </a:rPr>
              <a:t>hamkorligi chegaraning 96 % belgilab olindi. </a:t>
            </a:r>
            <a:r>
              <a:rPr lang="ms-MY" sz="1100" dirty="0">
                <a:latin typeface="Arial" panose="020B0604020202020204" pitchFamily="34" charset="0"/>
                <a:cs typeface="Arial" panose="020B0604020202020204" pitchFamily="34" charset="0"/>
              </a:rPr>
              <a:t>Qolgan qismini kelishuv asosida delimitatsiya qilishga kelishildi. 2002-yil </a:t>
            </a:r>
            <a:r>
              <a:rPr lang="ms-MY" sz="1100" dirty="0" smtClean="0">
                <a:latin typeface="Arial" panose="020B0604020202020204" pitchFamily="34" charset="0"/>
                <a:cs typeface="Arial" panose="020B0604020202020204" pitchFamily="34" charset="0"/>
              </a:rPr>
              <a:t>I. </a:t>
            </a:r>
            <a:r>
              <a:rPr lang="ms-MY" sz="1100" dirty="0">
                <a:latin typeface="Arial" panose="020B0604020202020204" pitchFamily="34" charset="0"/>
                <a:cs typeface="Arial" panose="020B0604020202020204" pitchFamily="34" charset="0"/>
              </a:rPr>
              <a:t>Karimov Ostona shahriga tashrif buyurdi. </a:t>
            </a:r>
            <a:endParaRPr lang="ru-RU" sz="1100" dirty="0">
              <a:latin typeface="Arial" panose="020B0604020202020204" pitchFamily="34" charset="0"/>
              <a:cs typeface="Arial" panose="020B0604020202020204" pitchFamily="34" charset="0"/>
            </a:endParaRPr>
          </a:p>
        </p:txBody>
      </p:sp>
      <p:pic>
        <p:nvPicPr>
          <p:cNvPr id="2050" name="Picture 2" descr="https://uza.uz/upload/medialibrary/4b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9810" y="784225"/>
            <a:ext cx="1371600" cy="8641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fledu.uz/wp-content/uploads/2019/05/5e020b23-cb65-e0e4-f0fb-81381d4f42c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9810" y="1877939"/>
            <a:ext cx="1371600" cy="938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 y="109488"/>
            <a:ext cx="5117466" cy="293670"/>
          </a:xfrm>
          <a:prstGeom prst="rect">
            <a:avLst/>
          </a:prstGeom>
        </p:spPr>
        <p:txBody>
          <a:bodyPr vert="horz" wrap="square" lIns="0" tIns="16510" rIns="0" bIns="0" rtlCol="0">
            <a:spAutoFit/>
          </a:bodyPr>
          <a:lstStyle/>
          <a:p>
            <a:pPr marL="12700" algn="ctr">
              <a:lnSpc>
                <a:spcPct val="100000"/>
              </a:lnSpc>
              <a:spcBef>
                <a:spcPts val="130"/>
              </a:spcBef>
            </a:pPr>
            <a:r>
              <a:rPr lang="ms-MY" sz="1800" dirty="0"/>
              <a:t>O‘zbekiston – Qozog‘iston</a:t>
            </a:r>
            <a:endParaRPr lang="en-US" sz="1800" spc="2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358900" y="555625"/>
            <a:ext cx="4343400" cy="2590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100" dirty="0" smtClean="0">
                <a:latin typeface="Arial" pitchFamily="34" charset="0"/>
                <a:cs typeface="Arial" pitchFamily="34" charset="0"/>
              </a:rPr>
              <a:t>   </a:t>
            </a:r>
            <a:r>
              <a:rPr lang="ms-MY" sz="1100" dirty="0">
                <a:latin typeface="Arial" panose="020B0604020202020204" pitchFamily="34" charset="0"/>
                <a:cs typeface="Arial" panose="020B0604020202020204" pitchFamily="34" charset="0"/>
              </a:rPr>
              <a:t>«</a:t>
            </a:r>
            <a:r>
              <a:rPr lang="ms-MY" sz="1100" dirty="0" smtClean="0">
                <a:latin typeface="Arial" panose="020B0604020202020204" pitchFamily="34" charset="0"/>
                <a:cs typeface="Arial" panose="020B0604020202020204" pitchFamily="34" charset="0"/>
              </a:rPr>
              <a:t>O‘zbekiston-Qozog‘iston </a:t>
            </a:r>
            <a:r>
              <a:rPr lang="ms-MY" sz="1100" dirty="0">
                <a:latin typeface="Arial" panose="020B0604020202020204" pitchFamily="34" charset="0"/>
                <a:cs typeface="Arial" panose="020B0604020202020204" pitchFamily="34" charset="0"/>
              </a:rPr>
              <a:t>davlat chegaralarining alohida uchastkalari to‘g‘risida bitim» imzolandi va ikki mamlakat o‘rtasidagi chegaraga oid dolzarb masalalar huquqiy </a:t>
            </a:r>
            <a:r>
              <a:rPr lang="ms-MY" sz="1100" dirty="0" smtClean="0">
                <a:latin typeface="Arial" panose="020B0604020202020204" pitchFamily="34" charset="0"/>
                <a:cs typeface="Arial" panose="020B0604020202020204" pitchFamily="34" charset="0"/>
              </a:rPr>
              <a:t>jihatdan </a:t>
            </a:r>
            <a:r>
              <a:rPr lang="ms-MY" sz="1100" dirty="0">
                <a:latin typeface="Arial" panose="020B0604020202020204" pitchFamily="34" charset="0"/>
                <a:cs typeface="Arial" panose="020B0604020202020204" pitchFamily="34" charset="0"/>
              </a:rPr>
              <a:t>o‘z yechimini topdi. Qozog‘iston O‘zbekiston uchun Markaziy </a:t>
            </a:r>
            <a:r>
              <a:rPr lang="ms-MY" sz="1100" dirty="0" smtClean="0">
                <a:latin typeface="Arial" panose="020B0604020202020204" pitchFamily="34" charset="0"/>
                <a:cs typeface="Arial" panose="020B0604020202020204" pitchFamily="34" charset="0"/>
              </a:rPr>
              <a:t>Osiyodagi </a:t>
            </a:r>
            <a:r>
              <a:rPr lang="ms-MY" sz="1100" dirty="0">
                <a:latin typeface="Arial" panose="020B0604020202020204" pitchFamily="34" charset="0"/>
                <a:cs typeface="Arial" panose="020B0604020202020204" pitchFamily="34" charset="0"/>
              </a:rPr>
              <a:t>muhim hamkorlardan biri </a:t>
            </a:r>
            <a:r>
              <a:rPr lang="ms-MY" sz="1100" dirty="0" smtClean="0">
                <a:latin typeface="Arial" panose="020B0604020202020204" pitchFamily="34" charset="0"/>
                <a:cs typeface="Arial" panose="020B0604020202020204" pitchFamily="34" charset="0"/>
              </a:rPr>
              <a:t>hisoblanadi</a:t>
            </a:r>
            <a:r>
              <a:rPr lang="ms-MY" sz="1100" dirty="0">
                <a:latin typeface="Arial" panose="020B0604020202020204" pitchFamily="34" charset="0"/>
                <a:cs typeface="Arial" panose="020B0604020202020204" pitchFamily="34" charset="0"/>
              </a:rPr>
              <a:t>. 2013-yil imzolangan </a:t>
            </a:r>
            <a:r>
              <a:rPr lang="ms-MY" sz="1100" dirty="0" smtClean="0">
                <a:latin typeface="Arial" panose="020B0604020202020204" pitchFamily="34" charset="0"/>
                <a:cs typeface="Arial" panose="020B0604020202020204" pitchFamily="34" charset="0"/>
              </a:rPr>
              <a:t>O‘zbekiston  </a:t>
            </a:r>
            <a:r>
              <a:rPr lang="ms-MY" sz="1100" dirty="0">
                <a:latin typeface="Arial" panose="020B0604020202020204" pitchFamily="34" charset="0"/>
                <a:cs typeface="Arial" panose="020B0604020202020204" pitchFamily="34" charset="0"/>
              </a:rPr>
              <a:t>bilan </a:t>
            </a:r>
            <a:r>
              <a:rPr lang="ms-MY" sz="1100" dirty="0" smtClean="0">
                <a:latin typeface="Arial" panose="020B0604020202020204" pitchFamily="34" charset="0"/>
                <a:cs typeface="Arial" panose="020B0604020202020204" pitchFamily="34" charset="0"/>
              </a:rPr>
              <a:t>Qozog‘iston o‘rtasida </a:t>
            </a:r>
            <a:r>
              <a:rPr lang="ms-MY" sz="1100" dirty="0">
                <a:latin typeface="Arial" panose="020B0604020202020204" pitchFamily="34" charset="0"/>
                <a:cs typeface="Arial" panose="020B0604020202020204" pitchFamily="34" charset="0"/>
              </a:rPr>
              <a:t>Strategik </a:t>
            </a:r>
            <a:r>
              <a:rPr lang="ms-MY" sz="1100" dirty="0" smtClean="0">
                <a:latin typeface="Arial" panose="020B0604020202020204" pitchFamily="34" charset="0"/>
                <a:cs typeface="Arial" panose="020B0604020202020204" pitchFamily="34" charset="0"/>
              </a:rPr>
              <a:t>sheriklik </a:t>
            </a:r>
            <a:r>
              <a:rPr lang="ms-MY" sz="1100" dirty="0">
                <a:latin typeface="Arial" panose="020B0604020202020204" pitchFamily="34" charset="0"/>
                <a:cs typeface="Arial" panose="020B0604020202020204" pitchFamily="34" charset="0"/>
              </a:rPr>
              <a:t>to‘g‘risidagi shartnoma ham o‘ta muhim hujjatlar sirasiga kiradi. 2014-yil O‘zbekiston </a:t>
            </a:r>
            <a:r>
              <a:rPr lang="ms-MY" sz="1100" dirty="0" smtClean="0">
                <a:latin typeface="Arial" panose="020B0604020202020204" pitchFamily="34" charset="0"/>
                <a:cs typeface="Arial" panose="020B0604020202020204" pitchFamily="34" charset="0"/>
              </a:rPr>
              <a:t>Prezidenti I. </a:t>
            </a:r>
            <a:r>
              <a:rPr lang="ms-MY" sz="1100" dirty="0">
                <a:latin typeface="Arial" panose="020B0604020202020204" pitchFamily="34" charset="0"/>
                <a:cs typeface="Arial" panose="020B0604020202020204" pitchFamily="34" charset="0"/>
              </a:rPr>
              <a:t>Karimov </a:t>
            </a:r>
            <a:r>
              <a:rPr lang="ms-MY" sz="1100" dirty="0" smtClean="0">
                <a:latin typeface="Arial" panose="020B0604020202020204" pitchFamily="34" charset="0"/>
                <a:cs typeface="Arial" panose="020B0604020202020204" pitchFamily="34" charset="0"/>
              </a:rPr>
              <a:t>rasmiy </a:t>
            </a:r>
            <a:r>
              <a:rPr lang="ms-MY" sz="1100" dirty="0">
                <a:latin typeface="Arial" panose="020B0604020202020204" pitchFamily="34" charset="0"/>
                <a:cs typeface="Arial" panose="020B0604020202020204" pitchFamily="34" charset="0"/>
              </a:rPr>
              <a:t>tashrif bilan Qozog‘iston Respublikasida bo‘ldi. 2017-yil iyunda </a:t>
            </a:r>
            <a:r>
              <a:rPr lang="ms-MY" sz="1100" dirty="0" smtClean="0">
                <a:latin typeface="Arial" panose="020B0604020202020204" pitchFamily="34" charset="0"/>
                <a:cs typeface="Arial" panose="020B0604020202020204" pitchFamily="34" charset="0"/>
              </a:rPr>
              <a:t>ShHTning </a:t>
            </a:r>
            <a:r>
              <a:rPr lang="ms-MY" sz="1100" dirty="0">
                <a:latin typeface="Arial" panose="020B0604020202020204" pitchFamily="34" charset="0"/>
                <a:cs typeface="Arial" panose="020B0604020202020204" pitchFamily="34" charset="0"/>
              </a:rPr>
              <a:t>Ostona sammiti munosabati bilan, Sh.Mirziyoyev Qozog‘istonda bo‘ldi. 2017-yil sentabrda Qozog‘iston Prezidenti </a:t>
            </a:r>
            <a:r>
              <a:rPr lang="ms-MY" sz="1100" dirty="0" smtClean="0">
                <a:latin typeface="Arial" panose="020B0604020202020204" pitchFamily="34" charset="0"/>
                <a:cs typeface="Arial" panose="020B0604020202020204" pitchFamily="34" charset="0"/>
              </a:rPr>
              <a:t>N. </a:t>
            </a:r>
            <a:r>
              <a:rPr lang="ms-MY" sz="1100" dirty="0">
                <a:latin typeface="Arial" panose="020B0604020202020204" pitchFamily="34" charset="0"/>
                <a:cs typeface="Arial" panose="020B0604020202020204" pitchFamily="34" charset="0"/>
              </a:rPr>
              <a:t>Nazarboyev rasmiy tashrif bilan O‘zbekistonga keldi. O‘zbekiston va Qozog‘iston prezidentlari uchrashuvi yakunlari bo‘yicha qator hujjatlar imzolandi. </a:t>
            </a:r>
            <a:r>
              <a:rPr lang="ms-MY" sz="1100" dirty="0" smtClean="0">
                <a:latin typeface="Arial" panose="020B0604020202020204" pitchFamily="34" charset="0"/>
                <a:cs typeface="Arial" panose="020B0604020202020204" pitchFamily="34" charset="0"/>
              </a:rPr>
              <a:t>Sh. </a:t>
            </a:r>
            <a:r>
              <a:rPr lang="ms-MY" sz="1100" dirty="0">
                <a:latin typeface="Arial" panose="020B0604020202020204" pitchFamily="34" charset="0"/>
                <a:cs typeface="Arial" panose="020B0604020202020204" pitchFamily="34" charset="0"/>
              </a:rPr>
              <a:t>Mirziyoyev </a:t>
            </a:r>
            <a:r>
              <a:rPr lang="ms-MY" sz="1100" dirty="0" smtClean="0">
                <a:latin typeface="Arial" panose="020B0604020202020204" pitchFamily="34" charset="0"/>
                <a:cs typeface="Arial" panose="020B0604020202020204" pitchFamily="34" charset="0"/>
              </a:rPr>
              <a:t>N. Nazarboyevni «El-yurt </a:t>
            </a:r>
            <a:r>
              <a:rPr lang="ms-MY" sz="1100" dirty="0">
                <a:latin typeface="Arial" panose="020B0604020202020204" pitchFamily="34" charset="0"/>
                <a:cs typeface="Arial" panose="020B0604020202020204" pitchFamily="34" charset="0"/>
              </a:rPr>
              <a:t>hurmati» ordeni bilan </a:t>
            </a:r>
            <a:r>
              <a:rPr lang="ms-MY" sz="1100" dirty="0" smtClean="0">
                <a:latin typeface="Arial" panose="020B0604020202020204" pitchFamily="34" charset="0"/>
                <a:cs typeface="Arial" panose="020B0604020202020204" pitchFamily="34" charset="0"/>
              </a:rPr>
              <a:t>taqdirladi.</a:t>
            </a:r>
            <a:endParaRPr lang="ru-RU" sz="1100" dirty="0">
              <a:latin typeface="Arial" panose="020B0604020202020204" pitchFamily="34" charset="0"/>
              <a:cs typeface="Arial" panose="020B0604020202020204" pitchFamily="34" charset="0"/>
            </a:endParaRPr>
          </a:p>
        </p:txBody>
      </p:sp>
      <p:pic>
        <p:nvPicPr>
          <p:cNvPr id="5" name="image88.jpeg"/>
          <p:cNvPicPr/>
          <p:nvPr/>
        </p:nvPicPr>
        <p:blipFill>
          <a:blip r:embed="rId2" cstate="print"/>
          <a:stretch>
            <a:fillRect/>
          </a:stretch>
        </p:blipFill>
        <p:spPr>
          <a:xfrm>
            <a:off x="78422" y="2003425"/>
            <a:ext cx="1204278" cy="874077"/>
          </a:xfrm>
          <a:prstGeom prst="rect">
            <a:avLst/>
          </a:prstGeom>
        </p:spPr>
      </p:pic>
      <p:pic>
        <p:nvPicPr>
          <p:cNvPr id="3074" name="Picture 2" descr="https://static.xabaruz.com/crop/3/5/960__80_35960073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131" y="808433"/>
            <a:ext cx="1166569" cy="1042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849964" y="2449871"/>
            <a:ext cx="1025525" cy="243840"/>
          </a:xfrm>
          <a:prstGeom prst="rect">
            <a:avLst/>
          </a:prstGeom>
        </p:spPr>
        <p:txBody>
          <a:bodyPr vert="horz" wrap="square" lIns="0" tIns="16510" rIns="0" bIns="0" rtlCol="0">
            <a:spAutoFit/>
          </a:bodyPr>
          <a:lstStyle/>
          <a:p>
            <a:pPr marL="12700">
              <a:lnSpc>
                <a:spcPct val="100000"/>
              </a:lnSpc>
              <a:spcBef>
                <a:spcPts val="130"/>
              </a:spcBef>
            </a:pPr>
            <a:r>
              <a:rPr sz="1400" spc="-70" dirty="0">
                <a:solidFill>
                  <a:srgbClr val="FFFFFF"/>
                </a:solidFill>
                <a:latin typeface="Arial"/>
                <a:cs typeface="Arial"/>
              </a:rPr>
              <a:t>Г</a:t>
            </a:r>
            <a:r>
              <a:rPr sz="1400" spc="30" dirty="0">
                <a:solidFill>
                  <a:srgbClr val="FFFFFF"/>
                </a:solidFill>
                <a:latin typeface="Arial"/>
                <a:cs typeface="Arial"/>
              </a:rPr>
              <a:t>л</a:t>
            </a:r>
            <a:r>
              <a:rPr sz="1400" spc="15" dirty="0">
                <a:solidFill>
                  <a:srgbClr val="FFFFFF"/>
                </a:solidFill>
                <a:latin typeface="Arial"/>
                <a:cs typeface="Arial"/>
              </a:rPr>
              <a:t>о</a:t>
            </a:r>
            <a:r>
              <a:rPr sz="1400" spc="-20" dirty="0">
                <a:solidFill>
                  <a:srgbClr val="FFFFFF"/>
                </a:solidFill>
                <a:latin typeface="Arial"/>
                <a:cs typeface="Arial"/>
              </a:rPr>
              <a:t>б</a:t>
            </a:r>
            <a:r>
              <a:rPr sz="1400" spc="15" dirty="0">
                <a:solidFill>
                  <a:srgbClr val="FFFFFF"/>
                </a:solidFill>
                <a:latin typeface="Arial"/>
                <a:cs typeface="Arial"/>
              </a:rPr>
              <a:t>альная</a:t>
            </a:r>
            <a:endParaRPr sz="1400">
              <a:latin typeface="Arial"/>
              <a:cs typeface="Arial"/>
            </a:endParaRPr>
          </a:p>
        </p:txBody>
      </p:sp>
      <p:sp>
        <p:nvSpPr>
          <p:cNvPr id="11" name="object 2"/>
          <p:cNvSpPr txBox="1">
            <a:spLocks noGrp="1"/>
          </p:cNvSpPr>
          <p:nvPr>
            <p:ph type="title"/>
          </p:nvPr>
        </p:nvSpPr>
        <p:spPr>
          <a:xfrm>
            <a:off x="213360" y="109488"/>
            <a:ext cx="5117466" cy="332142"/>
          </a:xfrm>
          <a:prstGeom prst="rect">
            <a:avLst/>
          </a:prstGeom>
        </p:spPr>
        <p:txBody>
          <a:bodyPr vert="horz" wrap="square" lIns="0" tIns="16510" rIns="0" bIns="0" rtlCol="0">
            <a:spAutoFit/>
          </a:bodyPr>
          <a:lstStyle/>
          <a:p>
            <a:pPr marL="12700" algn="ctr">
              <a:lnSpc>
                <a:spcPct val="100000"/>
              </a:lnSpc>
              <a:spcBef>
                <a:spcPts val="130"/>
              </a:spcBef>
            </a:pPr>
            <a:r>
              <a:rPr lang="ms-MY" dirty="0"/>
              <a:t>O‘zbekiston – Qirg‘iziston</a:t>
            </a:r>
            <a:endParaRPr lang="en-US" sz="1800" spc="2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39700" y="555626"/>
            <a:ext cx="4191000" cy="2590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ms-MY" sz="1150" dirty="0">
                <a:latin typeface="Arial" panose="020B0604020202020204" pitchFamily="34" charset="0"/>
                <a:cs typeface="Arial" panose="020B0604020202020204" pitchFamily="34" charset="0"/>
              </a:rPr>
              <a:t>O‘zbekistonning Qirg‘iziston bilan ikki tomonlama hamkorligi O‘zbekiston Respublikasi bilan Qirg‘iziston </a:t>
            </a:r>
            <a:r>
              <a:rPr lang="ms-MY" sz="1150" dirty="0" smtClean="0">
                <a:latin typeface="Arial" panose="020B0604020202020204" pitchFamily="34" charset="0"/>
                <a:cs typeface="Arial" panose="020B0604020202020204" pitchFamily="34" charset="0"/>
              </a:rPr>
              <a:t>Respublikasi </a:t>
            </a:r>
            <a:r>
              <a:rPr lang="ms-MY" sz="1150" dirty="0">
                <a:latin typeface="Arial" panose="020B0604020202020204" pitchFamily="34" charset="0"/>
                <a:cs typeface="Arial" panose="020B0604020202020204" pitchFamily="34" charset="0"/>
              </a:rPr>
              <a:t>o‘rtasida do‘stlik, hamkorlik va o‘zaro yordam haqida shartnoma asosida yo‘lga qo‘yildi va rivojlantirilmoqda. Bu shartnoma Toshkentda 1992-yil Qirg‘iziston Prezidenti Askar Akayevning O‘zbekistonga rasmiy davlat tashrifi paytida imzolangan edi. Islom Karimovning </a:t>
            </a:r>
            <a:r>
              <a:rPr lang="ms-MY" sz="1150" dirty="0" smtClean="0">
                <a:latin typeface="Arial" panose="020B0604020202020204" pitchFamily="34" charset="0"/>
                <a:cs typeface="Arial" panose="020B0604020202020204" pitchFamily="34" charset="0"/>
              </a:rPr>
              <a:t>1993-yil </a:t>
            </a:r>
            <a:r>
              <a:rPr lang="ms-MY" sz="1150" dirty="0">
                <a:latin typeface="Arial" panose="020B0604020202020204" pitchFamily="34" charset="0"/>
                <a:cs typeface="Arial" panose="020B0604020202020204" pitchFamily="34" charset="0"/>
              </a:rPr>
              <a:t>Qirg‘izistonga qilgan rasmiy davlat tashrifi paytida O‘sh shahrida O‘zbekiston va Qirg‘iziston o‘rtasida 1994–2000-yillarga mo‘ljallangan iqtisodiy integratsiyani rivojlantirish to‘g‘risida Bayonot imzolandi. Bu hujjat ikkala respublikada ishlab chiqilgan milliy dasturlarni </a:t>
            </a:r>
            <a:r>
              <a:rPr lang="ms-MY" sz="1150" dirty="0" smtClean="0">
                <a:latin typeface="Arial" panose="020B0604020202020204" pitchFamily="34" charset="0"/>
                <a:cs typeface="Arial" panose="020B0604020202020204" pitchFamily="34" charset="0"/>
              </a:rPr>
              <a:t>muvofiqlashtirishga</a:t>
            </a:r>
            <a:r>
              <a:rPr lang="ms-MY" sz="1150" dirty="0">
                <a:latin typeface="Arial" panose="020B0604020202020204" pitchFamily="34" charset="0"/>
                <a:cs typeface="Arial" panose="020B0604020202020204" pitchFamily="34" charset="0"/>
              </a:rPr>
              <a:t>, xomashyo va ishchi kuchidan, ilmiy salohiyatdan </a:t>
            </a:r>
            <a:r>
              <a:rPr lang="ms-MY" sz="1150" dirty="0" smtClean="0">
                <a:latin typeface="Arial" panose="020B0604020202020204" pitchFamily="34" charset="0"/>
                <a:cs typeface="Arial" panose="020B0604020202020204" pitchFamily="34" charset="0"/>
              </a:rPr>
              <a:t>unumli </a:t>
            </a:r>
            <a:r>
              <a:rPr lang="ms-MY" sz="1150" dirty="0">
                <a:latin typeface="Arial" panose="020B0604020202020204" pitchFamily="34" charset="0"/>
                <a:cs typeface="Arial" panose="020B0604020202020204" pitchFamily="34" charset="0"/>
              </a:rPr>
              <a:t>foydalanishga qaratilgan </a:t>
            </a:r>
            <a:r>
              <a:rPr lang="ms-MY" sz="1150" dirty="0" smtClean="0">
                <a:latin typeface="Arial" panose="020B0604020202020204" pitchFamily="34" charset="0"/>
                <a:cs typeface="Arial" panose="020B0604020202020204" pitchFamily="34" charset="0"/>
              </a:rPr>
              <a:t>edi.</a:t>
            </a:r>
            <a:endParaRPr lang="ru-RU" sz="1150" dirty="0">
              <a:latin typeface="Arial" pitchFamily="34" charset="0"/>
              <a:cs typeface="Arial" pitchFamily="34" charset="0"/>
            </a:endParaRPr>
          </a:p>
          <a:p>
            <a:endParaRPr lang="ru-RU" sz="1150" dirty="0">
              <a:latin typeface="Arial" pitchFamily="34" charset="0"/>
              <a:cs typeface="Arial" pitchFamily="34" charset="0"/>
            </a:endParaRPr>
          </a:p>
        </p:txBody>
      </p:sp>
      <p:pic>
        <p:nvPicPr>
          <p:cNvPr id="5124" name="Picture 4" descr="https://gdb.voanews.com/8F35AEE4-07DE-4E42-994C-B16D3DCAF09F_cx9_cy6_cw83_w1200_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6900" y="784225"/>
            <a:ext cx="1219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uzreport.news/fotobank/image/6f8e5e3cfb0cd045d6694553489ed609.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900" y="1851025"/>
            <a:ext cx="1264939" cy="8426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00" y="161287"/>
            <a:ext cx="5539831" cy="262892"/>
          </a:xfrm>
          <a:prstGeom prst="rect">
            <a:avLst/>
          </a:prstGeom>
        </p:spPr>
        <p:txBody>
          <a:bodyPr vert="horz" wrap="square" lIns="0" tIns="16510" rIns="0" bIns="0" rtlCol="0">
            <a:spAutoFit/>
          </a:bodyPr>
          <a:lstStyle/>
          <a:p>
            <a:pPr marL="12700" algn="ctr">
              <a:lnSpc>
                <a:spcPct val="100000"/>
              </a:lnSpc>
              <a:spcBef>
                <a:spcPts val="130"/>
              </a:spcBef>
            </a:pPr>
            <a:r>
              <a:rPr lang="ms-MY" sz="1600" dirty="0" smtClean="0"/>
              <a:t>O‘ZBEKISTON – QIRG‘IZISTON</a:t>
            </a:r>
            <a:endParaRPr lang="ms-MY" sz="1600" spc="15" dirty="0"/>
          </a:p>
        </p:txBody>
      </p:sp>
      <p:sp>
        <p:nvSpPr>
          <p:cNvPr id="3" name="Прямоугольник 2"/>
          <p:cNvSpPr/>
          <p:nvPr/>
        </p:nvSpPr>
        <p:spPr>
          <a:xfrm>
            <a:off x="1587500" y="555625"/>
            <a:ext cx="4092031" cy="2590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ms-MY" sz="1200" dirty="0" smtClean="0">
                <a:latin typeface="Arial" pitchFamily="34" charset="0"/>
                <a:cs typeface="Arial" pitchFamily="34" charset="0"/>
              </a:rPr>
              <a:t>     </a:t>
            </a:r>
            <a:r>
              <a:rPr lang="ms-MY" sz="1200" dirty="0">
                <a:latin typeface="Arial" panose="020B0604020202020204" pitchFamily="34" charset="0"/>
                <a:cs typeface="Arial" panose="020B0604020202020204" pitchFamily="34" charset="0"/>
              </a:rPr>
              <a:t>1994-yil yanvarda O‘zbekiston Prezidenti I.Karimov Qirg‘izistonda bo‘ldi. Rasmiy tashrif yakunida ikki davlat Prezidentlari tovarlar, xizmatlar, sarmoya, ishchi kuchlarining erkin yurishini, o‘zaro kelishilgan kredit hisob-kitob, byudjet, soliq, narx, bojxona va valyuta siyosatini belgilovchi shartnomani </a:t>
            </a:r>
            <a:r>
              <a:rPr lang="ms-MY" sz="1200" dirty="0" smtClean="0">
                <a:latin typeface="Arial" panose="020B0604020202020204" pitchFamily="34" charset="0"/>
                <a:cs typeface="Arial" panose="020B0604020202020204" pitchFamily="34" charset="0"/>
              </a:rPr>
              <a:t>imzoladilar. </a:t>
            </a:r>
            <a:r>
              <a:rPr lang="ms-MY" sz="1200" dirty="0">
                <a:latin typeface="Arial" panose="020B0604020202020204" pitchFamily="34" charset="0"/>
                <a:cs typeface="Arial" panose="020B0604020202020204" pitchFamily="34" charset="0"/>
              </a:rPr>
              <a:t>2010-yil iyulda Qirg‘izistonda obro‘-e’tiborini yo‘qotgan Prezident hokimiyatining ag‘darilishi, </a:t>
            </a:r>
            <a:r>
              <a:rPr lang="ms-MY" sz="1200" dirty="0" smtClean="0">
                <a:latin typeface="Arial" panose="020B0604020202020204" pitchFamily="34" charset="0"/>
                <a:cs typeface="Arial" panose="020B0604020202020204" pitchFamily="34" charset="0"/>
              </a:rPr>
              <a:t>ekst</a:t>
            </a:r>
            <a:r>
              <a:rPr lang="ms-MY" sz="1200" dirty="0">
                <a:latin typeface="Arial" panose="020B0604020202020204" pitchFamily="34" charset="0"/>
                <a:cs typeface="Arial" panose="020B0604020202020204" pitchFamily="34" charset="0"/>
              </a:rPr>
              <a:t>r</a:t>
            </a:r>
            <a:r>
              <a:rPr lang="ms-MY" sz="1200" dirty="0" smtClean="0">
                <a:latin typeface="Arial" panose="020B0604020202020204" pitchFamily="34" charset="0"/>
                <a:cs typeface="Arial" panose="020B0604020202020204" pitchFamily="34" charset="0"/>
              </a:rPr>
              <a:t>emistik </a:t>
            </a:r>
            <a:r>
              <a:rPr lang="ms-MY" sz="1200" dirty="0">
                <a:latin typeface="Arial" panose="020B0604020202020204" pitchFamily="34" charset="0"/>
                <a:cs typeface="Arial" panose="020B0604020202020204" pitchFamily="34" charset="0"/>
              </a:rPr>
              <a:t>kuchlar tomonidan </a:t>
            </a:r>
            <a:r>
              <a:rPr lang="ms-MY" sz="1200" dirty="0" smtClean="0">
                <a:latin typeface="Arial" panose="020B0604020202020204" pitchFamily="34" charset="0"/>
                <a:cs typeface="Arial" panose="020B0604020202020204" pitchFamily="34" charset="0"/>
              </a:rPr>
              <a:t>uyushtirilgan </a:t>
            </a:r>
            <a:r>
              <a:rPr lang="ms-MY" sz="1200" dirty="0">
                <a:latin typeface="Arial" panose="020B0604020202020204" pitchFamily="34" charset="0"/>
                <a:cs typeface="Arial" panose="020B0604020202020204" pitchFamily="34" charset="0"/>
              </a:rPr>
              <a:t>millatlararo qonli voqealar sharoitida O‘zbekiston 100 mingdan ortiq qochqinlar, bolalar, </a:t>
            </a:r>
            <a:r>
              <a:rPr lang="ms-MY" sz="1200" dirty="0" smtClean="0">
                <a:latin typeface="Arial" panose="020B0604020202020204" pitchFamily="34" charset="0"/>
                <a:cs typeface="Arial" panose="020B0604020202020204" pitchFamily="34" charset="0"/>
              </a:rPr>
              <a:t>xotin-qiz</a:t>
            </a:r>
            <a:r>
              <a:rPr lang="ms-MY" sz="1200" dirty="0">
                <a:latin typeface="Arial" panose="020B0604020202020204" pitchFamily="34" charset="0"/>
                <a:cs typeface="Arial" panose="020B0604020202020204" pitchFamily="34" charset="0"/>
              </a:rPr>
              <a:t>lar, qariyalarni O‘zbekiston </a:t>
            </a:r>
            <a:r>
              <a:rPr lang="ms-MY" sz="1200" dirty="0" smtClean="0">
                <a:latin typeface="Arial" panose="020B0604020202020204" pitchFamily="34" charset="0"/>
                <a:cs typeface="Arial" panose="020B0604020202020204" pitchFamily="34" charset="0"/>
              </a:rPr>
              <a:t>hududiga </a:t>
            </a:r>
            <a:r>
              <a:rPr lang="ms-MY" sz="1200" dirty="0">
                <a:latin typeface="Arial" panose="020B0604020202020204" pitchFamily="34" charset="0"/>
                <a:cs typeface="Arial" panose="020B0604020202020204" pitchFamily="34" charset="0"/>
              </a:rPr>
              <a:t>qabul qildi, joylashtirdi va barcha zarur narsalar bilan </a:t>
            </a:r>
            <a:r>
              <a:rPr lang="ms-MY" sz="1200" dirty="0" smtClean="0">
                <a:latin typeface="Arial" panose="020B0604020202020204" pitchFamily="34" charset="0"/>
                <a:cs typeface="Arial" panose="020B0604020202020204" pitchFamily="34" charset="0"/>
              </a:rPr>
              <a:t>ta’minladi</a:t>
            </a:r>
            <a:r>
              <a:rPr lang="ms-MY" sz="1200" dirty="0">
                <a:latin typeface="Arial" panose="020B0604020202020204" pitchFamily="34" charset="0"/>
                <a:cs typeface="Arial" panose="020B0604020202020204" pitchFamily="34" charset="0"/>
              </a:rPr>
              <a:t>. </a:t>
            </a:r>
            <a:r>
              <a:rPr lang="ms-MY" sz="1200" dirty="0" smtClean="0">
                <a:latin typeface="Arial" panose="020B0604020202020204" pitchFamily="34" charset="0"/>
                <a:cs typeface="Arial" panose="020B0604020202020204" pitchFamily="34" charset="0"/>
              </a:rPr>
              <a:t>Bu vaziyat mamlakatlar o‘rtasidagi </a:t>
            </a:r>
            <a:r>
              <a:rPr lang="ms-MY" sz="1200" dirty="0">
                <a:latin typeface="Arial" panose="020B0604020202020204" pitchFamily="34" charset="0"/>
                <a:cs typeface="Arial" panose="020B0604020202020204" pitchFamily="34" charset="0"/>
              </a:rPr>
              <a:t>diplomatik aloqalar </a:t>
            </a:r>
            <a:r>
              <a:rPr lang="ms-MY" sz="1200" dirty="0" smtClean="0">
                <a:latin typeface="Arial" panose="020B0604020202020204" pitchFamily="34" charset="0"/>
                <a:cs typeface="Arial" panose="020B0604020202020204" pitchFamily="34" charset="0"/>
              </a:rPr>
              <a:t>susayishiga olib keldi.</a:t>
            </a:r>
            <a:endParaRPr lang="ru-RU" sz="1200" dirty="0">
              <a:latin typeface="Arial" pitchFamily="34" charset="0"/>
              <a:cs typeface="Arial" pitchFamily="34" charset="0"/>
            </a:endParaRPr>
          </a:p>
        </p:txBody>
      </p:sp>
      <p:pic>
        <p:nvPicPr>
          <p:cNvPr id="6" name="Picture 2" descr="https://president.uz/uploads/be764a2d-8b45-bc30-0ac1-6910ed2810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19" y="631825"/>
            <a:ext cx="14478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1190</TotalTime>
  <Words>1520</Words>
  <Application>Microsoft Office PowerPoint</Application>
  <PresentationFormat>Произвольный</PresentationFormat>
  <Paragraphs>51</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Times New Roman</vt:lpstr>
      <vt:lpstr>Office Theme</vt:lpstr>
      <vt:lpstr>O’ZBEKISTON TARIXI</vt:lpstr>
      <vt:lpstr>Презентация PowerPoint</vt:lpstr>
      <vt:lpstr>Презентация PowerPoint</vt:lpstr>
      <vt:lpstr>MARKAZIY OSIYO MAMLAKATLARI BILAN HAMKORLIKNING YO‘LGA QO‘YILISHI. </vt:lpstr>
      <vt:lpstr>O‘zbekiston – Qozog‘iston </vt:lpstr>
      <vt:lpstr>O‘zbekiston – Qozog‘iston</vt:lpstr>
      <vt:lpstr>O‘zbekiston – Qozog‘iston</vt:lpstr>
      <vt:lpstr>O‘zbekiston – Qirg‘iziston</vt:lpstr>
      <vt:lpstr>O‘ZBEKISTON – QIRG‘IZISTON</vt:lpstr>
      <vt:lpstr>O‘ZBEKISTON – QIRG‘IZISTON</vt:lpstr>
      <vt:lpstr>Презентация PowerPoint</vt:lpstr>
      <vt:lpstr>O‘ZBEKISTON-TOJIKISTON</vt:lpstr>
      <vt:lpstr>O‘zbekiston – Turkmaniston</vt:lpstr>
      <vt:lpstr>O‘zbekiston – Turkmaniston</vt:lpstr>
      <vt:lpstr>O‘zbekiston – Turkmaniston</vt:lpstr>
      <vt:lpstr>Atamalar izohi</vt:lpstr>
      <vt:lpstr>Mustahkamlash uchun savol va topshiriqlar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JAHON TARIXI</dc:title>
  <cp:lastModifiedBy>Пользователь</cp:lastModifiedBy>
  <cp:revision>119</cp:revision>
  <dcterms:created xsi:type="dcterms:W3CDTF">2020-04-13T08:05:16Z</dcterms:created>
  <dcterms:modified xsi:type="dcterms:W3CDTF">2021-04-01T09:51:03Z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