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84" r:id="rId3"/>
    <p:sldId id="277" r:id="rId4"/>
    <p:sldId id="257" r:id="rId5"/>
    <p:sldId id="258" r:id="rId6"/>
    <p:sldId id="259" r:id="rId7"/>
    <p:sldId id="260" r:id="rId8"/>
    <p:sldId id="261" r:id="rId9"/>
    <p:sldId id="262" r:id="rId10"/>
    <p:sldId id="263" r:id="rId11"/>
    <p:sldId id="280" r:id="rId12"/>
    <p:sldId id="264" r:id="rId13"/>
    <p:sldId id="265" r:id="rId14"/>
    <p:sldId id="266" r:id="rId15"/>
    <p:sldId id="287" r:id="rId16"/>
    <p:sldId id="286" r:id="rId17"/>
    <p:sldId id="285" r:id="rId18"/>
    <p:sldId id="288" r:id="rId19"/>
    <p:sldId id="268" r:id="rId20"/>
    <p:sldId id="276" r:id="rId21"/>
  </p:sldIdLst>
  <p:sldSz cx="5765800" cy="3244850"/>
  <p:notesSz cx="5765800" cy="324485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8" d="100"/>
          <a:sy n="118" d="100"/>
        </p:scale>
        <p:origin x="-102" y="-118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32435" y="1005903"/>
            <a:ext cx="4900930" cy="68141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864870" y="1817116"/>
            <a:ext cx="4036060" cy="8112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2/24/2021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5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400" b="0" i="1">
                <a:solidFill>
                  <a:srgbClr val="231F20"/>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2/24/2021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50" b="1" i="0">
                <a:solidFill>
                  <a:schemeClr val="bg1"/>
                </a:solidFill>
                <a:latin typeface="Arial"/>
                <a:cs typeface="Arial"/>
              </a:defRPr>
            </a:lvl1pPr>
          </a:lstStyle>
          <a:p>
            <a:endParaRPr/>
          </a:p>
        </p:txBody>
      </p:sp>
      <p:sp>
        <p:nvSpPr>
          <p:cNvPr id="3" name="Holder 3"/>
          <p:cNvSpPr>
            <a:spLocks noGrp="1"/>
          </p:cNvSpPr>
          <p:nvPr>
            <p:ph sz="half" idx="2"/>
          </p:nvPr>
        </p:nvSpPr>
        <p:spPr>
          <a:xfrm>
            <a:off x="288290" y="746315"/>
            <a:ext cx="2508123" cy="214160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2969387" y="746315"/>
            <a:ext cx="2508123" cy="214160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2/24/2021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6848" y="71163"/>
            <a:ext cx="5650865" cy="429259"/>
          </a:xfrm>
          <a:custGeom>
            <a:avLst/>
            <a:gdLst/>
            <a:ahLst/>
            <a:cxnLst/>
            <a:rect l="l" t="t" r="r" b="b"/>
            <a:pathLst>
              <a:path w="5650865" h="429259">
                <a:moveTo>
                  <a:pt x="5650710" y="0"/>
                </a:moveTo>
                <a:lnTo>
                  <a:pt x="0" y="0"/>
                </a:lnTo>
                <a:lnTo>
                  <a:pt x="0" y="428871"/>
                </a:lnTo>
                <a:lnTo>
                  <a:pt x="5650710" y="428871"/>
                </a:lnTo>
                <a:lnTo>
                  <a:pt x="5650710" y="0"/>
                </a:lnTo>
                <a:close/>
              </a:path>
            </a:pathLst>
          </a:custGeom>
          <a:solidFill>
            <a:srgbClr val="2365C7"/>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05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2/24/2021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2/24/2021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6840" y="536168"/>
            <a:ext cx="5650865" cy="2649220"/>
          </a:xfrm>
          <a:custGeom>
            <a:avLst/>
            <a:gdLst/>
            <a:ahLst/>
            <a:cxnLst/>
            <a:rect l="l" t="t" r="r" b="b"/>
            <a:pathLst>
              <a:path w="5650865" h="2649220">
                <a:moveTo>
                  <a:pt x="5650712" y="24434"/>
                </a:moveTo>
                <a:lnTo>
                  <a:pt x="5626328" y="24434"/>
                </a:lnTo>
                <a:lnTo>
                  <a:pt x="5626328" y="2624975"/>
                </a:lnTo>
                <a:lnTo>
                  <a:pt x="5650712" y="2624975"/>
                </a:lnTo>
                <a:lnTo>
                  <a:pt x="5650712" y="24434"/>
                </a:lnTo>
                <a:close/>
              </a:path>
              <a:path w="5650865" h="2649220">
                <a:moveTo>
                  <a:pt x="5650712" y="0"/>
                </a:moveTo>
                <a:lnTo>
                  <a:pt x="0" y="0"/>
                </a:lnTo>
                <a:lnTo>
                  <a:pt x="0" y="24130"/>
                </a:lnTo>
                <a:lnTo>
                  <a:pt x="0" y="2625090"/>
                </a:lnTo>
                <a:lnTo>
                  <a:pt x="0" y="2649220"/>
                </a:lnTo>
                <a:lnTo>
                  <a:pt x="5650712" y="2649220"/>
                </a:lnTo>
                <a:lnTo>
                  <a:pt x="5650712" y="2625090"/>
                </a:lnTo>
                <a:lnTo>
                  <a:pt x="24384" y="2625090"/>
                </a:lnTo>
                <a:lnTo>
                  <a:pt x="24384" y="24130"/>
                </a:lnTo>
                <a:lnTo>
                  <a:pt x="5650712" y="24130"/>
                </a:lnTo>
                <a:lnTo>
                  <a:pt x="5650712" y="0"/>
                </a:lnTo>
                <a:close/>
              </a:path>
            </a:pathLst>
          </a:custGeom>
          <a:solidFill>
            <a:srgbClr val="00A650"/>
          </a:solidFill>
        </p:spPr>
        <p:txBody>
          <a:bodyPr wrap="square" lIns="0" tIns="0" rIns="0" bIns="0" rtlCol="0"/>
          <a:lstStyle/>
          <a:p>
            <a:endParaRPr/>
          </a:p>
        </p:txBody>
      </p:sp>
      <p:sp>
        <p:nvSpPr>
          <p:cNvPr id="17" name="bg object 17"/>
          <p:cNvSpPr/>
          <p:nvPr/>
        </p:nvSpPr>
        <p:spPr>
          <a:xfrm>
            <a:off x="66848" y="71163"/>
            <a:ext cx="5650865" cy="429259"/>
          </a:xfrm>
          <a:custGeom>
            <a:avLst/>
            <a:gdLst/>
            <a:ahLst/>
            <a:cxnLst/>
            <a:rect l="l" t="t" r="r" b="b"/>
            <a:pathLst>
              <a:path w="5650865" h="429259">
                <a:moveTo>
                  <a:pt x="5650710" y="0"/>
                </a:moveTo>
                <a:lnTo>
                  <a:pt x="0" y="0"/>
                </a:lnTo>
                <a:lnTo>
                  <a:pt x="0" y="428871"/>
                </a:lnTo>
                <a:lnTo>
                  <a:pt x="5650710" y="428871"/>
                </a:lnTo>
                <a:lnTo>
                  <a:pt x="5650710" y="0"/>
                </a:lnTo>
                <a:close/>
              </a:path>
            </a:pathLst>
          </a:custGeom>
          <a:solidFill>
            <a:srgbClr val="2365C7"/>
          </a:solidFill>
        </p:spPr>
        <p:txBody>
          <a:bodyPr wrap="square" lIns="0" tIns="0" rIns="0" bIns="0" rtlCol="0"/>
          <a:lstStyle/>
          <a:p>
            <a:endParaRPr/>
          </a:p>
        </p:txBody>
      </p:sp>
      <p:sp>
        <p:nvSpPr>
          <p:cNvPr id="2" name="Holder 2"/>
          <p:cNvSpPr>
            <a:spLocks noGrp="1"/>
          </p:cNvSpPr>
          <p:nvPr>
            <p:ph type="title"/>
          </p:nvPr>
        </p:nvSpPr>
        <p:spPr>
          <a:xfrm>
            <a:off x="300739" y="102424"/>
            <a:ext cx="5164320" cy="638810"/>
          </a:xfrm>
          <a:prstGeom prst="rect">
            <a:avLst/>
          </a:prstGeom>
        </p:spPr>
        <p:txBody>
          <a:bodyPr wrap="square" lIns="0" tIns="0" rIns="0" bIns="0">
            <a:spAutoFit/>
          </a:bodyPr>
          <a:lstStyle>
            <a:lvl1pPr>
              <a:defRPr sz="2050" b="1" i="0">
                <a:solidFill>
                  <a:schemeClr val="bg1"/>
                </a:solidFill>
                <a:latin typeface="Arial"/>
                <a:cs typeface="Arial"/>
              </a:defRPr>
            </a:lvl1pPr>
          </a:lstStyle>
          <a:p>
            <a:endParaRPr/>
          </a:p>
        </p:txBody>
      </p:sp>
      <p:sp>
        <p:nvSpPr>
          <p:cNvPr id="3" name="Holder 3"/>
          <p:cNvSpPr>
            <a:spLocks noGrp="1"/>
          </p:cNvSpPr>
          <p:nvPr>
            <p:ph type="body" idx="1"/>
          </p:nvPr>
        </p:nvSpPr>
        <p:spPr>
          <a:xfrm>
            <a:off x="436105" y="982040"/>
            <a:ext cx="4893589" cy="2018664"/>
          </a:xfrm>
          <a:prstGeom prst="rect">
            <a:avLst/>
          </a:prstGeom>
        </p:spPr>
        <p:txBody>
          <a:bodyPr wrap="square" lIns="0" tIns="0" rIns="0" bIns="0">
            <a:spAutoFit/>
          </a:bodyPr>
          <a:lstStyle>
            <a:lvl1pPr>
              <a:defRPr sz="1400" b="0" i="1">
                <a:solidFill>
                  <a:srgbClr val="231F20"/>
                </a:solidFill>
                <a:latin typeface="Arial"/>
                <a:cs typeface="Arial"/>
              </a:defRPr>
            </a:lvl1pPr>
          </a:lstStyle>
          <a:p>
            <a:endParaRPr/>
          </a:p>
        </p:txBody>
      </p:sp>
      <p:sp>
        <p:nvSpPr>
          <p:cNvPr id="4" name="Holder 4"/>
          <p:cNvSpPr>
            <a:spLocks noGrp="1"/>
          </p:cNvSpPr>
          <p:nvPr>
            <p:ph type="ftr" sz="quarter" idx="5"/>
          </p:nvPr>
        </p:nvSpPr>
        <p:spPr>
          <a:xfrm>
            <a:off x="1960372" y="3017710"/>
            <a:ext cx="1845056" cy="1622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288290" y="3017710"/>
            <a:ext cx="1326134" cy="1622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2/24/2021</a:t>
            </a:fld>
            <a:endParaRPr lang="en-US"/>
          </a:p>
        </p:txBody>
      </p:sp>
      <p:sp>
        <p:nvSpPr>
          <p:cNvPr id="6" name="Holder 6"/>
          <p:cNvSpPr>
            <a:spLocks noGrp="1"/>
          </p:cNvSpPr>
          <p:nvPr>
            <p:ph type="sldNum" sz="quarter" idx="7"/>
          </p:nvPr>
        </p:nvSpPr>
        <p:spPr>
          <a:xfrm>
            <a:off x="4151376" y="3017710"/>
            <a:ext cx="1326134" cy="1622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3500" y="19510"/>
            <a:ext cx="5760085" cy="1021080"/>
          </a:xfrm>
          <a:custGeom>
            <a:avLst/>
            <a:gdLst/>
            <a:ahLst/>
            <a:cxnLst/>
            <a:rect l="l" t="t" r="r" b="b"/>
            <a:pathLst>
              <a:path w="5760085" h="1021080">
                <a:moveTo>
                  <a:pt x="5759640" y="0"/>
                </a:moveTo>
                <a:lnTo>
                  <a:pt x="0" y="0"/>
                </a:lnTo>
                <a:lnTo>
                  <a:pt x="0" y="1020952"/>
                </a:lnTo>
                <a:lnTo>
                  <a:pt x="5759640" y="1020952"/>
                </a:lnTo>
                <a:lnTo>
                  <a:pt x="5759640" y="0"/>
                </a:lnTo>
                <a:close/>
              </a:path>
            </a:pathLst>
          </a:custGeom>
          <a:solidFill>
            <a:srgbClr val="2365C7"/>
          </a:solidFill>
        </p:spPr>
        <p:txBody>
          <a:bodyPr wrap="square" lIns="0" tIns="0" rIns="0" bIns="0" rtlCol="0"/>
          <a:lstStyle/>
          <a:p>
            <a:endParaRPr/>
          </a:p>
        </p:txBody>
      </p:sp>
      <p:sp>
        <p:nvSpPr>
          <p:cNvPr id="3" name="object 3"/>
          <p:cNvSpPr txBox="1">
            <a:spLocks noGrp="1"/>
          </p:cNvSpPr>
          <p:nvPr>
            <p:ph type="title"/>
          </p:nvPr>
        </p:nvSpPr>
        <p:spPr>
          <a:xfrm>
            <a:off x="321489" y="307233"/>
            <a:ext cx="4080510" cy="445634"/>
          </a:xfrm>
          <a:prstGeom prst="rect">
            <a:avLst/>
          </a:prstGeom>
        </p:spPr>
        <p:txBody>
          <a:bodyPr vert="horz" wrap="square" lIns="0" tIns="14604" rIns="0" bIns="0" rtlCol="0">
            <a:spAutoFit/>
          </a:bodyPr>
          <a:lstStyle/>
          <a:p>
            <a:pPr marL="12700">
              <a:lnSpc>
                <a:spcPct val="100000"/>
              </a:lnSpc>
              <a:spcBef>
                <a:spcPts val="114"/>
              </a:spcBef>
            </a:pPr>
            <a:r>
              <a:rPr lang="en-US" sz="2800" spc="-5" dirty="0" smtClean="0"/>
              <a:t>O’ZBEKISTON </a:t>
            </a:r>
            <a:r>
              <a:rPr lang="en-US" sz="2800" spc="-5" dirty="0" smtClean="0"/>
              <a:t>TARIXI</a:t>
            </a:r>
            <a:endParaRPr sz="2800" dirty="0"/>
          </a:p>
        </p:txBody>
      </p:sp>
      <p:sp>
        <p:nvSpPr>
          <p:cNvPr id="4" name="object 4"/>
          <p:cNvSpPr txBox="1"/>
          <p:nvPr/>
        </p:nvSpPr>
        <p:spPr>
          <a:xfrm>
            <a:off x="551868" y="1250995"/>
            <a:ext cx="3169232" cy="1579920"/>
          </a:xfrm>
          <a:prstGeom prst="rect">
            <a:avLst/>
          </a:prstGeom>
        </p:spPr>
        <p:txBody>
          <a:bodyPr vert="horz" wrap="square" lIns="0" tIns="43180" rIns="0" bIns="0" rtlCol="0">
            <a:spAutoFit/>
          </a:bodyPr>
          <a:lstStyle/>
          <a:p>
            <a:pPr marL="18387" algn="ctr">
              <a:spcBef>
                <a:spcPts val="110"/>
              </a:spcBef>
            </a:pPr>
            <a:r>
              <a:rPr lang="en-US" sz="1200" dirty="0" smtClean="0">
                <a:solidFill>
                  <a:schemeClr val="accent1">
                    <a:lumMod val="75000"/>
                  </a:schemeClr>
                </a:solidFill>
                <a:latin typeface="Arial" panose="020B0604020202020204" pitchFamily="34" charset="0"/>
                <a:cs typeface="Arial" panose="020B0604020202020204" pitchFamily="34" charset="0"/>
              </a:rPr>
              <a:t> </a:t>
            </a:r>
            <a:r>
              <a:rPr lang="ms-MY" sz="1100" b="1" dirty="0">
                <a:solidFill>
                  <a:srgbClr val="FF0000"/>
                </a:solidFill>
                <a:latin typeface="Arial" pitchFamily="34" charset="0"/>
                <a:cs typeface="Arial" pitchFamily="34" charset="0"/>
              </a:rPr>
              <a:t>IX </a:t>
            </a:r>
            <a:r>
              <a:rPr lang="ms-MY" sz="1100" b="1" dirty="0" smtClean="0">
                <a:solidFill>
                  <a:srgbClr val="FF0000"/>
                </a:solidFill>
                <a:latin typeface="Arial" pitchFamily="34" charset="0"/>
                <a:cs typeface="Arial" pitchFamily="34" charset="0"/>
              </a:rPr>
              <a:t>BOB. O‘ZBEKISTON RESPUBLIKASINING KO‘P TOMONLAMA HAMKORLIK ALOQALARINING RIVOJLANISHI</a:t>
            </a:r>
          </a:p>
          <a:p>
            <a:pPr marL="18387" algn="ctr">
              <a:lnSpc>
                <a:spcPts val="1952"/>
              </a:lnSpc>
              <a:spcBef>
                <a:spcPts val="110"/>
              </a:spcBef>
            </a:pPr>
            <a:endParaRPr lang="en-US" sz="1000" b="1" dirty="0" smtClean="0">
              <a:solidFill>
                <a:srgbClr val="0070C0"/>
              </a:solidFill>
              <a:latin typeface="Arial" panose="020B0604020202020204" pitchFamily="34" charset="0"/>
              <a:cs typeface="Arial" panose="020B0604020202020204" pitchFamily="34" charset="0"/>
            </a:endParaRPr>
          </a:p>
          <a:p>
            <a:pPr marL="18387" algn="ctr">
              <a:lnSpc>
                <a:spcPts val="1952"/>
              </a:lnSpc>
              <a:spcBef>
                <a:spcPts val="110"/>
              </a:spcBef>
            </a:pPr>
            <a:r>
              <a:rPr lang="en-US" sz="1000" b="1" dirty="0" smtClean="0">
                <a:solidFill>
                  <a:srgbClr val="0070C0"/>
                </a:solidFill>
                <a:latin typeface="Arial" panose="020B0604020202020204" pitchFamily="34" charset="0"/>
                <a:cs typeface="Arial" panose="020B0604020202020204" pitchFamily="34" charset="0"/>
              </a:rPr>
              <a:t>MAVZU:</a:t>
            </a:r>
            <a:endParaRPr lang="ms-MY" sz="1000" b="1" dirty="0" smtClean="0">
              <a:solidFill>
                <a:srgbClr val="0070C0"/>
              </a:solidFill>
              <a:latin typeface="Arial" pitchFamily="34" charset="0"/>
              <a:cs typeface="Arial" pitchFamily="34" charset="0"/>
            </a:endParaRPr>
          </a:p>
          <a:p>
            <a:pPr marL="18387" algn="ctr">
              <a:spcBef>
                <a:spcPts val="110"/>
              </a:spcBef>
            </a:pPr>
            <a:r>
              <a:rPr lang="ms-MY" sz="1000" b="1" dirty="0" smtClean="0">
                <a:solidFill>
                  <a:srgbClr val="0070C0"/>
                </a:solidFill>
                <a:latin typeface="Arial" pitchFamily="34" charset="0"/>
                <a:cs typeface="Arial" pitchFamily="34" charset="0"/>
              </a:rPr>
              <a:t>O‘ZBEKISTONNING BIRLASHGAN MILLATLAR TASHKILOTI DOIRASIDAGI FAOLIYATI VA TINCHLIKPARVAR TASHQI SIYOSATI</a:t>
            </a:r>
            <a:endParaRPr lang="en-US" sz="1000" b="1" dirty="0" smtClean="0">
              <a:solidFill>
                <a:srgbClr val="0070C0"/>
              </a:solidFill>
              <a:latin typeface="Arial" panose="020B0604020202020204" pitchFamily="34" charset="0"/>
              <a:cs typeface="Arial" panose="020B0604020202020204" pitchFamily="34" charset="0"/>
            </a:endParaRPr>
          </a:p>
        </p:txBody>
      </p:sp>
      <p:sp>
        <p:nvSpPr>
          <p:cNvPr id="5" name="object 5"/>
          <p:cNvSpPr/>
          <p:nvPr/>
        </p:nvSpPr>
        <p:spPr>
          <a:xfrm>
            <a:off x="116724" y="1191043"/>
            <a:ext cx="344170" cy="740410"/>
          </a:xfrm>
          <a:custGeom>
            <a:avLst/>
            <a:gdLst/>
            <a:ahLst/>
            <a:cxnLst/>
            <a:rect l="l" t="t" r="r" b="b"/>
            <a:pathLst>
              <a:path w="344170" h="740410">
                <a:moveTo>
                  <a:pt x="343828" y="0"/>
                </a:moveTo>
                <a:lnTo>
                  <a:pt x="0" y="0"/>
                </a:lnTo>
                <a:lnTo>
                  <a:pt x="0" y="740144"/>
                </a:lnTo>
                <a:lnTo>
                  <a:pt x="343828" y="740144"/>
                </a:lnTo>
                <a:lnTo>
                  <a:pt x="343828" y="0"/>
                </a:lnTo>
                <a:close/>
              </a:path>
            </a:pathLst>
          </a:custGeom>
          <a:solidFill>
            <a:srgbClr val="2365C7"/>
          </a:solidFill>
        </p:spPr>
        <p:txBody>
          <a:bodyPr wrap="square" lIns="0" tIns="0" rIns="0" bIns="0" rtlCol="0"/>
          <a:lstStyle/>
          <a:p>
            <a:endParaRPr/>
          </a:p>
        </p:txBody>
      </p:sp>
      <p:sp>
        <p:nvSpPr>
          <p:cNvPr id="6" name="object 6"/>
          <p:cNvSpPr/>
          <p:nvPr/>
        </p:nvSpPr>
        <p:spPr>
          <a:xfrm>
            <a:off x="135768" y="2109952"/>
            <a:ext cx="344170" cy="762000"/>
          </a:xfrm>
          <a:custGeom>
            <a:avLst/>
            <a:gdLst/>
            <a:ahLst/>
            <a:cxnLst/>
            <a:rect l="l" t="t" r="r" b="b"/>
            <a:pathLst>
              <a:path w="344170" h="680719">
                <a:moveTo>
                  <a:pt x="343828" y="0"/>
                </a:moveTo>
                <a:lnTo>
                  <a:pt x="0" y="0"/>
                </a:lnTo>
                <a:lnTo>
                  <a:pt x="0" y="680457"/>
                </a:lnTo>
                <a:lnTo>
                  <a:pt x="343828" y="680457"/>
                </a:lnTo>
                <a:lnTo>
                  <a:pt x="343828" y="0"/>
                </a:lnTo>
                <a:close/>
              </a:path>
            </a:pathLst>
          </a:custGeom>
          <a:solidFill>
            <a:srgbClr val="939598"/>
          </a:solidFill>
        </p:spPr>
        <p:txBody>
          <a:bodyPr wrap="square" lIns="0" tIns="0" rIns="0" bIns="0" rtlCol="0"/>
          <a:lstStyle/>
          <a:p>
            <a:endParaRPr/>
          </a:p>
        </p:txBody>
      </p:sp>
      <p:grpSp>
        <p:nvGrpSpPr>
          <p:cNvPr id="8" name="object 8"/>
          <p:cNvGrpSpPr/>
          <p:nvPr/>
        </p:nvGrpSpPr>
        <p:grpSpPr>
          <a:xfrm>
            <a:off x="4924759" y="212867"/>
            <a:ext cx="634365" cy="634365"/>
            <a:chOff x="4686759" y="212867"/>
            <a:chExt cx="634365" cy="634365"/>
          </a:xfrm>
        </p:grpSpPr>
        <p:sp>
          <p:nvSpPr>
            <p:cNvPr id="9" name="object 9"/>
            <p:cNvSpPr/>
            <p:nvPr/>
          </p:nvSpPr>
          <p:spPr>
            <a:xfrm>
              <a:off x="4701999" y="228108"/>
              <a:ext cx="603885" cy="603885"/>
            </a:xfrm>
            <a:custGeom>
              <a:avLst/>
              <a:gdLst/>
              <a:ahLst/>
              <a:cxnLst/>
              <a:rect l="l" t="t" r="r" b="b"/>
              <a:pathLst>
                <a:path w="603885" h="603885">
                  <a:moveTo>
                    <a:pt x="603608" y="0"/>
                  </a:moveTo>
                  <a:lnTo>
                    <a:pt x="0" y="0"/>
                  </a:lnTo>
                  <a:lnTo>
                    <a:pt x="0" y="603609"/>
                  </a:lnTo>
                  <a:lnTo>
                    <a:pt x="603608" y="603609"/>
                  </a:lnTo>
                  <a:lnTo>
                    <a:pt x="603608" y="0"/>
                  </a:lnTo>
                  <a:close/>
                </a:path>
              </a:pathLst>
            </a:custGeom>
            <a:solidFill>
              <a:srgbClr val="00A650"/>
            </a:solidFill>
          </p:spPr>
          <p:txBody>
            <a:bodyPr wrap="square" lIns="0" tIns="0" rIns="0" bIns="0" rtlCol="0"/>
            <a:lstStyle/>
            <a:p>
              <a:endParaRPr/>
            </a:p>
          </p:txBody>
        </p:sp>
        <p:sp>
          <p:nvSpPr>
            <p:cNvPr id="10" name="object 10"/>
            <p:cNvSpPr/>
            <p:nvPr/>
          </p:nvSpPr>
          <p:spPr>
            <a:xfrm>
              <a:off x="4701999" y="228108"/>
              <a:ext cx="603885" cy="603885"/>
            </a:xfrm>
            <a:custGeom>
              <a:avLst/>
              <a:gdLst/>
              <a:ahLst/>
              <a:cxnLst/>
              <a:rect l="l" t="t" r="r" b="b"/>
              <a:pathLst>
                <a:path w="603885" h="603885">
                  <a:moveTo>
                    <a:pt x="0" y="0"/>
                  </a:moveTo>
                  <a:lnTo>
                    <a:pt x="603608" y="0"/>
                  </a:lnTo>
                  <a:lnTo>
                    <a:pt x="603608" y="603609"/>
                  </a:lnTo>
                  <a:lnTo>
                    <a:pt x="0" y="603609"/>
                  </a:lnTo>
                  <a:lnTo>
                    <a:pt x="0" y="0"/>
                  </a:lnTo>
                  <a:close/>
                </a:path>
              </a:pathLst>
            </a:custGeom>
            <a:ln w="30481">
              <a:solidFill>
                <a:srgbClr val="FFFFFF"/>
              </a:solidFill>
            </a:ln>
          </p:spPr>
          <p:txBody>
            <a:bodyPr wrap="square" lIns="0" tIns="0" rIns="0" bIns="0" rtlCol="0"/>
            <a:lstStyle/>
            <a:p>
              <a:endParaRPr/>
            </a:p>
          </p:txBody>
        </p:sp>
      </p:grpSp>
      <p:sp>
        <p:nvSpPr>
          <p:cNvPr id="11" name="object 11"/>
          <p:cNvSpPr txBox="1"/>
          <p:nvPr/>
        </p:nvSpPr>
        <p:spPr>
          <a:xfrm>
            <a:off x="5092700" y="233292"/>
            <a:ext cx="386137" cy="362279"/>
          </a:xfrm>
          <a:prstGeom prst="rect">
            <a:avLst/>
          </a:prstGeom>
        </p:spPr>
        <p:txBody>
          <a:bodyPr vert="horz" wrap="square" lIns="0" tIns="15875" rIns="0" bIns="0" rtlCol="0">
            <a:spAutoFit/>
          </a:bodyPr>
          <a:lstStyle/>
          <a:p>
            <a:pPr>
              <a:lnSpc>
                <a:spcPct val="100000"/>
              </a:lnSpc>
              <a:spcBef>
                <a:spcPts val="125"/>
              </a:spcBef>
            </a:pPr>
            <a:r>
              <a:rPr lang="en-US" sz="2250" b="1" spc="10" dirty="0" smtClean="0">
                <a:solidFill>
                  <a:srgbClr val="FFFFFF"/>
                </a:solidFill>
                <a:latin typeface="Arial"/>
                <a:cs typeface="Arial"/>
              </a:rPr>
              <a:t>1</a:t>
            </a:r>
            <a:r>
              <a:rPr sz="2250" b="1" spc="10" dirty="0" smtClean="0">
                <a:solidFill>
                  <a:srgbClr val="FFFFFF"/>
                </a:solidFill>
                <a:latin typeface="Arial"/>
                <a:cs typeface="Arial"/>
              </a:rPr>
              <a:t>1</a:t>
            </a:r>
            <a:endParaRPr sz="2250" dirty="0">
              <a:latin typeface="Arial"/>
              <a:cs typeface="Arial"/>
            </a:endParaRPr>
          </a:p>
        </p:txBody>
      </p:sp>
      <p:sp>
        <p:nvSpPr>
          <p:cNvPr id="12" name="object 12"/>
          <p:cNvSpPr txBox="1"/>
          <p:nvPr/>
        </p:nvSpPr>
        <p:spPr>
          <a:xfrm>
            <a:off x="4991843" y="551458"/>
            <a:ext cx="500198" cy="258404"/>
          </a:xfrm>
          <a:prstGeom prst="rect">
            <a:avLst/>
          </a:prstGeom>
        </p:spPr>
        <p:txBody>
          <a:bodyPr vert="horz" wrap="square" lIns="0" tIns="12065" rIns="0" bIns="0" rtlCol="0">
            <a:spAutoFit/>
          </a:bodyPr>
          <a:lstStyle/>
          <a:p>
            <a:pPr algn="ctr">
              <a:lnSpc>
                <a:spcPct val="100000"/>
              </a:lnSpc>
              <a:spcBef>
                <a:spcPts val="95"/>
              </a:spcBef>
            </a:pPr>
            <a:r>
              <a:rPr lang="en-US" sz="1600" dirty="0" smtClean="0">
                <a:solidFill>
                  <a:schemeClr val="bg1"/>
                </a:solidFill>
                <a:latin typeface="Times New Roman" panose="02020603050405020304" pitchFamily="18" charset="0"/>
                <a:cs typeface="Times New Roman" panose="02020603050405020304" pitchFamily="18" charset="0"/>
              </a:rPr>
              <a:t>SINF</a:t>
            </a:r>
            <a:endParaRPr sz="1600" dirty="0">
              <a:solidFill>
                <a:schemeClr val="bg1"/>
              </a:solidFill>
              <a:latin typeface="Times New Roman" panose="02020603050405020304" pitchFamily="18" charset="0"/>
              <a:cs typeface="Times New Roman" panose="02020603050405020304" pitchFamily="18" charset="0"/>
            </a:endParaRPr>
          </a:p>
        </p:txBody>
      </p:sp>
      <p:pic>
        <p:nvPicPr>
          <p:cNvPr id="1026" name="Picture 2" descr="https://2.bp.blogspot.com/--y_vFTXgFEI/TjnGRH0sJjI/AAAAAAAAIXM/XBK38HvrHCQ/s1600/world_map_flags_HD-wallpap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21100" y="1089025"/>
            <a:ext cx="2020555" cy="213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6840" y="71163"/>
            <a:ext cx="5650873" cy="3114225"/>
            <a:chOff x="66840" y="71163"/>
            <a:chExt cx="5650873" cy="3114225"/>
          </a:xfrm>
        </p:grpSpPr>
        <p:sp>
          <p:nvSpPr>
            <p:cNvPr id="3" name="object 3"/>
            <p:cNvSpPr/>
            <p:nvPr/>
          </p:nvSpPr>
          <p:spPr>
            <a:xfrm>
              <a:off x="66840" y="500300"/>
              <a:ext cx="5650865" cy="2685088"/>
            </a:xfrm>
            <a:custGeom>
              <a:avLst/>
              <a:gdLst/>
              <a:ahLst/>
              <a:cxnLst/>
              <a:rect l="l" t="t" r="r" b="b"/>
              <a:pathLst>
                <a:path w="5650865" h="2366010">
                  <a:moveTo>
                    <a:pt x="5650712" y="24168"/>
                  </a:moveTo>
                  <a:lnTo>
                    <a:pt x="5626328" y="24168"/>
                  </a:lnTo>
                  <a:lnTo>
                    <a:pt x="5626328" y="2341765"/>
                  </a:lnTo>
                  <a:lnTo>
                    <a:pt x="5650712" y="2341765"/>
                  </a:lnTo>
                  <a:lnTo>
                    <a:pt x="5650712" y="24168"/>
                  </a:lnTo>
                  <a:close/>
                </a:path>
                <a:path w="5650865" h="2366010">
                  <a:moveTo>
                    <a:pt x="5650712" y="0"/>
                  </a:moveTo>
                  <a:lnTo>
                    <a:pt x="0" y="0"/>
                  </a:lnTo>
                  <a:lnTo>
                    <a:pt x="0" y="24130"/>
                  </a:lnTo>
                  <a:lnTo>
                    <a:pt x="0" y="2341880"/>
                  </a:lnTo>
                  <a:lnTo>
                    <a:pt x="0" y="2366010"/>
                  </a:lnTo>
                  <a:lnTo>
                    <a:pt x="5650712" y="2366010"/>
                  </a:lnTo>
                  <a:lnTo>
                    <a:pt x="5650712" y="2341880"/>
                  </a:lnTo>
                  <a:lnTo>
                    <a:pt x="24384" y="2341880"/>
                  </a:lnTo>
                  <a:lnTo>
                    <a:pt x="24384" y="24130"/>
                  </a:lnTo>
                  <a:lnTo>
                    <a:pt x="5650712" y="24130"/>
                  </a:lnTo>
                  <a:lnTo>
                    <a:pt x="5650712" y="0"/>
                  </a:lnTo>
                  <a:close/>
                </a:path>
              </a:pathLst>
            </a:custGeom>
            <a:solidFill>
              <a:srgbClr val="00A650"/>
            </a:solidFill>
          </p:spPr>
          <p:txBody>
            <a:bodyPr wrap="square" lIns="0" tIns="0" rIns="0" bIns="0" rtlCol="0"/>
            <a:lstStyle/>
            <a:p>
              <a:endParaRPr/>
            </a:p>
          </p:txBody>
        </p:sp>
        <p:sp>
          <p:nvSpPr>
            <p:cNvPr id="4" name="object 4"/>
            <p:cNvSpPr/>
            <p:nvPr/>
          </p:nvSpPr>
          <p:spPr>
            <a:xfrm>
              <a:off x="66848" y="71163"/>
              <a:ext cx="5650865" cy="414930"/>
            </a:xfrm>
            <a:custGeom>
              <a:avLst/>
              <a:gdLst/>
              <a:ahLst/>
              <a:cxnLst/>
              <a:rect l="l" t="t" r="r" b="b"/>
              <a:pathLst>
                <a:path w="5650865" h="721360">
                  <a:moveTo>
                    <a:pt x="5650710" y="0"/>
                  </a:moveTo>
                  <a:lnTo>
                    <a:pt x="0" y="0"/>
                  </a:lnTo>
                  <a:lnTo>
                    <a:pt x="0" y="721321"/>
                  </a:lnTo>
                  <a:lnTo>
                    <a:pt x="5650710" y="721321"/>
                  </a:lnTo>
                  <a:lnTo>
                    <a:pt x="5650710" y="0"/>
                  </a:lnTo>
                  <a:close/>
                </a:path>
              </a:pathLst>
            </a:custGeom>
            <a:solidFill>
              <a:srgbClr val="2365C7"/>
            </a:solidFill>
          </p:spPr>
          <p:txBody>
            <a:bodyPr wrap="square" lIns="0" tIns="0" rIns="0" bIns="0" rtlCol="0"/>
            <a:lstStyle/>
            <a:p>
              <a:endParaRPr/>
            </a:p>
          </p:txBody>
        </p:sp>
      </p:grpSp>
      <p:sp>
        <p:nvSpPr>
          <p:cNvPr id="5" name="object 5"/>
          <p:cNvSpPr txBox="1">
            <a:spLocks noGrp="1"/>
          </p:cNvSpPr>
          <p:nvPr>
            <p:ph type="title"/>
          </p:nvPr>
        </p:nvSpPr>
        <p:spPr>
          <a:xfrm>
            <a:off x="660532" y="71163"/>
            <a:ext cx="4463479" cy="335989"/>
          </a:xfrm>
          <a:prstGeom prst="rect">
            <a:avLst/>
          </a:prstGeom>
        </p:spPr>
        <p:txBody>
          <a:bodyPr vert="horz" wrap="square" lIns="0" tIns="40640" rIns="0" bIns="0" rtlCol="0">
            <a:spAutoFit/>
          </a:bodyPr>
          <a:lstStyle/>
          <a:p>
            <a:pPr marL="12065" marR="5080" algn="ctr">
              <a:lnSpc>
                <a:spcPts val="2330"/>
              </a:lnSpc>
              <a:spcBef>
                <a:spcPts val="320"/>
              </a:spcBef>
            </a:pPr>
            <a:r>
              <a:rPr lang="ms-MY" sz="2000" dirty="0"/>
              <a:t>O‘ZBEKISTON VA YUNESKO</a:t>
            </a:r>
            <a:endParaRPr spc="15" dirty="0"/>
          </a:p>
        </p:txBody>
      </p:sp>
      <p:pic>
        <p:nvPicPr>
          <p:cNvPr id="6146" name="Picture 2" descr="http://static.xabar.uz/crop/2/8/736_736_95_281267437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700" y="631824"/>
            <a:ext cx="1444541" cy="121101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uzreport.news/fotobank/image/45aa965f4aa764e3c7901f74dbaa0b6d.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700" y="1927226"/>
            <a:ext cx="1444541" cy="1135554"/>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1663700" y="631825"/>
            <a:ext cx="3962400" cy="2438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ms-MY" sz="1200" dirty="0" smtClean="0">
                <a:latin typeface="Arial" pitchFamily="34" charset="0"/>
                <a:cs typeface="Arial" pitchFamily="34" charset="0"/>
              </a:rPr>
              <a:t>    YUNESKO </a:t>
            </a:r>
            <a:r>
              <a:rPr lang="ms-MY" sz="1200" dirty="0">
                <a:latin typeface="Arial" pitchFamily="34" charset="0"/>
                <a:cs typeface="Arial" pitchFamily="34" charset="0"/>
              </a:rPr>
              <a:t>Bosh direktori Federiko Mayorning O‘zbekistondagi rasmiy tashrifi chog‘ida, 1995-yil iyul oyida mazkur institut ochildi. YUNESKO buyuk bobokalonimiz Amir Temur tavalludining 660 yilligini xalqaro miqyosda nishonlashga qaror qildi va 1996-yil oktabrda Parijda Amir Temurga bag‘ishlangan bir haftalik xalqaro anjuman bo‘lib o‘tdi. Amir Temur tavallud topgan Shahrisabz shahri YUNESKOning madaniy qadriyatlar ro‘yxatiga kiritildi. 1997-yilda jahon madaniyatining durdonalaridan hisoblangan Buxoro va Xiva shaharlarining 2500 yillik muborak sanalari Parijda keng nishonlandi, xalqaro anjuman va ko‘rgazmalar o‘tkazildi.</a:t>
            </a:r>
            <a:endParaRPr lang="ru-RU" sz="1200" dirty="0">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3048" y="130802"/>
            <a:ext cx="5638800" cy="338554"/>
          </a:xfrm>
          <a:prstGeom prst="rect">
            <a:avLst/>
          </a:prstGeom>
        </p:spPr>
        <p:txBody>
          <a:bodyPr wrap="square">
            <a:spAutoFit/>
          </a:bodyPr>
          <a:lstStyle/>
          <a:p>
            <a:pPr algn="ctr"/>
            <a:r>
              <a:rPr lang="ms-MY" sz="1600" b="1" dirty="0">
                <a:solidFill>
                  <a:schemeClr val="bg1"/>
                </a:solidFill>
                <a:latin typeface="Arial" pitchFamily="34" charset="0"/>
                <a:cs typeface="Arial" pitchFamily="34" charset="0"/>
              </a:rPr>
              <a:t>O‘ZBEKISTON VA YUNESKO</a:t>
            </a:r>
            <a:endParaRPr lang="ru-RU" sz="1600" b="1" dirty="0">
              <a:solidFill>
                <a:schemeClr val="bg1"/>
              </a:solidFill>
              <a:latin typeface="Arial" panose="020B0604020202020204" pitchFamily="34" charset="0"/>
              <a:cs typeface="Arial" panose="020B0604020202020204" pitchFamily="34" charset="0"/>
            </a:endParaRPr>
          </a:p>
        </p:txBody>
      </p:sp>
      <p:sp>
        <p:nvSpPr>
          <p:cNvPr id="2" name="Прямоугольник 1"/>
          <p:cNvSpPr/>
          <p:nvPr/>
        </p:nvSpPr>
        <p:spPr>
          <a:xfrm>
            <a:off x="139700" y="631825"/>
            <a:ext cx="3962400" cy="12192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ms-MY" sz="1300" dirty="0">
                <a:latin typeface="Arial" pitchFamily="34" charset="0"/>
                <a:cs typeface="Arial" pitchFamily="34" charset="0"/>
              </a:rPr>
              <a:t>Keyingi yillarda bu hamkorlik doirasi yanada kengayib bordi. Jumladan, YUNESKO xalqimizning Shashmaqom, Katta Ashula, Navro‘z kabi ko‘pgina ming yillik qadriyatlarini saqlab qolish va targ‘ib etishda keng ko‘lamli ish olib bormoqda.</a:t>
            </a:r>
            <a:endParaRPr lang="ru-RU" sz="1300" dirty="0">
              <a:latin typeface="Arial" pitchFamily="34" charset="0"/>
              <a:cs typeface="Arial" pitchFamily="34" charset="0"/>
            </a:endParaRPr>
          </a:p>
        </p:txBody>
      </p:sp>
      <p:sp>
        <p:nvSpPr>
          <p:cNvPr id="7" name="Прямоугольник 6"/>
          <p:cNvSpPr/>
          <p:nvPr/>
        </p:nvSpPr>
        <p:spPr>
          <a:xfrm>
            <a:off x="1054100" y="2079625"/>
            <a:ext cx="4495800" cy="990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ms-MY" sz="1200" b="1" dirty="0">
                <a:solidFill>
                  <a:srgbClr val="FF0000"/>
                </a:solidFill>
                <a:latin typeface="Arial" pitchFamily="34" charset="0"/>
                <a:cs typeface="Arial" pitchFamily="34" charset="0"/>
              </a:rPr>
              <a:t>Yodda tuting</a:t>
            </a:r>
            <a:r>
              <a:rPr lang="ms-MY" sz="1200" dirty="0">
                <a:solidFill>
                  <a:srgbClr val="FF0000"/>
                </a:solidFill>
                <a:latin typeface="Arial" pitchFamily="34" charset="0"/>
                <a:cs typeface="Arial" pitchFamily="34" charset="0"/>
              </a:rPr>
              <a:t>!</a:t>
            </a:r>
            <a:endParaRPr lang="ru-RU" sz="1200" dirty="0">
              <a:solidFill>
                <a:srgbClr val="FF0000"/>
              </a:solidFill>
              <a:latin typeface="Arial" pitchFamily="34" charset="0"/>
              <a:cs typeface="Arial" pitchFamily="34" charset="0"/>
            </a:endParaRPr>
          </a:p>
          <a:p>
            <a:r>
              <a:rPr lang="ms-MY" sz="1200" dirty="0">
                <a:solidFill>
                  <a:srgbClr val="FF0000"/>
                </a:solidFill>
                <a:latin typeface="Arial" pitchFamily="34" charset="0"/>
                <a:cs typeface="Arial" pitchFamily="34" charset="0"/>
              </a:rPr>
              <a:t>2017-yil O‘zbekiston Prezidenti Sh.Mirziyoyevning xalqaro </a:t>
            </a:r>
            <a:r>
              <a:rPr lang="ms-MY" sz="1200" dirty="0" smtClean="0">
                <a:solidFill>
                  <a:srgbClr val="FF0000"/>
                </a:solidFill>
                <a:latin typeface="Arial" pitchFamily="34" charset="0"/>
                <a:cs typeface="Arial" pitchFamily="34" charset="0"/>
              </a:rPr>
              <a:t>hamkorligi </a:t>
            </a:r>
            <a:r>
              <a:rPr lang="ms-MY" sz="1200" dirty="0">
                <a:solidFill>
                  <a:srgbClr val="FF0000"/>
                </a:solidFill>
                <a:latin typeface="Arial" pitchFamily="34" charset="0"/>
                <a:cs typeface="Arial" pitchFamily="34" charset="0"/>
              </a:rPr>
              <a:t>doirasida 21 ta oliy darajadagi tashrif, 60 ta davlat va </a:t>
            </a:r>
            <a:r>
              <a:rPr lang="ms-MY" sz="1200" dirty="0" smtClean="0">
                <a:solidFill>
                  <a:srgbClr val="FF0000"/>
                </a:solidFill>
                <a:latin typeface="Arial" pitchFamily="34" charset="0"/>
                <a:cs typeface="Arial" pitchFamily="34" charset="0"/>
              </a:rPr>
              <a:t>xalqaro </a:t>
            </a:r>
            <a:r>
              <a:rPr lang="ms-MY" sz="1200" dirty="0">
                <a:solidFill>
                  <a:srgbClr val="FF0000"/>
                </a:solidFill>
                <a:latin typeface="Arial" pitchFamily="34" charset="0"/>
                <a:cs typeface="Arial" pitchFamily="34" charset="0"/>
              </a:rPr>
              <a:t>tashkilotlar bilan uchrashuv, 400 dan ortiq kelishuv va 60 mlrd. </a:t>
            </a:r>
            <a:r>
              <a:rPr lang="ms-MY" sz="1200" dirty="0" smtClean="0">
                <a:solidFill>
                  <a:srgbClr val="FF0000"/>
                </a:solidFill>
                <a:latin typeface="Arial" pitchFamily="34" charset="0"/>
                <a:cs typeface="Arial" pitchFamily="34" charset="0"/>
              </a:rPr>
              <a:t>AQSh dollari </a:t>
            </a:r>
            <a:r>
              <a:rPr lang="ms-MY" sz="1200" dirty="0">
                <a:solidFill>
                  <a:srgbClr val="FF0000"/>
                </a:solidFill>
                <a:latin typeface="Arial" pitchFamily="34" charset="0"/>
                <a:cs typeface="Arial" pitchFamily="34" charset="0"/>
              </a:rPr>
              <a:t>hajmidagi kelishuvlarga erishildi.</a:t>
            </a:r>
            <a:endParaRPr lang="ru-RU" sz="1200" dirty="0">
              <a:solidFill>
                <a:srgbClr val="FF0000"/>
              </a:solidFill>
              <a:latin typeface="Arial" pitchFamily="34" charset="0"/>
              <a:cs typeface="Arial" pitchFamily="34" charset="0"/>
            </a:endParaRPr>
          </a:p>
        </p:txBody>
      </p:sp>
      <p:pic>
        <p:nvPicPr>
          <p:cNvPr id="8" name="image1.jpeg"/>
          <p:cNvPicPr/>
          <p:nvPr/>
        </p:nvPicPr>
        <p:blipFill>
          <a:blip r:embed="rId2" cstate="print"/>
          <a:stretch>
            <a:fillRect/>
          </a:stretch>
        </p:blipFill>
        <p:spPr>
          <a:xfrm>
            <a:off x="231522" y="2232025"/>
            <a:ext cx="746378" cy="685800"/>
          </a:xfrm>
          <a:prstGeom prst="rect">
            <a:avLst/>
          </a:prstGeom>
        </p:spPr>
      </p:pic>
      <p:pic>
        <p:nvPicPr>
          <p:cNvPr id="7170" name="Picture 2" descr="https://www.gazeta.uz/media/img/2017/08/4g0M7R15041792058364_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8300" y="621163"/>
            <a:ext cx="1437348" cy="1229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120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9700" y="174625"/>
            <a:ext cx="5523202" cy="262892"/>
          </a:xfrm>
          <a:prstGeom prst="rect">
            <a:avLst/>
          </a:prstGeom>
        </p:spPr>
        <p:txBody>
          <a:bodyPr vert="horz" wrap="square" lIns="0" tIns="16510" rIns="0" bIns="0" rtlCol="0">
            <a:spAutoFit/>
          </a:bodyPr>
          <a:lstStyle/>
          <a:p>
            <a:pPr marL="12700">
              <a:lnSpc>
                <a:spcPct val="100000"/>
              </a:lnSpc>
              <a:spcBef>
                <a:spcPts val="130"/>
              </a:spcBef>
            </a:pPr>
            <a:r>
              <a:rPr lang="ms-MY" sz="1600" dirty="0"/>
              <a:t>Afg‘onistonda tinchlik va barqarorlik o‘rnatish masalasi</a:t>
            </a:r>
            <a:endParaRPr sz="1600" spc="-10" dirty="0"/>
          </a:p>
        </p:txBody>
      </p:sp>
      <p:sp>
        <p:nvSpPr>
          <p:cNvPr id="6" name="Прямоугольник с двумя усеченными противолежащими углами 5"/>
          <p:cNvSpPr/>
          <p:nvPr/>
        </p:nvSpPr>
        <p:spPr>
          <a:xfrm>
            <a:off x="127000" y="2308225"/>
            <a:ext cx="5495734" cy="762000"/>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ms-MY" sz="1200" dirty="0" smtClean="0">
                <a:latin typeface="Arial" pitchFamily="34" charset="0"/>
                <a:cs typeface="Arial" pitchFamily="34" charset="0"/>
              </a:rPr>
              <a:t>   Toshkent </a:t>
            </a:r>
            <a:r>
              <a:rPr lang="ms-MY" sz="1200" dirty="0">
                <a:latin typeface="Arial" pitchFamily="34" charset="0"/>
                <a:cs typeface="Arial" pitchFamily="34" charset="0"/>
              </a:rPr>
              <a:t>shahrida bo‘lib o‘tgan ushbu tadbirda birinchi bor Afg‘onistonda o‘zaro nifoqlashayotgan kuchlar vakillarini </a:t>
            </a:r>
            <a:r>
              <a:rPr lang="ms-MY" sz="1200" dirty="0" smtClean="0">
                <a:latin typeface="Arial" pitchFamily="34" charset="0"/>
                <a:cs typeface="Arial" pitchFamily="34" charset="0"/>
              </a:rPr>
              <a:t>umumiy muzokaralar </a:t>
            </a:r>
            <a:r>
              <a:rPr lang="ms-MY" sz="1200" dirty="0">
                <a:latin typeface="Arial" pitchFamily="34" charset="0"/>
                <a:cs typeface="Arial" pitchFamily="34" charset="0"/>
              </a:rPr>
              <a:t>davrasida jamlashga muvaffaq bo‘lindi. Bu o‘zbek diplomatiyasining muhim yutuqlaridan biri edi</a:t>
            </a:r>
            <a:r>
              <a:rPr lang="ms-MY" sz="1200" dirty="0" smtClean="0">
                <a:latin typeface="Arial" pitchFamily="34" charset="0"/>
                <a:cs typeface="Arial" pitchFamily="34" charset="0"/>
              </a:rPr>
              <a:t>.</a:t>
            </a:r>
            <a:endParaRPr lang="ru-RU" sz="1200" dirty="0">
              <a:latin typeface="Arial" panose="020B0604020202020204" pitchFamily="34" charset="0"/>
              <a:cs typeface="Arial" panose="020B0604020202020204" pitchFamily="34" charset="0"/>
            </a:endParaRPr>
          </a:p>
        </p:txBody>
      </p:sp>
      <p:sp>
        <p:nvSpPr>
          <p:cNvPr id="3" name="Прямоугольник 2"/>
          <p:cNvSpPr/>
          <p:nvPr/>
        </p:nvSpPr>
        <p:spPr>
          <a:xfrm>
            <a:off x="139700" y="555625"/>
            <a:ext cx="4189856" cy="1676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ms-MY" sz="1000" dirty="0" smtClean="0">
                <a:latin typeface="Arial" pitchFamily="34" charset="0"/>
                <a:cs typeface="Arial" pitchFamily="34" charset="0"/>
              </a:rPr>
              <a:t>    1997-yili </a:t>
            </a:r>
            <a:r>
              <a:rPr lang="ms-MY" sz="1000" dirty="0">
                <a:latin typeface="Arial" pitchFamily="34" charset="0"/>
                <a:cs typeface="Arial" pitchFamily="34" charset="0"/>
              </a:rPr>
              <a:t>Prezident </a:t>
            </a:r>
            <a:r>
              <a:rPr lang="ms-MY" sz="1000" dirty="0" smtClean="0">
                <a:latin typeface="Arial" pitchFamily="34" charset="0"/>
                <a:cs typeface="Arial" pitchFamily="34" charset="0"/>
              </a:rPr>
              <a:t>I </a:t>
            </a:r>
            <a:r>
              <a:rPr lang="ms-MY" sz="1000" dirty="0">
                <a:latin typeface="Arial" pitchFamily="34" charset="0"/>
                <a:cs typeface="Arial" pitchFamily="34" charset="0"/>
              </a:rPr>
              <a:t>Karimov Afg‘oniston bilan qo‘shni olti mamlakat – </a:t>
            </a:r>
            <a:r>
              <a:rPr lang="ms-MY" sz="1000" dirty="0" smtClean="0">
                <a:latin typeface="Arial" pitchFamily="34" charset="0"/>
                <a:cs typeface="Arial" pitchFamily="34" charset="0"/>
              </a:rPr>
              <a:t>Eron, </a:t>
            </a:r>
            <a:r>
              <a:rPr lang="ms-MY" sz="1000" dirty="0">
                <a:latin typeface="Arial" pitchFamily="34" charset="0"/>
                <a:cs typeface="Arial" pitchFamily="34" charset="0"/>
              </a:rPr>
              <a:t>Xitoy, Pokiston, Tojikiston, Turkmaniston, O‘zbekiston </a:t>
            </a:r>
            <a:r>
              <a:rPr lang="ms-MY" sz="1000" dirty="0" smtClean="0">
                <a:latin typeface="Arial" pitchFamily="34" charset="0"/>
                <a:cs typeface="Arial" pitchFamily="34" charset="0"/>
              </a:rPr>
              <a:t>hamda </a:t>
            </a:r>
            <a:r>
              <a:rPr lang="ms-MY" sz="1000" dirty="0">
                <a:latin typeface="Arial" pitchFamily="34" charset="0"/>
                <a:cs typeface="Arial" pitchFamily="34" charset="0"/>
              </a:rPr>
              <a:t>AQSH va Rossiya </a:t>
            </a:r>
            <a:r>
              <a:rPr lang="ms-MY" sz="1000" dirty="0" smtClean="0">
                <a:latin typeface="Arial" pitchFamily="34" charset="0"/>
                <a:cs typeface="Arial" pitchFamily="34" charset="0"/>
              </a:rPr>
              <a:t>ishtirokida </a:t>
            </a:r>
            <a:r>
              <a:rPr lang="ms-MY" sz="1000" dirty="0">
                <a:latin typeface="Arial" pitchFamily="34" charset="0"/>
                <a:cs typeface="Arial" pitchFamily="34" charset="0"/>
              </a:rPr>
              <a:t>BMT </a:t>
            </a:r>
            <a:r>
              <a:rPr lang="ms-MY" sz="1000" dirty="0" smtClean="0">
                <a:latin typeface="Arial" pitchFamily="34" charset="0"/>
                <a:cs typeface="Arial" pitchFamily="34" charset="0"/>
              </a:rPr>
              <a:t>shafeligida </a:t>
            </a:r>
            <a:r>
              <a:rPr lang="ms-MY" sz="1000" dirty="0">
                <a:latin typeface="Arial" pitchFamily="34" charset="0"/>
                <a:cs typeface="Arial" pitchFamily="34" charset="0"/>
              </a:rPr>
              <a:t>afg‘on muammosini muzokaralar yo‘li bilan yechishga qaratilgan «6+2» muloqot guruhini tuzish tashabbusi bilan chiqdi. Ushbu tashabbusni amalga oshirish maqsadida qator </a:t>
            </a:r>
            <a:r>
              <a:rPr lang="ms-MY" sz="1000" dirty="0" smtClean="0">
                <a:latin typeface="Arial" pitchFamily="34" charset="0"/>
                <a:cs typeface="Arial" pitchFamily="34" charset="0"/>
              </a:rPr>
              <a:t>siyosiy-diplomatik </a:t>
            </a:r>
            <a:r>
              <a:rPr lang="ms-MY" sz="1000" dirty="0">
                <a:latin typeface="Arial" pitchFamily="34" charset="0"/>
                <a:cs typeface="Arial" pitchFamily="34" charset="0"/>
              </a:rPr>
              <a:t>chora-tadbirlar ko‘rildi. Toshkent, Nyu-York va Afg‘onistonda mazkur </a:t>
            </a:r>
            <a:r>
              <a:rPr lang="ms-MY" sz="1000" dirty="0" smtClean="0">
                <a:latin typeface="Arial" pitchFamily="34" charset="0"/>
                <a:cs typeface="Arial" pitchFamily="34" charset="0"/>
              </a:rPr>
              <a:t>mamlakatda </a:t>
            </a:r>
            <a:r>
              <a:rPr lang="ms-MY" sz="1000" dirty="0">
                <a:latin typeface="Arial" pitchFamily="34" charset="0"/>
                <a:cs typeface="Arial" pitchFamily="34" charset="0"/>
              </a:rPr>
              <a:t>davom etayotgan qurolli </a:t>
            </a:r>
            <a:r>
              <a:rPr lang="ms-MY" sz="1000" dirty="0" smtClean="0">
                <a:latin typeface="Arial" pitchFamily="34" charset="0"/>
                <a:cs typeface="Arial" pitchFamily="34" charset="0"/>
              </a:rPr>
              <a:t>to‘qnashuvlarning </a:t>
            </a:r>
            <a:r>
              <a:rPr lang="ms-MY" sz="1000" dirty="0">
                <a:latin typeface="Arial" pitchFamily="34" charset="0"/>
                <a:cs typeface="Arial" pitchFamily="34" charset="0"/>
              </a:rPr>
              <a:t>ishtirokchilari bilan maxsus muzokaralar olib borildi va 1999-yilga kelib, O‘zbekistonda BMT shafeligida «6+2» muloqot guruhining Afg‘oniston muammosi yechimiga </a:t>
            </a:r>
            <a:r>
              <a:rPr lang="ms-MY" sz="1000" dirty="0" smtClean="0">
                <a:latin typeface="Arial" pitchFamily="34" charset="0"/>
                <a:cs typeface="Arial" pitchFamily="34" charset="0"/>
              </a:rPr>
              <a:t>bag‘ishlangan </a:t>
            </a:r>
            <a:r>
              <a:rPr lang="ms-MY" sz="1000" dirty="0">
                <a:latin typeface="Arial" pitchFamily="34" charset="0"/>
                <a:cs typeface="Arial" pitchFamily="34" charset="0"/>
              </a:rPr>
              <a:t>xalqaro anjumanini o‘tkazishga </a:t>
            </a:r>
            <a:r>
              <a:rPr lang="ms-MY" sz="1000" dirty="0" smtClean="0">
                <a:latin typeface="Arial" pitchFamily="34" charset="0"/>
                <a:cs typeface="Arial" pitchFamily="34" charset="0"/>
              </a:rPr>
              <a:t>erishildi</a:t>
            </a:r>
            <a:r>
              <a:rPr lang="ms-MY" sz="1000" dirty="0">
                <a:latin typeface="Arial" pitchFamily="34" charset="0"/>
                <a:cs typeface="Arial" pitchFamily="34" charset="0"/>
              </a:rPr>
              <a:t>. </a:t>
            </a:r>
            <a:endParaRPr lang="en-US" sz="1000" dirty="0">
              <a:latin typeface="Arial" panose="020B0604020202020204" pitchFamily="34" charset="0"/>
              <a:cs typeface="Arial" panose="020B0604020202020204" pitchFamily="34" charset="0"/>
            </a:endParaRPr>
          </a:p>
        </p:txBody>
      </p:sp>
      <p:pic>
        <p:nvPicPr>
          <p:cNvPr id="8194" name="Picture 2" descr="https://od-press.uz/uploads/2017-09-21/reports/87/150597816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616204"/>
            <a:ext cx="1215834" cy="15552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9700" y="115400"/>
            <a:ext cx="5562600" cy="262892"/>
          </a:xfrm>
          <a:prstGeom prst="rect">
            <a:avLst/>
          </a:prstGeom>
        </p:spPr>
        <p:txBody>
          <a:bodyPr vert="horz" wrap="square" lIns="0" tIns="16510" rIns="0" bIns="0" rtlCol="0">
            <a:spAutoFit/>
          </a:bodyPr>
          <a:lstStyle/>
          <a:p>
            <a:pPr marL="12700" algn="ctr">
              <a:lnSpc>
                <a:spcPct val="100000"/>
              </a:lnSpc>
              <a:spcBef>
                <a:spcPts val="130"/>
              </a:spcBef>
            </a:pPr>
            <a:r>
              <a:rPr lang="ms-MY" sz="1600" dirty="0"/>
              <a:t>Afg‘onistonda tinchlik va barqarorlik o‘rnatish masalasi</a:t>
            </a:r>
            <a:endParaRPr sz="1600" spc="-10" dirty="0">
              <a:latin typeface="Arial" panose="020B0604020202020204" pitchFamily="34" charset="0"/>
              <a:cs typeface="Arial" panose="020B0604020202020204" pitchFamily="34" charset="0"/>
            </a:endParaRPr>
          </a:p>
        </p:txBody>
      </p:sp>
      <p:sp>
        <p:nvSpPr>
          <p:cNvPr id="6" name="Прямоугольник с двумя усеченными противолежащими углами 5"/>
          <p:cNvSpPr/>
          <p:nvPr/>
        </p:nvSpPr>
        <p:spPr>
          <a:xfrm>
            <a:off x="1282700" y="631825"/>
            <a:ext cx="4419600" cy="1524000"/>
          </a:xfrm>
          <a:prstGeom prst="snip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ms-MY" sz="1100" dirty="0" smtClean="0">
                <a:latin typeface="Arial" pitchFamily="34" charset="0"/>
                <a:cs typeface="Arial" pitchFamily="34" charset="0"/>
              </a:rPr>
              <a:t>   Eng </a:t>
            </a:r>
            <a:r>
              <a:rPr lang="ms-MY" sz="1100" dirty="0">
                <a:latin typeface="Arial" pitchFamily="34" charset="0"/>
                <a:cs typeface="Arial" pitchFamily="34" charset="0"/>
              </a:rPr>
              <a:t>muhimi, O‘zbekiston o‘zining taklif va g‘oyalarini amaliy ishlar bilan mustahkamlab bordi. Chunonchi, mamlakatimiz Afg‘onistonda yo‘llar, temir yo‘llar, ko‘priklar qurilishida faol ishtirok etdi. Afg‘oniston tarixida eng birinchi zamonaviy temir yo‘l aynan O‘zbekiston tomonidan «Termiz – Hayraton – Mozori Sharif» yo‘nalishida qurib bitkazildi va 2010-yili ishga tushirildi. Qo‘shni mamlakat poytaxti – Qobul shahrini uzluksiz </a:t>
            </a:r>
            <a:r>
              <a:rPr lang="ms-MY" sz="1100" dirty="0" smtClean="0">
                <a:latin typeface="Arial" pitchFamily="34" charset="0"/>
                <a:cs typeface="Arial" pitchFamily="34" charset="0"/>
              </a:rPr>
              <a:t>elektr </a:t>
            </a:r>
            <a:r>
              <a:rPr lang="ms-MY" sz="1100" dirty="0">
                <a:latin typeface="Arial" pitchFamily="34" charset="0"/>
                <a:cs typeface="Arial" pitchFamily="34" charset="0"/>
              </a:rPr>
              <a:t>energiyasi bilan ta’minlay boshlagan mamlakatlardan biri ham aynan O‘zbekiston bo‘ldi</a:t>
            </a:r>
            <a:r>
              <a:rPr lang="ms-MY" sz="1100" dirty="0" smtClean="0">
                <a:latin typeface="Arial" pitchFamily="34" charset="0"/>
                <a:cs typeface="Arial" pitchFamily="34" charset="0"/>
              </a:rPr>
              <a:t>.</a:t>
            </a:r>
            <a:endParaRPr lang="ru-RU" sz="1100" dirty="0">
              <a:latin typeface="Arial" panose="020B0604020202020204" pitchFamily="34" charset="0"/>
              <a:cs typeface="Arial" panose="020B0604020202020204" pitchFamily="34" charset="0"/>
            </a:endParaRPr>
          </a:p>
        </p:txBody>
      </p:sp>
      <p:sp>
        <p:nvSpPr>
          <p:cNvPr id="7" name="Прямоугольник с двумя усеченными противолежащими углами 6"/>
          <p:cNvSpPr/>
          <p:nvPr/>
        </p:nvSpPr>
        <p:spPr>
          <a:xfrm>
            <a:off x="139700" y="2286494"/>
            <a:ext cx="5562600" cy="844916"/>
          </a:xfrm>
          <a:prstGeom prst="snip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ms-MY" sz="1100" dirty="0" smtClean="0">
                <a:latin typeface="Arial" pitchFamily="34" charset="0"/>
                <a:cs typeface="Arial" pitchFamily="34" charset="0"/>
              </a:rPr>
              <a:t>    O‘zbekiston </a:t>
            </a:r>
            <a:r>
              <a:rPr lang="ms-MY" sz="1100" dirty="0">
                <a:latin typeface="Arial" pitchFamily="34" charset="0"/>
                <a:cs typeface="Arial" pitchFamily="34" charset="0"/>
              </a:rPr>
              <a:t>Respublikasi Prezidenti Shavkat Mirziyoyevning taklifiga binoan Afg‘oniston Islom Respublikasi Prezidenti Muhammad Ashraf G‘ani 2017-yil 4-dekabr kuni rasmiy tashrif bilan mamlakatimizga keldi. Mamlakatlar o‘rtasida turli sohalardagi hamkorlikni yanada mustahkamlashga qaratilgan 16 hujjat imzolandi.</a:t>
            </a:r>
            <a:endParaRPr lang="ru-RU" sz="1100" dirty="0">
              <a:latin typeface="Arial" pitchFamily="34" charset="0"/>
              <a:cs typeface="Arial" pitchFamily="34" charset="0"/>
            </a:endParaRPr>
          </a:p>
        </p:txBody>
      </p:sp>
      <p:pic>
        <p:nvPicPr>
          <p:cNvPr id="8" name="image107.jpeg"/>
          <p:cNvPicPr/>
          <p:nvPr/>
        </p:nvPicPr>
        <p:blipFill>
          <a:blip r:embed="rId2" cstate="print"/>
          <a:stretch>
            <a:fillRect/>
          </a:stretch>
        </p:blipFill>
        <p:spPr>
          <a:xfrm>
            <a:off x="107444" y="646930"/>
            <a:ext cx="1093327" cy="134942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7864" y="71164"/>
            <a:ext cx="5650865" cy="484462"/>
          </a:xfrm>
          <a:custGeom>
            <a:avLst/>
            <a:gdLst/>
            <a:ahLst/>
            <a:cxnLst/>
            <a:rect l="l" t="t" r="r" b="b"/>
            <a:pathLst>
              <a:path w="5650865" h="748665">
                <a:moveTo>
                  <a:pt x="5650710" y="0"/>
                </a:moveTo>
                <a:lnTo>
                  <a:pt x="0" y="0"/>
                </a:lnTo>
                <a:lnTo>
                  <a:pt x="0" y="748562"/>
                </a:lnTo>
                <a:lnTo>
                  <a:pt x="5650710" y="748562"/>
                </a:lnTo>
                <a:lnTo>
                  <a:pt x="5650710" y="0"/>
                </a:lnTo>
                <a:close/>
              </a:path>
            </a:pathLst>
          </a:custGeom>
          <a:solidFill>
            <a:srgbClr val="2365C7"/>
          </a:solidFill>
        </p:spPr>
        <p:txBody>
          <a:bodyPr wrap="square" lIns="0" tIns="0" rIns="0" bIns="0" rtlCol="0"/>
          <a:lstStyle/>
          <a:p>
            <a:endParaRPr/>
          </a:p>
        </p:txBody>
      </p:sp>
      <p:sp>
        <p:nvSpPr>
          <p:cNvPr id="3" name="object 3"/>
          <p:cNvSpPr txBox="1">
            <a:spLocks noGrp="1"/>
          </p:cNvSpPr>
          <p:nvPr>
            <p:ph type="title"/>
          </p:nvPr>
        </p:nvSpPr>
        <p:spPr>
          <a:xfrm>
            <a:off x="180493" y="71164"/>
            <a:ext cx="5548236" cy="308931"/>
          </a:xfrm>
          <a:prstGeom prst="rect">
            <a:avLst/>
          </a:prstGeom>
        </p:spPr>
        <p:txBody>
          <a:bodyPr vert="horz" wrap="square" lIns="0" tIns="40640" rIns="0" bIns="0" rtlCol="0">
            <a:spAutoFit/>
          </a:bodyPr>
          <a:lstStyle/>
          <a:p>
            <a:pPr marL="12700" marR="5080">
              <a:lnSpc>
                <a:spcPts val="2330"/>
              </a:lnSpc>
              <a:spcBef>
                <a:spcPts val="320"/>
              </a:spcBef>
            </a:pPr>
            <a:r>
              <a:rPr lang="ms-MY" sz="1600" dirty="0"/>
              <a:t>Afg‘onistonda tinchlik va barqarorlik o‘rnatish masalasi</a:t>
            </a:r>
            <a:endParaRPr sz="1600" spc="15" dirty="0"/>
          </a:p>
        </p:txBody>
      </p:sp>
      <p:sp>
        <p:nvSpPr>
          <p:cNvPr id="8" name="Скругленный прямоугольник 7"/>
          <p:cNvSpPr/>
          <p:nvPr/>
        </p:nvSpPr>
        <p:spPr>
          <a:xfrm>
            <a:off x="1130301" y="593235"/>
            <a:ext cx="4598428" cy="251460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n-US" sz="1200" dirty="0" smtClean="0">
                <a:solidFill>
                  <a:srgbClr val="FF0000"/>
                </a:solidFill>
                <a:latin typeface="Arial" panose="020B0604020202020204" pitchFamily="34" charset="0"/>
                <a:cs typeface="Arial" panose="020B0604020202020204" pitchFamily="34" charset="0"/>
              </a:rPr>
              <a:t> </a:t>
            </a:r>
            <a:r>
              <a:rPr lang="ms-MY" sz="1200" dirty="0" smtClean="0">
                <a:solidFill>
                  <a:srgbClr val="FF0000"/>
                </a:solidFill>
                <a:latin typeface="Arial" pitchFamily="34" charset="0"/>
                <a:cs typeface="Arial" pitchFamily="34" charset="0"/>
              </a:rPr>
              <a:t>“</a:t>
            </a:r>
            <a:r>
              <a:rPr lang="ms-MY" sz="1200" dirty="0">
                <a:solidFill>
                  <a:srgbClr val="FF0000"/>
                </a:solidFill>
                <a:latin typeface="Arial" pitchFamily="34" charset="0"/>
                <a:cs typeface="Arial" pitchFamily="34" charset="0"/>
              </a:rPr>
              <a:t>Afg‘oniston masalasi global miqyosdagi masalalar markazida bo‘lishi lozim. Xalqaro hamjamiyatning sa’y-harakatlari, birinchi navbatda, Afg‘onistondagi o‘tkir ijtimoiy-iqtisodiy muammolarni hal qilishga qaratilmog‘i kerak. Aminmizki, Afg‘onistonda tinchlikka erishishning yagona yo‘li – markaziy hukumat va mamlakat ichidagi asosiy siyosiy kuchlar o‘rtasida oldindan hech qanday shart qo‘ymasdan, </a:t>
            </a:r>
            <a:r>
              <a:rPr lang="ms-MY" sz="1200" dirty="0" smtClean="0">
                <a:solidFill>
                  <a:srgbClr val="FF0000"/>
                </a:solidFill>
                <a:latin typeface="Arial" pitchFamily="34" charset="0"/>
                <a:cs typeface="Arial" pitchFamily="34" charset="0"/>
              </a:rPr>
              <a:t>to‘g‘ridan-to‘g‘ri </a:t>
            </a:r>
            <a:r>
              <a:rPr lang="ms-MY" sz="1200" dirty="0">
                <a:solidFill>
                  <a:srgbClr val="FF0000"/>
                </a:solidFill>
                <a:latin typeface="Arial" pitchFamily="34" charset="0"/>
                <a:cs typeface="Arial" pitchFamily="34" charset="0"/>
              </a:rPr>
              <a:t>muloqot olib  borishdir.  Muzokaralar  afg‘onistonliklarning o‘zlari hal qiluvchi o‘rin tutadigan holda, Afg‘oniston hududida va BMT shafeligida o‘tishi lozim. Donishmand afg‘on xalqi o‘z taqdirini o‘zi hal qilishga haqlidir”.</a:t>
            </a:r>
            <a:endParaRPr lang="ru-RU" sz="1200" dirty="0">
              <a:solidFill>
                <a:srgbClr val="FF0000"/>
              </a:solidFill>
              <a:latin typeface="Arial" pitchFamily="34" charset="0"/>
              <a:cs typeface="Arial" pitchFamily="34" charset="0"/>
            </a:endParaRPr>
          </a:p>
          <a:p>
            <a:pPr algn="just"/>
            <a:r>
              <a:rPr lang="ms-MY" sz="1000" i="1" dirty="0" smtClean="0">
                <a:solidFill>
                  <a:srgbClr val="00B0F0"/>
                </a:solidFill>
                <a:latin typeface="Arial" pitchFamily="34" charset="0"/>
                <a:cs typeface="Arial" pitchFamily="34" charset="0"/>
              </a:rPr>
              <a:t>(Sh.Mirziyoyevning </a:t>
            </a:r>
            <a:r>
              <a:rPr lang="ms-MY" sz="1000" i="1" dirty="0">
                <a:solidFill>
                  <a:srgbClr val="00B0F0"/>
                </a:solidFill>
                <a:latin typeface="Arial" pitchFamily="34" charset="0"/>
                <a:cs typeface="Arial" pitchFamily="34" charset="0"/>
              </a:rPr>
              <a:t>BMT Bosh Assambleyasi 72-sessiyasidagi </a:t>
            </a:r>
            <a:r>
              <a:rPr lang="ms-MY" sz="1000" i="1" dirty="0" smtClean="0">
                <a:solidFill>
                  <a:srgbClr val="00B0F0"/>
                </a:solidFill>
                <a:latin typeface="Arial" pitchFamily="34" charset="0"/>
                <a:cs typeface="Arial" pitchFamily="34" charset="0"/>
              </a:rPr>
              <a:t>nutqidan)</a:t>
            </a:r>
            <a:endParaRPr lang="ru-RU" sz="1000" dirty="0">
              <a:solidFill>
                <a:srgbClr val="00B0F0"/>
              </a:solidFill>
              <a:latin typeface="Arial" panose="020B0604020202020204" pitchFamily="34" charset="0"/>
              <a:cs typeface="Arial" panose="020B0604020202020204" pitchFamily="34" charset="0"/>
            </a:endParaRPr>
          </a:p>
        </p:txBody>
      </p:sp>
      <p:sp>
        <p:nvSpPr>
          <p:cNvPr id="5" name="Прямоугольник 4"/>
          <p:cNvSpPr/>
          <p:nvPr/>
        </p:nvSpPr>
        <p:spPr>
          <a:xfrm>
            <a:off x="77864" y="1495170"/>
            <a:ext cx="1191205" cy="646331"/>
          </a:xfrm>
          <a:prstGeom prst="rect">
            <a:avLst/>
          </a:prstGeom>
        </p:spPr>
        <p:txBody>
          <a:bodyPr wrap="square">
            <a:spAutoFit/>
          </a:bodyPr>
          <a:lstStyle/>
          <a:p>
            <a:pPr algn="ctr"/>
            <a:r>
              <a:rPr lang="ms-MY" b="1" dirty="0">
                <a:solidFill>
                  <a:srgbClr val="00B050"/>
                </a:solidFill>
              </a:rPr>
              <a:t>Buni </a:t>
            </a:r>
            <a:r>
              <a:rPr lang="ms-MY" b="1" dirty="0" smtClean="0">
                <a:solidFill>
                  <a:srgbClr val="00B050"/>
                </a:solidFill>
              </a:rPr>
              <a:t>o‘qing!!!</a:t>
            </a:r>
            <a:endParaRPr lang="ru-RU" dirty="0">
              <a:solidFill>
                <a:srgbClr val="00B05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6840" y="71163"/>
            <a:ext cx="5650873" cy="3114225"/>
            <a:chOff x="66840" y="71163"/>
            <a:chExt cx="5650873" cy="3114225"/>
          </a:xfrm>
        </p:grpSpPr>
        <p:sp>
          <p:nvSpPr>
            <p:cNvPr id="3" name="object 3"/>
            <p:cNvSpPr/>
            <p:nvPr/>
          </p:nvSpPr>
          <p:spPr>
            <a:xfrm>
              <a:off x="66840" y="500300"/>
              <a:ext cx="5650865" cy="2685088"/>
            </a:xfrm>
            <a:custGeom>
              <a:avLst/>
              <a:gdLst/>
              <a:ahLst/>
              <a:cxnLst/>
              <a:rect l="l" t="t" r="r" b="b"/>
              <a:pathLst>
                <a:path w="5650865" h="2366010">
                  <a:moveTo>
                    <a:pt x="5650712" y="24168"/>
                  </a:moveTo>
                  <a:lnTo>
                    <a:pt x="5626328" y="24168"/>
                  </a:lnTo>
                  <a:lnTo>
                    <a:pt x="5626328" y="2341765"/>
                  </a:lnTo>
                  <a:lnTo>
                    <a:pt x="5650712" y="2341765"/>
                  </a:lnTo>
                  <a:lnTo>
                    <a:pt x="5650712" y="24168"/>
                  </a:lnTo>
                  <a:close/>
                </a:path>
                <a:path w="5650865" h="2366010">
                  <a:moveTo>
                    <a:pt x="5650712" y="0"/>
                  </a:moveTo>
                  <a:lnTo>
                    <a:pt x="0" y="0"/>
                  </a:lnTo>
                  <a:lnTo>
                    <a:pt x="0" y="24130"/>
                  </a:lnTo>
                  <a:lnTo>
                    <a:pt x="0" y="2341880"/>
                  </a:lnTo>
                  <a:lnTo>
                    <a:pt x="0" y="2366010"/>
                  </a:lnTo>
                  <a:lnTo>
                    <a:pt x="5650712" y="2366010"/>
                  </a:lnTo>
                  <a:lnTo>
                    <a:pt x="5650712" y="2341880"/>
                  </a:lnTo>
                  <a:lnTo>
                    <a:pt x="24384" y="2341880"/>
                  </a:lnTo>
                  <a:lnTo>
                    <a:pt x="24384" y="24130"/>
                  </a:lnTo>
                  <a:lnTo>
                    <a:pt x="5650712" y="24130"/>
                  </a:lnTo>
                  <a:lnTo>
                    <a:pt x="5650712" y="0"/>
                  </a:lnTo>
                  <a:close/>
                </a:path>
              </a:pathLst>
            </a:custGeom>
            <a:solidFill>
              <a:srgbClr val="00A650"/>
            </a:solidFill>
          </p:spPr>
          <p:txBody>
            <a:bodyPr wrap="square" lIns="0" tIns="0" rIns="0" bIns="0" rtlCol="0"/>
            <a:lstStyle/>
            <a:p>
              <a:endParaRPr/>
            </a:p>
          </p:txBody>
        </p:sp>
        <p:sp>
          <p:nvSpPr>
            <p:cNvPr id="4" name="object 4"/>
            <p:cNvSpPr/>
            <p:nvPr/>
          </p:nvSpPr>
          <p:spPr>
            <a:xfrm>
              <a:off x="66848" y="71163"/>
              <a:ext cx="5650865" cy="414930"/>
            </a:xfrm>
            <a:custGeom>
              <a:avLst/>
              <a:gdLst/>
              <a:ahLst/>
              <a:cxnLst/>
              <a:rect l="l" t="t" r="r" b="b"/>
              <a:pathLst>
                <a:path w="5650865" h="721360">
                  <a:moveTo>
                    <a:pt x="5650710" y="0"/>
                  </a:moveTo>
                  <a:lnTo>
                    <a:pt x="0" y="0"/>
                  </a:lnTo>
                  <a:lnTo>
                    <a:pt x="0" y="721321"/>
                  </a:lnTo>
                  <a:lnTo>
                    <a:pt x="5650710" y="721321"/>
                  </a:lnTo>
                  <a:lnTo>
                    <a:pt x="5650710" y="0"/>
                  </a:lnTo>
                  <a:close/>
                </a:path>
              </a:pathLst>
            </a:custGeom>
            <a:solidFill>
              <a:srgbClr val="2365C7"/>
            </a:solidFill>
          </p:spPr>
          <p:txBody>
            <a:bodyPr wrap="square" lIns="0" tIns="0" rIns="0" bIns="0" rtlCol="0"/>
            <a:lstStyle/>
            <a:p>
              <a:endParaRPr/>
            </a:p>
          </p:txBody>
        </p:sp>
      </p:grpSp>
      <p:sp>
        <p:nvSpPr>
          <p:cNvPr id="5" name="object 5"/>
          <p:cNvSpPr txBox="1">
            <a:spLocks noGrp="1"/>
          </p:cNvSpPr>
          <p:nvPr>
            <p:ph type="title"/>
          </p:nvPr>
        </p:nvSpPr>
        <p:spPr>
          <a:xfrm>
            <a:off x="66848" y="71163"/>
            <a:ext cx="5650857" cy="308931"/>
          </a:xfrm>
          <a:prstGeom prst="rect">
            <a:avLst/>
          </a:prstGeom>
        </p:spPr>
        <p:txBody>
          <a:bodyPr vert="horz" wrap="square" lIns="0" tIns="40640" rIns="0" bIns="0" rtlCol="0">
            <a:spAutoFit/>
          </a:bodyPr>
          <a:lstStyle/>
          <a:p>
            <a:pPr marL="12065" marR="5080" algn="ctr">
              <a:lnSpc>
                <a:spcPts val="2330"/>
              </a:lnSpc>
              <a:spcBef>
                <a:spcPts val="320"/>
              </a:spcBef>
            </a:pPr>
            <a:r>
              <a:rPr lang="ms-MY" sz="1600" dirty="0"/>
              <a:t>Ekologik muammolar. Transchegaraviy daryolar</a:t>
            </a:r>
            <a:endParaRPr sz="1600" spc="15" dirty="0"/>
          </a:p>
        </p:txBody>
      </p:sp>
      <p:sp>
        <p:nvSpPr>
          <p:cNvPr id="6" name="Прямоугольник 5"/>
          <p:cNvSpPr/>
          <p:nvPr/>
        </p:nvSpPr>
        <p:spPr>
          <a:xfrm>
            <a:off x="1663700" y="631825"/>
            <a:ext cx="3962400" cy="2438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ms-MY" sz="1100" dirty="0" smtClean="0">
                <a:latin typeface="Arial" pitchFamily="34" charset="0"/>
                <a:cs typeface="Arial" pitchFamily="34" charset="0"/>
              </a:rPr>
              <a:t>    </a:t>
            </a:r>
            <a:r>
              <a:rPr lang="ms-MY" sz="1100" dirty="0">
                <a:latin typeface="Arial" pitchFamily="34" charset="0"/>
                <a:cs typeface="Arial" pitchFamily="34" charset="0"/>
              </a:rPr>
              <a:t>1990-yillardan boshlab Orol fojiasining halokatini boshidan kechirayotgan barcha mamlakatlar Birlashgan Millatlar Tashkiloti, shuningdek boshqa xalqaro va mintaqaviy tashkilot minbarlaridan jahon hamjamiyatining diqqat e’tiborini ushbu muammoga, uni mintaqaviy va global xavfsizlik bilan chambarchas bog‘liq ekanligiga jalb etib </a:t>
            </a:r>
            <a:r>
              <a:rPr lang="ms-MY" sz="1100" dirty="0" smtClean="0">
                <a:latin typeface="Arial" pitchFamily="34" charset="0"/>
                <a:cs typeface="Arial" pitchFamily="34" charset="0"/>
              </a:rPr>
              <a:t>kelinmoqda</a:t>
            </a:r>
            <a:r>
              <a:rPr lang="ms-MY" sz="1100" dirty="0">
                <a:latin typeface="Arial" pitchFamily="34" charset="0"/>
                <a:cs typeface="Arial" pitchFamily="34" charset="0"/>
              </a:rPr>
              <a:t>. Orol fojiasi va uni bartaraf etish choralarini qidirish O‘zbekiston tashqi siyosatining ustuvor yo‘nalishlaridan biridir</a:t>
            </a:r>
            <a:r>
              <a:rPr lang="ms-MY" sz="1100" dirty="0" smtClean="0">
                <a:latin typeface="Arial" pitchFamily="34" charset="0"/>
                <a:cs typeface="Arial" pitchFamily="34" charset="0"/>
              </a:rPr>
              <a:t>. </a:t>
            </a:r>
            <a:r>
              <a:rPr lang="ms-MY" sz="1100" dirty="0">
                <a:latin typeface="Arial" pitchFamily="34" charset="0"/>
                <a:cs typeface="Arial" pitchFamily="34" charset="0"/>
              </a:rPr>
              <a:t>O‘zbekiston </a:t>
            </a:r>
            <a:r>
              <a:rPr lang="ms-MY" sz="1100" dirty="0" smtClean="0">
                <a:latin typeface="Arial" pitchFamily="34" charset="0"/>
                <a:cs typeface="Arial" pitchFamily="34" charset="0"/>
              </a:rPr>
              <a:t>Birinchi Prezidenti I.Karimov </a:t>
            </a:r>
            <a:r>
              <a:rPr lang="ms-MY" sz="1100" dirty="0">
                <a:latin typeface="Arial" pitchFamily="34" charset="0"/>
                <a:cs typeface="Arial" pitchFamily="34" charset="0"/>
              </a:rPr>
              <a:t>1993-yil sentabrda BMT Bosh Assambleyasining 48-sessiyasida va 1995-yil oktabrdagi </a:t>
            </a:r>
            <a:r>
              <a:rPr lang="ms-MY" sz="1100" dirty="0" smtClean="0">
                <a:latin typeface="Arial" pitchFamily="34" charset="0"/>
                <a:cs typeface="Arial" pitchFamily="34" charset="0"/>
              </a:rPr>
              <a:t>50-sessiyalarida </a:t>
            </a:r>
            <a:r>
              <a:rPr lang="ms-MY" sz="1100" dirty="0">
                <a:latin typeface="Arial" pitchFamily="34" charset="0"/>
                <a:cs typeface="Arial" pitchFamily="34" charset="0"/>
              </a:rPr>
              <a:t>so‘zlagan nutqlarida jahon hamjamiyatini Markaziy Osiyo </a:t>
            </a:r>
            <a:r>
              <a:rPr lang="ms-MY" sz="1100" dirty="0" smtClean="0">
                <a:latin typeface="Arial" pitchFamily="34" charset="0"/>
                <a:cs typeface="Arial" pitchFamily="34" charset="0"/>
              </a:rPr>
              <a:t>mintaqasidagi </a:t>
            </a:r>
            <a:r>
              <a:rPr lang="ms-MY" sz="1100" dirty="0">
                <a:latin typeface="Arial" pitchFamily="34" charset="0"/>
                <a:cs typeface="Arial" pitchFamily="34" charset="0"/>
              </a:rPr>
              <a:t>ekologik halokat bo‘lgan Orol va Orolbo‘yini qutqarishda ko‘mak berishga chaqirdi. </a:t>
            </a:r>
            <a:endParaRPr lang="ru-RU" sz="1100" dirty="0">
              <a:latin typeface="Arial" pitchFamily="34" charset="0"/>
              <a:cs typeface="Arial" pitchFamily="34" charset="0"/>
            </a:endParaRPr>
          </a:p>
        </p:txBody>
      </p:sp>
      <p:pic>
        <p:nvPicPr>
          <p:cNvPr id="9218" name="Picture 2" descr="http://islomkarimov.uz/source/photogallery/4b47addce06552e0488d046317703367/150910238459f31330adf3f0.8456236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00" y="631825"/>
            <a:ext cx="1481541" cy="11430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i.ytimg.com/vi/YVeq-7qzLXI/maxresdefaul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066" y="1861023"/>
            <a:ext cx="1459176" cy="1056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592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6840" y="71163"/>
            <a:ext cx="5650873" cy="3114225"/>
            <a:chOff x="66840" y="71163"/>
            <a:chExt cx="5650873" cy="3114225"/>
          </a:xfrm>
        </p:grpSpPr>
        <p:sp>
          <p:nvSpPr>
            <p:cNvPr id="3" name="object 3"/>
            <p:cNvSpPr/>
            <p:nvPr/>
          </p:nvSpPr>
          <p:spPr>
            <a:xfrm>
              <a:off x="66840" y="500300"/>
              <a:ext cx="5650865" cy="2685088"/>
            </a:xfrm>
            <a:custGeom>
              <a:avLst/>
              <a:gdLst/>
              <a:ahLst/>
              <a:cxnLst/>
              <a:rect l="l" t="t" r="r" b="b"/>
              <a:pathLst>
                <a:path w="5650865" h="2366010">
                  <a:moveTo>
                    <a:pt x="5650712" y="24168"/>
                  </a:moveTo>
                  <a:lnTo>
                    <a:pt x="5626328" y="24168"/>
                  </a:lnTo>
                  <a:lnTo>
                    <a:pt x="5626328" y="2341765"/>
                  </a:lnTo>
                  <a:lnTo>
                    <a:pt x="5650712" y="2341765"/>
                  </a:lnTo>
                  <a:lnTo>
                    <a:pt x="5650712" y="24168"/>
                  </a:lnTo>
                  <a:close/>
                </a:path>
                <a:path w="5650865" h="2366010">
                  <a:moveTo>
                    <a:pt x="5650712" y="0"/>
                  </a:moveTo>
                  <a:lnTo>
                    <a:pt x="0" y="0"/>
                  </a:lnTo>
                  <a:lnTo>
                    <a:pt x="0" y="24130"/>
                  </a:lnTo>
                  <a:lnTo>
                    <a:pt x="0" y="2341880"/>
                  </a:lnTo>
                  <a:lnTo>
                    <a:pt x="0" y="2366010"/>
                  </a:lnTo>
                  <a:lnTo>
                    <a:pt x="5650712" y="2366010"/>
                  </a:lnTo>
                  <a:lnTo>
                    <a:pt x="5650712" y="2341880"/>
                  </a:lnTo>
                  <a:lnTo>
                    <a:pt x="24384" y="2341880"/>
                  </a:lnTo>
                  <a:lnTo>
                    <a:pt x="24384" y="24130"/>
                  </a:lnTo>
                  <a:lnTo>
                    <a:pt x="5650712" y="24130"/>
                  </a:lnTo>
                  <a:lnTo>
                    <a:pt x="5650712" y="0"/>
                  </a:lnTo>
                  <a:close/>
                </a:path>
              </a:pathLst>
            </a:custGeom>
            <a:solidFill>
              <a:srgbClr val="00A650"/>
            </a:solidFill>
          </p:spPr>
          <p:txBody>
            <a:bodyPr wrap="square" lIns="0" tIns="0" rIns="0" bIns="0" rtlCol="0"/>
            <a:lstStyle/>
            <a:p>
              <a:endParaRPr/>
            </a:p>
          </p:txBody>
        </p:sp>
        <p:sp>
          <p:nvSpPr>
            <p:cNvPr id="4" name="object 4"/>
            <p:cNvSpPr/>
            <p:nvPr/>
          </p:nvSpPr>
          <p:spPr>
            <a:xfrm>
              <a:off x="66848" y="71163"/>
              <a:ext cx="5650865" cy="414930"/>
            </a:xfrm>
            <a:custGeom>
              <a:avLst/>
              <a:gdLst/>
              <a:ahLst/>
              <a:cxnLst/>
              <a:rect l="l" t="t" r="r" b="b"/>
              <a:pathLst>
                <a:path w="5650865" h="721360">
                  <a:moveTo>
                    <a:pt x="5650710" y="0"/>
                  </a:moveTo>
                  <a:lnTo>
                    <a:pt x="0" y="0"/>
                  </a:lnTo>
                  <a:lnTo>
                    <a:pt x="0" y="721321"/>
                  </a:lnTo>
                  <a:lnTo>
                    <a:pt x="5650710" y="721321"/>
                  </a:lnTo>
                  <a:lnTo>
                    <a:pt x="5650710" y="0"/>
                  </a:lnTo>
                  <a:close/>
                </a:path>
              </a:pathLst>
            </a:custGeom>
            <a:solidFill>
              <a:srgbClr val="2365C7"/>
            </a:solidFill>
          </p:spPr>
          <p:txBody>
            <a:bodyPr wrap="square" lIns="0" tIns="0" rIns="0" bIns="0" rtlCol="0"/>
            <a:lstStyle/>
            <a:p>
              <a:endParaRPr/>
            </a:p>
          </p:txBody>
        </p:sp>
      </p:grpSp>
      <p:sp>
        <p:nvSpPr>
          <p:cNvPr id="5" name="object 5"/>
          <p:cNvSpPr txBox="1">
            <a:spLocks noGrp="1"/>
          </p:cNvSpPr>
          <p:nvPr>
            <p:ph type="title"/>
          </p:nvPr>
        </p:nvSpPr>
        <p:spPr>
          <a:xfrm>
            <a:off x="139700" y="71163"/>
            <a:ext cx="5512001" cy="308931"/>
          </a:xfrm>
          <a:prstGeom prst="rect">
            <a:avLst/>
          </a:prstGeom>
        </p:spPr>
        <p:txBody>
          <a:bodyPr vert="horz" wrap="square" lIns="0" tIns="40640" rIns="0" bIns="0" rtlCol="0">
            <a:spAutoFit/>
          </a:bodyPr>
          <a:lstStyle/>
          <a:p>
            <a:pPr marL="12065" marR="5080" algn="ctr">
              <a:lnSpc>
                <a:spcPts val="2330"/>
              </a:lnSpc>
              <a:spcBef>
                <a:spcPts val="320"/>
              </a:spcBef>
            </a:pPr>
            <a:r>
              <a:rPr lang="ms-MY" sz="1600" dirty="0"/>
              <a:t>Ekologik muammolar. Transchegaraviy daryolar</a:t>
            </a:r>
            <a:endParaRPr sz="1600" spc="15" dirty="0"/>
          </a:p>
        </p:txBody>
      </p:sp>
      <p:sp>
        <p:nvSpPr>
          <p:cNvPr id="6" name="Прямоугольник 5"/>
          <p:cNvSpPr/>
          <p:nvPr/>
        </p:nvSpPr>
        <p:spPr>
          <a:xfrm>
            <a:off x="139700" y="585544"/>
            <a:ext cx="4419600" cy="25146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ms-MY" sz="1100" dirty="0" smtClean="0">
                <a:latin typeface="Arial" pitchFamily="34" charset="0"/>
                <a:cs typeface="Arial" pitchFamily="34" charset="0"/>
              </a:rPr>
              <a:t>    Mazkur </a:t>
            </a:r>
            <a:r>
              <a:rPr lang="ms-MY" sz="1100" dirty="0">
                <a:latin typeface="Arial" pitchFamily="34" charset="0"/>
                <a:cs typeface="Arial" pitchFamily="34" charset="0"/>
              </a:rPr>
              <a:t>global muammoni BMT shafeligida xalqaro moliyaviy tuzilmalar, rivojlangan davlatlar ko‘magisiz amalga oshirish mumkin emasligiga BMTning e’tiborini qaratdi. 1993-yilda Qozog‘iston, Qirg‘iziston, Tojikiston, Turkmaniston va O‘zbekiston ta’sisligida </a:t>
            </a:r>
            <a:r>
              <a:rPr lang="ms-MY" sz="1100" dirty="0" smtClean="0">
                <a:latin typeface="Arial" pitchFamily="34" charset="0"/>
                <a:cs typeface="Arial" pitchFamily="34" charset="0"/>
              </a:rPr>
              <a:t>Orolni qutqarish </a:t>
            </a:r>
            <a:r>
              <a:rPr lang="ms-MY" sz="1100" dirty="0">
                <a:latin typeface="Arial" pitchFamily="34" charset="0"/>
                <a:cs typeface="Arial" pitchFamily="34" charset="0"/>
              </a:rPr>
              <a:t>xalqaro jamg‘armasi (OQXJ) tashkil etildi. 2010-yil «O‘rta </a:t>
            </a:r>
            <a:r>
              <a:rPr lang="ms-MY" sz="1100" dirty="0" smtClean="0">
                <a:latin typeface="Arial" pitchFamily="34" charset="0"/>
                <a:cs typeface="Arial" pitchFamily="34" charset="0"/>
              </a:rPr>
              <a:t>Osiyoning </a:t>
            </a:r>
            <a:r>
              <a:rPr lang="ms-MY" sz="1100" dirty="0">
                <a:latin typeface="Arial" pitchFamily="34" charset="0"/>
                <a:cs typeface="Arial" pitchFamily="34" charset="0"/>
              </a:rPr>
              <a:t>transchegaraviy ekologik muammolari: ularni hal etishda xalqaro huquq mexanizmlarini qo‘llash» mavzusida o‘tkazilgan xalqaro konferensiyada </a:t>
            </a:r>
            <a:r>
              <a:rPr lang="ms-MY" sz="1100" dirty="0" smtClean="0">
                <a:latin typeface="Arial" pitchFamily="34" charset="0"/>
                <a:cs typeface="Arial" pitchFamily="34" charset="0"/>
              </a:rPr>
              <a:t>I. Karimov </a:t>
            </a:r>
            <a:r>
              <a:rPr lang="ms-MY" sz="1100" dirty="0">
                <a:latin typeface="Arial" pitchFamily="34" charset="0"/>
                <a:cs typeface="Arial" pitchFamily="34" charset="0"/>
              </a:rPr>
              <a:t>transchegaraviy daryolar va ulardan foydalanishda adolat tamoyiliga rioya etish zarurligi, aks holda mintaqaning </a:t>
            </a:r>
            <a:r>
              <a:rPr lang="ms-MY" sz="1100" dirty="0" smtClean="0">
                <a:latin typeface="Arial" pitchFamily="34" charset="0"/>
                <a:cs typeface="Arial" pitchFamily="34" charset="0"/>
              </a:rPr>
              <a:t>ekoolamiga </a:t>
            </a:r>
            <a:r>
              <a:rPr lang="ms-MY" sz="1100" dirty="0">
                <a:latin typeface="Arial" pitchFamily="34" charset="0"/>
                <a:cs typeface="Arial" pitchFamily="34" charset="0"/>
              </a:rPr>
              <a:t>ulkan fojialarni keltirishi mumkinligi haqida yana bir bor ommaga ma’lum </a:t>
            </a:r>
            <a:r>
              <a:rPr lang="ms-MY" sz="1100" dirty="0" smtClean="0">
                <a:latin typeface="Arial" pitchFamily="34" charset="0"/>
                <a:cs typeface="Arial" pitchFamily="34" charset="0"/>
              </a:rPr>
              <a:t>qildi. 2013-yilda </a:t>
            </a:r>
            <a:r>
              <a:rPr lang="ms-MY" sz="1100" dirty="0">
                <a:latin typeface="Arial" pitchFamily="34" charset="0"/>
                <a:cs typeface="Arial" pitchFamily="34" charset="0"/>
              </a:rPr>
              <a:t>Orolbo‘yi uchun Amudaryo deltasidagi kichik suv havzalarini tashkil etish, sho‘rsizlantiradigan qurilmaga ega suv chiqarish inshootlarini qurish, himoya o‘rmonini tashkil etish kabi loyiha va tadbirlarni moliyalashtirishga mablag‘lar ajratish rejasi tasdiqlangan. </a:t>
            </a:r>
            <a:endParaRPr lang="ru-RU" sz="1100" dirty="0">
              <a:latin typeface="Arial" pitchFamily="34" charset="0"/>
              <a:cs typeface="Arial" pitchFamily="34" charset="0"/>
            </a:endParaRPr>
          </a:p>
        </p:txBody>
      </p:sp>
      <p:pic>
        <p:nvPicPr>
          <p:cNvPr id="10242" name="Picture 2" descr="https://uzbektour.uz/wp-content/uploads/2019/03/16957.ngsversion.1421959179935.adapt_.19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8077" y="585544"/>
            <a:ext cx="1043624" cy="69044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s://www.jizpi.uz/wp-content/uploads/2020/01/OROL-DENGIZI-_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8077" y="1244936"/>
            <a:ext cx="1043624" cy="886787"/>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s://ds05.infourok.ru/uploads/ex/07dd/0008935c-1499ab3d/img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8077" y="2131722"/>
            <a:ext cx="1050503" cy="968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592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6840" y="71163"/>
            <a:ext cx="5650873" cy="3114225"/>
            <a:chOff x="66840" y="71163"/>
            <a:chExt cx="5650873" cy="3114225"/>
          </a:xfrm>
        </p:grpSpPr>
        <p:sp>
          <p:nvSpPr>
            <p:cNvPr id="3" name="object 3"/>
            <p:cNvSpPr/>
            <p:nvPr/>
          </p:nvSpPr>
          <p:spPr>
            <a:xfrm>
              <a:off x="66840" y="500300"/>
              <a:ext cx="5650865" cy="2685088"/>
            </a:xfrm>
            <a:custGeom>
              <a:avLst/>
              <a:gdLst/>
              <a:ahLst/>
              <a:cxnLst/>
              <a:rect l="l" t="t" r="r" b="b"/>
              <a:pathLst>
                <a:path w="5650865" h="2366010">
                  <a:moveTo>
                    <a:pt x="5650712" y="24168"/>
                  </a:moveTo>
                  <a:lnTo>
                    <a:pt x="5626328" y="24168"/>
                  </a:lnTo>
                  <a:lnTo>
                    <a:pt x="5626328" y="2341765"/>
                  </a:lnTo>
                  <a:lnTo>
                    <a:pt x="5650712" y="2341765"/>
                  </a:lnTo>
                  <a:lnTo>
                    <a:pt x="5650712" y="24168"/>
                  </a:lnTo>
                  <a:close/>
                </a:path>
                <a:path w="5650865" h="2366010">
                  <a:moveTo>
                    <a:pt x="5650712" y="0"/>
                  </a:moveTo>
                  <a:lnTo>
                    <a:pt x="0" y="0"/>
                  </a:lnTo>
                  <a:lnTo>
                    <a:pt x="0" y="24130"/>
                  </a:lnTo>
                  <a:lnTo>
                    <a:pt x="0" y="2341880"/>
                  </a:lnTo>
                  <a:lnTo>
                    <a:pt x="0" y="2366010"/>
                  </a:lnTo>
                  <a:lnTo>
                    <a:pt x="5650712" y="2366010"/>
                  </a:lnTo>
                  <a:lnTo>
                    <a:pt x="5650712" y="2341880"/>
                  </a:lnTo>
                  <a:lnTo>
                    <a:pt x="24384" y="2341880"/>
                  </a:lnTo>
                  <a:lnTo>
                    <a:pt x="24384" y="24130"/>
                  </a:lnTo>
                  <a:lnTo>
                    <a:pt x="5650712" y="24130"/>
                  </a:lnTo>
                  <a:lnTo>
                    <a:pt x="5650712" y="0"/>
                  </a:lnTo>
                  <a:close/>
                </a:path>
              </a:pathLst>
            </a:custGeom>
            <a:solidFill>
              <a:srgbClr val="00A650"/>
            </a:solidFill>
          </p:spPr>
          <p:txBody>
            <a:bodyPr wrap="square" lIns="0" tIns="0" rIns="0" bIns="0" rtlCol="0"/>
            <a:lstStyle/>
            <a:p>
              <a:endParaRPr/>
            </a:p>
          </p:txBody>
        </p:sp>
        <p:sp>
          <p:nvSpPr>
            <p:cNvPr id="4" name="object 4"/>
            <p:cNvSpPr/>
            <p:nvPr/>
          </p:nvSpPr>
          <p:spPr>
            <a:xfrm>
              <a:off x="66848" y="71163"/>
              <a:ext cx="5650865" cy="414930"/>
            </a:xfrm>
            <a:custGeom>
              <a:avLst/>
              <a:gdLst/>
              <a:ahLst/>
              <a:cxnLst/>
              <a:rect l="l" t="t" r="r" b="b"/>
              <a:pathLst>
                <a:path w="5650865" h="721360">
                  <a:moveTo>
                    <a:pt x="5650710" y="0"/>
                  </a:moveTo>
                  <a:lnTo>
                    <a:pt x="0" y="0"/>
                  </a:lnTo>
                  <a:lnTo>
                    <a:pt x="0" y="721321"/>
                  </a:lnTo>
                  <a:lnTo>
                    <a:pt x="5650710" y="721321"/>
                  </a:lnTo>
                  <a:lnTo>
                    <a:pt x="5650710" y="0"/>
                  </a:lnTo>
                  <a:close/>
                </a:path>
              </a:pathLst>
            </a:custGeom>
            <a:solidFill>
              <a:srgbClr val="2365C7"/>
            </a:solidFill>
          </p:spPr>
          <p:txBody>
            <a:bodyPr wrap="square" lIns="0" tIns="0" rIns="0" bIns="0" rtlCol="0"/>
            <a:lstStyle/>
            <a:p>
              <a:endParaRPr/>
            </a:p>
          </p:txBody>
        </p:sp>
      </p:grpSp>
      <p:sp>
        <p:nvSpPr>
          <p:cNvPr id="5" name="object 5"/>
          <p:cNvSpPr txBox="1">
            <a:spLocks noGrp="1"/>
          </p:cNvSpPr>
          <p:nvPr>
            <p:ph type="title"/>
          </p:nvPr>
        </p:nvSpPr>
        <p:spPr>
          <a:xfrm>
            <a:off x="292100" y="110633"/>
            <a:ext cx="4984311" cy="335989"/>
          </a:xfrm>
          <a:prstGeom prst="rect">
            <a:avLst/>
          </a:prstGeom>
        </p:spPr>
        <p:txBody>
          <a:bodyPr vert="horz" wrap="square" lIns="0" tIns="40640" rIns="0" bIns="0" rtlCol="0">
            <a:spAutoFit/>
          </a:bodyPr>
          <a:lstStyle/>
          <a:p>
            <a:pPr marL="12065" marR="5080" algn="ctr">
              <a:lnSpc>
                <a:spcPts val="2330"/>
              </a:lnSpc>
              <a:spcBef>
                <a:spcPts val="320"/>
              </a:spcBef>
            </a:pPr>
            <a:r>
              <a:rPr lang="ms-MY" sz="1600" dirty="0"/>
              <a:t>Ekologik muammolar. Transchegaraviy daryolar</a:t>
            </a:r>
            <a:endParaRPr sz="1600" spc="15" dirty="0"/>
          </a:p>
        </p:txBody>
      </p:sp>
      <p:sp>
        <p:nvSpPr>
          <p:cNvPr id="6" name="Прямоугольник 5"/>
          <p:cNvSpPr/>
          <p:nvPr/>
        </p:nvSpPr>
        <p:spPr>
          <a:xfrm>
            <a:off x="139700" y="566062"/>
            <a:ext cx="5486400" cy="255356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ms-MY" sz="1100" dirty="0" smtClean="0">
                <a:latin typeface="Arial" pitchFamily="34" charset="0"/>
                <a:cs typeface="Arial" pitchFamily="34" charset="0"/>
              </a:rPr>
              <a:t>    2013-yilda </a:t>
            </a:r>
            <a:r>
              <a:rPr lang="ms-MY" sz="1100" dirty="0">
                <a:latin typeface="Arial" pitchFamily="34" charset="0"/>
                <a:cs typeface="Arial" pitchFamily="34" charset="0"/>
              </a:rPr>
              <a:t>O‘zbekiston Respublikasi va </a:t>
            </a:r>
            <a:r>
              <a:rPr lang="ms-MY" sz="1100" dirty="0" smtClean="0">
                <a:latin typeface="Arial" pitchFamily="34" charset="0"/>
                <a:cs typeface="Arial" pitchFamily="34" charset="0"/>
              </a:rPr>
              <a:t>OQXJning </a:t>
            </a:r>
            <a:r>
              <a:rPr lang="ms-MY" sz="1100" dirty="0">
                <a:latin typeface="Arial" pitchFamily="34" charset="0"/>
                <a:cs typeface="Arial" pitchFamily="34" charset="0"/>
              </a:rPr>
              <a:t>o‘sha paytdagi Prezidenti I.A.Karimov tashabbusi bilan BMT Bosh Assambleyasi 68-sessiyasining rasmiy hujjati sifatida «Orolning qurishi oqibatlariga barham berish va Orolbo‘yi ekotizimi halokatini oldini olish tadbirlari Dasturi» ilgari </a:t>
            </a:r>
            <a:r>
              <a:rPr lang="ms-MY" sz="1100" dirty="0" smtClean="0">
                <a:latin typeface="Arial" pitchFamily="34" charset="0"/>
                <a:cs typeface="Arial" pitchFamily="34" charset="0"/>
              </a:rPr>
              <a:t>surildi. Global </a:t>
            </a:r>
            <a:r>
              <a:rPr lang="ms-MY" sz="1100" dirty="0">
                <a:latin typeface="Arial" pitchFamily="34" charset="0"/>
                <a:cs typeface="Arial" pitchFamily="34" charset="0"/>
              </a:rPr>
              <a:t>miqyosda va mintaqamizda ekologik vaziyatning tobora yomonlashuvi va chuchuk suv taqchilligi sharoitida Markaziy Osiyoda suv resurslaridan oqilona foydalanishni ta’minlash dolzarb masala bo‘lib qolmoqda. </a:t>
            </a:r>
            <a:endParaRPr lang="ms-MY" sz="1100" dirty="0" smtClean="0">
              <a:latin typeface="Arial" pitchFamily="34" charset="0"/>
              <a:cs typeface="Arial" pitchFamily="34" charset="0"/>
            </a:endParaRPr>
          </a:p>
          <a:p>
            <a:pPr algn="just"/>
            <a:r>
              <a:rPr lang="ms-MY" sz="1100" dirty="0">
                <a:latin typeface="Arial" pitchFamily="34" charset="0"/>
                <a:cs typeface="Arial" pitchFamily="34" charset="0"/>
              </a:rPr>
              <a:t> </a:t>
            </a:r>
            <a:r>
              <a:rPr lang="ms-MY" sz="1100" dirty="0" smtClean="0">
                <a:latin typeface="Arial" pitchFamily="34" charset="0"/>
                <a:cs typeface="Arial" pitchFamily="34" charset="0"/>
              </a:rPr>
              <a:t>   Ma’lumki</a:t>
            </a:r>
            <a:r>
              <a:rPr lang="ms-MY" sz="1100" dirty="0">
                <a:latin typeface="Arial" pitchFamily="34" charset="0"/>
                <a:cs typeface="Arial" pitchFamily="34" charset="0"/>
              </a:rPr>
              <a:t>, Markaziy Osiyoning ikki asosiy transchegaraviy daryolari – Amudaryo va Sirdaryo tarixan mintaqa xalqlarining umumiy boyligi va hayot manbayi bo‘lib kelgan. Aynan ushbu daryolarning quyilishi hisobiga Orol dengizi havzasi suv bilan ta’minlagan. Shularni hisobga olgan holda, O‘zbekiston Respublikasi Tojikiston va Qig‘iziston Respublikalari tomonidan jahon miqyosida yirik andozadagi to‘g‘onlar, Amudaryo yuqori qismida balandligi 350 metrni tashkil etadigan Rog‘un va Sirdaryo yuqori qismida Qambarota GESlarini qurish bo‘yicha olib borayotgan harakatlariga befarq qarab tura olmadi. </a:t>
            </a:r>
            <a:endParaRPr lang="ru-RU" sz="1100" dirty="0">
              <a:latin typeface="Arial" pitchFamily="34" charset="0"/>
              <a:cs typeface="Arial" pitchFamily="34" charset="0"/>
            </a:endParaRPr>
          </a:p>
        </p:txBody>
      </p:sp>
    </p:spTree>
    <p:extLst>
      <p:ext uri="{BB962C8B-B14F-4D97-AF65-F5344CB8AC3E}">
        <p14:creationId xmlns:p14="http://schemas.microsoft.com/office/powerpoint/2010/main" val="2254592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6840" y="71163"/>
            <a:ext cx="5650873" cy="3114225"/>
            <a:chOff x="66840" y="71163"/>
            <a:chExt cx="5650873" cy="3114225"/>
          </a:xfrm>
        </p:grpSpPr>
        <p:sp>
          <p:nvSpPr>
            <p:cNvPr id="3" name="object 3"/>
            <p:cNvSpPr/>
            <p:nvPr/>
          </p:nvSpPr>
          <p:spPr>
            <a:xfrm>
              <a:off x="66840" y="500300"/>
              <a:ext cx="5650865" cy="2685088"/>
            </a:xfrm>
            <a:custGeom>
              <a:avLst/>
              <a:gdLst/>
              <a:ahLst/>
              <a:cxnLst/>
              <a:rect l="l" t="t" r="r" b="b"/>
              <a:pathLst>
                <a:path w="5650865" h="2366010">
                  <a:moveTo>
                    <a:pt x="5650712" y="24168"/>
                  </a:moveTo>
                  <a:lnTo>
                    <a:pt x="5626328" y="24168"/>
                  </a:lnTo>
                  <a:lnTo>
                    <a:pt x="5626328" y="2341765"/>
                  </a:lnTo>
                  <a:lnTo>
                    <a:pt x="5650712" y="2341765"/>
                  </a:lnTo>
                  <a:lnTo>
                    <a:pt x="5650712" y="24168"/>
                  </a:lnTo>
                  <a:close/>
                </a:path>
                <a:path w="5650865" h="2366010">
                  <a:moveTo>
                    <a:pt x="5650712" y="0"/>
                  </a:moveTo>
                  <a:lnTo>
                    <a:pt x="0" y="0"/>
                  </a:lnTo>
                  <a:lnTo>
                    <a:pt x="0" y="24130"/>
                  </a:lnTo>
                  <a:lnTo>
                    <a:pt x="0" y="2341880"/>
                  </a:lnTo>
                  <a:lnTo>
                    <a:pt x="0" y="2366010"/>
                  </a:lnTo>
                  <a:lnTo>
                    <a:pt x="5650712" y="2366010"/>
                  </a:lnTo>
                  <a:lnTo>
                    <a:pt x="5650712" y="2341880"/>
                  </a:lnTo>
                  <a:lnTo>
                    <a:pt x="24384" y="2341880"/>
                  </a:lnTo>
                  <a:lnTo>
                    <a:pt x="24384" y="24130"/>
                  </a:lnTo>
                  <a:lnTo>
                    <a:pt x="5650712" y="24130"/>
                  </a:lnTo>
                  <a:lnTo>
                    <a:pt x="5650712" y="0"/>
                  </a:lnTo>
                  <a:close/>
                </a:path>
              </a:pathLst>
            </a:custGeom>
            <a:solidFill>
              <a:srgbClr val="00A650"/>
            </a:solidFill>
          </p:spPr>
          <p:txBody>
            <a:bodyPr wrap="square" lIns="0" tIns="0" rIns="0" bIns="0" rtlCol="0"/>
            <a:lstStyle/>
            <a:p>
              <a:endParaRPr/>
            </a:p>
          </p:txBody>
        </p:sp>
        <p:sp>
          <p:nvSpPr>
            <p:cNvPr id="4" name="object 4"/>
            <p:cNvSpPr/>
            <p:nvPr/>
          </p:nvSpPr>
          <p:spPr>
            <a:xfrm>
              <a:off x="66848" y="71163"/>
              <a:ext cx="5650865" cy="414930"/>
            </a:xfrm>
            <a:custGeom>
              <a:avLst/>
              <a:gdLst/>
              <a:ahLst/>
              <a:cxnLst/>
              <a:rect l="l" t="t" r="r" b="b"/>
              <a:pathLst>
                <a:path w="5650865" h="721360">
                  <a:moveTo>
                    <a:pt x="5650710" y="0"/>
                  </a:moveTo>
                  <a:lnTo>
                    <a:pt x="0" y="0"/>
                  </a:lnTo>
                  <a:lnTo>
                    <a:pt x="0" y="721321"/>
                  </a:lnTo>
                  <a:lnTo>
                    <a:pt x="5650710" y="721321"/>
                  </a:lnTo>
                  <a:lnTo>
                    <a:pt x="5650710" y="0"/>
                  </a:lnTo>
                  <a:close/>
                </a:path>
              </a:pathLst>
            </a:custGeom>
            <a:solidFill>
              <a:srgbClr val="2365C7"/>
            </a:solidFill>
          </p:spPr>
          <p:txBody>
            <a:bodyPr wrap="square" lIns="0" tIns="0" rIns="0" bIns="0" rtlCol="0"/>
            <a:lstStyle/>
            <a:p>
              <a:endParaRPr/>
            </a:p>
          </p:txBody>
        </p:sp>
      </p:grpSp>
      <p:sp>
        <p:nvSpPr>
          <p:cNvPr id="5" name="object 5"/>
          <p:cNvSpPr txBox="1">
            <a:spLocks noGrp="1"/>
          </p:cNvSpPr>
          <p:nvPr>
            <p:ph type="title"/>
          </p:nvPr>
        </p:nvSpPr>
        <p:spPr>
          <a:xfrm>
            <a:off x="292100" y="110633"/>
            <a:ext cx="4984311" cy="335989"/>
          </a:xfrm>
          <a:prstGeom prst="rect">
            <a:avLst/>
          </a:prstGeom>
        </p:spPr>
        <p:txBody>
          <a:bodyPr vert="horz" wrap="square" lIns="0" tIns="40640" rIns="0" bIns="0" rtlCol="0">
            <a:spAutoFit/>
          </a:bodyPr>
          <a:lstStyle/>
          <a:p>
            <a:pPr marL="12065" marR="5080" algn="ctr">
              <a:lnSpc>
                <a:spcPts val="2330"/>
              </a:lnSpc>
              <a:spcBef>
                <a:spcPts val="320"/>
              </a:spcBef>
            </a:pPr>
            <a:r>
              <a:rPr lang="ms-MY" sz="1600" dirty="0"/>
              <a:t>Ekologik muammolar. Transchegaraviy daryolar</a:t>
            </a:r>
            <a:endParaRPr sz="1600" spc="15" dirty="0"/>
          </a:p>
        </p:txBody>
      </p:sp>
      <p:sp>
        <p:nvSpPr>
          <p:cNvPr id="6" name="Прямоугольник 5"/>
          <p:cNvSpPr/>
          <p:nvPr/>
        </p:nvSpPr>
        <p:spPr>
          <a:xfrm>
            <a:off x="139700" y="566062"/>
            <a:ext cx="5486400" cy="255356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ms-MY" sz="1200" dirty="0" smtClean="0">
                <a:latin typeface="Arial" pitchFamily="34" charset="0"/>
                <a:cs typeface="Arial" pitchFamily="34" charset="0"/>
              </a:rPr>
              <a:t>    O‘zbekiston </a:t>
            </a:r>
            <a:r>
              <a:rPr lang="ms-MY" sz="1200" dirty="0">
                <a:latin typeface="Arial" pitchFamily="34" charset="0"/>
                <a:cs typeface="Arial" pitchFamily="34" charset="0"/>
              </a:rPr>
              <a:t>Amudaryo va Sirdaryoning tabiiy oqimiga, atrof-muhitga hayvonot va o‘simlik dunyosiga qanday ta’sir etishi mumkinligini aniqlash maqsadida BMT shafeligida xolis xalqaro tekshiruvdan o‘tkazilishi kerak, deb hisobladi.</a:t>
            </a:r>
            <a:endParaRPr lang="ru-RU" sz="1200" dirty="0">
              <a:latin typeface="Arial" pitchFamily="34" charset="0"/>
              <a:cs typeface="Arial" pitchFamily="34" charset="0"/>
            </a:endParaRPr>
          </a:p>
          <a:p>
            <a:pPr algn="just"/>
            <a:r>
              <a:rPr lang="ms-MY" sz="1200" dirty="0" smtClean="0">
                <a:latin typeface="Arial" pitchFamily="34" charset="0"/>
                <a:cs typeface="Arial" pitchFamily="34" charset="0"/>
              </a:rPr>
              <a:t>    Tojikiston </a:t>
            </a:r>
            <a:r>
              <a:rPr lang="ms-MY" sz="1200" dirty="0">
                <a:latin typeface="Arial" pitchFamily="34" charset="0"/>
                <a:cs typeface="Arial" pitchFamily="34" charset="0"/>
              </a:rPr>
              <a:t>va O‘zbekiston o‘rtasidagi ikki tomonlama munosabatlar transchegaraviy daryolarni boshqarish sohasidagi hamkorlikning yo‘qligi tufayli hamon murakkab bo‘lib qolmoqda. O‘zbekiston I. Karimov davrida Rog‘un GESning qurilishiga qat’iy qarshi chiqqan. Mamlakat ushbu GESning qurilishi bilan daryolar suvi kamayib ketishini ma’lum qilgan, shuningdek, GES to‘g‘oni buziladigan bo‘lsa, ekologik falokat xavfi bilan ogohlantirgan</a:t>
            </a:r>
            <a:r>
              <a:rPr lang="ms-MY" sz="1200" dirty="0" smtClean="0">
                <a:latin typeface="Arial" pitchFamily="34" charset="0"/>
                <a:cs typeface="Arial" pitchFamily="34" charset="0"/>
              </a:rPr>
              <a:t>. </a:t>
            </a:r>
            <a:r>
              <a:rPr lang="ms-MY" sz="1200" dirty="0">
                <a:latin typeface="Arial" pitchFamily="34" charset="0"/>
                <a:cs typeface="Arial" pitchFamily="34" charset="0"/>
              </a:rPr>
              <a:t/>
            </a:r>
            <a:br>
              <a:rPr lang="ms-MY" sz="1200" dirty="0">
                <a:latin typeface="Arial" pitchFamily="34" charset="0"/>
                <a:cs typeface="Arial" pitchFamily="34" charset="0"/>
              </a:rPr>
            </a:br>
            <a:r>
              <a:rPr lang="ms-MY" sz="1200" dirty="0">
                <a:latin typeface="Arial" pitchFamily="34" charset="0"/>
                <a:cs typeface="Arial" pitchFamily="34" charset="0"/>
              </a:rPr>
              <a:t>Sh. Mirziyoyev prezident lavozimiga kirishgach, O‘zbekistonning Rog‘unga nisbatan pozitsiyasi biroz o‘zgardi. 2017-yilning yozida O‘zbekiston Rog‘un GES qurilishiga qarshi emasligi, faqat bu jarayonda O‘zbekiston milliy manfaatlari ham hisobga olinishi lozimligini ma’lum qildi.</a:t>
            </a:r>
            <a:endParaRPr lang="ru-RU" sz="1200" dirty="0">
              <a:latin typeface="Arial" pitchFamily="34" charset="0"/>
              <a:cs typeface="Arial" pitchFamily="34" charset="0"/>
            </a:endParaRPr>
          </a:p>
        </p:txBody>
      </p:sp>
    </p:spTree>
    <p:extLst>
      <p:ext uri="{BB962C8B-B14F-4D97-AF65-F5344CB8AC3E}">
        <p14:creationId xmlns:p14="http://schemas.microsoft.com/office/powerpoint/2010/main" val="2088501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46666" y="114716"/>
            <a:ext cx="3257816" cy="324448"/>
          </a:xfrm>
          <a:prstGeom prst="rect">
            <a:avLst/>
          </a:prstGeom>
        </p:spPr>
        <p:txBody>
          <a:bodyPr vert="horz" wrap="square" lIns="0" tIns="16510" rIns="0" bIns="0" rtlCol="0">
            <a:spAutoFit/>
          </a:bodyPr>
          <a:lstStyle/>
          <a:p>
            <a:pPr marL="12700" algn="ctr">
              <a:lnSpc>
                <a:spcPct val="100000"/>
              </a:lnSpc>
              <a:spcBef>
                <a:spcPts val="130"/>
              </a:spcBef>
            </a:pPr>
            <a:r>
              <a:rPr lang="en-US" sz="2000" dirty="0" err="1" smtClean="0"/>
              <a:t>Mavzudagi</a:t>
            </a:r>
            <a:r>
              <a:rPr lang="en-US" sz="2000" dirty="0" smtClean="0"/>
              <a:t> </a:t>
            </a:r>
            <a:r>
              <a:rPr lang="en-US" sz="2000" dirty="0" err="1" smtClean="0"/>
              <a:t>yangi</a:t>
            </a:r>
            <a:r>
              <a:rPr lang="en-US" sz="2000" dirty="0" smtClean="0"/>
              <a:t> </a:t>
            </a:r>
            <a:r>
              <a:rPr lang="en-US" sz="2000" dirty="0" err="1" smtClean="0"/>
              <a:t>so’zlar</a:t>
            </a:r>
            <a:endParaRPr spc="15" dirty="0">
              <a:latin typeface="Arial" panose="020B0604020202020204" pitchFamily="34" charset="0"/>
              <a:cs typeface="Arial" panose="020B0604020202020204" pitchFamily="34" charset="0"/>
            </a:endParaRPr>
          </a:p>
        </p:txBody>
      </p:sp>
      <p:sp>
        <p:nvSpPr>
          <p:cNvPr id="6" name="object 6"/>
          <p:cNvSpPr/>
          <p:nvPr/>
        </p:nvSpPr>
        <p:spPr>
          <a:xfrm>
            <a:off x="66840" y="536168"/>
            <a:ext cx="5650865" cy="2649220"/>
          </a:xfrm>
          <a:custGeom>
            <a:avLst/>
            <a:gdLst/>
            <a:ahLst/>
            <a:cxnLst/>
            <a:rect l="l" t="t" r="r" b="b"/>
            <a:pathLst>
              <a:path w="5650865" h="2649220">
                <a:moveTo>
                  <a:pt x="5650712" y="24434"/>
                </a:moveTo>
                <a:lnTo>
                  <a:pt x="5626328" y="24434"/>
                </a:lnTo>
                <a:lnTo>
                  <a:pt x="5626328" y="2624975"/>
                </a:lnTo>
                <a:lnTo>
                  <a:pt x="5650712" y="2624975"/>
                </a:lnTo>
                <a:lnTo>
                  <a:pt x="5650712" y="24434"/>
                </a:lnTo>
                <a:close/>
              </a:path>
              <a:path w="5650865" h="2649220">
                <a:moveTo>
                  <a:pt x="5650712" y="0"/>
                </a:moveTo>
                <a:lnTo>
                  <a:pt x="0" y="0"/>
                </a:lnTo>
                <a:lnTo>
                  <a:pt x="0" y="24130"/>
                </a:lnTo>
                <a:lnTo>
                  <a:pt x="0" y="2625090"/>
                </a:lnTo>
                <a:lnTo>
                  <a:pt x="0" y="2649220"/>
                </a:lnTo>
                <a:lnTo>
                  <a:pt x="5650712" y="2649220"/>
                </a:lnTo>
                <a:lnTo>
                  <a:pt x="5650712" y="2625090"/>
                </a:lnTo>
                <a:lnTo>
                  <a:pt x="24384" y="2625090"/>
                </a:lnTo>
                <a:lnTo>
                  <a:pt x="24384" y="24130"/>
                </a:lnTo>
                <a:lnTo>
                  <a:pt x="5650712" y="24130"/>
                </a:lnTo>
                <a:lnTo>
                  <a:pt x="5650712" y="0"/>
                </a:lnTo>
                <a:close/>
              </a:path>
            </a:pathLst>
          </a:custGeom>
          <a:solidFill>
            <a:srgbClr val="00A650"/>
          </a:solidFill>
        </p:spPr>
        <p:txBody>
          <a:bodyPr wrap="square" lIns="0" tIns="0" rIns="0" bIns="0" rtlCol="0"/>
          <a:lstStyle/>
          <a:p>
            <a:endParaRPr/>
          </a:p>
        </p:txBody>
      </p:sp>
      <p:sp>
        <p:nvSpPr>
          <p:cNvPr id="9" name="Прямоугольник с двумя усеченными противолежащими углами 8"/>
          <p:cNvSpPr/>
          <p:nvPr/>
        </p:nvSpPr>
        <p:spPr>
          <a:xfrm>
            <a:off x="825499" y="631825"/>
            <a:ext cx="4572001" cy="448112"/>
          </a:xfrm>
          <a:prstGeom prst="snip2DiagRect">
            <a:avLst/>
          </a:prstGeom>
        </p:spPr>
        <p:style>
          <a:lnRef idx="2">
            <a:schemeClr val="accent2"/>
          </a:lnRef>
          <a:fillRef idx="1">
            <a:schemeClr val="lt1"/>
          </a:fillRef>
          <a:effectRef idx="0">
            <a:schemeClr val="accent2"/>
          </a:effectRef>
          <a:fontRef idx="minor">
            <a:schemeClr val="dk1"/>
          </a:fontRef>
        </p:style>
        <p:txBody>
          <a:bodyPr rtlCol="0" anchor="ctr"/>
          <a:lstStyle/>
          <a:p>
            <a:r>
              <a:rPr lang="ms-MY" sz="1200" b="1" dirty="0">
                <a:solidFill>
                  <a:srgbClr val="FF0000"/>
                </a:solidFill>
                <a:latin typeface="Arial" pitchFamily="34" charset="0"/>
                <a:cs typeface="Arial" pitchFamily="34" charset="0"/>
              </a:rPr>
              <a:t>Transchegaraviy </a:t>
            </a:r>
            <a:r>
              <a:rPr lang="ms-MY" sz="1200" dirty="0">
                <a:solidFill>
                  <a:srgbClr val="FF0000"/>
                </a:solidFill>
                <a:latin typeface="Arial" pitchFamily="34" charset="0"/>
                <a:cs typeface="Arial" pitchFamily="34" charset="0"/>
              </a:rPr>
              <a:t>– chegaralararo, bir necha davlat hududidan</a:t>
            </a:r>
            <a:endParaRPr lang="ru-RU" sz="1200" dirty="0">
              <a:solidFill>
                <a:srgbClr val="FF0000"/>
              </a:solidFill>
              <a:latin typeface="Arial" pitchFamily="34" charset="0"/>
              <a:cs typeface="Arial" pitchFamily="34" charset="0"/>
            </a:endParaRPr>
          </a:p>
          <a:p>
            <a:r>
              <a:rPr lang="ms-MY" sz="1200" dirty="0">
                <a:solidFill>
                  <a:srgbClr val="FF0000"/>
                </a:solidFill>
                <a:latin typeface="Arial" pitchFamily="34" charset="0"/>
                <a:cs typeface="Arial" pitchFamily="34" charset="0"/>
              </a:rPr>
              <a:t>o‘tuvchi. Daryolar va yo‘larga nisbatan qo‘llaniladi</a:t>
            </a:r>
            <a:endParaRPr lang="ru-RU" sz="1200" dirty="0">
              <a:solidFill>
                <a:srgbClr val="FF0000"/>
              </a:solidFill>
              <a:latin typeface="Arial" panose="020B0604020202020204" pitchFamily="34" charset="0"/>
              <a:cs typeface="Arial" panose="020B0604020202020204" pitchFamily="34" charset="0"/>
            </a:endParaRPr>
          </a:p>
        </p:txBody>
      </p:sp>
      <p:sp>
        <p:nvSpPr>
          <p:cNvPr id="11" name="Прямоугольник с двумя усеченными противолежащими углами 10"/>
          <p:cNvSpPr/>
          <p:nvPr/>
        </p:nvSpPr>
        <p:spPr>
          <a:xfrm>
            <a:off x="192622" y="1204232"/>
            <a:ext cx="5281078" cy="494393"/>
          </a:xfrm>
          <a:prstGeom prst="snip2DiagRect">
            <a:avLst/>
          </a:prstGeom>
        </p:spPr>
        <p:style>
          <a:lnRef idx="2">
            <a:schemeClr val="accent2"/>
          </a:lnRef>
          <a:fillRef idx="1">
            <a:schemeClr val="lt1"/>
          </a:fillRef>
          <a:effectRef idx="0">
            <a:schemeClr val="accent2"/>
          </a:effectRef>
          <a:fontRef idx="minor">
            <a:schemeClr val="dk1"/>
          </a:fontRef>
        </p:style>
        <p:txBody>
          <a:bodyPr rtlCol="0" anchor="ctr"/>
          <a:lstStyle/>
          <a:p>
            <a:r>
              <a:rPr lang="ms-MY" sz="1200" b="1" dirty="0">
                <a:solidFill>
                  <a:srgbClr val="FF0000"/>
                </a:solidFill>
                <a:latin typeface="Arial" pitchFamily="34" charset="0"/>
                <a:cs typeface="Arial" pitchFamily="34" charset="0"/>
              </a:rPr>
              <a:t>Shafe – </a:t>
            </a:r>
            <a:r>
              <a:rPr lang="ms-MY" sz="1200" dirty="0">
                <a:solidFill>
                  <a:srgbClr val="FF0000"/>
                </a:solidFill>
                <a:latin typeface="Arial" pitchFamily="34" charset="0"/>
                <a:cs typeface="Arial" pitchFamily="34" charset="0"/>
              </a:rPr>
              <a:t>(tarafini oluvchi, homiy; vositachi) birovga yon bosuvchi, homiylik qiluvchi; homiy.</a:t>
            </a:r>
            <a:endParaRPr lang="ru-RU" sz="1200" dirty="0">
              <a:solidFill>
                <a:srgbClr val="FF0000"/>
              </a:solidFill>
              <a:latin typeface="Arial" pitchFamily="34" charset="0"/>
              <a:cs typeface="Arial" pitchFamily="34" charset="0"/>
            </a:endParaRPr>
          </a:p>
        </p:txBody>
      </p:sp>
      <p:pic>
        <p:nvPicPr>
          <p:cNvPr id="9218" name="Picture 2" descr="https://dfwatch.net/wp-content/uploads/2013/10/ivanishvilii-margvelashvili_PK__12_.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4" y="-6651625"/>
            <a:ext cx="2520000" cy="2112332"/>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с двумя усеченными противолежащими углами 6"/>
          <p:cNvSpPr/>
          <p:nvPr/>
        </p:nvSpPr>
        <p:spPr>
          <a:xfrm>
            <a:off x="144014" y="1860778"/>
            <a:ext cx="5477028" cy="609599"/>
          </a:xfrm>
          <a:prstGeom prst="snip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ms-MY" sz="1400" b="1" dirty="0" smtClean="0">
                <a:solidFill>
                  <a:srgbClr val="002060"/>
                </a:solidFill>
                <a:latin typeface="Arial" pitchFamily="34" charset="0"/>
                <a:cs typeface="Arial" pitchFamily="34" charset="0"/>
              </a:rPr>
              <a:t>O‘ZBEKISTON PREZIDENTLARINING BMT BOSH ASSAMBLEYASIDAGI TASHABBUSLARINI QUYIDAGI JADVALDA TAQQOSLANG.</a:t>
            </a:r>
            <a:r>
              <a:rPr lang="ru-RU" sz="1400" b="1" dirty="0" smtClean="0">
                <a:solidFill>
                  <a:srgbClr val="002060"/>
                </a:solidFill>
                <a:latin typeface="Arial" pitchFamily="34" charset="0"/>
                <a:cs typeface="Arial" pitchFamily="34" charset="0"/>
              </a:rPr>
              <a:t> </a:t>
            </a:r>
            <a:endParaRPr lang="ru-RU" sz="1400" b="1" dirty="0">
              <a:solidFill>
                <a:srgbClr val="002060"/>
              </a:solidFill>
              <a:latin typeface="Arial" panose="020B0604020202020204" pitchFamily="34" charset="0"/>
              <a:cs typeface="Arial" panose="020B0604020202020204" pitchFamily="34" charset="0"/>
            </a:endParaRPr>
          </a:p>
        </p:txBody>
      </p:sp>
      <p:grpSp>
        <p:nvGrpSpPr>
          <p:cNvPr id="3" name="Group 2"/>
          <p:cNvGrpSpPr>
            <a:grpSpLocks/>
          </p:cNvGrpSpPr>
          <p:nvPr/>
        </p:nvGrpSpPr>
        <p:grpSpPr bwMode="auto">
          <a:xfrm>
            <a:off x="66840" y="631825"/>
            <a:ext cx="5482954" cy="1066800"/>
            <a:chOff x="1351" y="2138"/>
            <a:chExt cx="7673" cy="2552"/>
          </a:xfrm>
        </p:grpSpPr>
        <p:sp>
          <p:nvSpPr>
            <p:cNvPr id="4" name="AutoShape 3"/>
            <p:cNvSpPr>
              <a:spLocks/>
            </p:cNvSpPr>
            <p:nvPr/>
          </p:nvSpPr>
          <p:spPr bwMode="auto">
            <a:xfrm>
              <a:off x="1351" y="2137"/>
              <a:ext cx="7673" cy="2552"/>
            </a:xfrm>
            <a:custGeom>
              <a:avLst/>
              <a:gdLst>
                <a:gd name="T0" fmla="+- 0 1590 1351"/>
                <a:gd name="T1" fmla="*/ T0 w 7673"/>
                <a:gd name="T2" fmla="+- 0 2138 2138"/>
                <a:gd name="T3" fmla="*/ 2138 h 2552"/>
                <a:gd name="T4" fmla="+- 0 1522 1351"/>
                <a:gd name="T5" fmla="*/ T4 w 7673"/>
                <a:gd name="T6" fmla="+- 0 2151 2138"/>
                <a:gd name="T7" fmla="*/ 2151 h 2552"/>
                <a:gd name="T8" fmla="+- 0 1453 1351"/>
                <a:gd name="T9" fmla="*/ T8 w 7673"/>
                <a:gd name="T10" fmla="+- 0 2182 2138"/>
                <a:gd name="T11" fmla="*/ 2182 h 2552"/>
                <a:gd name="T12" fmla="+- 0 1409 1351"/>
                <a:gd name="T13" fmla="*/ T12 w 7673"/>
                <a:gd name="T14" fmla="+- 0 2219 2138"/>
                <a:gd name="T15" fmla="*/ 2219 h 2552"/>
                <a:gd name="T16" fmla="+- 0 1374 1351"/>
                <a:gd name="T17" fmla="*/ T16 w 7673"/>
                <a:gd name="T18" fmla="+- 0 2272 2138"/>
                <a:gd name="T19" fmla="*/ 2272 h 2552"/>
                <a:gd name="T20" fmla="+- 0 1354 1351"/>
                <a:gd name="T21" fmla="*/ T20 w 7673"/>
                <a:gd name="T22" fmla="+- 0 2344 2138"/>
                <a:gd name="T23" fmla="*/ 2344 h 2552"/>
                <a:gd name="T24" fmla="+- 0 1351 1351"/>
                <a:gd name="T25" fmla="*/ T24 w 7673"/>
                <a:gd name="T26" fmla="+- 0 4443 2138"/>
                <a:gd name="T27" fmla="*/ 4443 h 2552"/>
                <a:gd name="T28" fmla="+- 0 1355 1351"/>
                <a:gd name="T29" fmla="*/ T28 w 7673"/>
                <a:gd name="T30" fmla="+- 0 4478 2138"/>
                <a:gd name="T31" fmla="*/ 4478 h 2552"/>
                <a:gd name="T32" fmla="+- 0 1382 1351"/>
                <a:gd name="T33" fmla="*/ T32 w 7673"/>
                <a:gd name="T34" fmla="+- 0 4563 2138"/>
                <a:gd name="T35" fmla="*/ 4563 h 2552"/>
                <a:gd name="T36" fmla="+- 0 1412 1351"/>
                <a:gd name="T37" fmla="*/ T36 w 7673"/>
                <a:gd name="T38" fmla="+- 0 4609 2138"/>
                <a:gd name="T39" fmla="*/ 4609 h 2552"/>
                <a:gd name="T40" fmla="+- 0 1457 1351"/>
                <a:gd name="T41" fmla="*/ T40 w 7673"/>
                <a:gd name="T42" fmla="+- 0 4650 2138"/>
                <a:gd name="T43" fmla="*/ 4650 h 2552"/>
                <a:gd name="T44" fmla="+- 0 1519 1351"/>
                <a:gd name="T45" fmla="*/ T44 w 7673"/>
                <a:gd name="T46" fmla="+- 0 4678 2138"/>
                <a:gd name="T47" fmla="*/ 4678 h 2552"/>
                <a:gd name="T48" fmla="+- 0 1601 1351"/>
                <a:gd name="T49" fmla="*/ T48 w 7673"/>
                <a:gd name="T50" fmla="+- 0 4689 2138"/>
                <a:gd name="T51" fmla="*/ 4689 h 2552"/>
                <a:gd name="T52" fmla="+- 0 8785 1351"/>
                <a:gd name="T53" fmla="*/ T52 w 7673"/>
                <a:gd name="T54" fmla="+- 0 4688 2138"/>
                <a:gd name="T55" fmla="*/ 4688 h 2552"/>
                <a:gd name="T56" fmla="+- 0 8853 1351"/>
                <a:gd name="T57" fmla="*/ T56 w 7673"/>
                <a:gd name="T58" fmla="+- 0 4676 2138"/>
                <a:gd name="T59" fmla="*/ 4676 h 2552"/>
                <a:gd name="T60" fmla="+- 0 1601 1351"/>
                <a:gd name="T61" fmla="*/ T60 w 7673"/>
                <a:gd name="T62" fmla="+- 0 4669 2138"/>
                <a:gd name="T63" fmla="*/ 4669 h 2552"/>
                <a:gd name="T64" fmla="+- 0 1524 1351"/>
                <a:gd name="T65" fmla="*/ T64 w 7673"/>
                <a:gd name="T66" fmla="+- 0 4659 2138"/>
                <a:gd name="T67" fmla="*/ 4659 h 2552"/>
                <a:gd name="T68" fmla="+- 0 1468 1351"/>
                <a:gd name="T69" fmla="*/ T68 w 7673"/>
                <a:gd name="T70" fmla="+- 0 4633 2138"/>
                <a:gd name="T71" fmla="*/ 4633 h 2552"/>
                <a:gd name="T72" fmla="+- 0 1412 1351"/>
                <a:gd name="T73" fmla="*/ T72 w 7673"/>
                <a:gd name="T74" fmla="+- 0 4576 2138"/>
                <a:gd name="T75" fmla="*/ 4576 h 2552"/>
                <a:gd name="T76" fmla="+- 0 1383 1351"/>
                <a:gd name="T77" fmla="*/ T76 w 7673"/>
                <a:gd name="T78" fmla="+- 0 4512 2138"/>
                <a:gd name="T79" fmla="*/ 4512 h 2552"/>
                <a:gd name="T80" fmla="+- 0 1376 1351"/>
                <a:gd name="T81" fmla="*/ T80 w 7673"/>
                <a:gd name="T82" fmla="+- 0 4483 2138"/>
                <a:gd name="T83" fmla="*/ 4483 h 2552"/>
                <a:gd name="T84" fmla="+- 0 1372 1351"/>
                <a:gd name="T85" fmla="*/ T84 w 7673"/>
                <a:gd name="T86" fmla="+- 0 4460 2138"/>
                <a:gd name="T87" fmla="*/ 4460 h 2552"/>
                <a:gd name="T88" fmla="+- 0 1371 1351"/>
                <a:gd name="T89" fmla="*/ T88 w 7673"/>
                <a:gd name="T90" fmla="+- 0 4448 2138"/>
                <a:gd name="T91" fmla="*/ 4448 h 2552"/>
                <a:gd name="T92" fmla="+- 0 1371 1351"/>
                <a:gd name="T93" fmla="*/ T92 w 7673"/>
                <a:gd name="T94" fmla="+- 0 2388 2138"/>
                <a:gd name="T95" fmla="*/ 2388 h 2552"/>
                <a:gd name="T96" fmla="+- 0 1381 1351"/>
                <a:gd name="T97" fmla="*/ T96 w 7673"/>
                <a:gd name="T98" fmla="+- 0 2311 2138"/>
                <a:gd name="T99" fmla="*/ 2311 h 2552"/>
                <a:gd name="T100" fmla="+- 0 1407 1351"/>
                <a:gd name="T101" fmla="*/ T100 w 7673"/>
                <a:gd name="T102" fmla="+- 0 2255 2138"/>
                <a:gd name="T103" fmla="*/ 2255 h 2552"/>
                <a:gd name="T104" fmla="+- 0 1464 1351"/>
                <a:gd name="T105" fmla="*/ T104 w 7673"/>
                <a:gd name="T106" fmla="+- 0 2199 2138"/>
                <a:gd name="T107" fmla="*/ 2199 h 2552"/>
                <a:gd name="T108" fmla="+- 0 1528 1351"/>
                <a:gd name="T109" fmla="*/ T108 w 7673"/>
                <a:gd name="T110" fmla="+- 0 2170 2138"/>
                <a:gd name="T111" fmla="*/ 2170 h 2552"/>
                <a:gd name="T112" fmla="+- 0 1557 1351"/>
                <a:gd name="T113" fmla="*/ T112 w 7673"/>
                <a:gd name="T114" fmla="+- 0 2163 2138"/>
                <a:gd name="T115" fmla="*/ 2163 h 2552"/>
                <a:gd name="T116" fmla="+- 0 1580 1351"/>
                <a:gd name="T117" fmla="*/ T116 w 7673"/>
                <a:gd name="T118" fmla="+- 0 2159 2138"/>
                <a:gd name="T119" fmla="*/ 2159 h 2552"/>
                <a:gd name="T120" fmla="+- 0 1592 1351"/>
                <a:gd name="T121" fmla="*/ T120 w 7673"/>
                <a:gd name="T122" fmla="+- 0 2158 2138"/>
                <a:gd name="T123" fmla="*/ 2158 h 2552"/>
                <a:gd name="T124" fmla="+- 0 1601 1351"/>
                <a:gd name="T125" fmla="*/ T124 w 7673"/>
                <a:gd name="T126" fmla="+- 0 2158 2138"/>
                <a:gd name="T127" fmla="*/ 2158 h 2552"/>
                <a:gd name="T128" fmla="+- 0 8774 1351"/>
                <a:gd name="T129" fmla="*/ T128 w 7673"/>
                <a:gd name="T130" fmla="+- 0 2138 2138"/>
                <a:gd name="T131" fmla="*/ 2138 h 2552"/>
                <a:gd name="T132" fmla="+- 0 1601 1351"/>
                <a:gd name="T133" fmla="*/ T132 w 7673"/>
                <a:gd name="T134" fmla="+- 0 2158 2138"/>
                <a:gd name="T135" fmla="*/ 2158 h 2552"/>
                <a:gd name="T136" fmla="+- 0 8815 1351"/>
                <a:gd name="T137" fmla="*/ T136 w 7673"/>
                <a:gd name="T138" fmla="+- 0 2160 2138"/>
                <a:gd name="T139" fmla="*/ 2160 h 2552"/>
                <a:gd name="T140" fmla="+- 0 8881 1351"/>
                <a:gd name="T141" fmla="*/ T140 w 7673"/>
                <a:gd name="T142" fmla="+- 0 2179 2138"/>
                <a:gd name="T143" fmla="*/ 2179 h 2552"/>
                <a:gd name="T144" fmla="+- 0 8939 1351"/>
                <a:gd name="T145" fmla="*/ T144 w 7673"/>
                <a:gd name="T146" fmla="+- 0 2220 2138"/>
                <a:gd name="T147" fmla="*/ 2220 h 2552"/>
                <a:gd name="T148" fmla="+- 0 8980 1351"/>
                <a:gd name="T149" fmla="*/ T148 w 7673"/>
                <a:gd name="T150" fmla="+- 0 2283 2138"/>
                <a:gd name="T151" fmla="*/ 2283 h 2552"/>
                <a:gd name="T152" fmla="+- 0 8996 1351"/>
                <a:gd name="T153" fmla="*/ T152 w 7673"/>
                <a:gd name="T154" fmla="+- 0 2330 2138"/>
                <a:gd name="T155" fmla="*/ 2330 h 2552"/>
                <a:gd name="T156" fmla="+- 0 9001 1351"/>
                <a:gd name="T157" fmla="*/ T156 w 7673"/>
                <a:gd name="T158" fmla="+- 0 2356 2138"/>
                <a:gd name="T159" fmla="*/ 2356 h 2552"/>
                <a:gd name="T160" fmla="+- 0 9003 1351"/>
                <a:gd name="T161" fmla="*/ T160 w 7673"/>
                <a:gd name="T162" fmla="+- 0 2373 2138"/>
                <a:gd name="T163" fmla="*/ 2373 h 2552"/>
                <a:gd name="T164" fmla="+- 0 9004 1351"/>
                <a:gd name="T165" fmla="*/ T164 w 7673"/>
                <a:gd name="T166" fmla="+- 0 2384 2138"/>
                <a:gd name="T167" fmla="*/ 2384 h 2552"/>
                <a:gd name="T168" fmla="+- 0 9001 1351"/>
                <a:gd name="T169" fmla="*/ T168 w 7673"/>
                <a:gd name="T170" fmla="+- 0 4480 2138"/>
                <a:gd name="T171" fmla="*/ 4480 h 2552"/>
                <a:gd name="T172" fmla="+- 0 8983 1351"/>
                <a:gd name="T173" fmla="*/ T172 w 7673"/>
                <a:gd name="T174" fmla="+- 0 4546 2138"/>
                <a:gd name="T175" fmla="*/ 4546 h 2552"/>
                <a:gd name="T176" fmla="+- 0 8941 1351"/>
                <a:gd name="T177" fmla="*/ T176 w 7673"/>
                <a:gd name="T178" fmla="+- 0 4604 2138"/>
                <a:gd name="T179" fmla="*/ 4604 h 2552"/>
                <a:gd name="T180" fmla="+- 0 8879 1351"/>
                <a:gd name="T181" fmla="*/ T180 w 7673"/>
                <a:gd name="T182" fmla="+- 0 4645 2138"/>
                <a:gd name="T183" fmla="*/ 4645 h 2552"/>
                <a:gd name="T184" fmla="+- 0 8832 1351"/>
                <a:gd name="T185" fmla="*/ T184 w 7673"/>
                <a:gd name="T186" fmla="+- 0 4661 2138"/>
                <a:gd name="T187" fmla="*/ 4661 h 2552"/>
                <a:gd name="T188" fmla="+- 0 8806 1351"/>
                <a:gd name="T189" fmla="*/ T188 w 7673"/>
                <a:gd name="T190" fmla="+- 0 4666 2138"/>
                <a:gd name="T191" fmla="*/ 4666 h 2552"/>
                <a:gd name="T192" fmla="+- 0 8788 1351"/>
                <a:gd name="T193" fmla="*/ T192 w 7673"/>
                <a:gd name="T194" fmla="+- 0 4668 2138"/>
                <a:gd name="T195" fmla="*/ 4668 h 2552"/>
                <a:gd name="T196" fmla="+- 0 8778 1351"/>
                <a:gd name="T197" fmla="*/ T196 w 7673"/>
                <a:gd name="T198" fmla="+- 0 4669 2138"/>
                <a:gd name="T199" fmla="*/ 4669 h 2552"/>
                <a:gd name="T200" fmla="+- 0 8870 1351"/>
                <a:gd name="T201" fmla="*/ T200 w 7673"/>
                <a:gd name="T202" fmla="+- 0 4669 2138"/>
                <a:gd name="T203" fmla="*/ 4669 h 2552"/>
                <a:gd name="T204" fmla="+- 0 8922 1351"/>
                <a:gd name="T205" fmla="*/ T204 w 7673"/>
                <a:gd name="T206" fmla="+- 0 4645 2138"/>
                <a:gd name="T207" fmla="*/ 4645 h 2552"/>
                <a:gd name="T208" fmla="+- 0 8966 1351"/>
                <a:gd name="T209" fmla="*/ T208 w 7673"/>
                <a:gd name="T210" fmla="+- 0 4608 2138"/>
                <a:gd name="T211" fmla="*/ 4608 h 2552"/>
                <a:gd name="T212" fmla="+- 0 9001 1351"/>
                <a:gd name="T213" fmla="*/ T212 w 7673"/>
                <a:gd name="T214" fmla="+- 0 4554 2138"/>
                <a:gd name="T215" fmla="*/ 4554 h 2552"/>
                <a:gd name="T216" fmla="+- 0 9021 1351"/>
                <a:gd name="T217" fmla="*/ T216 w 7673"/>
                <a:gd name="T218" fmla="+- 0 4482 2138"/>
                <a:gd name="T219" fmla="*/ 4482 h 2552"/>
                <a:gd name="T220" fmla="+- 0 9024 1351"/>
                <a:gd name="T221" fmla="*/ T220 w 7673"/>
                <a:gd name="T222" fmla="+- 0 2384 2138"/>
                <a:gd name="T223" fmla="*/ 2384 h 2552"/>
                <a:gd name="T224" fmla="+- 0 9020 1351"/>
                <a:gd name="T225" fmla="*/ T224 w 7673"/>
                <a:gd name="T226" fmla="+- 0 2349 2138"/>
                <a:gd name="T227" fmla="*/ 2349 h 2552"/>
                <a:gd name="T228" fmla="+- 0 8993 1351"/>
                <a:gd name="T229" fmla="*/ T228 w 7673"/>
                <a:gd name="T230" fmla="+- 0 2263 2138"/>
                <a:gd name="T231" fmla="*/ 2263 h 2552"/>
                <a:gd name="T232" fmla="+- 0 8963 1351"/>
                <a:gd name="T233" fmla="*/ T232 w 7673"/>
                <a:gd name="T234" fmla="+- 0 2217 2138"/>
                <a:gd name="T235" fmla="*/ 2217 h 2552"/>
                <a:gd name="T236" fmla="+- 0 8918 1351"/>
                <a:gd name="T237" fmla="*/ T236 w 7673"/>
                <a:gd name="T238" fmla="+- 0 2177 2138"/>
                <a:gd name="T239" fmla="*/ 2177 h 2552"/>
                <a:gd name="T240" fmla="+- 0 8856 1351"/>
                <a:gd name="T241" fmla="*/ T240 w 7673"/>
                <a:gd name="T242" fmla="+- 0 2148 2138"/>
                <a:gd name="T243" fmla="*/ 2148 h 2552"/>
                <a:gd name="T244" fmla="+- 0 8774 1351"/>
                <a:gd name="T245" fmla="*/ T244 w 7673"/>
                <a:gd name="T246" fmla="+- 0 2138 2138"/>
                <a:gd name="T247" fmla="*/ 2138 h 255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7673" h="2552">
                  <a:moveTo>
                    <a:pt x="250" y="0"/>
                  </a:moveTo>
                  <a:lnTo>
                    <a:pt x="239" y="0"/>
                  </a:lnTo>
                  <a:lnTo>
                    <a:pt x="211" y="4"/>
                  </a:lnTo>
                  <a:lnTo>
                    <a:pt x="171" y="13"/>
                  </a:lnTo>
                  <a:lnTo>
                    <a:pt x="125" y="31"/>
                  </a:lnTo>
                  <a:lnTo>
                    <a:pt x="102" y="44"/>
                  </a:lnTo>
                  <a:lnTo>
                    <a:pt x="79" y="61"/>
                  </a:lnTo>
                  <a:lnTo>
                    <a:pt x="58" y="81"/>
                  </a:lnTo>
                  <a:lnTo>
                    <a:pt x="39" y="105"/>
                  </a:lnTo>
                  <a:lnTo>
                    <a:pt x="23" y="134"/>
                  </a:lnTo>
                  <a:lnTo>
                    <a:pt x="11" y="168"/>
                  </a:lnTo>
                  <a:lnTo>
                    <a:pt x="3" y="206"/>
                  </a:lnTo>
                  <a:lnTo>
                    <a:pt x="0" y="246"/>
                  </a:lnTo>
                  <a:lnTo>
                    <a:pt x="0" y="2305"/>
                  </a:lnTo>
                  <a:lnTo>
                    <a:pt x="0" y="2312"/>
                  </a:lnTo>
                  <a:lnTo>
                    <a:pt x="4" y="2340"/>
                  </a:lnTo>
                  <a:lnTo>
                    <a:pt x="13" y="2380"/>
                  </a:lnTo>
                  <a:lnTo>
                    <a:pt x="31" y="2425"/>
                  </a:lnTo>
                  <a:lnTo>
                    <a:pt x="44" y="2449"/>
                  </a:lnTo>
                  <a:lnTo>
                    <a:pt x="61" y="2471"/>
                  </a:lnTo>
                  <a:lnTo>
                    <a:pt x="81" y="2493"/>
                  </a:lnTo>
                  <a:lnTo>
                    <a:pt x="106" y="2512"/>
                  </a:lnTo>
                  <a:lnTo>
                    <a:pt x="134" y="2528"/>
                  </a:lnTo>
                  <a:lnTo>
                    <a:pt x="168" y="2540"/>
                  </a:lnTo>
                  <a:lnTo>
                    <a:pt x="206" y="2548"/>
                  </a:lnTo>
                  <a:lnTo>
                    <a:pt x="250" y="2551"/>
                  </a:lnTo>
                  <a:lnTo>
                    <a:pt x="7423" y="2551"/>
                  </a:lnTo>
                  <a:lnTo>
                    <a:pt x="7434" y="2550"/>
                  </a:lnTo>
                  <a:lnTo>
                    <a:pt x="7462" y="2547"/>
                  </a:lnTo>
                  <a:lnTo>
                    <a:pt x="7502" y="2538"/>
                  </a:lnTo>
                  <a:lnTo>
                    <a:pt x="7519" y="2531"/>
                  </a:lnTo>
                  <a:lnTo>
                    <a:pt x="250" y="2531"/>
                  </a:lnTo>
                  <a:lnTo>
                    <a:pt x="209" y="2528"/>
                  </a:lnTo>
                  <a:lnTo>
                    <a:pt x="173" y="2521"/>
                  </a:lnTo>
                  <a:lnTo>
                    <a:pt x="143" y="2510"/>
                  </a:lnTo>
                  <a:lnTo>
                    <a:pt x="117" y="2495"/>
                  </a:lnTo>
                  <a:lnTo>
                    <a:pt x="85" y="2468"/>
                  </a:lnTo>
                  <a:lnTo>
                    <a:pt x="61" y="2438"/>
                  </a:lnTo>
                  <a:lnTo>
                    <a:pt x="44" y="2406"/>
                  </a:lnTo>
                  <a:lnTo>
                    <a:pt x="32" y="2374"/>
                  </a:lnTo>
                  <a:lnTo>
                    <a:pt x="28" y="2359"/>
                  </a:lnTo>
                  <a:lnTo>
                    <a:pt x="25" y="2345"/>
                  </a:lnTo>
                  <a:lnTo>
                    <a:pt x="23" y="2333"/>
                  </a:lnTo>
                  <a:lnTo>
                    <a:pt x="21" y="2322"/>
                  </a:lnTo>
                  <a:lnTo>
                    <a:pt x="21" y="2315"/>
                  </a:lnTo>
                  <a:lnTo>
                    <a:pt x="20" y="2310"/>
                  </a:lnTo>
                  <a:lnTo>
                    <a:pt x="20" y="2305"/>
                  </a:lnTo>
                  <a:lnTo>
                    <a:pt x="20" y="250"/>
                  </a:lnTo>
                  <a:lnTo>
                    <a:pt x="22" y="209"/>
                  </a:lnTo>
                  <a:lnTo>
                    <a:pt x="30" y="173"/>
                  </a:lnTo>
                  <a:lnTo>
                    <a:pt x="41" y="143"/>
                  </a:lnTo>
                  <a:lnTo>
                    <a:pt x="56" y="117"/>
                  </a:lnTo>
                  <a:lnTo>
                    <a:pt x="82" y="85"/>
                  </a:lnTo>
                  <a:lnTo>
                    <a:pt x="113" y="61"/>
                  </a:lnTo>
                  <a:lnTo>
                    <a:pt x="145" y="44"/>
                  </a:lnTo>
                  <a:lnTo>
                    <a:pt x="177" y="32"/>
                  </a:lnTo>
                  <a:lnTo>
                    <a:pt x="192" y="28"/>
                  </a:lnTo>
                  <a:lnTo>
                    <a:pt x="206" y="25"/>
                  </a:lnTo>
                  <a:lnTo>
                    <a:pt x="218" y="23"/>
                  </a:lnTo>
                  <a:lnTo>
                    <a:pt x="229" y="21"/>
                  </a:lnTo>
                  <a:lnTo>
                    <a:pt x="235" y="20"/>
                  </a:lnTo>
                  <a:lnTo>
                    <a:pt x="241" y="20"/>
                  </a:lnTo>
                  <a:lnTo>
                    <a:pt x="248" y="20"/>
                  </a:lnTo>
                  <a:lnTo>
                    <a:pt x="250" y="20"/>
                  </a:lnTo>
                  <a:lnTo>
                    <a:pt x="250" y="0"/>
                  </a:lnTo>
                  <a:close/>
                  <a:moveTo>
                    <a:pt x="7423" y="0"/>
                  </a:moveTo>
                  <a:lnTo>
                    <a:pt x="250" y="0"/>
                  </a:lnTo>
                  <a:lnTo>
                    <a:pt x="250" y="20"/>
                  </a:lnTo>
                  <a:lnTo>
                    <a:pt x="7423" y="20"/>
                  </a:lnTo>
                  <a:lnTo>
                    <a:pt x="7464" y="22"/>
                  </a:lnTo>
                  <a:lnTo>
                    <a:pt x="7499" y="30"/>
                  </a:lnTo>
                  <a:lnTo>
                    <a:pt x="7530" y="41"/>
                  </a:lnTo>
                  <a:lnTo>
                    <a:pt x="7556" y="56"/>
                  </a:lnTo>
                  <a:lnTo>
                    <a:pt x="7588" y="82"/>
                  </a:lnTo>
                  <a:lnTo>
                    <a:pt x="7612" y="113"/>
                  </a:lnTo>
                  <a:lnTo>
                    <a:pt x="7629" y="145"/>
                  </a:lnTo>
                  <a:lnTo>
                    <a:pt x="7641" y="177"/>
                  </a:lnTo>
                  <a:lnTo>
                    <a:pt x="7645" y="192"/>
                  </a:lnTo>
                  <a:lnTo>
                    <a:pt x="7648" y="205"/>
                  </a:lnTo>
                  <a:lnTo>
                    <a:pt x="7650" y="218"/>
                  </a:lnTo>
                  <a:lnTo>
                    <a:pt x="7651" y="229"/>
                  </a:lnTo>
                  <a:lnTo>
                    <a:pt x="7652" y="235"/>
                  </a:lnTo>
                  <a:lnTo>
                    <a:pt x="7653" y="241"/>
                  </a:lnTo>
                  <a:lnTo>
                    <a:pt x="7653" y="246"/>
                  </a:lnTo>
                  <a:lnTo>
                    <a:pt x="7653" y="2301"/>
                  </a:lnTo>
                  <a:lnTo>
                    <a:pt x="7650" y="2342"/>
                  </a:lnTo>
                  <a:lnTo>
                    <a:pt x="7643" y="2377"/>
                  </a:lnTo>
                  <a:lnTo>
                    <a:pt x="7632" y="2408"/>
                  </a:lnTo>
                  <a:lnTo>
                    <a:pt x="7617" y="2434"/>
                  </a:lnTo>
                  <a:lnTo>
                    <a:pt x="7590" y="2466"/>
                  </a:lnTo>
                  <a:lnTo>
                    <a:pt x="7560" y="2490"/>
                  </a:lnTo>
                  <a:lnTo>
                    <a:pt x="7528" y="2507"/>
                  </a:lnTo>
                  <a:lnTo>
                    <a:pt x="7496" y="2519"/>
                  </a:lnTo>
                  <a:lnTo>
                    <a:pt x="7481" y="2523"/>
                  </a:lnTo>
                  <a:lnTo>
                    <a:pt x="7467" y="2526"/>
                  </a:lnTo>
                  <a:lnTo>
                    <a:pt x="7455" y="2528"/>
                  </a:lnTo>
                  <a:lnTo>
                    <a:pt x="7444" y="2529"/>
                  </a:lnTo>
                  <a:lnTo>
                    <a:pt x="7437" y="2530"/>
                  </a:lnTo>
                  <a:lnTo>
                    <a:pt x="7432" y="2531"/>
                  </a:lnTo>
                  <a:lnTo>
                    <a:pt x="7427" y="2531"/>
                  </a:lnTo>
                  <a:lnTo>
                    <a:pt x="7423" y="2531"/>
                  </a:lnTo>
                  <a:lnTo>
                    <a:pt x="7519" y="2531"/>
                  </a:lnTo>
                  <a:lnTo>
                    <a:pt x="7547" y="2520"/>
                  </a:lnTo>
                  <a:lnTo>
                    <a:pt x="7571" y="2507"/>
                  </a:lnTo>
                  <a:lnTo>
                    <a:pt x="7593" y="2490"/>
                  </a:lnTo>
                  <a:lnTo>
                    <a:pt x="7615" y="2470"/>
                  </a:lnTo>
                  <a:lnTo>
                    <a:pt x="7634" y="2445"/>
                  </a:lnTo>
                  <a:lnTo>
                    <a:pt x="7650" y="2416"/>
                  </a:lnTo>
                  <a:lnTo>
                    <a:pt x="7662" y="2383"/>
                  </a:lnTo>
                  <a:lnTo>
                    <a:pt x="7670" y="2344"/>
                  </a:lnTo>
                  <a:lnTo>
                    <a:pt x="7673" y="2301"/>
                  </a:lnTo>
                  <a:lnTo>
                    <a:pt x="7673" y="246"/>
                  </a:lnTo>
                  <a:lnTo>
                    <a:pt x="7672" y="239"/>
                  </a:lnTo>
                  <a:lnTo>
                    <a:pt x="7669" y="211"/>
                  </a:lnTo>
                  <a:lnTo>
                    <a:pt x="7660" y="171"/>
                  </a:lnTo>
                  <a:lnTo>
                    <a:pt x="7642" y="125"/>
                  </a:lnTo>
                  <a:lnTo>
                    <a:pt x="7629" y="102"/>
                  </a:lnTo>
                  <a:lnTo>
                    <a:pt x="7612" y="79"/>
                  </a:lnTo>
                  <a:lnTo>
                    <a:pt x="7592" y="58"/>
                  </a:lnTo>
                  <a:lnTo>
                    <a:pt x="7567" y="39"/>
                  </a:lnTo>
                  <a:lnTo>
                    <a:pt x="7538" y="23"/>
                  </a:lnTo>
                  <a:lnTo>
                    <a:pt x="7505" y="10"/>
                  </a:lnTo>
                  <a:lnTo>
                    <a:pt x="7467" y="3"/>
                  </a:lnTo>
                  <a:lnTo>
                    <a:pt x="7423" y="0"/>
                  </a:lnTo>
                  <a:close/>
                </a:path>
              </a:pathLst>
            </a:custGeom>
            <a:solidFill>
              <a:srgbClr val="00A6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9" y="2267"/>
              <a:ext cx="813" cy="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5" name="Таблица 4"/>
          <p:cNvGraphicFramePr>
            <a:graphicFrameLocks noGrp="1"/>
          </p:cNvGraphicFramePr>
          <p:nvPr>
            <p:extLst>
              <p:ext uri="{D42A27DB-BD31-4B8C-83A1-F6EECF244321}">
                <p14:modId xmlns:p14="http://schemas.microsoft.com/office/powerpoint/2010/main" val="1329622715"/>
              </p:ext>
            </p:extLst>
          </p:nvPr>
        </p:nvGraphicFramePr>
        <p:xfrm>
          <a:off x="194083" y="2538669"/>
          <a:ext cx="5428421" cy="609602"/>
        </p:xfrm>
        <a:graphic>
          <a:graphicData uri="http://schemas.openxmlformats.org/drawingml/2006/table">
            <a:tbl>
              <a:tblPr firstRow="1" firstCol="1" lastRow="1" lastCol="1" bandRow="1" bandCol="1">
                <a:tableStyleId>{5C22544A-7EE6-4342-B048-85BDC9FD1C3A}</a:tableStyleId>
              </a:tblPr>
              <a:tblGrid>
                <a:gridCol w="1090078"/>
                <a:gridCol w="1066800"/>
                <a:gridCol w="1624190"/>
                <a:gridCol w="1647353"/>
              </a:tblGrid>
              <a:tr h="304801">
                <a:tc>
                  <a:txBody>
                    <a:bodyPr/>
                    <a:lstStyle/>
                    <a:p>
                      <a:pPr marL="336550">
                        <a:spcBef>
                          <a:spcPts val="70"/>
                        </a:spcBef>
                        <a:spcAft>
                          <a:spcPts val="0"/>
                        </a:spcAft>
                      </a:pPr>
                      <a:r>
                        <a:rPr lang="ms-MY" sz="1100" dirty="0">
                          <a:effectLst/>
                          <a:latin typeface="Arial" pitchFamily="34" charset="0"/>
                          <a:cs typeface="Arial" pitchFamily="34" charset="0"/>
                        </a:rPr>
                        <a:t>I.Karimov</a:t>
                      </a:r>
                      <a:endParaRPr lang="ru-RU" sz="1100" dirty="0">
                        <a:effectLst/>
                        <a:latin typeface="Arial" pitchFamily="34" charset="0"/>
                        <a:ea typeface="Times New Roman"/>
                        <a:cs typeface="Arial" pitchFamily="34" charset="0"/>
                      </a:endParaRPr>
                    </a:p>
                  </a:txBody>
                  <a:tcPr marL="0" marR="0" marT="0" marB="0"/>
                </a:tc>
                <a:tc>
                  <a:txBody>
                    <a:bodyPr/>
                    <a:lstStyle/>
                    <a:p>
                      <a:pPr marL="109855">
                        <a:spcBef>
                          <a:spcPts val="70"/>
                        </a:spcBef>
                        <a:spcAft>
                          <a:spcPts val="0"/>
                        </a:spcAft>
                      </a:pPr>
                      <a:r>
                        <a:rPr lang="ms-MY" sz="1100" dirty="0">
                          <a:effectLst/>
                          <a:latin typeface="Arial" pitchFamily="34" charset="0"/>
                          <a:cs typeface="Arial" pitchFamily="34" charset="0"/>
                        </a:rPr>
                        <a:t>Sh.Mirziyoyev</a:t>
                      </a:r>
                      <a:endParaRPr lang="ru-RU" sz="1100" dirty="0">
                        <a:effectLst/>
                        <a:latin typeface="Arial" pitchFamily="34" charset="0"/>
                        <a:ea typeface="Times New Roman"/>
                        <a:cs typeface="Arial" pitchFamily="34" charset="0"/>
                      </a:endParaRPr>
                    </a:p>
                  </a:txBody>
                  <a:tcPr marL="0" marR="0" marT="0" marB="0"/>
                </a:tc>
                <a:tc>
                  <a:txBody>
                    <a:bodyPr/>
                    <a:lstStyle/>
                    <a:p>
                      <a:pPr marL="95250">
                        <a:spcBef>
                          <a:spcPts val="70"/>
                        </a:spcBef>
                        <a:spcAft>
                          <a:spcPts val="0"/>
                        </a:spcAft>
                      </a:pPr>
                      <a:r>
                        <a:rPr lang="ms-MY" sz="1100">
                          <a:effectLst/>
                          <a:latin typeface="Arial" pitchFamily="34" charset="0"/>
                          <a:cs typeface="Arial" pitchFamily="34" charset="0"/>
                        </a:rPr>
                        <a:t>O‘xshash tashabbus</a:t>
                      </a:r>
                      <a:endParaRPr lang="ru-RU" sz="1100">
                        <a:effectLst/>
                        <a:latin typeface="Arial" pitchFamily="34" charset="0"/>
                        <a:ea typeface="Times New Roman"/>
                        <a:cs typeface="Arial" pitchFamily="34" charset="0"/>
                      </a:endParaRPr>
                    </a:p>
                  </a:txBody>
                  <a:tcPr marL="0" marR="0" marT="0" marB="0"/>
                </a:tc>
                <a:tc>
                  <a:txBody>
                    <a:bodyPr/>
                    <a:lstStyle/>
                    <a:p>
                      <a:pPr marL="218440">
                        <a:spcBef>
                          <a:spcPts val="70"/>
                        </a:spcBef>
                        <a:spcAft>
                          <a:spcPts val="0"/>
                        </a:spcAft>
                      </a:pPr>
                      <a:r>
                        <a:rPr lang="ms-MY" sz="1100">
                          <a:effectLst/>
                          <a:latin typeface="Arial" pitchFamily="34" charset="0"/>
                          <a:cs typeface="Arial" pitchFamily="34" charset="0"/>
                        </a:rPr>
                        <a:t>O‘ziga xoslik</a:t>
                      </a:r>
                      <a:endParaRPr lang="ru-RU" sz="1100">
                        <a:effectLst/>
                        <a:latin typeface="Arial" pitchFamily="34" charset="0"/>
                        <a:ea typeface="Times New Roman"/>
                        <a:cs typeface="Arial" pitchFamily="34" charset="0"/>
                      </a:endParaRPr>
                    </a:p>
                  </a:txBody>
                  <a:tcPr marL="0" marR="0" marT="0" marB="0"/>
                </a:tc>
              </a:tr>
              <a:tr h="304801">
                <a:tc>
                  <a:txBody>
                    <a:bodyPr/>
                    <a:lstStyle/>
                    <a:p>
                      <a:pPr>
                        <a:spcAft>
                          <a:spcPts val="0"/>
                        </a:spcAft>
                      </a:pPr>
                      <a:r>
                        <a:rPr lang="ms-MY" sz="1100">
                          <a:effectLst/>
                          <a:latin typeface="Arial" pitchFamily="34" charset="0"/>
                          <a:cs typeface="Arial" pitchFamily="34" charset="0"/>
                        </a:rPr>
                        <a:t> </a:t>
                      </a:r>
                      <a:endParaRPr lang="ru-RU" sz="1100">
                        <a:effectLst/>
                        <a:latin typeface="Arial" pitchFamily="34" charset="0"/>
                        <a:ea typeface="Times New Roman"/>
                        <a:cs typeface="Arial" pitchFamily="34" charset="0"/>
                      </a:endParaRPr>
                    </a:p>
                  </a:txBody>
                  <a:tcPr marL="0" marR="0" marT="0" marB="0"/>
                </a:tc>
                <a:tc>
                  <a:txBody>
                    <a:bodyPr/>
                    <a:lstStyle/>
                    <a:p>
                      <a:pPr>
                        <a:spcAft>
                          <a:spcPts val="0"/>
                        </a:spcAft>
                      </a:pPr>
                      <a:r>
                        <a:rPr lang="ms-MY" sz="1100">
                          <a:effectLst/>
                          <a:latin typeface="Arial" pitchFamily="34" charset="0"/>
                          <a:cs typeface="Arial" pitchFamily="34" charset="0"/>
                        </a:rPr>
                        <a:t> </a:t>
                      </a:r>
                      <a:endParaRPr lang="ru-RU" sz="1100">
                        <a:effectLst/>
                        <a:latin typeface="Arial" pitchFamily="34" charset="0"/>
                        <a:ea typeface="Times New Roman"/>
                        <a:cs typeface="Arial" pitchFamily="34" charset="0"/>
                      </a:endParaRPr>
                    </a:p>
                  </a:txBody>
                  <a:tcPr marL="0" marR="0" marT="0" marB="0"/>
                </a:tc>
                <a:tc>
                  <a:txBody>
                    <a:bodyPr/>
                    <a:lstStyle/>
                    <a:p>
                      <a:pPr>
                        <a:spcAft>
                          <a:spcPts val="0"/>
                        </a:spcAft>
                      </a:pPr>
                      <a:r>
                        <a:rPr lang="ms-MY" sz="1100">
                          <a:effectLst/>
                          <a:latin typeface="Arial" pitchFamily="34" charset="0"/>
                          <a:cs typeface="Arial" pitchFamily="34" charset="0"/>
                        </a:rPr>
                        <a:t> </a:t>
                      </a:r>
                      <a:endParaRPr lang="ru-RU" sz="1100">
                        <a:effectLst/>
                        <a:latin typeface="Arial" pitchFamily="34" charset="0"/>
                        <a:ea typeface="Times New Roman"/>
                        <a:cs typeface="Arial" pitchFamily="34" charset="0"/>
                      </a:endParaRPr>
                    </a:p>
                  </a:txBody>
                  <a:tcPr marL="0" marR="0" marT="0" marB="0"/>
                </a:tc>
                <a:tc>
                  <a:txBody>
                    <a:bodyPr/>
                    <a:lstStyle/>
                    <a:p>
                      <a:pPr>
                        <a:spcAft>
                          <a:spcPts val="0"/>
                        </a:spcAft>
                      </a:pPr>
                      <a:r>
                        <a:rPr lang="ms-MY" sz="1100" dirty="0">
                          <a:effectLst/>
                          <a:latin typeface="Arial" pitchFamily="34" charset="0"/>
                          <a:cs typeface="Arial" pitchFamily="34" charset="0"/>
                        </a:rPr>
                        <a:t> </a:t>
                      </a:r>
                      <a:endParaRPr lang="ru-RU" sz="1100" dirty="0">
                        <a:effectLst/>
                        <a:latin typeface="Arial" pitchFamily="34" charset="0"/>
                        <a:ea typeface="Times New Roman"/>
                        <a:cs typeface="Arial" pitchFamily="34" charset="0"/>
                      </a:endParaRPr>
                    </a:p>
                  </a:txBody>
                  <a:tcPr marL="0" marR="0" marT="0" marB="0"/>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9701" y="601557"/>
            <a:ext cx="2438399" cy="254486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uz-Cyrl-UZ" sz="1000" dirty="0" smtClean="0">
              <a:latin typeface="Arial" panose="020B0604020202020204" pitchFamily="34" charset="0"/>
              <a:cs typeface="Arial" panose="020B0604020202020204" pitchFamily="34" charset="0"/>
            </a:endParaRPr>
          </a:p>
          <a:p>
            <a:pPr algn="ctr"/>
            <a:endParaRPr lang="uz-Cyrl-UZ" sz="1000" dirty="0">
              <a:latin typeface="Arial" panose="020B0604020202020204" pitchFamily="34" charset="0"/>
              <a:cs typeface="Arial" panose="020B0604020202020204" pitchFamily="34" charset="0"/>
            </a:endParaRPr>
          </a:p>
          <a:p>
            <a:pPr algn="just"/>
            <a:endParaRPr lang="en-US" sz="1000" b="1" dirty="0" smtClean="0">
              <a:latin typeface="Arial" panose="020B0604020202020204" pitchFamily="34" charset="0"/>
              <a:cs typeface="Arial" panose="020B0604020202020204" pitchFamily="34" charset="0"/>
            </a:endParaRPr>
          </a:p>
          <a:p>
            <a:pPr algn="just"/>
            <a:r>
              <a:rPr lang="en-US" sz="1000" dirty="0">
                <a:latin typeface="Arial" pitchFamily="34" charset="0"/>
                <a:cs typeface="Arial" pitchFamily="34" charset="0"/>
              </a:rPr>
              <a:t>"</a:t>
            </a:r>
            <a:r>
              <a:rPr lang="en-US" sz="1000" dirty="0" err="1">
                <a:latin typeface="Arial" pitchFamily="34" charset="0"/>
                <a:cs typeface="Arial" pitchFamily="34" charset="0"/>
              </a:rPr>
              <a:t>Birlashgan</a:t>
            </a:r>
            <a:r>
              <a:rPr lang="en-US" sz="1000" dirty="0">
                <a:latin typeface="Arial" pitchFamily="34" charset="0"/>
                <a:cs typeface="Arial" pitchFamily="34" charset="0"/>
              </a:rPr>
              <a:t> </a:t>
            </a:r>
            <a:r>
              <a:rPr lang="en-US" sz="1000" dirty="0" err="1">
                <a:latin typeface="Arial" pitchFamily="34" charset="0"/>
                <a:cs typeface="Arial" pitchFamily="34" charset="0"/>
              </a:rPr>
              <a:t>Millatlar</a:t>
            </a:r>
            <a:r>
              <a:rPr lang="en-US" sz="1000" dirty="0">
                <a:latin typeface="Arial" pitchFamily="34" charset="0"/>
                <a:cs typeface="Arial" pitchFamily="34" charset="0"/>
              </a:rPr>
              <a:t>" </a:t>
            </a:r>
            <a:r>
              <a:rPr lang="en-US" sz="1000" dirty="0" err="1">
                <a:latin typeface="Arial" pitchFamily="34" charset="0"/>
                <a:cs typeface="Arial" pitchFamily="34" charset="0"/>
              </a:rPr>
              <a:t>degan</a:t>
            </a:r>
            <a:r>
              <a:rPr lang="en-US" sz="1000" dirty="0">
                <a:latin typeface="Arial" pitchFamily="34" charset="0"/>
                <a:cs typeface="Arial" pitchFamily="34" charset="0"/>
              </a:rPr>
              <a:t> </a:t>
            </a:r>
            <a:r>
              <a:rPr lang="en-US" sz="1000" dirty="0" err="1">
                <a:latin typeface="Arial" pitchFamily="34" charset="0"/>
                <a:cs typeface="Arial" pitchFamily="34" charset="0"/>
              </a:rPr>
              <a:t>tushunsha</a:t>
            </a:r>
            <a:r>
              <a:rPr lang="en-US" sz="1000" dirty="0">
                <a:latin typeface="Arial" pitchFamily="34" charset="0"/>
                <a:cs typeface="Arial" pitchFamily="34" charset="0"/>
              </a:rPr>
              <a:t> </a:t>
            </a:r>
            <a:r>
              <a:rPr lang="en-US" sz="1000" dirty="0" err="1">
                <a:latin typeface="Arial" pitchFamily="34" charset="0"/>
                <a:cs typeface="Arial" pitchFamily="34" charset="0"/>
              </a:rPr>
              <a:t>birinchi</a:t>
            </a:r>
            <a:r>
              <a:rPr lang="en-US" sz="1000" dirty="0">
                <a:latin typeface="Arial" pitchFamily="34" charset="0"/>
                <a:cs typeface="Arial" pitchFamily="34" charset="0"/>
              </a:rPr>
              <a:t> </a:t>
            </a:r>
            <a:r>
              <a:rPr lang="en-US" sz="1000" dirty="0" err="1">
                <a:latin typeface="Arial" pitchFamily="34" charset="0"/>
                <a:cs typeface="Arial" pitchFamily="34" charset="0"/>
              </a:rPr>
              <a:t>marta</a:t>
            </a:r>
            <a:r>
              <a:rPr lang="en-US" sz="1000" dirty="0">
                <a:latin typeface="Arial" pitchFamily="34" charset="0"/>
                <a:cs typeface="Arial" pitchFamily="34" charset="0"/>
              </a:rPr>
              <a:t> AQSH </a:t>
            </a:r>
            <a:r>
              <a:rPr lang="en-US" sz="1000" dirty="0" err="1">
                <a:latin typeface="Arial" pitchFamily="34" charset="0"/>
                <a:cs typeface="Arial" pitchFamily="34" charset="0"/>
              </a:rPr>
              <a:t>Prezidenti</a:t>
            </a:r>
            <a:r>
              <a:rPr lang="en-US" sz="1000" dirty="0">
                <a:latin typeface="Arial" pitchFamily="34" charset="0"/>
                <a:cs typeface="Arial" pitchFamily="34" charset="0"/>
              </a:rPr>
              <a:t> Franklin </a:t>
            </a:r>
            <a:r>
              <a:rPr lang="en-US" sz="1000" dirty="0" err="1">
                <a:latin typeface="Arial" pitchFamily="34" charset="0"/>
                <a:cs typeface="Arial" pitchFamily="34" charset="0"/>
              </a:rPr>
              <a:t>Ruzvelt</a:t>
            </a:r>
            <a:r>
              <a:rPr lang="en-US" sz="1000" dirty="0">
                <a:latin typeface="Arial" pitchFamily="34" charset="0"/>
                <a:cs typeface="Arial" pitchFamily="34" charset="0"/>
              </a:rPr>
              <a:t> </a:t>
            </a:r>
            <a:r>
              <a:rPr lang="en-US" sz="1000" dirty="0" err="1">
                <a:latin typeface="Arial" pitchFamily="34" charset="0"/>
                <a:cs typeface="Arial" pitchFamily="34" charset="0"/>
              </a:rPr>
              <a:t>taklifiga</a:t>
            </a:r>
            <a:r>
              <a:rPr lang="en-US" sz="1000" dirty="0">
                <a:latin typeface="Arial" pitchFamily="34" charset="0"/>
                <a:cs typeface="Arial" pitchFamily="34" charset="0"/>
              </a:rPr>
              <a:t> </a:t>
            </a:r>
            <a:r>
              <a:rPr lang="en-US" sz="1000" dirty="0" err="1">
                <a:latin typeface="Arial" pitchFamily="34" charset="0"/>
                <a:cs typeface="Arial" pitchFamily="34" charset="0"/>
              </a:rPr>
              <a:t>ko`ra</a:t>
            </a:r>
            <a:r>
              <a:rPr lang="en-US" sz="1000" dirty="0">
                <a:latin typeface="Arial" pitchFamily="34" charset="0"/>
                <a:cs typeface="Arial" pitchFamily="34" charset="0"/>
              </a:rPr>
              <a:t>, 1942-yil 1-yanvarda </a:t>
            </a:r>
            <a:r>
              <a:rPr lang="en-US" sz="1000" dirty="0" err="1">
                <a:latin typeface="Arial" pitchFamily="34" charset="0"/>
                <a:cs typeface="Arial" pitchFamily="34" charset="0"/>
              </a:rPr>
              <a:t>Birlashgan</a:t>
            </a:r>
            <a:r>
              <a:rPr lang="en-US" sz="1000" dirty="0">
                <a:latin typeface="Arial" pitchFamily="34" charset="0"/>
                <a:cs typeface="Arial" pitchFamily="34" charset="0"/>
              </a:rPr>
              <a:t> </a:t>
            </a:r>
            <a:r>
              <a:rPr lang="en-US" sz="1000" dirty="0" err="1">
                <a:latin typeface="Arial" pitchFamily="34" charset="0"/>
                <a:cs typeface="Arial" pitchFamily="34" charset="0"/>
              </a:rPr>
              <a:t>Millatlar</a:t>
            </a:r>
            <a:r>
              <a:rPr lang="en-US" sz="1000" dirty="0">
                <a:latin typeface="Arial" pitchFamily="34" charset="0"/>
                <a:cs typeface="Arial" pitchFamily="34" charset="0"/>
              </a:rPr>
              <a:t> </a:t>
            </a:r>
            <a:r>
              <a:rPr lang="en-US" sz="1000" dirty="0" err="1">
                <a:latin typeface="Arial" pitchFamily="34" charset="0"/>
                <a:cs typeface="Arial" pitchFamily="34" charset="0"/>
              </a:rPr>
              <a:t>Deklaratsiyasida</a:t>
            </a:r>
            <a:r>
              <a:rPr lang="en-US" sz="1000" dirty="0">
                <a:latin typeface="Arial" pitchFamily="34" charset="0"/>
                <a:cs typeface="Arial" pitchFamily="34" charset="0"/>
              </a:rPr>
              <a:t> </a:t>
            </a:r>
            <a:r>
              <a:rPr lang="en-US" sz="1000" dirty="0" err="1">
                <a:latin typeface="Arial" pitchFamily="34" charset="0"/>
                <a:cs typeface="Arial" pitchFamily="34" charset="0"/>
              </a:rPr>
              <a:t>qo`llanildi</a:t>
            </a:r>
            <a:r>
              <a:rPr lang="en-US" sz="1000" dirty="0">
                <a:latin typeface="Arial" pitchFamily="34" charset="0"/>
                <a:cs typeface="Arial" pitchFamily="34" charset="0"/>
              </a:rPr>
              <a:t>. </a:t>
            </a:r>
            <a:r>
              <a:rPr lang="en-US" sz="1000" dirty="0" err="1">
                <a:latin typeface="Arial" pitchFamily="34" charset="0"/>
                <a:cs typeface="Arial" pitchFamily="34" charset="0"/>
              </a:rPr>
              <a:t>Bunga</a:t>
            </a:r>
            <a:r>
              <a:rPr lang="en-US" sz="1000" dirty="0">
                <a:latin typeface="Arial" pitchFamily="34" charset="0"/>
                <a:cs typeface="Arial" pitchFamily="34" charset="0"/>
              </a:rPr>
              <a:t> </a:t>
            </a:r>
            <a:r>
              <a:rPr lang="en-US" sz="1000" dirty="0" err="1">
                <a:latin typeface="Arial" pitchFamily="34" charset="0"/>
                <a:cs typeface="Arial" pitchFamily="34" charset="0"/>
              </a:rPr>
              <a:t>asosiy</a:t>
            </a:r>
            <a:r>
              <a:rPr lang="en-US" sz="1000" dirty="0">
                <a:latin typeface="Arial" pitchFamily="34" charset="0"/>
                <a:cs typeface="Arial" pitchFamily="34" charset="0"/>
              </a:rPr>
              <a:t> </a:t>
            </a:r>
            <a:r>
              <a:rPr lang="en-US" sz="1000" dirty="0" err="1">
                <a:latin typeface="Arial" pitchFamily="34" charset="0"/>
                <a:cs typeface="Arial" pitchFamily="34" charset="0"/>
              </a:rPr>
              <a:t>sabab</a:t>
            </a:r>
            <a:r>
              <a:rPr lang="en-US" sz="1000" dirty="0">
                <a:latin typeface="Arial" pitchFamily="34" charset="0"/>
                <a:cs typeface="Arial" pitchFamily="34" charset="0"/>
              </a:rPr>
              <a:t>, 26 </a:t>
            </a:r>
            <a:r>
              <a:rPr lang="en-US" sz="1000" dirty="0" err="1">
                <a:latin typeface="Arial" pitchFamily="34" charset="0"/>
                <a:cs typeface="Arial" pitchFamily="34" charset="0"/>
              </a:rPr>
              <a:t>mamlakatning</a:t>
            </a:r>
            <a:r>
              <a:rPr lang="en-US" sz="1000" dirty="0">
                <a:latin typeface="Arial" pitchFamily="34" charset="0"/>
                <a:cs typeface="Arial" pitchFamily="34" charset="0"/>
              </a:rPr>
              <a:t> </a:t>
            </a:r>
            <a:r>
              <a:rPr lang="en-US" sz="1000" dirty="0" err="1">
                <a:latin typeface="Arial" pitchFamily="34" charset="0"/>
                <a:cs typeface="Arial" pitchFamily="34" charset="0"/>
              </a:rPr>
              <a:t>o`z</a:t>
            </a:r>
            <a:r>
              <a:rPr lang="en-US" sz="1000" dirty="0">
                <a:latin typeface="Arial" pitchFamily="34" charset="0"/>
                <a:cs typeface="Arial" pitchFamily="34" charset="0"/>
              </a:rPr>
              <a:t> </a:t>
            </a:r>
            <a:r>
              <a:rPr lang="en-US" sz="1000" dirty="0" err="1">
                <a:latin typeface="Arial" pitchFamily="34" charset="0"/>
                <a:cs typeface="Arial" pitchFamily="34" charset="0"/>
              </a:rPr>
              <a:t>hukumatlari</a:t>
            </a:r>
            <a:r>
              <a:rPr lang="en-US" sz="1000" dirty="0">
                <a:latin typeface="Arial" pitchFamily="34" charset="0"/>
                <a:cs typeface="Arial" pitchFamily="34" charset="0"/>
              </a:rPr>
              <a:t> </a:t>
            </a:r>
            <a:r>
              <a:rPr lang="en-US" sz="1000" dirty="0" err="1">
                <a:latin typeface="Arial" pitchFamily="34" charset="0"/>
                <a:cs typeface="Arial" pitchFamily="34" charset="0"/>
              </a:rPr>
              <a:t>nomidan</a:t>
            </a:r>
            <a:r>
              <a:rPr lang="en-US" sz="1000" dirty="0">
                <a:latin typeface="Arial" pitchFamily="34" charset="0"/>
                <a:cs typeface="Arial" pitchFamily="34" charset="0"/>
              </a:rPr>
              <a:t> </a:t>
            </a:r>
            <a:r>
              <a:rPr lang="en-US" sz="1000" dirty="0" err="1">
                <a:latin typeface="Arial" pitchFamily="34" charset="0"/>
                <a:cs typeface="Arial" pitchFamily="34" charset="0"/>
              </a:rPr>
              <a:t>ikkinchi</a:t>
            </a:r>
            <a:r>
              <a:rPr lang="en-US" sz="1000" dirty="0">
                <a:latin typeface="Arial" pitchFamily="34" charset="0"/>
                <a:cs typeface="Arial" pitchFamily="34" charset="0"/>
              </a:rPr>
              <a:t> </a:t>
            </a:r>
            <a:r>
              <a:rPr lang="en-US" sz="1000" dirty="0" err="1">
                <a:latin typeface="Arial" pitchFamily="34" charset="0"/>
                <a:cs typeface="Arial" pitchFamily="34" charset="0"/>
              </a:rPr>
              <a:t>jahon</a:t>
            </a:r>
            <a:r>
              <a:rPr lang="en-US" sz="1000" dirty="0">
                <a:latin typeface="Arial" pitchFamily="34" charset="0"/>
                <a:cs typeface="Arial" pitchFamily="34" charset="0"/>
              </a:rPr>
              <a:t> </a:t>
            </a:r>
            <a:r>
              <a:rPr lang="en-US" sz="1000" dirty="0" err="1">
                <a:latin typeface="Arial" pitchFamily="34" charset="0"/>
                <a:cs typeface="Arial" pitchFamily="34" charset="0"/>
              </a:rPr>
              <a:t>urushining</a:t>
            </a:r>
            <a:r>
              <a:rPr lang="en-US" sz="1000" dirty="0">
                <a:latin typeface="Arial" pitchFamily="34" charset="0"/>
                <a:cs typeface="Arial" pitchFamily="34" charset="0"/>
              </a:rPr>
              <a:t> </a:t>
            </a:r>
            <a:r>
              <a:rPr lang="en-US" sz="1000" dirty="0" err="1">
                <a:latin typeface="Arial" pitchFamily="34" charset="0"/>
                <a:cs typeface="Arial" pitchFamily="34" charset="0"/>
              </a:rPr>
              <a:t>boshlanishiga</a:t>
            </a:r>
            <a:r>
              <a:rPr lang="en-US" sz="1000" dirty="0">
                <a:latin typeface="Arial" pitchFamily="34" charset="0"/>
                <a:cs typeface="Arial" pitchFamily="34" charset="0"/>
              </a:rPr>
              <a:t> </a:t>
            </a:r>
            <a:r>
              <a:rPr lang="en-US" sz="1000" dirty="0" err="1">
                <a:latin typeface="Arial" pitchFamily="34" charset="0"/>
                <a:cs typeface="Arial" pitchFamily="34" charset="0"/>
              </a:rPr>
              <a:t>sababchi</a:t>
            </a:r>
            <a:r>
              <a:rPr lang="en-US" sz="1000" dirty="0">
                <a:latin typeface="Arial" pitchFamily="34" charset="0"/>
                <a:cs typeface="Arial" pitchFamily="34" charset="0"/>
              </a:rPr>
              <a:t> </a:t>
            </a:r>
            <a:r>
              <a:rPr lang="en-US" sz="1000" dirty="0" err="1">
                <a:latin typeface="Arial" pitchFamily="34" charset="0"/>
                <a:cs typeface="Arial" pitchFamily="34" charset="0"/>
              </a:rPr>
              <a:t>bo`lgan</a:t>
            </a:r>
            <a:r>
              <a:rPr lang="en-US" sz="1000" dirty="0">
                <a:latin typeface="Arial" pitchFamily="34" charset="0"/>
                <a:cs typeface="Arial" pitchFamily="34" charset="0"/>
              </a:rPr>
              <a:t> </a:t>
            </a:r>
            <a:r>
              <a:rPr lang="en-US" sz="1000" dirty="0" err="1">
                <a:latin typeface="Arial" pitchFamily="34" charset="0"/>
                <a:cs typeface="Arial" pitchFamily="34" charset="0"/>
              </a:rPr>
              <a:t>davlatlarga</a:t>
            </a:r>
            <a:r>
              <a:rPr lang="en-US" sz="1000" dirty="0">
                <a:latin typeface="Arial" pitchFamily="34" charset="0"/>
                <a:cs typeface="Arial" pitchFamily="34" charset="0"/>
              </a:rPr>
              <a:t> </a:t>
            </a:r>
            <a:r>
              <a:rPr lang="en-US" sz="1000" dirty="0" err="1">
                <a:latin typeface="Arial" pitchFamily="34" charset="0"/>
                <a:cs typeface="Arial" pitchFamily="34" charset="0"/>
              </a:rPr>
              <a:t>qarshi</a:t>
            </a:r>
            <a:r>
              <a:rPr lang="en-US" sz="1000" dirty="0">
                <a:latin typeface="Arial" pitchFamily="34" charset="0"/>
                <a:cs typeface="Arial" pitchFamily="34" charset="0"/>
              </a:rPr>
              <a:t> </a:t>
            </a:r>
            <a:r>
              <a:rPr lang="en-US" sz="1000" dirty="0" err="1">
                <a:latin typeface="Arial" pitchFamily="34" charset="0"/>
                <a:cs typeface="Arial" pitchFamily="34" charset="0"/>
              </a:rPr>
              <a:t>birlashishiga</a:t>
            </a:r>
            <a:r>
              <a:rPr lang="en-US" sz="1000" dirty="0">
                <a:latin typeface="Arial" pitchFamily="34" charset="0"/>
                <a:cs typeface="Arial" pitchFamily="34" charset="0"/>
              </a:rPr>
              <a:t> </a:t>
            </a:r>
            <a:r>
              <a:rPr lang="en-US" sz="1000" dirty="0" err="1">
                <a:latin typeface="Arial" pitchFamily="34" charset="0"/>
                <a:cs typeface="Arial" pitchFamily="34" charset="0"/>
              </a:rPr>
              <a:t>qaror</a:t>
            </a:r>
            <a:r>
              <a:rPr lang="en-US" sz="1000" dirty="0">
                <a:latin typeface="Arial" pitchFamily="34" charset="0"/>
                <a:cs typeface="Arial" pitchFamily="34" charset="0"/>
              </a:rPr>
              <a:t> </a:t>
            </a:r>
            <a:r>
              <a:rPr lang="en-US" sz="1000" dirty="0" err="1">
                <a:latin typeface="Arial" pitchFamily="34" charset="0"/>
                <a:cs typeface="Arial" pitchFamily="34" charset="0"/>
              </a:rPr>
              <a:t>qilinishi</a:t>
            </a:r>
            <a:r>
              <a:rPr lang="en-US" sz="1000" dirty="0">
                <a:latin typeface="Arial" pitchFamily="34" charset="0"/>
                <a:cs typeface="Arial" pitchFamily="34" charset="0"/>
              </a:rPr>
              <a:t> </a:t>
            </a:r>
            <a:r>
              <a:rPr lang="en-US" sz="1000" dirty="0" err="1">
                <a:latin typeface="Arial" pitchFamily="34" charset="0"/>
                <a:cs typeface="Arial" pitchFamily="34" charset="0"/>
              </a:rPr>
              <a:t>bo`ldi</a:t>
            </a:r>
            <a:r>
              <a:rPr lang="en-US" sz="1000" dirty="0">
                <a:latin typeface="Arial" pitchFamily="34" charset="0"/>
                <a:cs typeface="Arial" pitchFamily="34" charset="0"/>
              </a:rPr>
              <a:t>. Bu </a:t>
            </a:r>
            <a:r>
              <a:rPr lang="en-US" sz="1000" dirty="0" err="1">
                <a:latin typeface="Arial" pitchFamily="34" charset="0"/>
                <a:cs typeface="Arial" pitchFamily="34" charset="0"/>
              </a:rPr>
              <a:t>tushuncha</a:t>
            </a:r>
            <a:r>
              <a:rPr lang="en-US" sz="1000" dirty="0">
                <a:latin typeface="Arial" pitchFamily="34" charset="0"/>
                <a:cs typeface="Arial" pitchFamily="34" charset="0"/>
              </a:rPr>
              <a:t> </a:t>
            </a:r>
            <a:r>
              <a:rPr lang="en-US" sz="1000" dirty="0" err="1">
                <a:latin typeface="Arial" pitchFamily="34" charset="0"/>
                <a:cs typeface="Arial" pitchFamily="34" charset="0"/>
              </a:rPr>
              <a:t>keyinchalik</a:t>
            </a:r>
            <a:r>
              <a:rPr lang="en-US" sz="1000" dirty="0">
                <a:latin typeface="Arial" pitchFamily="34" charset="0"/>
                <a:cs typeface="Arial" pitchFamily="34" charset="0"/>
              </a:rPr>
              <a:t> </a:t>
            </a:r>
            <a:r>
              <a:rPr lang="en-US" sz="1000" dirty="0" err="1">
                <a:latin typeface="Arial" pitchFamily="34" charset="0"/>
                <a:cs typeface="Arial" pitchFamily="34" charset="0"/>
              </a:rPr>
              <a:t>Birlashgan</a:t>
            </a:r>
            <a:r>
              <a:rPr lang="en-US" sz="1000" dirty="0">
                <a:latin typeface="Arial" pitchFamily="34" charset="0"/>
                <a:cs typeface="Arial" pitchFamily="34" charset="0"/>
              </a:rPr>
              <a:t> </a:t>
            </a:r>
            <a:r>
              <a:rPr lang="en-US" sz="1000" dirty="0" err="1">
                <a:latin typeface="Arial" pitchFamily="34" charset="0"/>
                <a:cs typeface="Arial" pitchFamily="34" charset="0"/>
              </a:rPr>
              <a:t>Millatlar</a:t>
            </a:r>
            <a:r>
              <a:rPr lang="en-US" sz="1000" dirty="0">
                <a:latin typeface="Arial" pitchFamily="34" charset="0"/>
                <a:cs typeface="Arial" pitchFamily="34" charset="0"/>
              </a:rPr>
              <a:t> </a:t>
            </a:r>
            <a:r>
              <a:rPr lang="en-US" sz="1000" dirty="0" err="1">
                <a:latin typeface="Arial" pitchFamily="34" charset="0"/>
                <a:cs typeface="Arial" pitchFamily="34" charset="0"/>
              </a:rPr>
              <a:t>Tashkiloti</a:t>
            </a:r>
            <a:r>
              <a:rPr lang="en-US" sz="1000" dirty="0">
                <a:latin typeface="Arial" pitchFamily="34" charset="0"/>
                <a:cs typeface="Arial" pitchFamily="34" charset="0"/>
              </a:rPr>
              <a:t> (BMT)da </a:t>
            </a:r>
            <a:r>
              <a:rPr lang="en-US" sz="1000" dirty="0" err="1">
                <a:latin typeface="Arial" pitchFamily="34" charset="0"/>
                <a:cs typeface="Arial" pitchFamily="34" charset="0"/>
              </a:rPr>
              <a:t>o`zining</a:t>
            </a:r>
            <a:r>
              <a:rPr lang="en-US" sz="1000" dirty="0">
                <a:latin typeface="Arial" pitchFamily="34" charset="0"/>
                <a:cs typeface="Arial" pitchFamily="34" charset="0"/>
              </a:rPr>
              <a:t> </a:t>
            </a:r>
            <a:r>
              <a:rPr lang="en-US" sz="1000" dirty="0" err="1">
                <a:latin typeface="Arial" pitchFamily="34" charset="0"/>
                <a:cs typeface="Arial" pitchFamily="34" charset="0"/>
              </a:rPr>
              <a:t>to`la</a:t>
            </a:r>
            <a:r>
              <a:rPr lang="en-US" sz="1000" dirty="0">
                <a:latin typeface="Arial" pitchFamily="34" charset="0"/>
                <a:cs typeface="Arial" pitchFamily="34" charset="0"/>
              </a:rPr>
              <a:t> </a:t>
            </a:r>
            <a:r>
              <a:rPr lang="en-US" sz="1000" dirty="0" err="1">
                <a:latin typeface="Arial" pitchFamily="34" charset="0"/>
                <a:cs typeface="Arial" pitchFamily="34" charset="0"/>
              </a:rPr>
              <a:t>va</a:t>
            </a:r>
            <a:r>
              <a:rPr lang="en-US" sz="1000" dirty="0">
                <a:latin typeface="Arial" pitchFamily="34" charset="0"/>
                <a:cs typeface="Arial" pitchFamily="34" charset="0"/>
              </a:rPr>
              <a:t> </a:t>
            </a:r>
            <a:r>
              <a:rPr lang="en-US" sz="1000" dirty="0" err="1">
                <a:latin typeface="Arial" pitchFamily="34" charset="0"/>
                <a:cs typeface="Arial" pitchFamily="34" charset="0"/>
              </a:rPr>
              <a:t>aniq</a:t>
            </a:r>
            <a:r>
              <a:rPr lang="en-US" sz="1000" dirty="0">
                <a:latin typeface="Arial" pitchFamily="34" charset="0"/>
                <a:cs typeface="Arial" pitchFamily="34" charset="0"/>
              </a:rPr>
              <a:t> </a:t>
            </a:r>
            <a:r>
              <a:rPr lang="en-US" sz="1000" dirty="0" err="1">
                <a:latin typeface="Arial" pitchFamily="34" charset="0"/>
                <a:cs typeface="Arial" pitchFamily="34" charset="0"/>
              </a:rPr>
              <a:t>ifodasini</a:t>
            </a:r>
            <a:r>
              <a:rPr lang="en-US" sz="1000" dirty="0">
                <a:latin typeface="Arial" pitchFamily="34" charset="0"/>
                <a:cs typeface="Arial" pitchFamily="34" charset="0"/>
              </a:rPr>
              <a:t> </a:t>
            </a:r>
            <a:r>
              <a:rPr lang="en-US" sz="1000" dirty="0" err="1">
                <a:latin typeface="Arial" pitchFamily="34" charset="0"/>
                <a:cs typeface="Arial" pitchFamily="34" charset="0"/>
              </a:rPr>
              <a:t>topdi</a:t>
            </a:r>
            <a:r>
              <a:rPr lang="en-US" sz="1000" dirty="0">
                <a:latin typeface="Arial" pitchFamily="34" charset="0"/>
                <a:cs typeface="Arial" pitchFamily="34" charset="0"/>
              </a:rPr>
              <a:t>.</a:t>
            </a:r>
            <a:endParaRPr lang="en-US" sz="1000" dirty="0">
              <a:latin typeface="Arial" panose="020B0604020202020204" pitchFamily="34" charset="0"/>
              <a:cs typeface="Arial" panose="020B0604020202020204" pitchFamily="34" charset="0"/>
            </a:endParaRPr>
          </a:p>
        </p:txBody>
      </p:sp>
      <p:sp>
        <p:nvSpPr>
          <p:cNvPr id="5" name="Прямоугольник 4"/>
          <p:cNvSpPr/>
          <p:nvPr/>
        </p:nvSpPr>
        <p:spPr>
          <a:xfrm>
            <a:off x="2578101" y="601557"/>
            <a:ext cx="3124200" cy="254486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n-US" sz="1000" dirty="0">
                <a:latin typeface="Arial" pitchFamily="34" charset="0"/>
                <a:cs typeface="Arial" pitchFamily="34" charset="0"/>
              </a:rPr>
              <a:t>1945-yil 25-apreldan 26-iyungacha </a:t>
            </a:r>
            <a:r>
              <a:rPr lang="en-US" sz="1000" dirty="0" err="1">
                <a:latin typeface="Arial" pitchFamily="34" charset="0"/>
                <a:cs typeface="Arial" pitchFamily="34" charset="0"/>
              </a:rPr>
              <a:t>AQSHning</a:t>
            </a:r>
            <a:r>
              <a:rPr lang="en-US" sz="1000" dirty="0">
                <a:latin typeface="Arial" pitchFamily="34" charset="0"/>
                <a:cs typeface="Arial" pitchFamily="34" charset="0"/>
              </a:rPr>
              <a:t> San-</a:t>
            </a:r>
            <a:r>
              <a:rPr lang="en-US" sz="1000" dirty="0" err="1">
                <a:latin typeface="Arial" pitchFamily="34" charset="0"/>
                <a:cs typeface="Arial" pitchFamily="34" charset="0"/>
              </a:rPr>
              <a:t>Fransisko</a:t>
            </a:r>
            <a:r>
              <a:rPr lang="en-US" sz="1000" dirty="0">
                <a:latin typeface="Arial" pitchFamily="34" charset="0"/>
                <a:cs typeface="Arial" pitchFamily="34" charset="0"/>
              </a:rPr>
              <a:t> </a:t>
            </a:r>
            <a:r>
              <a:rPr lang="en-US" sz="1000" dirty="0" err="1">
                <a:latin typeface="Arial" pitchFamily="34" charset="0"/>
                <a:cs typeface="Arial" pitchFamily="34" charset="0"/>
              </a:rPr>
              <a:t>shahrida</a:t>
            </a:r>
            <a:r>
              <a:rPr lang="en-US" sz="1000" dirty="0">
                <a:latin typeface="Arial" pitchFamily="34" charset="0"/>
                <a:cs typeface="Arial" pitchFamily="34" charset="0"/>
              </a:rPr>
              <a:t> 50 ta </a:t>
            </a:r>
            <a:r>
              <a:rPr lang="en-US" sz="1000" dirty="0" err="1">
                <a:latin typeface="Arial" pitchFamily="34" charset="0"/>
                <a:cs typeface="Arial" pitchFamily="34" charset="0"/>
              </a:rPr>
              <a:t>davlat</a:t>
            </a:r>
            <a:r>
              <a:rPr lang="en-US" sz="1000" dirty="0">
                <a:latin typeface="Arial" pitchFamily="34" charset="0"/>
                <a:cs typeface="Arial" pitchFamily="34" charset="0"/>
              </a:rPr>
              <a:t> </a:t>
            </a:r>
            <a:r>
              <a:rPr lang="en-US" sz="1000" dirty="0" err="1">
                <a:latin typeface="Arial" pitchFamily="34" charset="0"/>
                <a:cs typeface="Arial" pitchFamily="34" charset="0"/>
              </a:rPr>
              <a:t>vakillari</a:t>
            </a:r>
            <a:r>
              <a:rPr lang="en-US" sz="1000" dirty="0">
                <a:latin typeface="Arial" pitchFamily="34" charset="0"/>
                <a:cs typeface="Arial" pitchFamily="34" charset="0"/>
              </a:rPr>
              <a:t> </a:t>
            </a:r>
            <a:r>
              <a:rPr lang="en-US" sz="1000" dirty="0" err="1" smtClean="0">
                <a:latin typeface="Arial" pitchFamily="34" charset="0"/>
                <a:cs typeface="Arial" pitchFamily="34" charset="0"/>
              </a:rPr>
              <a:t>ishtirokida</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Birlashgan</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Millatlar</a:t>
            </a:r>
            <a:r>
              <a:rPr lang="en-US" sz="1000" dirty="0" smtClean="0">
                <a:latin typeface="Arial" pitchFamily="34" charset="0"/>
                <a:cs typeface="Arial" pitchFamily="34" charset="0"/>
              </a:rPr>
              <a:t> </a:t>
            </a:r>
            <a:r>
              <a:rPr lang="en-US" sz="1000" dirty="0" err="1">
                <a:latin typeface="Arial" pitchFamily="34" charset="0"/>
                <a:cs typeface="Arial" pitchFamily="34" charset="0"/>
              </a:rPr>
              <a:t>konferensiyasi</a:t>
            </a:r>
            <a:r>
              <a:rPr lang="en-US" sz="1000" dirty="0">
                <a:latin typeface="Arial" pitchFamily="34" charset="0"/>
                <a:cs typeface="Arial" pitchFamily="34" charset="0"/>
              </a:rPr>
              <a:t> </a:t>
            </a:r>
            <a:r>
              <a:rPr lang="en-US" sz="1000" dirty="0" err="1">
                <a:latin typeface="Arial" pitchFamily="34" charset="0"/>
                <a:cs typeface="Arial" pitchFamily="34" charset="0"/>
              </a:rPr>
              <a:t>bo`lib</a:t>
            </a:r>
            <a:r>
              <a:rPr lang="en-US" sz="1000" dirty="0">
                <a:latin typeface="Arial" pitchFamily="34" charset="0"/>
                <a:cs typeface="Arial" pitchFamily="34" charset="0"/>
              </a:rPr>
              <a:t> </a:t>
            </a:r>
            <a:r>
              <a:rPr lang="en-US" sz="1000" dirty="0" err="1">
                <a:latin typeface="Arial" pitchFamily="34" charset="0"/>
                <a:cs typeface="Arial" pitchFamily="34" charset="0"/>
              </a:rPr>
              <a:t>o`tadi</a:t>
            </a:r>
            <a:r>
              <a:rPr lang="en-US" sz="1000" dirty="0">
                <a:latin typeface="Arial" pitchFamily="34" charset="0"/>
                <a:cs typeface="Arial" pitchFamily="34" charset="0"/>
              </a:rPr>
              <a:t>. </a:t>
            </a:r>
            <a:r>
              <a:rPr lang="en-US" sz="1000" dirty="0" err="1" smtClean="0">
                <a:latin typeface="Arial" pitchFamily="34" charset="0"/>
                <a:cs typeface="Arial" pitchFamily="34" charset="0"/>
              </a:rPr>
              <a:t>konferensiyada</a:t>
            </a:r>
            <a:r>
              <a:rPr lang="en-US" sz="1000" dirty="0" smtClean="0">
                <a:latin typeface="Arial" pitchFamily="34" charset="0"/>
                <a:cs typeface="Arial" pitchFamily="34" charset="0"/>
              </a:rPr>
              <a:t> </a:t>
            </a:r>
            <a:r>
              <a:rPr lang="en-US" sz="1000" dirty="0" err="1">
                <a:latin typeface="Arial" pitchFamily="34" charset="0"/>
                <a:cs typeface="Arial" pitchFamily="34" charset="0"/>
              </a:rPr>
              <a:t>xalqaro</a:t>
            </a:r>
            <a:r>
              <a:rPr lang="en-US" sz="1000" dirty="0">
                <a:latin typeface="Arial" pitchFamily="34" charset="0"/>
                <a:cs typeface="Arial" pitchFamily="34" charset="0"/>
              </a:rPr>
              <a:t> </a:t>
            </a:r>
            <a:r>
              <a:rPr lang="en-US" sz="1000" dirty="0" err="1">
                <a:latin typeface="Arial" pitchFamily="34" charset="0"/>
                <a:cs typeface="Arial" pitchFamily="34" charset="0"/>
              </a:rPr>
              <a:t>tashkilot</a:t>
            </a:r>
            <a:r>
              <a:rPr lang="en-US" sz="1000" dirty="0">
                <a:latin typeface="Arial" pitchFamily="34" charset="0"/>
                <a:cs typeface="Arial" pitchFamily="34" charset="0"/>
              </a:rPr>
              <a:t> </a:t>
            </a:r>
            <a:r>
              <a:rPr lang="en-US" sz="1000" dirty="0" err="1">
                <a:latin typeface="Arial" pitchFamily="34" charset="0"/>
                <a:cs typeface="Arial" pitchFamily="34" charset="0"/>
              </a:rPr>
              <a:t>tuzish</a:t>
            </a:r>
            <a:r>
              <a:rPr lang="en-US" sz="1000" dirty="0">
                <a:latin typeface="Arial" pitchFamily="34" charset="0"/>
                <a:cs typeface="Arial" pitchFamily="34" charset="0"/>
              </a:rPr>
              <a:t> </a:t>
            </a:r>
            <a:r>
              <a:rPr lang="en-US" sz="1000" dirty="0" err="1">
                <a:latin typeface="Arial" pitchFamily="34" charset="0"/>
                <a:cs typeface="Arial" pitchFamily="34" charset="0"/>
              </a:rPr>
              <a:t>haqida</a:t>
            </a:r>
            <a:r>
              <a:rPr lang="en-US" sz="1000" dirty="0">
                <a:latin typeface="Arial" pitchFamily="34" charset="0"/>
                <a:cs typeface="Arial" pitchFamily="34" charset="0"/>
              </a:rPr>
              <a:t> </a:t>
            </a:r>
            <a:r>
              <a:rPr lang="en-US" sz="1000" dirty="0" err="1">
                <a:latin typeface="Arial" pitchFamily="34" charset="0"/>
                <a:cs typeface="Arial" pitchFamily="34" charset="0"/>
              </a:rPr>
              <a:t>qaror</a:t>
            </a:r>
            <a:r>
              <a:rPr lang="en-US" sz="1000" dirty="0">
                <a:latin typeface="Arial" pitchFamily="34" charset="0"/>
                <a:cs typeface="Arial" pitchFamily="34" charset="0"/>
              </a:rPr>
              <a:t> </a:t>
            </a:r>
            <a:r>
              <a:rPr lang="en-US" sz="1000" dirty="0" err="1">
                <a:latin typeface="Arial" pitchFamily="34" charset="0"/>
                <a:cs typeface="Arial" pitchFamily="34" charset="0"/>
              </a:rPr>
              <a:t>qabul</a:t>
            </a:r>
            <a:r>
              <a:rPr lang="en-US" sz="1000" dirty="0">
                <a:latin typeface="Arial" pitchFamily="34" charset="0"/>
                <a:cs typeface="Arial" pitchFamily="34" charset="0"/>
              </a:rPr>
              <a:t> </a:t>
            </a:r>
            <a:r>
              <a:rPr lang="en-US" sz="1000" dirty="0" err="1">
                <a:latin typeface="Arial" pitchFamily="34" charset="0"/>
                <a:cs typeface="Arial" pitchFamily="34" charset="0"/>
              </a:rPr>
              <a:t>qilinadi</a:t>
            </a:r>
            <a:r>
              <a:rPr lang="en-US" sz="1000" dirty="0">
                <a:latin typeface="Arial" pitchFamily="34" charset="0"/>
                <a:cs typeface="Arial" pitchFamily="34" charset="0"/>
              </a:rPr>
              <a:t> </a:t>
            </a:r>
            <a:r>
              <a:rPr lang="en-US" sz="1000" dirty="0" err="1">
                <a:latin typeface="Arial" pitchFamily="34" charset="0"/>
                <a:cs typeface="Arial" pitchFamily="34" charset="0"/>
              </a:rPr>
              <a:t>va</a:t>
            </a:r>
            <a:r>
              <a:rPr lang="en-US" sz="1000" dirty="0">
                <a:latin typeface="Arial" pitchFamily="34" charset="0"/>
                <a:cs typeface="Arial" pitchFamily="34" charset="0"/>
              </a:rPr>
              <a:t> </a:t>
            </a:r>
            <a:r>
              <a:rPr lang="en-US" sz="1000" dirty="0" err="1">
                <a:latin typeface="Arial" pitchFamily="34" charset="0"/>
                <a:cs typeface="Arial" pitchFamily="34" charset="0"/>
              </a:rPr>
              <a:t>BMTning</a:t>
            </a:r>
            <a:r>
              <a:rPr lang="en-US" sz="1000" dirty="0">
                <a:latin typeface="Arial" pitchFamily="34" charset="0"/>
                <a:cs typeface="Arial" pitchFamily="34" charset="0"/>
              </a:rPr>
              <a:t> </a:t>
            </a:r>
            <a:r>
              <a:rPr lang="en-US" sz="1000" dirty="0" err="1">
                <a:latin typeface="Arial" pitchFamily="34" charset="0"/>
                <a:cs typeface="Arial" pitchFamily="34" charset="0"/>
              </a:rPr>
              <a:t>Nizomi</a:t>
            </a:r>
            <a:r>
              <a:rPr lang="en-US" sz="1000" dirty="0">
                <a:latin typeface="Arial" pitchFamily="34" charset="0"/>
                <a:cs typeface="Arial" pitchFamily="34" charset="0"/>
              </a:rPr>
              <a:t> </a:t>
            </a:r>
            <a:r>
              <a:rPr lang="en-US" sz="1000" dirty="0" err="1">
                <a:latin typeface="Arial" pitchFamily="34" charset="0"/>
                <a:cs typeface="Arial" pitchFamily="34" charset="0"/>
              </a:rPr>
              <a:t>tasdiqlanadi</a:t>
            </a:r>
            <a:r>
              <a:rPr lang="en-US" sz="1000" dirty="0">
                <a:latin typeface="Arial" pitchFamily="34" charset="0"/>
                <a:cs typeface="Arial" pitchFamily="34" charset="0"/>
              </a:rPr>
              <a:t>. </a:t>
            </a:r>
            <a:r>
              <a:rPr lang="en-US" sz="1000" dirty="0" err="1">
                <a:latin typeface="Arial" pitchFamily="34" charset="0"/>
                <a:cs typeface="Arial" pitchFamily="34" charset="0"/>
              </a:rPr>
              <a:t>Xitoy</a:t>
            </a:r>
            <a:r>
              <a:rPr lang="en-US" sz="1000" dirty="0">
                <a:latin typeface="Arial" pitchFamily="34" charset="0"/>
                <a:cs typeface="Arial" pitchFamily="34" charset="0"/>
              </a:rPr>
              <a:t>, </a:t>
            </a:r>
            <a:r>
              <a:rPr lang="en-US" sz="1000" dirty="0" smtClean="0">
                <a:latin typeface="Arial" pitchFamily="34" charset="0"/>
                <a:cs typeface="Arial" pitchFamily="34" charset="0"/>
              </a:rPr>
              <a:t>SSSR</a:t>
            </a:r>
            <a:r>
              <a:rPr lang="en-US" sz="1000" dirty="0">
                <a:latin typeface="Arial" pitchFamily="34" charset="0"/>
                <a:cs typeface="Arial" pitchFamily="34" charset="0"/>
              </a:rPr>
              <a:t>, </a:t>
            </a:r>
            <a:r>
              <a:rPr lang="en-US" sz="1000" dirty="0" err="1">
                <a:latin typeface="Arial" pitchFamily="34" charset="0"/>
                <a:cs typeface="Arial" pitchFamily="34" charset="0"/>
              </a:rPr>
              <a:t>Angliya</a:t>
            </a:r>
            <a:r>
              <a:rPr lang="en-US" sz="1000" dirty="0">
                <a:latin typeface="Arial" pitchFamily="34" charset="0"/>
                <a:cs typeface="Arial" pitchFamily="34" charset="0"/>
              </a:rPr>
              <a:t> </a:t>
            </a:r>
            <a:r>
              <a:rPr lang="en-US" sz="1000" dirty="0" err="1">
                <a:latin typeface="Arial" pitchFamily="34" charset="0"/>
                <a:cs typeface="Arial" pitchFamily="34" charset="0"/>
              </a:rPr>
              <a:t>va</a:t>
            </a:r>
            <a:r>
              <a:rPr lang="en-US" sz="1000" dirty="0">
                <a:latin typeface="Arial" pitchFamily="34" charset="0"/>
                <a:cs typeface="Arial" pitchFamily="34" charset="0"/>
              </a:rPr>
              <a:t> AQSH (1944-yil </a:t>
            </a:r>
            <a:r>
              <a:rPr lang="en-US" sz="1000" dirty="0" err="1">
                <a:latin typeface="Arial" pitchFamily="34" charset="0"/>
                <a:cs typeface="Arial" pitchFamily="34" charset="0"/>
              </a:rPr>
              <a:t>avgust</a:t>
            </a:r>
            <a:r>
              <a:rPr lang="en-US" sz="1000" dirty="0">
                <a:latin typeface="Arial" pitchFamily="34" charset="0"/>
                <a:cs typeface="Arial" pitchFamily="34" charset="0"/>
              </a:rPr>
              <a:t> </a:t>
            </a:r>
            <a:r>
              <a:rPr lang="en-US" sz="1000" dirty="0" err="1">
                <a:latin typeface="Arial" pitchFamily="34" charset="0"/>
                <a:cs typeface="Arial" pitchFamily="34" charset="0"/>
              </a:rPr>
              <a:t>oyida</a:t>
            </a:r>
            <a:r>
              <a:rPr lang="en-US" sz="1000" dirty="0">
                <a:latin typeface="Arial" pitchFamily="34" charset="0"/>
                <a:cs typeface="Arial" pitchFamily="34" charset="0"/>
              </a:rPr>
              <a:t>) </a:t>
            </a:r>
            <a:r>
              <a:rPr lang="en-US" sz="1000" dirty="0" err="1">
                <a:latin typeface="Arial" pitchFamily="34" charset="0"/>
                <a:cs typeface="Arial" pitchFamily="34" charset="0"/>
              </a:rPr>
              <a:t>davlatlari</a:t>
            </a:r>
            <a:r>
              <a:rPr lang="en-US" sz="1000" dirty="0">
                <a:latin typeface="Arial" pitchFamily="34" charset="0"/>
                <a:cs typeface="Arial" pitchFamily="34" charset="0"/>
              </a:rPr>
              <a:t> </a:t>
            </a:r>
            <a:r>
              <a:rPr lang="en-US" sz="1000" dirty="0" err="1">
                <a:latin typeface="Arial" pitchFamily="34" charset="0"/>
                <a:cs typeface="Arial" pitchFamily="34" charset="0"/>
              </a:rPr>
              <a:t>vakillari</a:t>
            </a:r>
            <a:r>
              <a:rPr lang="en-US" sz="1000" dirty="0">
                <a:latin typeface="Arial" pitchFamily="34" charset="0"/>
                <a:cs typeface="Arial" pitchFamily="34" charset="0"/>
              </a:rPr>
              <a:t> </a:t>
            </a:r>
            <a:r>
              <a:rPr lang="en-US" sz="1000" dirty="0" err="1">
                <a:latin typeface="Arial" pitchFamily="34" charset="0"/>
                <a:cs typeface="Arial" pitchFamily="34" charset="0"/>
              </a:rPr>
              <a:t>tomonidan</a:t>
            </a:r>
            <a:r>
              <a:rPr lang="en-US" sz="1000" dirty="0">
                <a:latin typeface="Arial" pitchFamily="34" charset="0"/>
                <a:cs typeface="Arial" pitchFamily="34" charset="0"/>
              </a:rPr>
              <a:t> </a:t>
            </a:r>
            <a:r>
              <a:rPr lang="en-US" sz="1000" dirty="0" err="1">
                <a:latin typeface="Arial" pitchFamily="34" charset="0"/>
                <a:cs typeface="Arial" pitchFamily="34" charset="0"/>
              </a:rPr>
              <a:t>qabul</a:t>
            </a:r>
            <a:r>
              <a:rPr lang="en-US" sz="1000" dirty="0">
                <a:latin typeface="Arial" pitchFamily="34" charset="0"/>
                <a:cs typeface="Arial" pitchFamily="34" charset="0"/>
              </a:rPr>
              <a:t> </a:t>
            </a:r>
            <a:r>
              <a:rPr lang="en-US" sz="1000" dirty="0" err="1">
                <a:latin typeface="Arial" pitchFamily="34" charset="0"/>
                <a:cs typeface="Arial" pitchFamily="34" charset="0"/>
              </a:rPr>
              <a:t>qilingan</a:t>
            </a:r>
            <a:r>
              <a:rPr lang="en-US" sz="1000" dirty="0">
                <a:latin typeface="Arial" pitchFamily="34" charset="0"/>
                <a:cs typeface="Arial" pitchFamily="34" charset="0"/>
              </a:rPr>
              <a:t> </a:t>
            </a:r>
            <a:r>
              <a:rPr lang="en-US" sz="1000" dirty="0" err="1">
                <a:latin typeface="Arial" pitchFamily="34" charset="0"/>
                <a:cs typeface="Arial" pitchFamily="34" charset="0"/>
              </a:rPr>
              <a:t>loyiha</a:t>
            </a:r>
            <a:r>
              <a:rPr lang="en-US" sz="1000" dirty="0">
                <a:latin typeface="Arial" pitchFamily="34" charset="0"/>
                <a:cs typeface="Arial" pitchFamily="34" charset="0"/>
              </a:rPr>
              <a:t> </a:t>
            </a:r>
            <a:r>
              <a:rPr lang="en-US" sz="1000" dirty="0" err="1">
                <a:latin typeface="Arial" pitchFamily="34" charset="0"/>
                <a:cs typeface="Arial" pitchFamily="34" charset="0"/>
              </a:rPr>
              <a:t>mazkur</a:t>
            </a:r>
            <a:r>
              <a:rPr lang="en-US" sz="1000" dirty="0">
                <a:latin typeface="Arial" pitchFamily="34" charset="0"/>
                <a:cs typeface="Arial" pitchFamily="34" charset="0"/>
              </a:rPr>
              <a:t> </a:t>
            </a:r>
            <a:r>
              <a:rPr lang="en-US" sz="1000" dirty="0" err="1">
                <a:latin typeface="Arial" pitchFamily="34" charset="0"/>
                <a:cs typeface="Arial" pitchFamily="34" charset="0"/>
              </a:rPr>
              <a:t>Nizomga</a:t>
            </a:r>
            <a:r>
              <a:rPr lang="en-US" sz="1000" dirty="0">
                <a:latin typeface="Arial" pitchFamily="34" charset="0"/>
                <a:cs typeface="Arial" pitchFamily="34" charset="0"/>
              </a:rPr>
              <a:t> </a:t>
            </a:r>
            <a:r>
              <a:rPr lang="en-US" sz="1000" dirty="0" err="1">
                <a:latin typeface="Arial" pitchFamily="34" charset="0"/>
                <a:cs typeface="Arial" pitchFamily="34" charset="0"/>
              </a:rPr>
              <a:t>asos</a:t>
            </a:r>
            <a:r>
              <a:rPr lang="en-US" sz="1000" dirty="0">
                <a:latin typeface="Arial" pitchFamily="34" charset="0"/>
                <a:cs typeface="Arial" pitchFamily="34" charset="0"/>
              </a:rPr>
              <a:t> </a:t>
            </a:r>
            <a:r>
              <a:rPr lang="en-US" sz="1000" dirty="0" err="1">
                <a:latin typeface="Arial" pitchFamily="34" charset="0"/>
                <a:cs typeface="Arial" pitchFamily="34" charset="0"/>
              </a:rPr>
              <a:t>qilib</a:t>
            </a:r>
            <a:r>
              <a:rPr lang="en-US" sz="1000" dirty="0">
                <a:latin typeface="Arial" pitchFamily="34" charset="0"/>
                <a:cs typeface="Arial" pitchFamily="34" charset="0"/>
              </a:rPr>
              <a:t> </a:t>
            </a:r>
            <a:r>
              <a:rPr lang="en-US" sz="1000" dirty="0" err="1">
                <a:latin typeface="Arial" pitchFamily="34" charset="0"/>
                <a:cs typeface="Arial" pitchFamily="34" charset="0"/>
              </a:rPr>
              <a:t>olindi</a:t>
            </a:r>
            <a:r>
              <a:rPr lang="en-US" sz="1000" dirty="0">
                <a:latin typeface="Arial" pitchFamily="34" charset="0"/>
                <a:cs typeface="Arial" pitchFamily="34" charset="0"/>
              </a:rPr>
              <a:t>. 1945-yil 26-iyunida </a:t>
            </a:r>
            <a:r>
              <a:rPr lang="en-US" sz="1000" dirty="0" err="1">
                <a:latin typeface="Arial" pitchFamily="34" charset="0"/>
                <a:cs typeface="Arial" pitchFamily="34" charset="0"/>
              </a:rPr>
              <a:t>BMTning</a:t>
            </a:r>
            <a:r>
              <a:rPr lang="en-US" sz="1000" dirty="0">
                <a:latin typeface="Arial" pitchFamily="34" charset="0"/>
                <a:cs typeface="Arial" pitchFamily="34" charset="0"/>
              </a:rPr>
              <a:t> </a:t>
            </a:r>
            <a:r>
              <a:rPr lang="en-US" sz="1000" dirty="0" err="1">
                <a:latin typeface="Arial" pitchFamily="34" charset="0"/>
                <a:cs typeface="Arial" pitchFamily="34" charset="0"/>
              </a:rPr>
              <a:t>Nizomi</a:t>
            </a:r>
            <a:r>
              <a:rPr lang="en-US" sz="1000" dirty="0">
                <a:latin typeface="Arial" pitchFamily="34" charset="0"/>
                <a:cs typeface="Arial" pitchFamily="34" charset="0"/>
              </a:rPr>
              <a:t> 50 ta </a:t>
            </a:r>
            <a:r>
              <a:rPr lang="en-US" sz="1000" dirty="0" err="1">
                <a:latin typeface="Arial" pitchFamily="34" charset="0"/>
                <a:cs typeface="Arial" pitchFamily="34" charset="0"/>
              </a:rPr>
              <a:t>mamlakat</a:t>
            </a:r>
            <a:r>
              <a:rPr lang="en-US" sz="1000" dirty="0">
                <a:latin typeface="Arial" pitchFamily="34" charset="0"/>
                <a:cs typeface="Arial" pitchFamily="34" charset="0"/>
              </a:rPr>
              <a:t> </a:t>
            </a:r>
            <a:r>
              <a:rPr lang="en-US" sz="1000" dirty="0" err="1">
                <a:latin typeface="Arial" pitchFamily="34" charset="0"/>
                <a:cs typeface="Arial" pitchFamily="34" charset="0"/>
              </a:rPr>
              <a:t>vakillari</a:t>
            </a:r>
            <a:r>
              <a:rPr lang="en-US" sz="1000" dirty="0">
                <a:latin typeface="Arial" pitchFamily="34" charset="0"/>
                <a:cs typeface="Arial" pitchFamily="34" charset="0"/>
              </a:rPr>
              <a:t> </a:t>
            </a:r>
            <a:r>
              <a:rPr lang="en-US" sz="1000" dirty="0" err="1">
                <a:latin typeface="Arial" pitchFamily="34" charset="0"/>
                <a:cs typeface="Arial" pitchFamily="34" charset="0"/>
              </a:rPr>
              <a:t>tomonidan</a:t>
            </a:r>
            <a:r>
              <a:rPr lang="en-US" sz="1000" dirty="0">
                <a:latin typeface="Arial" pitchFamily="34" charset="0"/>
                <a:cs typeface="Arial" pitchFamily="34" charset="0"/>
              </a:rPr>
              <a:t> </a:t>
            </a:r>
            <a:r>
              <a:rPr lang="en-US" sz="1000" dirty="0" err="1">
                <a:latin typeface="Arial" pitchFamily="34" charset="0"/>
                <a:cs typeface="Arial" pitchFamily="34" charset="0"/>
              </a:rPr>
              <a:t>tasdiqlanadi</a:t>
            </a:r>
            <a:r>
              <a:rPr lang="en-US" sz="1000" dirty="0">
                <a:latin typeface="Arial" pitchFamily="34" charset="0"/>
                <a:cs typeface="Arial" pitchFamily="34" charset="0"/>
              </a:rPr>
              <a:t>. </a:t>
            </a:r>
            <a:r>
              <a:rPr lang="en-US" sz="1000" dirty="0" err="1">
                <a:latin typeface="Arial" pitchFamily="34" charset="0"/>
                <a:cs typeface="Arial" pitchFamily="34" charset="0"/>
              </a:rPr>
              <a:t>Keyinchalik</a:t>
            </a:r>
            <a:r>
              <a:rPr lang="en-US" sz="1000" dirty="0">
                <a:latin typeface="Arial" pitchFamily="34" charset="0"/>
                <a:cs typeface="Arial" pitchFamily="34" charset="0"/>
              </a:rPr>
              <a:t>, </a:t>
            </a:r>
            <a:r>
              <a:rPr lang="en-US" sz="1000" dirty="0" err="1">
                <a:latin typeface="Arial" pitchFamily="34" charset="0"/>
                <a:cs typeface="Arial" pitchFamily="34" charset="0"/>
              </a:rPr>
              <a:t>Polsha</a:t>
            </a:r>
            <a:r>
              <a:rPr lang="en-US" sz="1000" dirty="0">
                <a:latin typeface="Arial" pitchFamily="34" charset="0"/>
                <a:cs typeface="Arial" pitchFamily="34" charset="0"/>
              </a:rPr>
              <a:t> </a:t>
            </a:r>
            <a:r>
              <a:rPr lang="en-US" sz="1000" dirty="0" err="1">
                <a:latin typeface="Arial" pitchFamily="34" charset="0"/>
                <a:cs typeface="Arial" pitchFamily="34" charset="0"/>
              </a:rPr>
              <a:t>davlatining</a:t>
            </a:r>
            <a:r>
              <a:rPr lang="en-US" sz="1000" dirty="0">
                <a:latin typeface="Arial" pitchFamily="34" charset="0"/>
                <a:cs typeface="Arial" pitchFamily="34" charset="0"/>
              </a:rPr>
              <a:t> </a:t>
            </a:r>
            <a:r>
              <a:rPr lang="en-US" sz="1000" dirty="0" err="1">
                <a:latin typeface="Arial" pitchFamily="34" charset="0"/>
                <a:cs typeface="Arial" pitchFamily="34" charset="0"/>
              </a:rPr>
              <a:t>bu</a:t>
            </a:r>
            <a:r>
              <a:rPr lang="en-US" sz="1000" dirty="0">
                <a:latin typeface="Arial" pitchFamily="34" charset="0"/>
                <a:cs typeface="Arial" pitchFamily="34" charset="0"/>
              </a:rPr>
              <a:t> </a:t>
            </a:r>
            <a:r>
              <a:rPr lang="en-US" sz="1000" dirty="0" err="1">
                <a:latin typeface="Arial" pitchFamily="34" charset="0"/>
                <a:cs typeface="Arial" pitchFamily="34" charset="0"/>
              </a:rPr>
              <a:t>Nizomni</a:t>
            </a:r>
            <a:r>
              <a:rPr lang="en-US" sz="1000" dirty="0">
                <a:latin typeface="Arial" pitchFamily="34" charset="0"/>
                <a:cs typeface="Arial" pitchFamily="34" charset="0"/>
              </a:rPr>
              <a:t> </a:t>
            </a:r>
            <a:r>
              <a:rPr lang="en-US" sz="1000" dirty="0" err="1">
                <a:latin typeface="Arial" pitchFamily="34" charset="0"/>
                <a:cs typeface="Arial" pitchFamily="34" charset="0"/>
              </a:rPr>
              <a:t>tasdiqlashi</a:t>
            </a:r>
            <a:r>
              <a:rPr lang="en-US" sz="1000" dirty="0">
                <a:latin typeface="Arial" pitchFamily="34" charset="0"/>
                <a:cs typeface="Arial" pitchFamily="34" charset="0"/>
              </a:rPr>
              <a:t> </a:t>
            </a:r>
            <a:r>
              <a:rPr lang="en-US" sz="1000" dirty="0" err="1">
                <a:latin typeface="Arial" pitchFamily="34" charset="0"/>
                <a:cs typeface="Arial" pitchFamily="34" charset="0"/>
              </a:rPr>
              <a:t>munosabati</a:t>
            </a:r>
            <a:r>
              <a:rPr lang="en-US" sz="1000" dirty="0">
                <a:latin typeface="Arial" pitchFamily="34" charset="0"/>
                <a:cs typeface="Arial" pitchFamily="34" charset="0"/>
              </a:rPr>
              <a:t> </a:t>
            </a:r>
            <a:r>
              <a:rPr lang="en-US" sz="1000" dirty="0" err="1">
                <a:latin typeface="Arial" pitchFamily="34" charset="0"/>
                <a:cs typeface="Arial" pitchFamily="34" charset="0"/>
              </a:rPr>
              <a:t>bilan</a:t>
            </a:r>
            <a:r>
              <a:rPr lang="en-US" sz="1000" dirty="0">
                <a:latin typeface="Arial" pitchFamily="34" charset="0"/>
                <a:cs typeface="Arial" pitchFamily="34" charset="0"/>
              </a:rPr>
              <a:t> 51 ta </a:t>
            </a:r>
            <a:r>
              <a:rPr lang="en-US" sz="1000" dirty="0" err="1">
                <a:latin typeface="Arial" pitchFamily="34" charset="0"/>
                <a:cs typeface="Arial" pitchFamily="34" charset="0"/>
              </a:rPr>
              <a:t>davlat</a:t>
            </a:r>
            <a:r>
              <a:rPr lang="en-US" sz="1000" dirty="0">
                <a:latin typeface="Arial" pitchFamily="34" charset="0"/>
                <a:cs typeface="Arial" pitchFamily="34" charset="0"/>
              </a:rPr>
              <a:t> </a:t>
            </a:r>
            <a:r>
              <a:rPr lang="en-US" sz="1000" dirty="0" err="1">
                <a:latin typeface="Arial" pitchFamily="34" charset="0"/>
                <a:cs typeface="Arial" pitchFamily="34" charset="0"/>
              </a:rPr>
              <a:t>Birlashgan</a:t>
            </a:r>
            <a:r>
              <a:rPr lang="en-US" sz="1000" dirty="0">
                <a:latin typeface="Arial" pitchFamily="34" charset="0"/>
                <a:cs typeface="Arial" pitchFamily="34" charset="0"/>
              </a:rPr>
              <a:t> </a:t>
            </a:r>
            <a:r>
              <a:rPr lang="en-US" sz="1000" dirty="0" err="1">
                <a:latin typeface="Arial" pitchFamily="34" charset="0"/>
                <a:cs typeface="Arial" pitchFamily="34" charset="0"/>
              </a:rPr>
              <a:t>Millatlar</a:t>
            </a:r>
            <a:r>
              <a:rPr lang="en-US" sz="1000" dirty="0">
                <a:latin typeface="Arial" pitchFamily="34" charset="0"/>
                <a:cs typeface="Arial" pitchFamily="34" charset="0"/>
              </a:rPr>
              <a:t> </a:t>
            </a:r>
            <a:r>
              <a:rPr lang="en-US" sz="1000" dirty="0" err="1">
                <a:latin typeface="Arial" pitchFamily="34" charset="0"/>
                <a:cs typeface="Arial" pitchFamily="34" charset="0"/>
              </a:rPr>
              <a:t>Tashkilotining</a:t>
            </a:r>
            <a:r>
              <a:rPr lang="en-US" sz="1000" dirty="0">
                <a:latin typeface="Arial" pitchFamily="34" charset="0"/>
                <a:cs typeface="Arial" pitchFamily="34" charset="0"/>
              </a:rPr>
              <a:t> </a:t>
            </a:r>
            <a:r>
              <a:rPr lang="en-US" sz="1000" dirty="0" err="1">
                <a:latin typeface="Arial" pitchFamily="34" charset="0"/>
                <a:cs typeface="Arial" pitchFamily="34" charset="0"/>
              </a:rPr>
              <a:t>ta’sischilari</a:t>
            </a:r>
            <a:r>
              <a:rPr lang="en-US" sz="1000" dirty="0">
                <a:latin typeface="Arial" pitchFamily="34" charset="0"/>
                <a:cs typeface="Arial" pitchFamily="34" charset="0"/>
              </a:rPr>
              <a:t> </a:t>
            </a:r>
            <a:r>
              <a:rPr lang="en-US" sz="1000" dirty="0" err="1">
                <a:latin typeface="Arial" pitchFamily="34" charset="0"/>
                <a:cs typeface="Arial" pitchFamily="34" charset="0"/>
              </a:rPr>
              <a:t>bo`ldilar</a:t>
            </a:r>
            <a:r>
              <a:rPr lang="en-US" sz="1000" dirty="0">
                <a:latin typeface="Arial" pitchFamily="34" charset="0"/>
                <a:cs typeface="Arial" pitchFamily="34" charset="0"/>
              </a:rPr>
              <a:t>. BMT 1945-yilning 24-oktyabrida </a:t>
            </a:r>
            <a:r>
              <a:rPr lang="en-US" sz="1000" dirty="0" err="1">
                <a:latin typeface="Arial" pitchFamily="34" charset="0"/>
                <a:cs typeface="Arial" pitchFamily="34" charset="0"/>
              </a:rPr>
              <a:t>ta’sis</a:t>
            </a:r>
            <a:r>
              <a:rPr lang="en-US" sz="1000" dirty="0">
                <a:latin typeface="Arial" pitchFamily="34" charset="0"/>
                <a:cs typeface="Arial" pitchFamily="34" charset="0"/>
              </a:rPr>
              <a:t> </a:t>
            </a:r>
            <a:r>
              <a:rPr lang="en-US" sz="1000" dirty="0" err="1">
                <a:latin typeface="Arial" pitchFamily="34" charset="0"/>
                <a:cs typeface="Arial" pitchFamily="34" charset="0"/>
              </a:rPr>
              <a:t>etgan</a:t>
            </a:r>
            <a:r>
              <a:rPr lang="en-US" sz="1000" dirty="0">
                <a:latin typeface="Arial" pitchFamily="34" charset="0"/>
                <a:cs typeface="Arial" pitchFamily="34" charset="0"/>
              </a:rPr>
              <a:t> </a:t>
            </a:r>
            <a:r>
              <a:rPr lang="en-US" sz="1000" dirty="0" err="1">
                <a:latin typeface="Arial" pitchFamily="34" charset="0"/>
                <a:cs typeface="Arial" pitchFamily="34" charset="0"/>
              </a:rPr>
              <a:t>ko`pchilik</a:t>
            </a:r>
            <a:r>
              <a:rPr lang="en-US" sz="1000" dirty="0">
                <a:latin typeface="Arial" pitchFamily="34" charset="0"/>
                <a:cs typeface="Arial" pitchFamily="34" charset="0"/>
              </a:rPr>
              <a:t> </a:t>
            </a:r>
            <a:r>
              <a:rPr lang="en-US" sz="1000" dirty="0" err="1">
                <a:latin typeface="Arial" pitchFamily="34" charset="0"/>
                <a:cs typeface="Arial" pitchFamily="34" charset="0"/>
              </a:rPr>
              <a:t>davlatlar</a:t>
            </a:r>
            <a:r>
              <a:rPr lang="en-US" sz="1000" dirty="0">
                <a:latin typeface="Arial" pitchFamily="34" charset="0"/>
                <a:cs typeface="Arial" pitchFamily="34" charset="0"/>
              </a:rPr>
              <a:t> </a:t>
            </a:r>
            <a:r>
              <a:rPr lang="en-US" sz="1000" dirty="0" err="1">
                <a:latin typeface="Arial" pitchFamily="34" charset="0"/>
                <a:cs typeface="Arial" pitchFamily="34" charset="0"/>
              </a:rPr>
              <a:t>tomonidan</a:t>
            </a:r>
            <a:r>
              <a:rPr lang="en-US" sz="1000" dirty="0">
                <a:latin typeface="Arial" pitchFamily="34" charset="0"/>
                <a:cs typeface="Arial" pitchFamily="34" charset="0"/>
              </a:rPr>
              <a:t> </a:t>
            </a:r>
            <a:r>
              <a:rPr lang="en-US" sz="1000" dirty="0" err="1">
                <a:latin typeface="Arial" pitchFamily="34" charset="0"/>
                <a:cs typeface="Arial" pitchFamily="34" charset="0"/>
              </a:rPr>
              <a:t>ratifikatsiya</a:t>
            </a:r>
            <a:r>
              <a:rPr lang="en-US" sz="1000" dirty="0">
                <a:latin typeface="Arial" pitchFamily="34" charset="0"/>
                <a:cs typeface="Arial" pitchFamily="34" charset="0"/>
              </a:rPr>
              <a:t> </a:t>
            </a:r>
            <a:r>
              <a:rPr lang="en-US" sz="1000" dirty="0" err="1">
                <a:latin typeface="Arial" pitchFamily="34" charset="0"/>
                <a:cs typeface="Arial" pitchFamily="34" charset="0"/>
              </a:rPr>
              <a:t>qilingan</a:t>
            </a:r>
            <a:r>
              <a:rPr lang="en-US" sz="1000" dirty="0">
                <a:latin typeface="Arial" pitchFamily="34" charset="0"/>
                <a:cs typeface="Arial" pitchFamily="34" charset="0"/>
              </a:rPr>
              <a:t> </a:t>
            </a:r>
            <a:r>
              <a:rPr lang="en-US" sz="1000" dirty="0" err="1">
                <a:latin typeface="Arial" pitchFamily="34" charset="0"/>
                <a:cs typeface="Arial" pitchFamily="34" charset="0"/>
              </a:rPr>
              <a:t>kundan</a:t>
            </a:r>
            <a:r>
              <a:rPr lang="en-US" sz="1000" dirty="0">
                <a:latin typeface="Arial" pitchFamily="34" charset="0"/>
                <a:cs typeface="Arial" pitchFamily="34" charset="0"/>
              </a:rPr>
              <a:t> </a:t>
            </a:r>
            <a:r>
              <a:rPr lang="en-US" sz="1000" dirty="0" err="1">
                <a:latin typeface="Arial" pitchFamily="34" charset="0"/>
                <a:cs typeface="Arial" pitchFamily="34" charset="0"/>
              </a:rPr>
              <a:t>boshlab</a:t>
            </a:r>
            <a:r>
              <a:rPr lang="en-US" sz="1000" dirty="0">
                <a:latin typeface="Arial" pitchFamily="34" charset="0"/>
                <a:cs typeface="Arial" pitchFamily="34" charset="0"/>
              </a:rPr>
              <a:t> </a:t>
            </a:r>
            <a:r>
              <a:rPr lang="en-US" sz="1000" dirty="0" err="1">
                <a:latin typeface="Arial" pitchFamily="34" charset="0"/>
                <a:cs typeface="Arial" pitchFamily="34" charset="0"/>
              </a:rPr>
              <a:t>yuridik</a:t>
            </a:r>
            <a:r>
              <a:rPr lang="en-US" sz="1000" dirty="0">
                <a:latin typeface="Arial" pitchFamily="34" charset="0"/>
                <a:cs typeface="Arial" pitchFamily="34" charset="0"/>
              </a:rPr>
              <a:t> </a:t>
            </a:r>
            <a:r>
              <a:rPr lang="en-US" sz="1000" dirty="0" err="1">
                <a:latin typeface="Arial" pitchFamily="34" charset="0"/>
                <a:cs typeface="Arial" pitchFamily="34" charset="0"/>
              </a:rPr>
              <a:t>kuchga</a:t>
            </a:r>
            <a:r>
              <a:rPr lang="en-US" sz="1000" dirty="0">
                <a:latin typeface="Arial" pitchFamily="34" charset="0"/>
                <a:cs typeface="Arial" pitchFamily="34" charset="0"/>
              </a:rPr>
              <a:t> </a:t>
            </a:r>
            <a:r>
              <a:rPr lang="en-US" sz="1000" dirty="0" err="1">
                <a:latin typeface="Arial" pitchFamily="34" charset="0"/>
                <a:cs typeface="Arial" pitchFamily="34" charset="0"/>
              </a:rPr>
              <a:t>ega</a:t>
            </a:r>
            <a:r>
              <a:rPr lang="en-US" sz="1000" dirty="0">
                <a:latin typeface="Arial" pitchFamily="34" charset="0"/>
                <a:cs typeface="Arial" pitchFamily="34" charset="0"/>
              </a:rPr>
              <a:t> </a:t>
            </a:r>
            <a:r>
              <a:rPr lang="en-US" sz="1000" dirty="0" err="1">
                <a:latin typeface="Arial" pitchFamily="34" charset="0"/>
                <a:cs typeface="Arial" pitchFamily="34" charset="0"/>
              </a:rPr>
              <a:t>bo`ldi</a:t>
            </a:r>
            <a:endParaRPr lang="ru-RU" sz="1000" dirty="0">
              <a:solidFill>
                <a:schemeClr val="tx1"/>
              </a:solidFill>
              <a:latin typeface="Arial" panose="020B0604020202020204" pitchFamily="34" charset="0"/>
              <a:cs typeface="Arial" panose="020B0604020202020204" pitchFamily="34" charset="0"/>
            </a:endParaRPr>
          </a:p>
        </p:txBody>
      </p:sp>
      <p:sp>
        <p:nvSpPr>
          <p:cNvPr id="6" name="Прямоугольник 5"/>
          <p:cNvSpPr/>
          <p:nvPr/>
        </p:nvSpPr>
        <p:spPr>
          <a:xfrm>
            <a:off x="139700" y="98425"/>
            <a:ext cx="5486399" cy="381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18387" algn="ctr">
              <a:lnSpc>
                <a:spcPts val="1952"/>
              </a:lnSpc>
              <a:spcBef>
                <a:spcPts val="110"/>
              </a:spcBef>
            </a:pPr>
            <a:r>
              <a:rPr lang="ms-MY" b="1" dirty="0" smtClean="0">
                <a:solidFill>
                  <a:srgbClr val="FF0000"/>
                </a:solidFill>
                <a:latin typeface="Arial" pitchFamily="34" charset="0"/>
                <a:cs typeface="Arial" pitchFamily="34" charset="0"/>
              </a:rPr>
              <a:t>O‘ZBEKISTON VA BMT</a:t>
            </a:r>
            <a:r>
              <a:rPr lang="ms-MY" dirty="0" smtClean="0">
                <a:solidFill>
                  <a:srgbClr val="FF0000"/>
                </a:solidFill>
                <a:latin typeface="Arial" pitchFamily="34" charset="0"/>
                <a:cs typeface="Arial" pitchFamily="34" charset="0"/>
              </a:rPr>
              <a:t>. </a:t>
            </a:r>
            <a:endParaRPr lang="en-US" sz="1600" b="1" dirty="0">
              <a:solidFill>
                <a:srgbClr val="FF0000"/>
              </a:solidFill>
              <a:latin typeface="Arial" panose="020B0604020202020204" pitchFamily="34" charset="0"/>
              <a:cs typeface="Arial" panose="020B0604020202020204" pitchFamily="34" charset="0"/>
            </a:endParaRPr>
          </a:p>
        </p:txBody>
      </p:sp>
      <p:pic>
        <p:nvPicPr>
          <p:cNvPr id="7" name="image102.jpeg"/>
          <p:cNvPicPr/>
          <p:nvPr/>
        </p:nvPicPr>
        <p:blipFill>
          <a:blip r:embed="rId2" cstate="print"/>
          <a:stretch>
            <a:fillRect/>
          </a:stretch>
        </p:blipFill>
        <p:spPr>
          <a:xfrm>
            <a:off x="901700" y="619062"/>
            <a:ext cx="685800" cy="492931"/>
          </a:xfrm>
          <a:prstGeom prst="rect">
            <a:avLst/>
          </a:prstGeom>
        </p:spPr>
      </p:pic>
    </p:spTree>
    <p:extLst>
      <p:ext uri="{BB962C8B-B14F-4D97-AF65-F5344CB8AC3E}">
        <p14:creationId xmlns:p14="http://schemas.microsoft.com/office/powerpoint/2010/main" val="4149440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1320" y="89581"/>
            <a:ext cx="5029200" cy="315471"/>
          </a:xfrm>
        </p:spPr>
        <p:txBody>
          <a:bodyPr/>
          <a:lstStyle/>
          <a:p>
            <a:r>
              <a:rPr lang="en-US" b="0" dirty="0" err="1"/>
              <a:t>Mustahkamlash</a:t>
            </a:r>
            <a:r>
              <a:rPr lang="en-US" b="0" dirty="0"/>
              <a:t> </a:t>
            </a:r>
            <a:r>
              <a:rPr lang="en-US" b="0" dirty="0" err="1"/>
              <a:t>uchun</a:t>
            </a:r>
            <a:r>
              <a:rPr lang="en-US" b="0" dirty="0"/>
              <a:t> </a:t>
            </a:r>
            <a:r>
              <a:rPr lang="en-US" b="0" dirty="0" err="1"/>
              <a:t>savol</a:t>
            </a:r>
            <a:r>
              <a:rPr lang="en-US" b="0" dirty="0"/>
              <a:t> </a:t>
            </a:r>
            <a:r>
              <a:rPr lang="en-US" b="0" dirty="0" err="1"/>
              <a:t>va</a:t>
            </a:r>
            <a:r>
              <a:rPr lang="en-US" b="0" dirty="0"/>
              <a:t> </a:t>
            </a:r>
            <a:r>
              <a:rPr lang="en-US" b="0" dirty="0" err="1"/>
              <a:t>topshiriqlar</a:t>
            </a:r>
            <a:endParaRPr lang="ru-RU" dirty="0"/>
          </a:p>
        </p:txBody>
      </p:sp>
      <p:sp>
        <p:nvSpPr>
          <p:cNvPr id="5" name="Прямоугольник 4"/>
          <p:cNvSpPr/>
          <p:nvPr/>
        </p:nvSpPr>
        <p:spPr>
          <a:xfrm>
            <a:off x="715876" y="659552"/>
            <a:ext cx="4910221" cy="55938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lvl="0"/>
            <a:r>
              <a:rPr lang="ms-MY" sz="1400" dirty="0">
                <a:latin typeface="Arial" pitchFamily="34" charset="0"/>
                <a:cs typeface="Arial" pitchFamily="34" charset="0"/>
              </a:rPr>
              <a:t>Orol muammosini bartaraf etish bo‘yicha qanday tadbirlar amalga </a:t>
            </a:r>
            <a:r>
              <a:rPr lang="ms-MY" sz="1400" dirty="0" smtClean="0">
                <a:latin typeface="Arial" pitchFamily="34" charset="0"/>
                <a:cs typeface="Arial" pitchFamily="34" charset="0"/>
              </a:rPr>
              <a:t>oshirildi</a:t>
            </a:r>
            <a:r>
              <a:rPr lang="ms-MY" sz="1400" dirty="0">
                <a:latin typeface="Arial" pitchFamily="34" charset="0"/>
                <a:cs typeface="Arial" pitchFamily="34" charset="0"/>
              </a:rPr>
              <a:t>?</a:t>
            </a:r>
            <a:endParaRPr lang="ru-RU" sz="1400" dirty="0">
              <a:latin typeface="Arial" pitchFamily="34" charset="0"/>
              <a:cs typeface="Arial" pitchFamily="34" charset="0"/>
            </a:endParaRPr>
          </a:p>
        </p:txBody>
      </p:sp>
      <p:sp>
        <p:nvSpPr>
          <p:cNvPr id="7" name="Прямоугольник 6"/>
          <p:cNvSpPr/>
          <p:nvPr/>
        </p:nvSpPr>
        <p:spPr>
          <a:xfrm>
            <a:off x="715876" y="1393825"/>
            <a:ext cx="4909553" cy="52272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ms-MY" sz="1400" dirty="0">
                <a:latin typeface="Arial" pitchFamily="34" charset="0"/>
                <a:cs typeface="Arial" pitchFamily="34" charset="0"/>
              </a:rPr>
              <a:t>O‘zbekiston BMTga a’zo bo‘lishining ahamiyatlari haqida gapiring</a:t>
            </a:r>
            <a:r>
              <a:rPr lang="ms-MY" sz="1400" dirty="0" smtClean="0">
                <a:latin typeface="Arial" pitchFamily="34" charset="0"/>
                <a:cs typeface="Arial" pitchFamily="34" charset="0"/>
              </a:rPr>
              <a:t>.</a:t>
            </a:r>
            <a:endParaRPr lang="ru-RU" sz="1400" dirty="0">
              <a:latin typeface="Arial" panose="020B0604020202020204" pitchFamily="34" charset="0"/>
              <a:cs typeface="Arial" panose="020B0604020202020204" pitchFamily="34" charset="0"/>
            </a:endParaRPr>
          </a:p>
        </p:txBody>
      </p:sp>
      <p:sp>
        <p:nvSpPr>
          <p:cNvPr id="8" name="Прямоугольник 7"/>
          <p:cNvSpPr/>
          <p:nvPr/>
        </p:nvSpPr>
        <p:spPr>
          <a:xfrm>
            <a:off x="715876" y="2054786"/>
            <a:ext cx="4909553" cy="4572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lvl="0"/>
            <a:r>
              <a:rPr lang="ms-MY" sz="1400" dirty="0">
                <a:latin typeface="Arial" pitchFamily="34" charset="0"/>
                <a:cs typeface="Arial" pitchFamily="34" charset="0"/>
              </a:rPr>
              <a:t>Markaziy Osiyo xaritasidan transchegaraviy daryolarni toping va </a:t>
            </a:r>
            <a:r>
              <a:rPr lang="ms-MY" sz="1400" dirty="0" smtClean="0">
                <a:latin typeface="Arial" pitchFamily="34" charset="0"/>
                <a:cs typeface="Arial" pitchFamily="34" charset="0"/>
              </a:rPr>
              <a:t>sharhlang</a:t>
            </a:r>
            <a:r>
              <a:rPr lang="ms-MY" sz="1400" dirty="0">
                <a:latin typeface="Arial" pitchFamily="34" charset="0"/>
                <a:cs typeface="Arial" pitchFamily="34" charset="0"/>
              </a:rPr>
              <a:t>.</a:t>
            </a:r>
            <a:endParaRPr lang="ru-RU" sz="1400" dirty="0">
              <a:latin typeface="Arial" pitchFamily="34" charset="0"/>
              <a:cs typeface="Arial" pitchFamily="34" charset="0"/>
            </a:endParaRPr>
          </a:p>
        </p:txBody>
      </p:sp>
      <p:sp>
        <p:nvSpPr>
          <p:cNvPr id="10" name="Прямоугольник 9"/>
          <p:cNvSpPr/>
          <p:nvPr/>
        </p:nvSpPr>
        <p:spPr>
          <a:xfrm>
            <a:off x="716544" y="2650218"/>
            <a:ext cx="4909553" cy="4572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lvl="0"/>
            <a:r>
              <a:rPr lang="ru-RU" sz="1400" dirty="0">
                <a:latin typeface="Arial" panose="020B0604020202020204" pitchFamily="34" charset="0"/>
                <a:cs typeface="Arial" panose="020B0604020202020204" pitchFamily="34" charset="0"/>
              </a:rPr>
              <a:t> </a:t>
            </a:r>
            <a:r>
              <a:rPr lang="ms-MY" sz="1400" dirty="0">
                <a:latin typeface="Arial" pitchFamily="34" charset="0"/>
                <a:cs typeface="Arial" pitchFamily="34" charset="0"/>
              </a:rPr>
              <a:t>Oldingi darslarda olgan bilimlaringizga tayanib, YUNESKO </a:t>
            </a:r>
            <a:r>
              <a:rPr lang="ms-MY" sz="1400" dirty="0" smtClean="0">
                <a:latin typeface="Arial" pitchFamily="34" charset="0"/>
                <a:cs typeface="Arial" pitchFamily="34" charset="0"/>
              </a:rPr>
              <a:t>homiyligida yubileyi </a:t>
            </a:r>
            <a:r>
              <a:rPr lang="ms-MY" sz="1400" dirty="0">
                <a:latin typeface="Arial" pitchFamily="34" charset="0"/>
                <a:cs typeface="Arial" pitchFamily="34" charset="0"/>
              </a:rPr>
              <a:t>nishonlangan shaharlarni sanab bering.</a:t>
            </a:r>
            <a:endParaRPr lang="ru-RU" sz="1400" dirty="0">
              <a:latin typeface="Arial" pitchFamily="34" charset="0"/>
              <a:cs typeface="Arial" pitchFamily="34" charset="0"/>
            </a:endParaRPr>
          </a:p>
        </p:txBody>
      </p:sp>
      <p:sp>
        <p:nvSpPr>
          <p:cNvPr id="12" name="Овал 11"/>
          <p:cNvSpPr/>
          <p:nvPr/>
        </p:nvSpPr>
        <p:spPr>
          <a:xfrm>
            <a:off x="172720" y="761737"/>
            <a:ext cx="457200" cy="457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1</a:t>
            </a:r>
            <a:endParaRPr lang="ru-RU" dirty="0"/>
          </a:p>
        </p:txBody>
      </p:sp>
      <p:sp>
        <p:nvSpPr>
          <p:cNvPr id="13" name="Овал 12"/>
          <p:cNvSpPr/>
          <p:nvPr/>
        </p:nvSpPr>
        <p:spPr>
          <a:xfrm>
            <a:off x="172720" y="1393825"/>
            <a:ext cx="457200" cy="457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2</a:t>
            </a:r>
            <a:endParaRPr lang="ru-RU" dirty="0"/>
          </a:p>
        </p:txBody>
      </p:sp>
      <p:sp>
        <p:nvSpPr>
          <p:cNvPr id="14" name="Овал 13"/>
          <p:cNvSpPr/>
          <p:nvPr/>
        </p:nvSpPr>
        <p:spPr>
          <a:xfrm>
            <a:off x="172720" y="2054786"/>
            <a:ext cx="457200" cy="457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3</a:t>
            </a:r>
            <a:endParaRPr lang="ru-RU" dirty="0"/>
          </a:p>
        </p:txBody>
      </p:sp>
      <p:sp>
        <p:nvSpPr>
          <p:cNvPr id="15" name="Овал 14"/>
          <p:cNvSpPr/>
          <p:nvPr/>
        </p:nvSpPr>
        <p:spPr>
          <a:xfrm>
            <a:off x="172720" y="2628324"/>
            <a:ext cx="457200" cy="457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4</a:t>
            </a:r>
            <a:endParaRPr lang="ru-RU" dirty="0"/>
          </a:p>
        </p:txBody>
      </p:sp>
    </p:spTree>
    <p:extLst>
      <p:ext uri="{BB962C8B-B14F-4D97-AF65-F5344CB8AC3E}">
        <p14:creationId xmlns:p14="http://schemas.microsoft.com/office/powerpoint/2010/main" val="40171436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21207" y="98425"/>
            <a:ext cx="2827954" cy="348813"/>
          </a:xfrm>
          <a:prstGeom prst="rect">
            <a:avLst/>
          </a:prstGeom>
        </p:spPr>
        <p:txBody>
          <a:bodyPr wrap="none">
            <a:spAutoFit/>
          </a:bodyPr>
          <a:lstStyle/>
          <a:p>
            <a:pPr marL="18387" algn="ctr">
              <a:lnSpc>
                <a:spcPts val="1952"/>
              </a:lnSpc>
              <a:spcBef>
                <a:spcPts val="110"/>
              </a:spcBef>
            </a:pPr>
            <a:r>
              <a:rPr lang="ms-MY" b="1" dirty="0">
                <a:solidFill>
                  <a:schemeClr val="bg1"/>
                </a:solidFill>
                <a:latin typeface="Arial" pitchFamily="34" charset="0"/>
                <a:cs typeface="Arial" pitchFamily="34" charset="0"/>
              </a:rPr>
              <a:t>O‘ZBEKISTON VA BMT</a:t>
            </a:r>
            <a:r>
              <a:rPr lang="ms-MY" dirty="0">
                <a:solidFill>
                  <a:srgbClr val="FF0000"/>
                </a:solidFill>
                <a:latin typeface="Arial" pitchFamily="34" charset="0"/>
                <a:cs typeface="Arial" pitchFamily="34" charset="0"/>
              </a:rPr>
              <a:t>. </a:t>
            </a:r>
            <a:endParaRPr lang="en-US" sz="1600" b="1" dirty="0">
              <a:solidFill>
                <a:srgbClr val="FF0000"/>
              </a:solidFill>
              <a:latin typeface="Arial" panose="020B0604020202020204" pitchFamily="34" charset="0"/>
              <a:cs typeface="Arial" panose="020B0604020202020204" pitchFamily="34" charset="0"/>
            </a:endParaRPr>
          </a:p>
        </p:txBody>
      </p:sp>
      <p:sp>
        <p:nvSpPr>
          <p:cNvPr id="3" name="Прямоугольник 2"/>
          <p:cNvSpPr/>
          <p:nvPr/>
        </p:nvSpPr>
        <p:spPr>
          <a:xfrm>
            <a:off x="1054100" y="633820"/>
            <a:ext cx="3657600" cy="683805"/>
          </a:xfrm>
          <a:prstGeom prst="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ms-MY" sz="1400" dirty="0">
                <a:solidFill>
                  <a:srgbClr val="FF0000"/>
                </a:solidFill>
                <a:latin typeface="Arial" pitchFamily="34" charset="0"/>
                <a:cs typeface="Arial" pitchFamily="34" charset="0"/>
              </a:rPr>
              <a:t>O‘zbekiston </a:t>
            </a:r>
            <a:r>
              <a:rPr lang="ms-MY" sz="1400" dirty="0" smtClean="0">
                <a:solidFill>
                  <a:srgbClr val="FF0000"/>
                </a:solidFill>
                <a:latin typeface="Arial" pitchFamily="34" charset="0"/>
                <a:cs typeface="Arial" pitchFamily="34" charset="0"/>
              </a:rPr>
              <a:t>Respublikasi </a:t>
            </a:r>
            <a:r>
              <a:rPr lang="ms-MY" sz="1400" dirty="0">
                <a:solidFill>
                  <a:srgbClr val="FF0000"/>
                </a:solidFill>
                <a:latin typeface="Arial" pitchFamily="34" charset="0"/>
                <a:cs typeface="Arial" pitchFamily="34" charset="0"/>
              </a:rPr>
              <a:t>1992-yil 2-martda BMTga qabul qilindi va mamlakatimiz jahon </a:t>
            </a:r>
            <a:r>
              <a:rPr lang="ms-MY" sz="1400" dirty="0" smtClean="0">
                <a:solidFill>
                  <a:srgbClr val="FF0000"/>
                </a:solidFill>
                <a:latin typeface="Arial" pitchFamily="34" charset="0"/>
                <a:cs typeface="Arial" pitchFamily="34" charset="0"/>
              </a:rPr>
              <a:t>hamjamiyatining </a:t>
            </a:r>
            <a:r>
              <a:rPr lang="ms-MY" sz="1400" dirty="0">
                <a:solidFill>
                  <a:srgbClr val="FF0000"/>
                </a:solidFill>
                <a:latin typeface="Arial" pitchFamily="34" charset="0"/>
                <a:cs typeface="Arial" pitchFamily="34" charset="0"/>
              </a:rPr>
              <a:t>teng huquqli a’zosi bo‘ldi. </a:t>
            </a:r>
            <a:endParaRPr lang="ru-RU" sz="1400" dirty="0">
              <a:solidFill>
                <a:srgbClr val="FF0000"/>
              </a:solidFill>
              <a:latin typeface="Arial" panose="020B0604020202020204" pitchFamily="34" charset="0"/>
              <a:cs typeface="Arial" panose="020B0604020202020204" pitchFamily="34" charset="0"/>
            </a:endParaRPr>
          </a:p>
        </p:txBody>
      </p:sp>
      <p:pic>
        <p:nvPicPr>
          <p:cNvPr id="5" name="image102.jpeg"/>
          <p:cNvPicPr/>
          <p:nvPr/>
        </p:nvPicPr>
        <p:blipFill>
          <a:blip r:embed="rId2" cstate="print"/>
          <a:stretch>
            <a:fillRect/>
          </a:stretch>
        </p:blipFill>
        <p:spPr>
          <a:xfrm>
            <a:off x="139700" y="633820"/>
            <a:ext cx="838200" cy="683805"/>
          </a:xfrm>
          <a:prstGeom prst="rect">
            <a:avLst/>
          </a:prstGeom>
        </p:spPr>
      </p:pic>
      <p:sp>
        <p:nvSpPr>
          <p:cNvPr id="2" name="Прямоугольник 1"/>
          <p:cNvSpPr/>
          <p:nvPr/>
        </p:nvSpPr>
        <p:spPr>
          <a:xfrm>
            <a:off x="139700" y="1393825"/>
            <a:ext cx="5486400" cy="17526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ms-MY" sz="1400" dirty="0" smtClean="0">
                <a:latin typeface="Arial" pitchFamily="34" charset="0"/>
                <a:cs typeface="Arial" pitchFamily="34" charset="0"/>
              </a:rPr>
              <a:t>    O‘zbekiston Birinchi Prezidenti I.Karimov </a:t>
            </a:r>
            <a:r>
              <a:rPr lang="ms-MY" sz="1400" dirty="0">
                <a:latin typeface="Arial" pitchFamily="34" charset="0"/>
                <a:cs typeface="Arial" pitchFamily="34" charset="0"/>
              </a:rPr>
              <a:t>tomonidan BMT minbarida ilgari surilgan takliflar butun dunyoda tinchlik va barqa- rorlikni mustahkamlash, ijtimoiy-iqtisodiy taraqqiyotga ko‘maklashish, yadro </a:t>
            </a:r>
            <a:r>
              <a:rPr lang="ms-MY" sz="1400" dirty="0" smtClean="0">
                <a:latin typeface="Arial" pitchFamily="34" charset="0"/>
                <a:cs typeface="Arial" pitchFamily="34" charset="0"/>
              </a:rPr>
              <a:t>quroli tarqalishining </a:t>
            </a:r>
            <a:r>
              <a:rPr lang="ms-MY" sz="1400" dirty="0">
                <a:latin typeface="Arial" pitchFamily="34" charset="0"/>
                <a:cs typeface="Arial" pitchFamily="34" charset="0"/>
              </a:rPr>
              <a:t>oldini olish yo‘lida </a:t>
            </a:r>
            <a:r>
              <a:rPr lang="ms-MY" sz="1400" dirty="0" smtClean="0">
                <a:latin typeface="Arial" pitchFamily="34" charset="0"/>
                <a:cs typeface="Arial" pitchFamily="34" charset="0"/>
              </a:rPr>
              <a:t>jahon </a:t>
            </a:r>
            <a:r>
              <a:rPr lang="ms-MY" sz="1400" dirty="0">
                <a:latin typeface="Arial" pitchFamily="34" charset="0"/>
                <a:cs typeface="Arial" pitchFamily="34" charset="0"/>
              </a:rPr>
              <a:t>hamjamiyatini birlashtirishga intilayotgan BMT va keng jahon hamjamiyati tomonidan qizg‘in qo‘llab-quvvatlandi. Jumladan, 1993-yil 28-sentabrda BMT Bosh Assambleyasining 48-sessiyasida Prezident Islom Karimov ilk bor ma’ruza qildi.</a:t>
            </a:r>
            <a:endParaRPr lang="ru-RU" sz="1400" dirty="0">
              <a:latin typeface="Arial" pitchFamily="34" charset="0"/>
              <a:cs typeface="Arial" pitchFamily="34" charset="0"/>
            </a:endParaRPr>
          </a:p>
        </p:txBody>
      </p:sp>
      <p:pic>
        <p:nvPicPr>
          <p:cNvPr id="6" name="Picture 2" descr="https://i.ytimg.com/vi/QK3T_nq5qr4/maxresdefaul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7901" y="633820"/>
            <a:ext cx="838200" cy="683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072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977900" y="111992"/>
            <a:ext cx="3048000" cy="332142"/>
          </a:xfrm>
          <a:prstGeom prst="rect">
            <a:avLst/>
          </a:prstGeom>
        </p:spPr>
        <p:txBody>
          <a:bodyPr vert="horz" wrap="square" lIns="0" tIns="16510" rIns="0" bIns="0" rtlCol="0">
            <a:spAutoFit/>
          </a:bodyPr>
          <a:lstStyle/>
          <a:p>
            <a:pPr marL="12700">
              <a:lnSpc>
                <a:spcPct val="100000"/>
              </a:lnSpc>
              <a:spcBef>
                <a:spcPts val="130"/>
              </a:spcBef>
            </a:pPr>
            <a:r>
              <a:rPr lang="ms-MY" dirty="0">
                <a:latin typeface="Arial" pitchFamily="34" charset="0"/>
                <a:cs typeface="Arial" pitchFamily="34" charset="0"/>
              </a:rPr>
              <a:t>O‘ZBEKISTON VA BMT</a:t>
            </a:r>
            <a:endParaRPr lang="en-US" sz="2000" spc="5" dirty="0">
              <a:latin typeface="Arial" panose="020B0604020202020204" pitchFamily="34" charset="0"/>
              <a:cs typeface="Arial" panose="020B0604020202020204" pitchFamily="34" charset="0"/>
            </a:endParaRPr>
          </a:p>
        </p:txBody>
      </p:sp>
      <p:pic>
        <p:nvPicPr>
          <p:cNvPr id="5" name="image103.jpeg"/>
          <p:cNvPicPr/>
          <p:nvPr/>
        </p:nvPicPr>
        <p:blipFill>
          <a:blip r:embed="rId2" cstate="print"/>
          <a:stretch>
            <a:fillRect/>
          </a:stretch>
        </p:blipFill>
        <p:spPr>
          <a:xfrm>
            <a:off x="4254499" y="631825"/>
            <a:ext cx="1378585" cy="1828800"/>
          </a:xfrm>
          <a:prstGeom prst="rect">
            <a:avLst/>
          </a:prstGeom>
        </p:spPr>
      </p:pic>
      <p:sp>
        <p:nvSpPr>
          <p:cNvPr id="2" name="Прямоугольник 1"/>
          <p:cNvSpPr/>
          <p:nvPr/>
        </p:nvSpPr>
        <p:spPr>
          <a:xfrm>
            <a:off x="4332835" y="2536825"/>
            <a:ext cx="1302384" cy="51651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s-MY" sz="800" dirty="0">
                <a:solidFill>
                  <a:srgbClr val="00B0F0"/>
                </a:solidFill>
                <a:latin typeface="Arial" pitchFamily="34" charset="0"/>
                <a:cs typeface="Arial" pitchFamily="34" charset="0"/>
              </a:rPr>
              <a:t>Prezident I.Karimovning BMT 48-sessiyadagi nutqi</a:t>
            </a:r>
            <a:endParaRPr lang="ru-RU" sz="800" dirty="0">
              <a:solidFill>
                <a:srgbClr val="00B0F0"/>
              </a:solidFill>
              <a:latin typeface="Arial" pitchFamily="34" charset="0"/>
              <a:cs typeface="Arial" pitchFamily="34" charset="0"/>
            </a:endParaRPr>
          </a:p>
        </p:txBody>
      </p:sp>
      <p:sp>
        <p:nvSpPr>
          <p:cNvPr id="3" name="Прямоугольник 2"/>
          <p:cNvSpPr/>
          <p:nvPr/>
        </p:nvSpPr>
        <p:spPr>
          <a:xfrm>
            <a:off x="133743" y="571081"/>
            <a:ext cx="4114799" cy="2492990"/>
          </a:xfrm>
          <a:prstGeom prst="rect">
            <a:avLst/>
          </a:prstGeom>
        </p:spPr>
        <p:txBody>
          <a:bodyPr wrap="square">
            <a:spAutoFit/>
          </a:bodyPr>
          <a:lstStyle/>
          <a:p>
            <a:pPr algn="just"/>
            <a:r>
              <a:rPr lang="ms-MY" sz="1200" dirty="0" smtClean="0">
                <a:solidFill>
                  <a:srgbClr val="00B0F0"/>
                </a:solidFill>
                <a:latin typeface="Arial" pitchFamily="34" charset="0"/>
                <a:cs typeface="Arial" pitchFamily="34" charset="0"/>
              </a:rPr>
              <a:t>   Unda </a:t>
            </a:r>
            <a:r>
              <a:rPr lang="ms-MY" sz="1200" dirty="0">
                <a:solidFill>
                  <a:srgbClr val="00B0F0"/>
                </a:solidFill>
                <a:latin typeface="Arial" pitchFamily="34" charset="0"/>
                <a:cs typeface="Arial" pitchFamily="34" charset="0"/>
              </a:rPr>
              <a:t>Markaziy Osiyoni </a:t>
            </a:r>
            <a:r>
              <a:rPr lang="ms-MY" sz="1200" dirty="0" smtClean="0">
                <a:solidFill>
                  <a:srgbClr val="00B0F0"/>
                </a:solidFill>
                <a:latin typeface="Arial" pitchFamily="34" charset="0"/>
                <a:cs typeface="Arial" pitchFamily="34" charset="0"/>
              </a:rPr>
              <a:t>yadro qurolidan </a:t>
            </a:r>
            <a:r>
              <a:rPr lang="ms-MY" sz="1200" dirty="0">
                <a:solidFill>
                  <a:srgbClr val="00B0F0"/>
                </a:solidFill>
                <a:latin typeface="Arial" pitchFamily="34" charset="0"/>
                <a:cs typeface="Arial" pitchFamily="34" charset="0"/>
              </a:rPr>
              <a:t>holi zona deb e’lon qilish, Orol muammosi bo‘yicha BMTning maxsus komissiyasini tuzish kabi bir qator muhim takliflar ilgari surildi. 1993-yil oktabrda Toshkentda BMTning vakolatxonasi ish boshladi. O‘zbekistonning tashabbusi </a:t>
            </a:r>
            <a:r>
              <a:rPr lang="ms-MY" sz="1200" dirty="0" smtClean="0">
                <a:solidFill>
                  <a:srgbClr val="00B0F0"/>
                </a:solidFill>
                <a:latin typeface="Arial" pitchFamily="34" charset="0"/>
                <a:cs typeface="Arial" pitchFamily="34" charset="0"/>
              </a:rPr>
              <a:t>bilan </a:t>
            </a:r>
            <a:r>
              <a:rPr lang="ms-MY" sz="1200" dirty="0">
                <a:solidFill>
                  <a:srgbClr val="00B0F0"/>
                </a:solidFill>
                <a:latin typeface="Arial" pitchFamily="34" charset="0"/>
                <a:cs typeface="Arial" pitchFamily="34" charset="0"/>
              </a:rPr>
              <a:t>va BMT rahnamoligida 1995-yil sentabrda Markaziy Osiyoda xavfsizlik va </a:t>
            </a:r>
            <a:r>
              <a:rPr lang="ms-MY" sz="1200" dirty="0" smtClean="0">
                <a:solidFill>
                  <a:srgbClr val="00B0F0"/>
                </a:solidFill>
                <a:latin typeface="Arial" pitchFamily="34" charset="0"/>
                <a:cs typeface="Arial" pitchFamily="34" charset="0"/>
              </a:rPr>
              <a:t>hamkorlik </a:t>
            </a:r>
            <a:r>
              <a:rPr lang="ms-MY" sz="1200" dirty="0">
                <a:solidFill>
                  <a:srgbClr val="00B0F0"/>
                </a:solidFill>
                <a:latin typeface="Arial" pitchFamily="34" charset="0"/>
                <a:cs typeface="Arial" pitchFamily="34" charset="0"/>
              </a:rPr>
              <a:t>masalalariga bag‘ishlangan Toshkent kengash-seminari tashkil etildi</a:t>
            </a:r>
            <a:r>
              <a:rPr lang="ms-MY" sz="1200" dirty="0" smtClean="0">
                <a:solidFill>
                  <a:srgbClr val="00B0F0"/>
                </a:solidFill>
                <a:latin typeface="Arial" pitchFamily="34" charset="0"/>
                <a:cs typeface="Arial" pitchFamily="34" charset="0"/>
              </a:rPr>
              <a:t>. </a:t>
            </a:r>
            <a:r>
              <a:rPr lang="ms-MY" sz="1200" dirty="0">
                <a:solidFill>
                  <a:srgbClr val="00B0F0"/>
                </a:solidFill>
                <a:latin typeface="Arial" pitchFamily="34" charset="0"/>
                <a:cs typeface="Arial" pitchFamily="34" charset="0"/>
              </a:rPr>
              <a:t>1995-yil 24-oktabrda Nyu-Yorkda BMT ning 50 </a:t>
            </a:r>
            <a:r>
              <a:rPr lang="ms-MY" sz="1200" dirty="0" smtClean="0">
                <a:solidFill>
                  <a:srgbClr val="00B0F0"/>
                </a:solidFill>
                <a:latin typeface="Arial" pitchFamily="34" charset="0"/>
                <a:cs typeface="Arial" pitchFamily="34" charset="0"/>
              </a:rPr>
              <a:t>yilligi </a:t>
            </a:r>
            <a:r>
              <a:rPr lang="ms-MY" sz="1200" dirty="0">
                <a:solidFill>
                  <a:srgbClr val="00B0F0"/>
                </a:solidFill>
                <a:latin typeface="Arial" pitchFamily="34" charset="0"/>
                <a:cs typeface="Arial" pitchFamily="34" charset="0"/>
              </a:rPr>
              <a:t>munosabati </a:t>
            </a:r>
            <a:r>
              <a:rPr lang="ms-MY" sz="1200">
                <a:solidFill>
                  <a:srgbClr val="00B0F0"/>
                </a:solidFill>
                <a:latin typeface="Arial" pitchFamily="34" charset="0"/>
                <a:cs typeface="Arial" pitchFamily="34" charset="0"/>
              </a:rPr>
              <a:t>bilan </a:t>
            </a:r>
            <a:r>
              <a:rPr lang="ms-MY" sz="1200" smtClean="0">
                <a:solidFill>
                  <a:srgbClr val="00B0F0"/>
                </a:solidFill>
                <a:latin typeface="Arial" pitchFamily="34" charset="0"/>
                <a:cs typeface="Arial" pitchFamily="34" charset="0"/>
              </a:rPr>
              <a:t>Birinchi Prezident I.Karimov </a:t>
            </a:r>
            <a:r>
              <a:rPr lang="ms-MY" sz="1200" dirty="0">
                <a:solidFill>
                  <a:srgbClr val="00B0F0"/>
                </a:solidFill>
                <a:latin typeface="Arial" pitchFamily="34" charset="0"/>
                <a:cs typeface="Arial" pitchFamily="34" charset="0"/>
              </a:rPr>
              <a:t>nutq so‘zlab, Afg‘onistondagi </a:t>
            </a:r>
            <a:r>
              <a:rPr lang="ms-MY" sz="1200" dirty="0" smtClean="0">
                <a:solidFill>
                  <a:srgbClr val="00B0F0"/>
                </a:solidFill>
                <a:latin typeface="Arial" pitchFamily="34" charset="0"/>
                <a:cs typeface="Arial" pitchFamily="34" charset="0"/>
              </a:rPr>
              <a:t>keskinlikni </a:t>
            </a:r>
            <a:r>
              <a:rPr lang="ms-MY" sz="1200" dirty="0">
                <a:solidFill>
                  <a:srgbClr val="00B0F0"/>
                </a:solidFill>
                <a:latin typeface="Arial" pitchFamily="34" charset="0"/>
                <a:cs typeface="Arial" pitchFamily="34" charset="0"/>
              </a:rPr>
              <a:t>hal etish kaliti eng avvalo tashqi kuchlarning aralashuvini bartaraf etishdir, degan taklifni kiritdi.</a:t>
            </a:r>
            <a:r>
              <a:rPr lang="ms-MY" sz="1200" dirty="0" smtClean="0">
                <a:solidFill>
                  <a:srgbClr val="00B0F0"/>
                </a:solidFill>
                <a:latin typeface="Arial" pitchFamily="34" charset="0"/>
                <a:cs typeface="Arial" pitchFamily="34" charset="0"/>
              </a:rPr>
              <a:t> </a:t>
            </a:r>
            <a:endParaRPr lang="ru-RU" sz="1200" dirty="0">
              <a:solidFill>
                <a:srgbClr val="00B0F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6158" y="117727"/>
            <a:ext cx="4720342" cy="332142"/>
          </a:xfrm>
          <a:prstGeom prst="rect">
            <a:avLst/>
          </a:prstGeom>
        </p:spPr>
        <p:txBody>
          <a:bodyPr vert="horz" wrap="square" lIns="0" tIns="16510" rIns="0" bIns="0" rtlCol="0">
            <a:spAutoFit/>
          </a:bodyPr>
          <a:lstStyle/>
          <a:p>
            <a:pPr marL="12700" algn="ctr">
              <a:lnSpc>
                <a:spcPct val="100000"/>
              </a:lnSpc>
              <a:spcBef>
                <a:spcPts val="130"/>
              </a:spcBef>
            </a:pPr>
            <a:r>
              <a:rPr lang="ms-MY" dirty="0">
                <a:latin typeface="Arial" pitchFamily="34" charset="0"/>
                <a:cs typeface="Arial" pitchFamily="34" charset="0"/>
              </a:rPr>
              <a:t>O‘ZBEKISTON VA BMT</a:t>
            </a:r>
            <a:endParaRPr spc="20" dirty="0">
              <a:latin typeface="Arial" panose="020B0604020202020204" pitchFamily="34" charset="0"/>
              <a:cs typeface="Arial" panose="020B0604020202020204" pitchFamily="34" charset="0"/>
            </a:endParaRPr>
          </a:p>
        </p:txBody>
      </p:sp>
      <p:sp>
        <p:nvSpPr>
          <p:cNvPr id="5" name="Прямоугольник 4"/>
          <p:cNvSpPr/>
          <p:nvPr/>
        </p:nvSpPr>
        <p:spPr>
          <a:xfrm>
            <a:off x="1892300" y="600007"/>
            <a:ext cx="3873500" cy="2492990"/>
          </a:xfrm>
          <a:prstGeom prst="rect">
            <a:avLst/>
          </a:prstGeom>
        </p:spPr>
        <p:txBody>
          <a:bodyPr wrap="square">
            <a:spAutoFit/>
          </a:bodyPr>
          <a:lstStyle/>
          <a:p>
            <a:pPr algn="just"/>
            <a:r>
              <a:rPr lang="ms-MY" sz="1200" dirty="0" smtClean="0">
                <a:latin typeface="Arial" pitchFamily="34" charset="0"/>
                <a:cs typeface="Arial" pitchFamily="34" charset="0"/>
              </a:rPr>
              <a:t>    2000-yil </a:t>
            </a:r>
            <a:r>
              <a:rPr lang="ms-MY" sz="1200" dirty="0">
                <a:latin typeface="Arial" pitchFamily="34" charset="0"/>
                <a:cs typeface="Arial" pitchFamily="34" charset="0"/>
              </a:rPr>
              <a:t>BMT </a:t>
            </a:r>
            <a:r>
              <a:rPr lang="ms-MY" sz="1200" dirty="0" smtClean="0">
                <a:latin typeface="Arial" pitchFamily="34" charset="0"/>
                <a:cs typeface="Arial" pitchFamily="34" charset="0"/>
              </a:rPr>
              <a:t>Bosh </a:t>
            </a:r>
            <a:r>
              <a:rPr lang="ms-MY" sz="1200" dirty="0">
                <a:latin typeface="Arial" pitchFamily="34" charset="0"/>
                <a:cs typeface="Arial" pitchFamily="34" charset="0"/>
              </a:rPr>
              <a:t>Assambleyasining	</a:t>
            </a:r>
            <a:r>
              <a:rPr lang="ms-MY" sz="1200" dirty="0" smtClean="0">
                <a:latin typeface="Arial" pitchFamily="34" charset="0"/>
                <a:cs typeface="Arial" pitchFamily="34" charset="0"/>
              </a:rPr>
              <a:t>55-Sessiyasi «Mingyillik sammit»ida Islom Karimov BMT minbaridan </a:t>
            </a:r>
            <a:r>
              <a:rPr lang="ms-MY" sz="1200" dirty="0">
                <a:latin typeface="Arial" pitchFamily="34" charset="0"/>
                <a:cs typeface="Arial" pitchFamily="34" charset="0"/>
              </a:rPr>
              <a:t>BMTning mintaqaviy va global muammolarni hal etishdagi o‘rni va ahamiyatini oshirish bo‘yicha chora-tadbirlar dasturi qabul </a:t>
            </a:r>
            <a:r>
              <a:rPr lang="ms-MY" sz="1200" dirty="0" smtClean="0">
                <a:latin typeface="Arial" pitchFamily="34" charset="0"/>
                <a:cs typeface="Arial" pitchFamily="34" charset="0"/>
              </a:rPr>
              <a:t>qilinishi </a:t>
            </a:r>
            <a:r>
              <a:rPr lang="ms-MY" sz="1200" dirty="0">
                <a:latin typeface="Arial" pitchFamily="34" charset="0"/>
                <a:cs typeface="Arial" pitchFamily="34" charset="0"/>
              </a:rPr>
              <a:t>zarurligini ta’kidlab, Xavfsizlik Kengashining doimiy a’zolari tarkibiga Germaniya va Yaponiyani kiritishni, global va mintaqaviy tahdidlarga munosabat bildirishda tezkorlikni oshirish uchun Bosh Kotib vakolatlarini kengaytirish lozimligini qayd etdi. O‘zbekiston Prezidenti tashabbusi bilan 2001-yilda BMT Xavfsizlik Kengashining terrorizmga qarshi kurash bo‘yicha maxsus qo‘mitasi ta’sis etildi. </a:t>
            </a:r>
            <a:endParaRPr lang="ru-RU" sz="1200" dirty="0">
              <a:latin typeface="Arial" pitchFamily="34" charset="0"/>
              <a:cs typeface="Arial" pitchFamily="34" charset="0"/>
            </a:endParaRPr>
          </a:p>
        </p:txBody>
      </p:sp>
      <p:pic>
        <p:nvPicPr>
          <p:cNvPr id="6" name="image104.jpeg"/>
          <p:cNvPicPr/>
          <p:nvPr/>
        </p:nvPicPr>
        <p:blipFill>
          <a:blip r:embed="rId2" cstate="print"/>
          <a:stretch>
            <a:fillRect/>
          </a:stretch>
        </p:blipFill>
        <p:spPr>
          <a:xfrm>
            <a:off x="156991" y="1875607"/>
            <a:ext cx="1659109" cy="1174818"/>
          </a:xfrm>
          <a:prstGeom prst="rect">
            <a:avLst/>
          </a:prstGeom>
        </p:spPr>
      </p:pic>
      <p:pic>
        <p:nvPicPr>
          <p:cNvPr id="3074" name="Picture 2" descr="http://storage.kun.uz/source/old/Marufniki/unouz.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991" y="600007"/>
            <a:ext cx="1659109" cy="12174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3339" y="130256"/>
            <a:ext cx="4072271" cy="332142"/>
          </a:xfrm>
          <a:prstGeom prst="rect">
            <a:avLst/>
          </a:prstGeom>
        </p:spPr>
        <p:txBody>
          <a:bodyPr vert="horz" wrap="square" lIns="0" tIns="16510" rIns="0" bIns="0" rtlCol="0">
            <a:spAutoFit/>
          </a:bodyPr>
          <a:lstStyle/>
          <a:p>
            <a:pPr marL="12700" algn="ctr">
              <a:lnSpc>
                <a:spcPct val="100000"/>
              </a:lnSpc>
              <a:spcBef>
                <a:spcPts val="130"/>
              </a:spcBef>
            </a:pPr>
            <a:r>
              <a:rPr lang="ms-MY" sz="2000" dirty="0">
                <a:latin typeface="Arial" pitchFamily="34" charset="0"/>
                <a:cs typeface="Arial" pitchFamily="34" charset="0"/>
              </a:rPr>
              <a:t>O‘ZBEKISTON VA BMT</a:t>
            </a:r>
            <a:endParaRPr spc="20" dirty="0">
              <a:latin typeface="Arial" panose="020B0604020202020204" pitchFamily="34" charset="0"/>
              <a:cs typeface="Arial" panose="020B0604020202020204" pitchFamily="34" charset="0"/>
            </a:endParaRPr>
          </a:p>
        </p:txBody>
      </p:sp>
      <p:sp>
        <p:nvSpPr>
          <p:cNvPr id="3" name="Прямоугольник 2"/>
          <p:cNvSpPr/>
          <p:nvPr/>
        </p:nvSpPr>
        <p:spPr>
          <a:xfrm>
            <a:off x="139700" y="631825"/>
            <a:ext cx="4114800" cy="2438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ms-MY" sz="1200" dirty="0">
                <a:latin typeface="Arial" panose="020B0604020202020204" pitchFamily="34" charset="0"/>
                <a:cs typeface="Arial" panose="020B0604020202020204" pitchFamily="34" charset="0"/>
              </a:rPr>
              <a:t> 2010-yil BMT Bosh </a:t>
            </a:r>
            <a:r>
              <a:rPr lang="ms-MY" sz="1200" dirty="0" smtClean="0">
                <a:latin typeface="Arial" pitchFamily="34" charset="0"/>
                <a:cs typeface="Arial" pitchFamily="34" charset="0"/>
              </a:rPr>
              <a:t>Assambleyasining 65-sessiyasidagi </a:t>
            </a:r>
            <a:r>
              <a:rPr lang="ms-MY" sz="1200" dirty="0">
                <a:latin typeface="Arial" pitchFamily="34" charset="0"/>
                <a:cs typeface="Arial" pitchFamily="34" charset="0"/>
              </a:rPr>
              <a:t>Prezident </a:t>
            </a:r>
            <a:r>
              <a:rPr lang="ms-MY" sz="1200" dirty="0" smtClean="0">
                <a:latin typeface="Arial" pitchFamily="34" charset="0"/>
                <a:cs typeface="Arial" pitchFamily="34" charset="0"/>
              </a:rPr>
              <a:t>I.Karimov nutqida </a:t>
            </a:r>
            <a:r>
              <a:rPr lang="ms-MY" sz="1200" dirty="0">
                <a:latin typeface="Arial" pitchFamily="34" charset="0"/>
                <a:cs typeface="Arial" pitchFamily="34" charset="0"/>
              </a:rPr>
              <a:t>jahon mamlakatlari e’tiborini yana Markaziy Osiyodagi murakkab muammolarni hal etish yo‘llariga qaratdi. 2002-yil oktabr kunlari BMT Bosh kotibi Kofe Ananning, 2010-yil aprel oyida BMT Bosh kotibi Pan Gi Munning O‘zbekistonga tashriflari ham mamlakatimizning xalqaro hamjamiyatdagi o‘rni mustahkamlanib, obro‘-e’tibori ortib borayotganining dalilidir. 2017-yil iyunda BMT Bosh kotibi Antoniu Guterrish O‘zbekistonga tashrif buyurdi. Samarqandda u Prezident Shavkat Mirziyoyev bilan uchrashdi. Guterrish Islom Karimov qabrini ziyorat qilib, keyin Orolbo’yi hududidagi vaziyat bilan tanishdi.</a:t>
            </a:r>
            <a:endParaRPr lang="ru-RU" sz="1200" dirty="0">
              <a:latin typeface="Arial" pitchFamily="34" charset="0"/>
              <a:cs typeface="Arial" pitchFamily="34" charset="0"/>
            </a:endParaRPr>
          </a:p>
        </p:txBody>
      </p:sp>
      <p:pic>
        <p:nvPicPr>
          <p:cNvPr id="4098" name="Picture 2" descr="https://1.bp.blogspot.com/-CT67-p_Djck/XSDZVmjjX8I/AAAAAAAAMtM/t8t2REIr_j05sCCMjP0svOI_w8p_krS3ACLcBGAs/w1200-h630-p-k-no-nu/6638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30700" y="631825"/>
            <a:ext cx="12954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mustaqillik-asoschisi.uz/wp-content/uploads/2018/03/pargimu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330693" y="1927225"/>
            <a:ext cx="1294843" cy="1143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3360" y="109488"/>
            <a:ext cx="5117466" cy="293670"/>
          </a:xfrm>
          <a:prstGeom prst="rect">
            <a:avLst/>
          </a:prstGeom>
        </p:spPr>
        <p:txBody>
          <a:bodyPr vert="horz" wrap="square" lIns="0" tIns="16510" rIns="0" bIns="0" rtlCol="0">
            <a:spAutoFit/>
          </a:bodyPr>
          <a:lstStyle/>
          <a:p>
            <a:pPr marL="12700" algn="ctr">
              <a:lnSpc>
                <a:spcPct val="100000"/>
              </a:lnSpc>
              <a:spcBef>
                <a:spcPts val="130"/>
              </a:spcBef>
            </a:pPr>
            <a:r>
              <a:rPr lang="ms-MY" sz="1800" dirty="0">
                <a:latin typeface="Arial" pitchFamily="34" charset="0"/>
                <a:cs typeface="Arial" pitchFamily="34" charset="0"/>
              </a:rPr>
              <a:t>O‘ZBEKISTON VA BMT</a:t>
            </a:r>
            <a:endParaRPr lang="en-US" sz="1800" spc="20" dirty="0">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a:off x="1968500" y="631825"/>
            <a:ext cx="3657600" cy="243023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ms-MY" sz="1200" dirty="0" smtClean="0">
                <a:latin typeface="Arial" pitchFamily="34" charset="0"/>
                <a:cs typeface="Arial" pitchFamily="34" charset="0"/>
              </a:rPr>
              <a:t>   O‘zbekiston </a:t>
            </a:r>
            <a:r>
              <a:rPr lang="ms-MY" sz="1200" dirty="0">
                <a:latin typeface="Arial" pitchFamily="34" charset="0"/>
                <a:cs typeface="Arial" pitchFamily="34" charset="0"/>
              </a:rPr>
              <a:t>BMTning bir qator </a:t>
            </a:r>
            <a:r>
              <a:rPr lang="ms-MY" sz="1200" dirty="0" smtClean="0">
                <a:latin typeface="Arial" pitchFamily="34" charset="0"/>
                <a:cs typeface="Arial" pitchFamily="34" charset="0"/>
              </a:rPr>
              <a:t>ixtisoslashtirilgan </a:t>
            </a:r>
            <a:r>
              <a:rPr lang="ms-MY" sz="1200" dirty="0">
                <a:latin typeface="Arial" pitchFamily="34" charset="0"/>
                <a:cs typeface="Arial" pitchFamily="34" charset="0"/>
              </a:rPr>
              <a:t>muassasalari, jumladan Jahon banki, Xalqaro valyuta fondi (XVF), Jahon savdo tashkiloti (JST), BMTning Yevropa bo‘yicha iqtisodiy komissiyasi (EIK), BMT savdo va rivojlanish bo‘yicha konferen- siyasi guruhi kabilar bilan keng ko‘lamli hamkorlik aloqalarini yo‘lga qo‘ydi. </a:t>
            </a:r>
            <a:r>
              <a:rPr lang="ms-MY" sz="1200" dirty="0" smtClean="0">
                <a:latin typeface="Arial" pitchFamily="34" charset="0"/>
                <a:cs typeface="Arial" pitchFamily="34" charset="0"/>
              </a:rPr>
              <a:t>Shuningdek</a:t>
            </a:r>
            <a:r>
              <a:rPr lang="ms-MY" sz="1200" dirty="0">
                <a:latin typeface="Arial" pitchFamily="34" charset="0"/>
                <a:cs typeface="Arial" pitchFamily="34" charset="0"/>
              </a:rPr>
              <a:t>, O‘zbekiston Respublikasi </a:t>
            </a:r>
            <a:r>
              <a:rPr lang="ms-MY" sz="1200" dirty="0" smtClean="0">
                <a:latin typeface="Arial" pitchFamily="34" charset="0"/>
                <a:cs typeface="Arial" pitchFamily="34" charset="0"/>
              </a:rPr>
              <a:t> BMT doirasidagi </a:t>
            </a:r>
            <a:r>
              <a:rPr lang="ms-MY" sz="1200" dirty="0">
                <a:latin typeface="Arial" pitchFamily="34" charset="0"/>
                <a:cs typeface="Arial" pitchFamily="34" charset="0"/>
              </a:rPr>
              <a:t>ixtisoslashgan muassasalar – </a:t>
            </a:r>
            <a:r>
              <a:rPr lang="ms-MY" sz="1200" dirty="0" smtClean="0">
                <a:latin typeface="Arial" pitchFamily="34" charset="0"/>
                <a:cs typeface="Arial" pitchFamily="34" charset="0"/>
              </a:rPr>
              <a:t>Jahon </a:t>
            </a:r>
            <a:r>
              <a:rPr lang="ms-MY" sz="1200" dirty="0">
                <a:latin typeface="Arial" pitchFamily="34" charset="0"/>
                <a:cs typeface="Arial" pitchFamily="34" charset="0"/>
              </a:rPr>
              <a:t>sog‘liqni saqlash tashkiloti, Xalqaro mehnat tashkiloti, Xalqaro bolalar </a:t>
            </a:r>
            <a:r>
              <a:rPr lang="ms-MY" sz="1200" dirty="0" smtClean="0">
                <a:latin typeface="Arial" pitchFamily="34" charset="0"/>
                <a:cs typeface="Arial" pitchFamily="34" charset="0"/>
              </a:rPr>
              <a:t>jamg‘armasi </a:t>
            </a:r>
            <a:r>
              <a:rPr lang="ms-MY" sz="1200" dirty="0">
                <a:latin typeface="Arial" pitchFamily="34" charset="0"/>
                <a:cs typeface="Arial" pitchFamily="34" charset="0"/>
              </a:rPr>
              <a:t>(YUNISEF), Xalqaro Olimpiya </a:t>
            </a:r>
            <a:r>
              <a:rPr lang="ms-MY" sz="1200" dirty="0" smtClean="0">
                <a:latin typeface="Arial" pitchFamily="34" charset="0"/>
                <a:cs typeface="Arial" pitchFamily="34" charset="0"/>
              </a:rPr>
              <a:t>qo‘</a:t>
            </a:r>
            <a:r>
              <a:rPr lang="ms-MY" sz="1200" dirty="0">
                <a:latin typeface="Arial" pitchFamily="34" charset="0"/>
                <a:cs typeface="Arial" pitchFamily="34" charset="0"/>
              </a:rPr>
              <a:t>mitasi, Xalqaro avtomobilchilar ittifoqi va boshqa tashkilotlarning ham </a:t>
            </a:r>
            <a:r>
              <a:rPr lang="ms-MY" sz="1200" dirty="0" smtClean="0">
                <a:latin typeface="Arial" pitchFamily="34" charset="0"/>
                <a:cs typeface="Arial" pitchFamily="34" charset="0"/>
              </a:rPr>
              <a:t>a’zosi hisoblanadi.</a:t>
            </a:r>
            <a:endParaRPr lang="ru-RU" sz="1200" dirty="0">
              <a:latin typeface="Arial" panose="020B0604020202020204" pitchFamily="34" charset="0"/>
              <a:cs typeface="Arial" panose="020B0604020202020204" pitchFamily="34" charset="0"/>
            </a:endParaRPr>
          </a:p>
        </p:txBody>
      </p:sp>
      <p:pic>
        <p:nvPicPr>
          <p:cNvPr id="5122" name="Picture 2" descr="https://news.rambler.ru/img/2017/03/02164836.354045.357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700" y="631825"/>
            <a:ext cx="1752600" cy="24302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18"/>
          <p:cNvSpPr txBox="1"/>
          <p:nvPr/>
        </p:nvSpPr>
        <p:spPr>
          <a:xfrm>
            <a:off x="849964" y="2449871"/>
            <a:ext cx="1025525" cy="243840"/>
          </a:xfrm>
          <a:prstGeom prst="rect">
            <a:avLst/>
          </a:prstGeom>
        </p:spPr>
        <p:txBody>
          <a:bodyPr vert="horz" wrap="square" lIns="0" tIns="16510" rIns="0" bIns="0" rtlCol="0">
            <a:spAutoFit/>
          </a:bodyPr>
          <a:lstStyle/>
          <a:p>
            <a:pPr marL="12700">
              <a:lnSpc>
                <a:spcPct val="100000"/>
              </a:lnSpc>
              <a:spcBef>
                <a:spcPts val="130"/>
              </a:spcBef>
            </a:pPr>
            <a:r>
              <a:rPr sz="1400" spc="-70" dirty="0">
                <a:solidFill>
                  <a:srgbClr val="FFFFFF"/>
                </a:solidFill>
                <a:latin typeface="Arial"/>
                <a:cs typeface="Arial"/>
              </a:rPr>
              <a:t>Г</a:t>
            </a:r>
            <a:r>
              <a:rPr sz="1400" spc="30" dirty="0">
                <a:solidFill>
                  <a:srgbClr val="FFFFFF"/>
                </a:solidFill>
                <a:latin typeface="Arial"/>
                <a:cs typeface="Arial"/>
              </a:rPr>
              <a:t>л</a:t>
            </a:r>
            <a:r>
              <a:rPr sz="1400" spc="15" dirty="0">
                <a:solidFill>
                  <a:srgbClr val="FFFFFF"/>
                </a:solidFill>
                <a:latin typeface="Arial"/>
                <a:cs typeface="Arial"/>
              </a:rPr>
              <a:t>о</a:t>
            </a:r>
            <a:r>
              <a:rPr sz="1400" spc="-20" dirty="0">
                <a:solidFill>
                  <a:srgbClr val="FFFFFF"/>
                </a:solidFill>
                <a:latin typeface="Arial"/>
                <a:cs typeface="Arial"/>
              </a:rPr>
              <a:t>б</a:t>
            </a:r>
            <a:r>
              <a:rPr sz="1400" spc="15" dirty="0">
                <a:solidFill>
                  <a:srgbClr val="FFFFFF"/>
                </a:solidFill>
                <a:latin typeface="Arial"/>
                <a:cs typeface="Arial"/>
              </a:rPr>
              <a:t>альная</a:t>
            </a:r>
            <a:endParaRPr sz="1400">
              <a:latin typeface="Arial"/>
              <a:cs typeface="Arial"/>
            </a:endParaRPr>
          </a:p>
        </p:txBody>
      </p:sp>
      <p:sp>
        <p:nvSpPr>
          <p:cNvPr id="11" name="object 2"/>
          <p:cNvSpPr txBox="1">
            <a:spLocks noGrp="1"/>
          </p:cNvSpPr>
          <p:nvPr>
            <p:ph type="title"/>
          </p:nvPr>
        </p:nvSpPr>
        <p:spPr>
          <a:xfrm>
            <a:off x="213360" y="109488"/>
            <a:ext cx="5117466" cy="293670"/>
          </a:xfrm>
          <a:prstGeom prst="rect">
            <a:avLst/>
          </a:prstGeom>
        </p:spPr>
        <p:txBody>
          <a:bodyPr vert="horz" wrap="square" lIns="0" tIns="16510" rIns="0" bIns="0" rtlCol="0">
            <a:spAutoFit/>
          </a:bodyPr>
          <a:lstStyle/>
          <a:p>
            <a:pPr marL="12700" algn="ctr">
              <a:lnSpc>
                <a:spcPct val="100000"/>
              </a:lnSpc>
              <a:spcBef>
                <a:spcPts val="130"/>
              </a:spcBef>
            </a:pPr>
            <a:r>
              <a:rPr lang="ms-MY" sz="1800" dirty="0">
                <a:latin typeface="Arial" pitchFamily="34" charset="0"/>
                <a:cs typeface="Arial" pitchFamily="34" charset="0"/>
              </a:rPr>
              <a:t>O‘ZBEKISTON VA BMT</a:t>
            </a:r>
            <a:endParaRPr lang="en-US" sz="1800" spc="20" dirty="0">
              <a:latin typeface="Times New Roman" panose="02020603050405020304" pitchFamily="18" charset="0"/>
              <a:cs typeface="Times New Roman" panose="02020603050405020304" pitchFamily="18" charset="0"/>
            </a:endParaRPr>
          </a:p>
        </p:txBody>
      </p:sp>
      <p:pic>
        <p:nvPicPr>
          <p:cNvPr id="6" name="image105.jpeg"/>
          <p:cNvPicPr/>
          <p:nvPr/>
        </p:nvPicPr>
        <p:blipFill>
          <a:blip r:embed="rId2" cstate="print"/>
          <a:stretch>
            <a:fillRect/>
          </a:stretch>
        </p:blipFill>
        <p:spPr>
          <a:xfrm>
            <a:off x="4254500" y="633400"/>
            <a:ext cx="1386205" cy="1522426"/>
          </a:xfrm>
          <a:prstGeom prst="rect">
            <a:avLst/>
          </a:prstGeom>
        </p:spPr>
      </p:pic>
      <p:sp>
        <p:nvSpPr>
          <p:cNvPr id="2" name="Прямоугольник 1"/>
          <p:cNvSpPr/>
          <p:nvPr/>
        </p:nvSpPr>
        <p:spPr>
          <a:xfrm>
            <a:off x="4254500" y="2285258"/>
            <a:ext cx="1386205" cy="60960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ms-MY" sz="1000" dirty="0">
                <a:latin typeface="Arial" pitchFamily="34" charset="0"/>
                <a:cs typeface="Arial" pitchFamily="34" charset="0"/>
              </a:rPr>
              <a:t>Sh.Mirziyoyev BMT minbaridan Orol dengizi xaritasini namoyish </a:t>
            </a:r>
            <a:r>
              <a:rPr lang="ms-MY" sz="1000" dirty="0" smtClean="0">
                <a:latin typeface="Arial" pitchFamily="34" charset="0"/>
                <a:cs typeface="Arial" pitchFamily="34" charset="0"/>
              </a:rPr>
              <a:t>qilmoqda.</a:t>
            </a:r>
            <a:endParaRPr lang="ru-RU" sz="1000" dirty="0">
              <a:latin typeface="Arial" pitchFamily="34" charset="0"/>
              <a:cs typeface="Arial" pitchFamily="34" charset="0"/>
            </a:endParaRPr>
          </a:p>
        </p:txBody>
      </p:sp>
      <p:sp>
        <p:nvSpPr>
          <p:cNvPr id="3" name="Прямоугольник 2"/>
          <p:cNvSpPr/>
          <p:nvPr/>
        </p:nvSpPr>
        <p:spPr>
          <a:xfrm>
            <a:off x="139700" y="633400"/>
            <a:ext cx="4038600" cy="243682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ms-MY" sz="1200" dirty="0" smtClean="0">
                <a:latin typeface="Arial" pitchFamily="34" charset="0"/>
                <a:cs typeface="Arial" pitchFamily="34" charset="0"/>
              </a:rPr>
              <a:t>   O‘zbekiston </a:t>
            </a:r>
            <a:r>
              <a:rPr lang="ms-MY" sz="1200" dirty="0">
                <a:latin typeface="Arial" pitchFamily="34" charset="0"/>
                <a:cs typeface="Arial" pitchFamily="34" charset="0"/>
              </a:rPr>
              <a:t>Respublikasi Prezidenti Shavkat Mirziyoyev 2017-yil 19-sentabrda Birlashgan Millatlar Tashkiloti Bosh Assambleyasining 72-sessiyasida nutq so‘zladi. Unda bir qator masalalar, jumladan BMTning Yoshlar huquqlari to‘g‘risidagi xalqaro konvensiyasini ishlab chiqish va Bosh Assambleyaning «Ma’rifat va diniy bag‘rikenglik» deb nomlangan maxsus rezolyutsiyasini qabul qilish, Markaziy Osiyoda suv resurslaridan </a:t>
            </a:r>
            <a:r>
              <a:rPr lang="ms-MY" sz="1200" dirty="0" smtClean="0">
                <a:latin typeface="Arial" pitchFamily="34" charset="0"/>
                <a:cs typeface="Arial" pitchFamily="34" charset="0"/>
              </a:rPr>
              <a:t>oqilona </a:t>
            </a:r>
            <a:r>
              <a:rPr lang="ms-MY" sz="1200" dirty="0">
                <a:latin typeface="Arial" pitchFamily="34" charset="0"/>
                <a:cs typeface="Arial" pitchFamily="34" charset="0"/>
              </a:rPr>
              <a:t>foydalanish, Orol dengizi qurishi muammosi, qo‘shni mamlakatlar bilan yaxshi qo‘shnichilik munosabatlarini mustahkamlash masalalari, </a:t>
            </a:r>
            <a:r>
              <a:rPr lang="ms-MY" sz="1200" dirty="0" smtClean="0">
                <a:latin typeface="Arial" pitchFamily="34" charset="0"/>
                <a:cs typeface="Arial" pitchFamily="34" charset="0"/>
              </a:rPr>
              <a:t>Afg‘onistonda </a:t>
            </a:r>
            <a:r>
              <a:rPr lang="ms-MY" sz="1200" dirty="0">
                <a:latin typeface="Arial" pitchFamily="34" charset="0"/>
                <a:cs typeface="Arial" pitchFamily="34" charset="0"/>
              </a:rPr>
              <a:t>tinchlikka erishishning ma’rifiy yo‘llari masalalariga alohida to‘xtaldi.</a:t>
            </a:r>
            <a:endParaRPr lang="ru-RU" sz="1200" dirty="0">
              <a:latin typeface="Arial" pitchFamily="34" charset="0"/>
              <a:cs typeface="Arial" pitchFamily="34" charset="0"/>
            </a:endParaRPr>
          </a:p>
          <a:p>
            <a:endParaRPr lang="ru-RU"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9700" y="95672"/>
            <a:ext cx="5539831" cy="262892"/>
          </a:xfrm>
          <a:prstGeom prst="rect">
            <a:avLst/>
          </a:prstGeom>
        </p:spPr>
        <p:txBody>
          <a:bodyPr vert="horz" wrap="square" lIns="0" tIns="16510" rIns="0" bIns="0" rtlCol="0">
            <a:spAutoFit/>
          </a:bodyPr>
          <a:lstStyle/>
          <a:p>
            <a:pPr marL="12700" algn="ctr">
              <a:lnSpc>
                <a:spcPct val="100000"/>
              </a:lnSpc>
              <a:spcBef>
                <a:spcPts val="130"/>
              </a:spcBef>
            </a:pPr>
            <a:r>
              <a:rPr lang="ms-MY" sz="1600" dirty="0" smtClean="0"/>
              <a:t>O‘ZBEKISTON VA YUNESKO</a:t>
            </a:r>
            <a:endParaRPr lang="ms-MY" sz="1600" spc="15" dirty="0"/>
          </a:p>
        </p:txBody>
      </p:sp>
      <p:sp>
        <p:nvSpPr>
          <p:cNvPr id="5" name="Скругленный прямоугольник 4"/>
          <p:cNvSpPr/>
          <p:nvPr/>
        </p:nvSpPr>
        <p:spPr>
          <a:xfrm>
            <a:off x="139700" y="631825"/>
            <a:ext cx="1676400" cy="2438400"/>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ms-MY" sz="1400" dirty="0" smtClean="0">
              <a:latin typeface="Arial" pitchFamily="34" charset="0"/>
              <a:cs typeface="Arial" pitchFamily="34" charset="0"/>
            </a:endParaRPr>
          </a:p>
          <a:p>
            <a:pPr algn="ctr"/>
            <a:endParaRPr lang="ms-MY" sz="1400" dirty="0">
              <a:latin typeface="Arial" pitchFamily="34" charset="0"/>
              <a:cs typeface="Arial" pitchFamily="34" charset="0"/>
            </a:endParaRPr>
          </a:p>
          <a:p>
            <a:pPr algn="ctr"/>
            <a:endParaRPr lang="ms-MY" sz="1400" dirty="0" smtClean="0">
              <a:latin typeface="Arial" pitchFamily="34" charset="0"/>
              <a:cs typeface="Arial" pitchFamily="34" charset="0"/>
            </a:endParaRPr>
          </a:p>
          <a:p>
            <a:pPr algn="ctr"/>
            <a:endParaRPr lang="ms-MY" sz="1400" dirty="0">
              <a:latin typeface="Arial" pitchFamily="34" charset="0"/>
              <a:cs typeface="Arial" pitchFamily="34" charset="0"/>
            </a:endParaRPr>
          </a:p>
          <a:p>
            <a:pPr algn="ctr"/>
            <a:endParaRPr lang="ms-MY" sz="1400" dirty="0" smtClean="0">
              <a:latin typeface="Arial" pitchFamily="34" charset="0"/>
              <a:cs typeface="Arial" pitchFamily="34" charset="0"/>
            </a:endParaRPr>
          </a:p>
          <a:p>
            <a:pPr algn="ctr"/>
            <a:endParaRPr lang="ms-MY" sz="1400" dirty="0" smtClean="0">
              <a:latin typeface="Arial" pitchFamily="34" charset="0"/>
              <a:cs typeface="Arial" pitchFamily="34" charset="0"/>
            </a:endParaRPr>
          </a:p>
          <a:p>
            <a:pPr algn="ctr"/>
            <a:endParaRPr lang="ms-MY" sz="1400" dirty="0">
              <a:latin typeface="Arial" pitchFamily="34" charset="0"/>
              <a:cs typeface="Arial" pitchFamily="34" charset="0"/>
            </a:endParaRPr>
          </a:p>
          <a:p>
            <a:pPr algn="ctr"/>
            <a:r>
              <a:rPr lang="ms-MY" sz="1400" dirty="0" smtClean="0">
                <a:latin typeface="Arial" pitchFamily="34" charset="0"/>
                <a:cs typeface="Arial" pitchFamily="34" charset="0"/>
              </a:rPr>
              <a:t>YUNESKO </a:t>
            </a:r>
            <a:r>
              <a:rPr lang="ms-MY" sz="1400" dirty="0">
                <a:latin typeface="Arial" pitchFamily="34" charset="0"/>
                <a:cs typeface="Arial" pitchFamily="34" charset="0"/>
              </a:rPr>
              <a:t>bayrog‘i.</a:t>
            </a:r>
            <a:endParaRPr lang="ru-RU" sz="1400" dirty="0">
              <a:latin typeface="Arial" pitchFamily="34" charset="0"/>
              <a:cs typeface="Arial" pitchFamily="34" charset="0"/>
            </a:endParaRPr>
          </a:p>
          <a:p>
            <a:pPr algn="ctr"/>
            <a:endParaRPr lang="ru-RU" sz="1400" dirty="0">
              <a:latin typeface="Arial" panose="020B0604020202020204" pitchFamily="34" charset="0"/>
              <a:cs typeface="Arial" panose="020B0604020202020204" pitchFamily="34" charset="0"/>
            </a:endParaRPr>
          </a:p>
        </p:txBody>
      </p:sp>
      <p:sp>
        <p:nvSpPr>
          <p:cNvPr id="3" name="Прямоугольник 2"/>
          <p:cNvSpPr/>
          <p:nvPr/>
        </p:nvSpPr>
        <p:spPr>
          <a:xfrm>
            <a:off x="1968501" y="555625"/>
            <a:ext cx="3711030" cy="2667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ms-MY" sz="1100" dirty="0" smtClean="0">
                <a:latin typeface="Arial" pitchFamily="34" charset="0"/>
                <a:cs typeface="Arial" pitchFamily="34" charset="0"/>
              </a:rPr>
              <a:t>     O‘zbekistonning </a:t>
            </a:r>
            <a:r>
              <a:rPr lang="ms-MY" sz="1100" dirty="0">
                <a:latin typeface="Arial" pitchFamily="34" charset="0"/>
                <a:cs typeface="Arial" pitchFamily="34" charset="0"/>
              </a:rPr>
              <a:t>BMT homiyligidagi </a:t>
            </a:r>
            <a:r>
              <a:rPr lang="ms-MY" sz="1100" dirty="0" smtClean="0">
                <a:latin typeface="Arial" pitchFamily="34" charset="0"/>
                <a:cs typeface="Arial" pitchFamily="34" charset="0"/>
              </a:rPr>
              <a:t>ta’lim, fan </a:t>
            </a:r>
            <a:r>
              <a:rPr lang="ms-MY" sz="1100" dirty="0">
                <a:latin typeface="Arial" pitchFamily="34" charset="0"/>
                <a:cs typeface="Arial" pitchFamily="34" charset="0"/>
              </a:rPr>
              <a:t>va madaniyat </a:t>
            </a:r>
            <a:r>
              <a:rPr lang="ms-MY" sz="1100" dirty="0" smtClean="0">
                <a:latin typeface="Arial" pitchFamily="34" charset="0"/>
                <a:cs typeface="Arial" pitchFamily="34" charset="0"/>
              </a:rPr>
              <a:t>bilan shug‘ullanuvchi </a:t>
            </a:r>
            <a:r>
              <a:rPr lang="ms-MY" sz="1100" dirty="0">
                <a:latin typeface="Arial" pitchFamily="34" charset="0"/>
                <a:cs typeface="Arial" pitchFamily="34" charset="0"/>
              </a:rPr>
              <a:t>xalqaro tashkilot – </a:t>
            </a:r>
            <a:r>
              <a:rPr lang="ms-MY" sz="1100" dirty="0" smtClean="0">
                <a:latin typeface="Arial" pitchFamily="34" charset="0"/>
                <a:cs typeface="Arial" pitchFamily="34" charset="0"/>
              </a:rPr>
              <a:t>YUNESKO </a:t>
            </a:r>
            <a:r>
              <a:rPr lang="ms-MY" sz="1100" dirty="0">
                <a:latin typeface="Arial" pitchFamily="34" charset="0"/>
                <a:cs typeface="Arial" pitchFamily="34" charset="0"/>
              </a:rPr>
              <a:t>bilan aloqalari tobora mustahkamlanib bormoqda.	</a:t>
            </a:r>
            <a:endParaRPr lang="ms-MY" sz="1100" dirty="0" smtClean="0">
              <a:latin typeface="Arial" pitchFamily="34" charset="0"/>
              <a:cs typeface="Arial" pitchFamily="34" charset="0"/>
            </a:endParaRPr>
          </a:p>
          <a:p>
            <a:pPr algn="just"/>
            <a:r>
              <a:rPr lang="ms-MY" sz="1100" dirty="0">
                <a:latin typeface="Arial" pitchFamily="34" charset="0"/>
                <a:cs typeface="Arial" pitchFamily="34" charset="0"/>
              </a:rPr>
              <a:t> </a:t>
            </a:r>
            <a:r>
              <a:rPr lang="ms-MY" sz="1100" dirty="0" smtClean="0">
                <a:latin typeface="Arial" pitchFamily="34" charset="0"/>
                <a:cs typeface="Arial" pitchFamily="34" charset="0"/>
              </a:rPr>
              <a:t>   1993-yil 29-oktabrda YUNESKOning </a:t>
            </a:r>
            <a:r>
              <a:rPr lang="ms-MY" sz="1100" dirty="0">
                <a:latin typeface="Arial" pitchFamily="34" charset="0"/>
                <a:cs typeface="Arial" pitchFamily="34" charset="0"/>
              </a:rPr>
              <a:t>Parijdagi qarorgohida O‘zbekistonni YUNESKOga </a:t>
            </a:r>
            <a:r>
              <a:rPr lang="ms-MY" sz="1100" dirty="0" smtClean="0">
                <a:latin typeface="Arial" pitchFamily="34" charset="0"/>
                <a:cs typeface="Arial" pitchFamily="34" charset="0"/>
              </a:rPr>
              <a:t>a’zolikka </a:t>
            </a:r>
            <a:r>
              <a:rPr lang="ms-MY" sz="1100" dirty="0">
                <a:latin typeface="Arial" pitchFamily="34" charset="0"/>
                <a:cs typeface="Arial" pitchFamily="34" charset="0"/>
              </a:rPr>
              <a:t>qabul qilish marosimi bo‘ldi. O‘sha kuni Ulug‘bek tavalludining 600 yilligini nishonlash YUNESKO dasturiga </a:t>
            </a:r>
            <a:r>
              <a:rPr lang="ms-MY" sz="1100" dirty="0" smtClean="0">
                <a:latin typeface="Arial" pitchFamily="34" charset="0"/>
                <a:cs typeface="Arial" pitchFamily="34" charset="0"/>
              </a:rPr>
              <a:t>kiritildi. </a:t>
            </a:r>
          </a:p>
          <a:p>
            <a:pPr algn="just"/>
            <a:r>
              <a:rPr lang="ms-MY" sz="1100" dirty="0">
                <a:latin typeface="Arial" pitchFamily="34" charset="0"/>
                <a:cs typeface="Arial" pitchFamily="34" charset="0"/>
              </a:rPr>
              <a:t> </a:t>
            </a:r>
            <a:r>
              <a:rPr lang="ms-MY" sz="1100" dirty="0" smtClean="0">
                <a:latin typeface="Arial" pitchFamily="34" charset="0"/>
                <a:cs typeface="Arial" pitchFamily="34" charset="0"/>
              </a:rPr>
              <a:t>   1994-yil</a:t>
            </a:r>
            <a:r>
              <a:rPr lang="ms-MY" sz="1100" dirty="0">
                <a:latin typeface="Arial" pitchFamily="34" charset="0"/>
                <a:cs typeface="Arial" pitchFamily="34" charset="0"/>
              </a:rPr>
              <a:t>	</a:t>
            </a:r>
            <a:r>
              <a:rPr lang="ms-MY" sz="1100" dirty="0" smtClean="0">
                <a:latin typeface="Arial" pitchFamily="34" charset="0"/>
                <a:cs typeface="Arial" pitchFamily="34" charset="0"/>
              </a:rPr>
              <a:t>oktabrida Parijda Ulug‘bek </a:t>
            </a:r>
            <a:r>
              <a:rPr lang="ms-MY" sz="1100" dirty="0">
                <a:latin typeface="Arial" pitchFamily="34" charset="0"/>
                <a:cs typeface="Arial" pitchFamily="34" charset="0"/>
              </a:rPr>
              <a:t>haftaligi tantana bilan o‘tdi. Xiva va </a:t>
            </a:r>
            <a:r>
              <a:rPr lang="ms-MY" sz="1100" dirty="0" smtClean="0">
                <a:latin typeface="Arial" pitchFamily="34" charset="0"/>
                <a:cs typeface="Arial" pitchFamily="34" charset="0"/>
              </a:rPr>
              <a:t>Buxoro YUNESKOning </a:t>
            </a:r>
            <a:r>
              <a:rPr lang="ms-MY" sz="1100" dirty="0">
                <a:latin typeface="Arial" pitchFamily="34" charset="0"/>
                <a:cs typeface="Arial" pitchFamily="34" charset="0"/>
              </a:rPr>
              <a:t>jahon madaniy qadriyatlar ro‘yxatiga kiritildi. Bu </a:t>
            </a:r>
            <a:r>
              <a:rPr lang="ms-MY" sz="1100" dirty="0" smtClean="0">
                <a:latin typeface="Arial" pitchFamily="34" charset="0"/>
                <a:cs typeface="Arial" pitchFamily="34" charset="0"/>
              </a:rPr>
              <a:t>ro‘yxatda 411 </a:t>
            </a:r>
            <a:r>
              <a:rPr lang="ms-MY" sz="1100" dirty="0">
                <a:latin typeface="Arial" pitchFamily="34" charset="0"/>
                <a:cs typeface="Arial" pitchFamily="34" charset="0"/>
              </a:rPr>
              <a:t>ta ob’yekt bor. </a:t>
            </a:r>
            <a:endParaRPr lang="ms-MY" sz="1100" dirty="0" smtClean="0">
              <a:latin typeface="Arial" pitchFamily="34" charset="0"/>
              <a:cs typeface="Arial" pitchFamily="34" charset="0"/>
            </a:endParaRPr>
          </a:p>
          <a:p>
            <a:pPr algn="just"/>
            <a:r>
              <a:rPr lang="ms-MY" sz="1100" dirty="0">
                <a:latin typeface="Arial" pitchFamily="34" charset="0"/>
                <a:cs typeface="Arial" pitchFamily="34" charset="0"/>
              </a:rPr>
              <a:t> </a:t>
            </a:r>
            <a:r>
              <a:rPr lang="ms-MY" sz="1100" dirty="0" smtClean="0">
                <a:latin typeface="Arial" pitchFamily="34" charset="0"/>
                <a:cs typeface="Arial" pitchFamily="34" charset="0"/>
              </a:rPr>
              <a:t>   YUNESKO </a:t>
            </a:r>
            <a:r>
              <a:rPr lang="ms-MY" sz="1100" dirty="0">
                <a:latin typeface="Arial" pitchFamily="34" charset="0"/>
                <a:cs typeface="Arial" pitchFamily="34" charset="0"/>
              </a:rPr>
              <a:t>qaroriga binoan Samarqandda Markaziy Osiyo tadqiqotlari xalqaro instituti tashkil etildi. </a:t>
            </a:r>
            <a:endParaRPr lang="ru-RU" sz="1100" dirty="0">
              <a:latin typeface="Arial" pitchFamily="34" charset="0"/>
              <a:cs typeface="Arial" pitchFamily="34" charset="0"/>
            </a:endParaRPr>
          </a:p>
        </p:txBody>
      </p:sp>
      <p:pic>
        <p:nvPicPr>
          <p:cNvPr id="8" name="image106.jpeg"/>
          <p:cNvPicPr/>
          <p:nvPr/>
        </p:nvPicPr>
        <p:blipFill>
          <a:blip r:embed="rId2" cstate="print"/>
          <a:stretch>
            <a:fillRect/>
          </a:stretch>
        </p:blipFill>
        <p:spPr>
          <a:xfrm>
            <a:off x="215900" y="784225"/>
            <a:ext cx="1523999" cy="131953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1064</TotalTime>
  <Words>1703</Words>
  <Application>Microsoft Office PowerPoint</Application>
  <PresentationFormat>Произвольный</PresentationFormat>
  <Paragraphs>90</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Office Theme</vt:lpstr>
      <vt:lpstr>O’ZBEKISTON TARIXI</vt:lpstr>
      <vt:lpstr>Презентация PowerPoint</vt:lpstr>
      <vt:lpstr>Презентация PowerPoint</vt:lpstr>
      <vt:lpstr>O‘ZBEKISTON VA BMT</vt:lpstr>
      <vt:lpstr>O‘ZBEKISTON VA BMT</vt:lpstr>
      <vt:lpstr>O‘ZBEKISTON VA BMT</vt:lpstr>
      <vt:lpstr>O‘ZBEKISTON VA BMT</vt:lpstr>
      <vt:lpstr>O‘ZBEKISTON VA BMT</vt:lpstr>
      <vt:lpstr>O‘ZBEKISTON VA YUNESKO</vt:lpstr>
      <vt:lpstr>O‘ZBEKISTON VA YUNESKO</vt:lpstr>
      <vt:lpstr>Презентация PowerPoint</vt:lpstr>
      <vt:lpstr>Afg‘onistonda tinchlik va barqarorlik o‘rnatish masalasi</vt:lpstr>
      <vt:lpstr>Afg‘onistonda tinchlik va barqarorlik o‘rnatish masalasi</vt:lpstr>
      <vt:lpstr>Afg‘onistonda tinchlik va barqarorlik o‘rnatish masalasi</vt:lpstr>
      <vt:lpstr>Ekologik muammolar. Transchegaraviy daryolar</vt:lpstr>
      <vt:lpstr>Ekologik muammolar. Transchegaraviy daryolar</vt:lpstr>
      <vt:lpstr>Ekologik muammolar. Transchegaraviy daryolar</vt:lpstr>
      <vt:lpstr>Ekologik muammolar. Transchegaraviy daryolar</vt:lpstr>
      <vt:lpstr>Mavzudagi yangi so’zlar</vt:lpstr>
      <vt:lpstr>Mustahkamlash uchun savol va topshiriqlar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JAHON TARIXI</dc:title>
  <cp:lastModifiedBy>admin</cp:lastModifiedBy>
  <cp:revision>102</cp:revision>
  <dcterms:created xsi:type="dcterms:W3CDTF">2020-04-13T08:05:16Z</dcterms:created>
  <dcterms:modified xsi:type="dcterms:W3CDTF">2021-02-24T08:39:30Z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2020-04-13T00:00:00Z</vt:filetime>
  </property>
</Properties>
</file>