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3"/>
  </p:notesMasterIdLst>
  <p:sldIdLst>
    <p:sldId id="256" r:id="rId2"/>
    <p:sldId id="489" r:id="rId3"/>
    <p:sldId id="490" r:id="rId4"/>
    <p:sldId id="483" r:id="rId5"/>
    <p:sldId id="487" r:id="rId6"/>
    <p:sldId id="480" r:id="rId7"/>
    <p:sldId id="488" r:id="rId8"/>
    <p:sldId id="481" r:id="rId9"/>
    <p:sldId id="485" r:id="rId10"/>
    <p:sldId id="470" r:id="rId11"/>
    <p:sldId id="365" r:id="rId12"/>
  </p:sldIdLst>
  <p:sldSz cx="12801600" cy="7200900"/>
  <p:notesSz cx="5765800" cy="3244850"/>
  <p:defaultTextStyle>
    <a:defPPr>
      <a:defRPr lang="ru-RU"/>
    </a:defPPr>
    <a:lvl1pPr marL="0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1pPr>
    <a:lvl2pPr marL="968152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2pPr>
    <a:lvl3pPr marL="1936305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3pPr>
    <a:lvl4pPr marL="2904457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4pPr>
    <a:lvl5pPr marL="3872609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5pPr>
    <a:lvl6pPr marL="4840763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6pPr>
    <a:lvl7pPr marL="5808915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7pPr>
    <a:lvl8pPr marL="6777067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8pPr>
    <a:lvl9pPr marL="7745220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292" userDrawn="1">
          <p15:clr>
            <a:srgbClr val="A4A3A4"/>
          </p15:clr>
        </p15:guide>
        <p15:guide id="3" orient="horz" pos="6391" userDrawn="1">
          <p15:clr>
            <a:srgbClr val="A4A3A4"/>
          </p15:clr>
        </p15:guide>
        <p15:guide id="4" pos="4724" userDrawn="1">
          <p15:clr>
            <a:srgbClr val="A4A3A4"/>
          </p15:clr>
        </p15:guide>
        <p15:guide id="5" pos="2328" userDrawn="1">
          <p15:clr>
            <a:srgbClr val="A4A3A4"/>
          </p15:clr>
        </p15:guide>
        <p15:guide id="6" pos="479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00A859"/>
    <a:srgbClr val="FF5050"/>
    <a:srgbClr val="D2F4FE"/>
    <a:srgbClr val="D3A31B"/>
    <a:srgbClr val="D8CA16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278" autoAdjust="0"/>
    <p:restoredTop sz="94255" autoAdjust="0"/>
  </p:normalViewPr>
  <p:slideViewPr>
    <p:cSldViewPr>
      <p:cViewPr varScale="1">
        <p:scale>
          <a:sx n="67" d="100"/>
          <a:sy n="67" d="100"/>
        </p:scale>
        <p:origin x="804" y="78"/>
      </p:cViewPr>
      <p:guideLst>
        <p:guide orient="horz" pos="2880"/>
        <p:guide pos="2292"/>
        <p:guide orient="horz" pos="6391"/>
        <p:guide pos="4724"/>
        <p:guide pos="2328"/>
        <p:guide pos="479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265488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3350CF-C603-4114-B932-646F91D14650}" type="datetimeFigureOut">
              <a:rPr lang="ru-RU" smtClean="0"/>
              <a:pPr/>
              <a:t>25.01.2021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801813" y="242888"/>
            <a:ext cx="2162175" cy="121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576263" y="1541463"/>
            <a:ext cx="4613275" cy="1460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265488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909EBE-9F82-4E48-A1EA-E1BF2E0BBA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20460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60121" y="2232277"/>
            <a:ext cx="10881361" cy="4078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920241" y="4032504"/>
            <a:ext cx="8961121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1/25/2021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612299" y="2978581"/>
            <a:ext cx="3577003" cy="914546"/>
          </a:xfrm>
        </p:spPr>
        <p:txBody>
          <a:bodyPr lIns="0" tIns="0" rIns="0" bIns="0"/>
          <a:lstStyle>
            <a:lvl1pPr>
              <a:defRPr sz="5943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983781" y="2180057"/>
            <a:ext cx="8834039" cy="767582"/>
          </a:xfrm>
        </p:spPr>
        <p:txBody>
          <a:bodyPr lIns="0" tIns="0" rIns="0" bIns="0"/>
          <a:lstStyle>
            <a:lvl1pPr>
              <a:defRPr sz="4988" b="0" i="0">
                <a:solidFill>
                  <a:srgbClr val="3734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1/25/2021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8405" y="1189855"/>
            <a:ext cx="12546413" cy="5879091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4139"/>
          </a:p>
        </p:txBody>
      </p:sp>
      <p:sp>
        <p:nvSpPr>
          <p:cNvPr id="17" name="bg object 17"/>
          <p:cNvSpPr/>
          <p:nvPr/>
        </p:nvSpPr>
        <p:spPr>
          <a:xfrm>
            <a:off x="148422" y="157913"/>
            <a:ext cx="12546413" cy="95260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4139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612299" y="2978581"/>
            <a:ext cx="3577003" cy="914546"/>
          </a:xfrm>
        </p:spPr>
        <p:txBody>
          <a:bodyPr lIns="0" tIns="0" rIns="0" bIns="0"/>
          <a:lstStyle>
            <a:lvl1pPr>
              <a:defRPr sz="5943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50874" y="1599501"/>
            <a:ext cx="4050550" cy="47365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078" b="0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592825" y="1656207"/>
            <a:ext cx="5568696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1/25/2021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3511390" y="2344142"/>
            <a:ext cx="5821344" cy="2295551"/>
          </a:xfrm>
          <a:custGeom>
            <a:avLst/>
            <a:gdLst/>
            <a:ahLst/>
            <a:cxnLst/>
            <a:rect l="l" t="t" r="r" b="b"/>
            <a:pathLst>
              <a:path w="2621915" h="1034414">
                <a:moveTo>
                  <a:pt x="2621368" y="0"/>
                </a:moveTo>
                <a:lnTo>
                  <a:pt x="0" y="0"/>
                </a:lnTo>
                <a:lnTo>
                  <a:pt x="0" y="1034140"/>
                </a:lnTo>
                <a:lnTo>
                  <a:pt x="2621368" y="1034140"/>
                </a:lnTo>
                <a:lnTo>
                  <a:pt x="262136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4139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612299" y="2978581"/>
            <a:ext cx="3577003" cy="914546"/>
          </a:xfrm>
        </p:spPr>
        <p:txBody>
          <a:bodyPr lIns="0" tIns="0" rIns="0" bIns="0"/>
          <a:lstStyle>
            <a:lvl1pPr>
              <a:defRPr sz="5943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1/25/2021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1/25/2021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8405" y="1189855"/>
            <a:ext cx="12546413" cy="5879091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4139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612299" y="2978580"/>
            <a:ext cx="3577003" cy="4078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983781" y="2180055"/>
            <a:ext cx="8834039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0" i="0">
                <a:solidFill>
                  <a:srgbClr val="3734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352545" y="6696836"/>
            <a:ext cx="4096512" cy="6001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40080" y="6696836"/>
            <a:ext cx="2944368" cy="6001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1/25/2021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9217152" y="6696836"/>
            <a:ext cx="2944368" cy="6001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1027500">
        <a:defRPr>
          <a:latin typeface="+mn-lt"/>
          <a:ea typeface="+mn-ea"/>
          <a:cs typeface="+mn-cs"/>
        </a:defRPr>
      </a:lvl2pPr>
      <a:lvl3pPr marL="2055000">
        <a:defRPr>
          <a:latin typeface="+mn-lt"/>
          <a:ea typeface="+mn-ea"/>
          <a:cs typeface="+mn-cs"/>
        </a:defRPr>
      </a:lvl3pPr>
      <a:lvl4pPr marL="3082500">
        <a:defRPr>
          <a:latin typeface="+mn-lt"/>
          <a:ea typeface="+mn-ea"/>
          <a:cs typeface="+mn-cs"/>
        </a:defRPr>
      </a:lvl4pPr>
      <a:lvl5pPr marL="4110000">
        <a:defRPr>
          <a:latin typeface="+mn-lt"/>
          <a:ea typeface="+mn-ea"/>
          <a:cs typeface="+mn-cs"/>
        </a:defRPr>
      </a:lvl5pPr>
      <a:lvl6pPr marL="5137502">
        <a:defRPr>
          <a:latin typeface="+mn-lt"/>
          <a:ea typeface="+mn-ea"/>
          <a:cs typeface="+mn-cs"/>
        </a:defRPr>
      </a:lvl6pPr>
      <a:lvl7pPr marL="6165001">
        <a:defRPr>
          <a:latin typeface="+mn-lt"/>
          <a:ea typeface="+mn-ea"/>
          <a:cs typeface="+mn-cs"/>
        </a:defRPr>
      </a:lvl7pPr>
      <a:lvl8pPr marL="7192501">
        <a:defRPr>
          <a:latin typeface="+mn-lt"/>
          <a:ea typeface="+mn-ea"/>
          <a:cs typeface="+mn-cs"/>
        </a:defRPr>
      </a:lvl8pPr>
      <a:lvl9pPr marL="8220002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1027500">
        <a:defRPr>
          <a:latin typeface="+mn-lt"/>
          <a:ea typeface="+mn-ea"/>
          <a:cs typeface="+mn-cs"/>
        </a:defRPr>
      </a:lvl2pPr>
      <a:lvl3pPr marL="2055000">
        <a:defRPr>
          <a:latin typeface="+mn-lt"/>
          <a:ea typeface="+mn-ea"/>
          <a:cs typeface="+mn-cs"/>
        </a:defRPr>
      </a:lvl3pPr>
      <a:lvl4pPr marL="3082500">
        <a:defRPr>
          <a:latin typeface="+mn-lt"/>
          <a:ea typeface="+mn-ea"/>
          <a:cs typeface="+mn-cs"/>
        </a:defRPr>
      </a:lvl4pPr>
      <a:lvl5pPr marL="4110000">
        <a:defRPr>
          <a:latin typeface="+mn-lt"/>
          <a:ea typeface="+mn-ea"/>
          <a:cs typeface="+mn-cs"/>
        </a:defRPr>
      </a:lvl5pPr>
      <a:lvl6pPr marL="5137502">
        <a:defRPr>
          <a:latin typeface="+mn-lt"/>
          <a:ea typeface="+mn-ea"/>
          <a:cs typeface="+mn-cs"/>
        </a:defRPr>
      </a:lvl6pPr>
      <a:lvl7pPr marL="6165001">
        <a:defRPr>
          <a:latin typeface="+mn-lt"/>
          <a:ea typeface="+mn-ea"/>
          <a:cs typeface="+mn-cs"/>
        </a:defRPr>
      </a:lvl7pPr>
      <a:lvl8pPr marL="7192501">
        <a:defRPr>
          <a:latin typeface="+mn-lt"/>
          <a:ea typeface="+mn-ea"/>
          <a:cs typeface="+mn-cs"/>
        </a:defRPr>
      </a:lvl8pPr>
      <a:lvl9pPr marL="8220002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-298929"/>
            <a:ext cx="12788912" cy="2404935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4139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228263" y="294858"/>
            <a:ext cx="7001819" cy="1208977"/>
          </a:xfrm>
          <a:prstGeom prst="rect">
            <a:avLst/>
          </a:prstGeom>
        </p:spPr>
        <p:txBody>
          <a:bodyPr vert="horz" wrap="square" lIns="0" tIns="32822" rIns="0" bIns="0" rtlCol="0">
            <a:spAutoFit/>
          </a:bodyPr>
          <a:lstStyle/>
          <a:p>
            <a:pPr marL="28542" algn="ctr">
              <a:spcBef>
                <a:spcPts val="257"/>
              </a:spcBef>
            </a:pPr>
            <a:r>
              <a:rPr lang="en-US" sz="7641" spc="12" dirty="0"/>
              <a:t>MATEMATIKA</a:t>
            </a:r>
            <a:endParaRPr lang="en-US" sz="7641" dirty="0"/>
          </a:p>
        </p:txBody>
      </p:sp>
      <p:sp>
        <p:nvSpPr>
          <p:cNvPr id="4" name="object 4"/>
          <p:cNvSpPr txBox="1"/>
          <p:nvPr/>
        </p:nvSpPr>
        <p:spPr>
          <a:xfrm>
            <a:off x="865825" y="2401297"/>
            <a:ext cx="9726693" cy="2063029"/>
          </a:xfrm>
          <a:prstGeom prst="rect">
            <a:avLst/>
          </a:prstGeom>
        </p:spPr>
        <p:txBody>
          <a:bodyPr vert="horz" wrap="square" lIns="0" tIns="31397" rIns="0" bIns="0" rtlCol="0">
            <a:spAutoFit/>
          </a:bodyPr>
          <a:lstStyle/>
          <a:p>
            <a:pPr marL="41385" algn="ctr">
              <a:spcBef>
                <a:spcPts val="246"/>
              </a:spcBef>
            </a:pPr>
            <a:r>
              <a:rPr lang="en-US" sz="6600" b="1" dirty="0" smtClean="0">
                <a:solidFill>
                  <a:srgbClr val="002060"/>
                </a:solidFill>
                <a:latin typeface="Arial"/>
                <a:cs typeface="Arial"/>
              </a:rPr>
              <a:t>MAVZU: MASALA VA TESTLAR YECHISH</a:t>
            </a:r>
            <a:endParaRPr lang="en-US" sz="7200" b="1" dirty="0">
              <a:solidFill>
                <a:srgbClr val="002060"/>
              </a:solidFill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259429" y="4747790"/>
            <a:ext cx="782253" cy="1866560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rgbClr val="96989A"/>
          </a:solidFill>
        </p:spPr>
        <p:txBody>
          <a:bodyPr wrap="square" lIns="0" tIns="0" rIns="0" bIns="0" rtlCol="0"/>
          <a:lstStyle/>
          <a:p>
            <a:endParaRPr sz="4139"/>
          </a:p>
        </p:txBody>
      </p:sp>
      <p:grpSp>
        <p:nvGrpSpPr>
          <p:cNvPr id="7" name="object 7"/>
          <p:cNvGrpSpPr/>
          <p:nvPr/>
        </p:nvGrpSpPr>
        <p:grpSpPr>
          <a:xfrm>
            <a:off x="1041682" y="247652"/>
            <a:ext cx="11089046" cy="1276589"/>
            <a:chOff x="439458" y="228104"/>
            <a:chExt cx="4916283" cy="542011"/>
          </a:xfrm>
        </p:grpSpPr>
        <p:sp>
          <p:nvSpPr>
            <p:cNvPr id="8" name="object 8"/>
            <p:cNvSpPr/>
            <p:nvPr/>
          </p:nvSpPr>
          <p:spPr>
            <a:xfrm>
              <a:off x="439458" y="322808"/>
              <a:ext cx="396240" cy="394970"/>
            </a:xfrm>
            <a:custGeom>
              <a:avLst/>
              <a:gdLst/>
              <a:ahLst/>
              <a:cxnLst/>
              <a:rect l="l" t="t" r="r" b="b"/>
              <a:pathLst>
                <a:path w="396240" h="394970">
                  <a:moveTo>
                    <a:pt x="65938" y="0"/>
                  </a:moveTo>
                  <a:lnTo>
                    <a:pt x="0" y="0"/>
                  </a:lnTo>
                  <a:lnTo>
                    <a:pt x="0" y="33020"/>
                  </a:lnTo>
                  <a:lnTo>
                    <a:pt x="0" y="361950"/>
                  </a:lnTo>
                  <a:lnTo>
                    <a:pt x="0" y="394970"/>
                  </a:lnTo>
                  <a:lnTo>
                    <a:pt x="65938" y="394970"/>
                  </a:lnTo>
                  <a:lnTo>
                    <a:pt x="65938" y="361950"/>
                  </a:lnTo>
                  <a:lnTo>
                    <a:pt x="32969" y="361950"/>
                  </a:lnTo>
                  <a:lnTo>
                    <a:pt x="32969" y="33020"/>
                  </a:lnTo>
                  <a:lnTo>
                    <a:pt x="65938" y="33020"/>
                  </a:lnTo>
                  <a:lnTo>
                    <a:pt x="65938" y="0"/>
                  </a:lnTo>
                  <a:close/>
                </a:path>
                <a:path w="396240" h="394970">
                  <a:moveTo>
                    <a:pt x="296710" y="65366"/>
                  </a:moveTo>
                  <a:lnTo>
                    <a:pt x="98907" y="65366"/>
                  </a:lnTo>
                  <a:lnTo>
                    <a:pt x="98907" y="96126"/>
                  </a:lnTo>
                  <a:lnTo>
                    <a:pt x="184454" y="197243"/>
                  </a:lnTo>
                  <a:lnTo>
                    <a:pt x="98907" y="298361"/>
                  </a:lnTo>
                  <a:lnTo>
                    <a:pt x="98907" y="329120"/>
                  </a:lnTo>
                  <a:lnTo>
                    <a:pt x="296710" y="329120"/>
                  </a:lnTo>
                  <a:lnTo>
                    <a:pt x="296710" y="263182"/>
                  </a:lnTo>
                  <a:lnTo>
                    <a:pt x="263740" y="263182"/>
                  </a:lnTo>
                  <a:lnTo>
                    <a:pt x="263740" y="296151"/>
                  </a:lnTo>
                  <a:lnTo>
                    <a:pt x="143954" y="296151"/>
                  </a:lnTo>
                  <a:lnTo>
                    <a:pt x="227647" y="197243"/>
                  </a:lnTo>
                  <a:lnTo>
                    <a:pt x="143954" y="98336"/>
                  </a:lnTo>
                  <a:lnTo>
                    <a:pt x="263740" y="98336"/>
                  </a:lnTo>
                  <a:lnTo>
                    <a:pt x="263740" y="131305"/>
                  </a:lnTo>
                  <a:lnTo>
                    <a:pt x="296710" y="131305"/>
                  </a:lnTo>
                  <a:lnTo>
                    <a:pt x="296710" y="65366"/>
                  </a:lnTo>
                  <a:close/>
                </a:path>
                <a:path w="396240" h="394970">
                  <a:moveTo>
                    <a:pt x="395617" y="0"/>
                  </a:moveTo>
                  <a:lnTo>
                    <a:pt x="329679" y="0"/>
                  </a:lnTo>
                  <a:lnTo>
                    <a:pt x="329679" y="33020"/>
                  </a:lnTo>
                  <a:lnTo>
                    <a:pt x="362648" y="33020"/>
                  </a:lnTo>
                  <a:lnTo>
                    <a:pt x="362648" y="361950"/>
                  </a:lnTo>
                  <a:lnTo>
                    <a:pt x="329679" y="361950"/>
                  </a:lnTo>
                  <a:lnTo>
                    <a:pt x="329679" y="394970"/>
                  </a:lnTo>
                  <a:lnTo>
                    <a:pt x="395617" y="394970"/>
                  </a:lnTo>
                  <a:lnTo>
                    <a:pt x="395617" y="361950"/>
                  </a:lnTo>
                  <a:lnTo>
                    <a:pt x="395617" y="33020"/>
                  </a:lnTo>
                  <a:lnTo>
                    <a:pt x="395617" y="0"/>
                  </a:lnTo>
                  <a:close/>
                </a:path>
              </a:pathLst>
            </a:custGeom>
            <a:solidFill>
              <a:srgbClr val="00AFEF"/>
            </a:solidFill>
          </p:spPr>
          <p:txBody>
            <a:bodyPr wrap="square" lIns="0" tIns="0" rIns="0" bIns="0" rtlCol="0"/>
            <a:lstStyle/>
            <a:p>
              <a:endParaRPr sz="4139"/>
            </a:p>
          </p:txBody>
        </p:sp>
        <p:sp>
          <p:nvSpPr>
            <p:cNvPr id="9" name="object 9"/>
            <p:cNvSpPr/>
            <p:nvPr/>
          </p:nvSpPr>
          <p:spPr>
            <a:xfrm>
              <a:off x="4285485" y="228104"/>
              <a:ext cx="1070256" cy="542011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603605" y="0"/>
                  </a:moveTo>
                  <a:lnTo>
                    <a:pt x="0" y="0"/>
                  </a:lnTo>
                  <a:lnTo>
                    <a:pt x="0" y="603618"/>
                  </a:lnTo>
                  <a:lnTo>
                    <a:pt x="603605" y="603618"/>
                  </a:lnTo>
                  <a:lnTo>
                    <a:pt x="603605" y="0"/>
                  </a:lnTo>
                  <a:close/>
                </a:path>
              </a:pathLst>
            </a:custGeom>
            <a:solidFill>
              <a:srgbClr val="00A859"/>
            </a:solidFill>
          </p:spPr>
          <p:txBody>
            <a:bodyPr wrap="square" lIns="0" tIns="0" rIns="0" bIns="0" rtlCol="0"/>
            <a:lstStyle/>
            <a:p>
              <a:endParaRPr sz="4139"/>
            </a:p>
          </p:txBody>
        </p:sp>
        <p:sp>
          <p:nvSpPr>
            <p:cNvPr id="10" name="object 10"/>
            <p:cNvSpPr/>
            <p:nvPr/>
          </p:nvSpPr>
          <p:spPr>
            <a:xfrm>
              <a:off x="4285485" y="228104"/>
              <a:ext cx="1070256" cy="533396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5" y="0"/>
                  </a:lnTo>
                  <a:lnTo>
                    <a:pt x="603605" y="603618"/>
                  </a:lnTo>
                  <a:lnTo>
                    <a:pt x="0" y="603618"/>
                  </a:lnTo>
                  <a:lnTo>
                    <a:pt x="0" y="0"/>
                  </a:lnTo>
                  <a:close/>
                </a:path>
              </a:pathLst>
            </a:custGeom>
            <a:ln w="30481">
              <a:solidFill>
                <a:srgbClr val="FEFEFE"/>
              </a:solidFill>
            </a:ln>
          </p:spPr>
          <p:txBody>
            <a:bodyPr wrap="square" lIns="0" tIns="0" rIns="0" bIns="0" rtlCol="0"/>
            <a:lstStyle/>
            <a:p>
              <a:endParaRPr sz="4139"/>
            </a:p>
          </p:txBody>
        </p:sp>
      </p:grpSp>
      <p:sp>
        <p:nvSpPr>
          <p:cNvPr id="13" name="object 13"/>
          <p:cNvSpPr txBox="1"/>
          <p:nvPr/>
        </p:nvSpPr>
        <p:spPr>
          <a:xfrm>
            <a:off x="9314611" y="304116"/>
            <a:ext cx="3133399" cy="1007328"/>
          </a:xfrm>
          <a:prstGeom prst="rect">
            <a:avLst/>
          </a:prstGeom>
        </p:spPr>
        <p:txBody>
          <a:bodyPr vert="horz" wrap="square" lIns="0" tIns="27115" rIns="0" bIns="0" rtlCol="0">
            <a:spAutoFit/>
          </a:bodyPr>
          <a:lstStyle/>
          <a:p>
            <a:pPr algn="ctr">
              <a:spcBef>
                <a:spcPts val="214"/>
              </a:spcBef>
            </a:pPr>
            <a:r>
              <a:rPr lang="en-US" sz="6368" b="1" spc="-12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4670" b="1" spc="-12" dirty="0">
                <a:solidFill>
                  <a:schemeClr val="bg1"/>
                </a:solidFill>
                <a:latin typeface="Arial"/>
                <a:cs typeface="Arial"/>
              </a:rPr>
              <a:t>6- </a:t>
            </a:r>
            <a:r>
              <a:rPr sz="4670" b="1" spc="-12" dirty="0" err="1">
                <a:solidFill>
                  <a:schemeClr val="bg1"/>
                </a:solidFill>
                <a:latin typeface="Arial"/>
                <a:cs typeface="Arial"/>
              </a:rPr>
              <a:t>sinf</a:t>
            </a:r>
            <a:endParaRPr sz="467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1" name="object 5"/>
          <p:cNvSpPr/>
          <p:nvPr/>
        </p:nvSpPr>
        <p:spPr>
          <a:xfrm>
            <a:off x="245048" y="2381260"/>
            <a:ext cx="811015" cy="1799603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>
            <a:defPPr>
              <a:defRPr lang="ru-RU"/>
            </a:defPPr>
            <a:lvl1pPr marL="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68152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93630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90445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872609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840763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80891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77706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4522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9190"/>
          </a:p>
        </p:txBody>
      </p:sp>
      <p:sp>
        <p:nvSpPr>
          <p:cNvPr id="12" name="object 11"/>
          <p:cNvSpPr/>
          <p:nvPr/>
        </p:nvSpPr>
        <p:spPr>
          <a:xfrm>
            <a:off x="9716685" y="4320530"/>
            <a:ext cx="2626533" cy="239750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>
            <a:defPPr>
              <a:defRPr lang="ru-RU"/>
            </a:defPPr>
            <a:lvl1pPr marL="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68152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93630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90445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872609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840763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80891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77706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4522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919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Box 30"/>
          <p:cNvSpPr txBox="1"/>
          <p:nvPr/>
        </p:nvSpPr>
        <p:spPr>
          <a:xfrm>
            <a:off x="568152" y="1368202"/>
            <a:ext cx="101975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 1.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Tenglamani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yeching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:</a:t>
            </a:r>
            <a:endParaRPr lang="ru-RU" sz="40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4898802" y="190235"/>
            <a:ext cx="402385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1034- masala</a:t>
            </a:r>
            <a:endParaRPr lang="ru-RU" sz="4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Прямоугольник 10"/>
              <p:cNvSpPr/>
              <p:nvPr/>
            </p:nvSpPr>
            <p:spPr>
              <a:xfrm>
                <a:off x="1000200" y="2477449"/>
                <a:ext cx="4752528" cy="141609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4000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4800" dirty="0" smtClean="0">
                    <a:latin typeface="Arial" pitchFamily="34" charset="0"/>
                    <a:cs typeface="Arial" pitchFamily="34" charset="0"/>
                  </a:rPr>
                  <a:t>1)</a:t>
                </a:r>
                <a:r>
                  <a:rPr lang="en-US" sz="4400" dirty="0" smtClean="0"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60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6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5</m:t>
                        </m:r>
                        <m:r>
                          <a:rPr lang="en-US" sz="6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𝑥</m:t>
                        </m:r>
                        <m:r>
                          <a:rPr lang="en-US" sz="6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 −7</m:t>
                        </m:r>
                      </m:num>
                      <m:den>
                        <m:r>
                          <a:rPr lang="en-US" sz="6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𝑥</m:t>
                        </m:r>
                        <m:r>
                          <a:rPr lang="en-US" sz="6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+4</m:t>
                        </m:r>
                      </m:den>
                    </m:f>
                    <m:r>
                      <a:rPr lang="en-US" sz="6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=</m:t>
                    </m:r>
                  </m:oMath>
                </a14:m>
                <a:r>
                  <a:rPr lang="en-US" sz="4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3</a:t>
                </a:r>
                <a:endParaRPr lang="ru-RU" sz="4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1" name="Прямоугольник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0200" y="2477449"/>
                <a:ext cx="4752528" cy="1416093"/>
              </a:xfrm>
              <a:prstGeom prst="rect">
                <a:avLst/>
              </a:prstGeom>
              <a:blipFill rotWithShape="0">
                <a:blip r:embed="rId2"/>
                <a:stretch>
                  <a:fillRect l="-2821" b="-343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Прямоугольник 14"/>
              <p:cNvSpPr/>
              <p:nvPr/>
            </p:nvSpPr>
            <p:spPr>
              <a:xfrm>
                <a:off x="6328792" y="2540732"/>
                <a:ext cx="3898602" cy="140102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5400" dirty="0" smtClean="0">
                    <a:latin typeface="Arial" pitchFamily="34" charset="0"/>
                    <a:cs typeface="Arial" pitchFamily="34" charset="0"/>
                  </a:rPr>
                  <a:t> 2)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60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6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𝑥</m:t>
                        </m:r>
                        <m:r>
                          <a:rPr lang="en-US" sz="6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+4</m:t>
                        </m:r>
                      </m:num>
                      <m:den>
                        <m:r>
                          <a:rPr lang="en-US" sz="6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𝑥</m:t>
                        </m:r>
                        <m:r>
                          <a:rPr lang="en-US" sz="6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+2</m:t>
                        </m:r>
                      </m:den>
                    </m:f>
                    <m:r>
                      <a:rPr lang="en-US" sz="6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=</m:t>
                    </m:r>
                    <m:f>
                      <m:fPr>
                        <m:ctrlPr>
                          <a:rPr lang="en-US" sz="60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6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1</m:t>
                        </m:r>
                      </m:num>
                      <m:den>
                        <m:r>
                          <a:rPr lang="en-US" sz="60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2</m:t>
                        </m:r>
                      </m:den>
                    </m:f>
                  </m:oMath>
                </a14:m>
                <a:endParaRPr lang="ru-RU" sz="6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5" name="Прямоугольник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28792" y="2540732"/>
                <a:ext cx="3898602" cy="1401025"/>
              </a:xfrm>
              <a:prstGeom prst="rect">
                <a:avLst/>
              </a:prstGeom>
              <a:blipFill rotWithShape="0">
                <a:blip r:embed="rId3"/>
                <a:stretch>
                  <a:fillRect l="-3438" b="-913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Прямоугольник 16"/>
              <p:cNvSpPr/>
              <p:nvPr/>
            </p:nvSpPr>
            <p:spPr>
              <a:xfrm>
                <a:off x="1000200" y="4144601"/>
                <a:ext cx="3898602" cy="140378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5400" dirty="0" smtClean="0">
                    <a:latin typeface="Arial" pitchFamily="34" charset="0"/>
                    <a:cs typeface="Arial" pitchFamily="34" charset="0"/>
                  </a:rPr>
                  <a:t> 3)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60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6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2</m:t>
                        </m:r>
                        <m:r>
                          <a:rPr lang="en-US" sz="6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𝑥</m:t>
                        </m:r>
                        <m:r>
                          <a:rPr lang="en-US" sz="6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+3</m:t>
                        </m:r>
                      </m:num>
                      <m:den>
                        <m:r>
                          <a:rPr lang="en-US" sz="6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5−</m:t>
                        </m:r>
                        <m:r>
                          <a:rPr lang="en-US" sz="6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𝑥</m:t>
                        </m:r>
                      </m:den>
                    </m:f>
                    <m:r>
                      <a:rPr lang="en-US" sz="6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=</m:t>
                    </m:r>
                    <m:f>
                      <m:fPr>
                        <m:ctrlPr>
                          <a:rPr lang="en-US" sz="60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6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3</m:t>
                        </m:r>
                      </m:num>
                      <m:den>
                        <m:r>
                          <a:rPr lang="en-US" sz="6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5</m:t>
                        </m:r>
                      </m:den>
                    </m:f>
                  </m:oMath>
                </a14:m>
                <a:endParaRPr lang="ru-RU" sz="6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7" name="Прямоугольник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0200" y="4144601"/>
                <a:ext cx="3898602" cy="1403782"/>
              </a:xfrm>
              <a:prstGeom prst="rect">
                <a:avLst/>
              </a:prstGeom>
              <a:blipFill rotWithShape="0">
                <a:blip r:embed="rId4"/>
                <a:stretch>
                  <a:fillRect l="-3438" b="-913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Прямоугольник 17"/>
              <p:cNvSpPr/>
              <p:nvPr/>
            </p:nvSpPr>
            <p:spPr>
              <a:xfrm>
                <a:off x="6328792" y="4187465"/>
                <a:ext cx="5040560" cy="140294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5400" dirty="0" smtClean="0">
                    <a:latin typeface="Arial" pitchFamily="34" charset="0"/>
                    <a:cs typeface="Arial" pitchFamily="34" charset="0"/>
                  </a:rPr>
                  <a:t> 4)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60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6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−3</m:t>
                        </m:r>
                        <m:r>
                          <a:rPr lang="en-US" sz="6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𝑥</m:t>
                        </m:r>
                        <m:r>
                          <a:rPr lang="en-US" sz="6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+4</m:t>
                        </m:r>
                      </m:num>
                      <m:den>
                        <m:r>
                          <a:rPr lang="en-US" sz="6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4</m:t>
                        </m:r>
                        <m:r>
                          <a:rPr lang="en-US" sz="6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𝑥</m:t>
                        </m:r>
                        <m:r>
                          <a:rPr lang="en-US" sz="6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−1</m:t>
                        </m:r>
                      </m:den>
                    </m:f>
                    <m:r>
                      <a:rPr lang="en-US" sz="6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=</m:t>
                    </m:r>
                    <m:f>
                      <m:fPr>
                        <m:ctrlPr>
                          <a:rPr lang="en-US" sz="60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6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7</m:t>
                        </m:r>
                      </m:num>
                      <m:den>
                        <m:r>
                          <a:rPr lang="en-US" sz="6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−5</m:t>
                        </m:r>
                      </m:den>
                    </m:f>
                  </m:oMath>
                </a14:m>
                <a:endParaRPr lang="ru-RU" sz="6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8" name="Прямоугольник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28792" y="4187465"/>
                <a:ext cx="5040560" cy="1402948"/>
              </a:xfrm>
              <a:prstGeom prst="rect">
                <a:avLst/>
              </a:prstGeom>
              <a:blipFill rotWithShape="0">
                <a:blip r:embed="rId5"/>
                <a:stretch>
                  <a:fillRect l="-2660" b="-913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Стрелка углом вверх 3"/>
          <p:cNvSpPr/>
          <p:nvPr/>
        </p:nvSpPr>
        <p:spPr>
          <a:xfrm>
            <a:off x="136104" y="144066"/>
            <a:ext cx="360040" cy="385879"/>
          </a:xfrm>
          <a:prstGeom prst="bentUpArrow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1861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2"/>
          </p:nvPr>
        </p:nvSpPr>
        <p:spPr>
          <a:xfrm>
            <a:off x="280120" y="288082"/>
            <a:ext cx="12498064" cy="596958"/>
          </a:xfrm>
        </p:spPr>
        <p:txBody>
          <a:bodyPr/>
          <a:lstStyle/>
          <a:p>
            <a:pPr algn="ctr"/>
            <a:r>
              <a:rPr lang="en-US" sz="3879" b="1" dirty="0"/>
              <a:t>MUSTAQIL  BAJARISH  UCHUN  TOPSHIRIQLAR:</a:t>
            </a:r>
            <a:endParaRPr lang="ru-RU" sz="3879" b="1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3"/>
          </p:nvPr>
        </p:nvSpPr>
        <p:spPr>
          <a:xfrm>
            <a:off x="712168" y="1440210"/>
            <a:ext cx="10706422" cy="2215991"/>
          </a:xfrm>
        </p:spPr>
        <p:txBody>
          <a:bodyPr/>
          <a:lstStyle/>
          <a:p>
            <a:pPr algn="ctr"/>
            <a:r>
              <a:rPr lang="en-US" sz="4800" b="1" dirty="0">
                <a:solidFill>
                  <a:schemeClr val="tx1"/>
                </a:solidFill>
              </a:rPr>
              <a:t>  </a:t>
            </a:r>
            <a:r>
              <a:rPr lang="en-US" sz="4800" b="1" dirty="0" err="1">
                <a:solidFill>
                  <a:schemeClr val="tx1"/>
                </a:solidFill>
              </a:rPr>
              <a:t>Darslikning</a:t>
            </a:r>
            <a:r>
              <a:rPr lang="en-US" sz="4800" b="1" dirty="0">
                <a:solidFill>
                  <a:schemeClr val="tx1"/>
                </a:solidFill>
              </a:rPr>
              <a:t> </a:t>
            </a:r>
            <a:r>
              <a:rPr lang="en-US" sz="4800" b="1" dirty="0" smtClean="0">
                <a:solidFill>
                  <a:schemeClr val="tx1"/>
                </a:solidFill>
              </a:rPr>
              <a:t>195- </a:t>
            </a:r>
            <a:r>
              <a:rPr lang="en-US" sz="4800" b="1" dirty="0" err="1">
                <a:solidFill>
                  <a:schemeClr val="tx1"/>
                </a:solidFill>
              </a:rPr>
              <a:t>betidagi</a:t>
            </a:r>
            <a:r>
              <a:rPr lang="ru-RU" sz="4800" b="1" dirty="0">
                <a:solidFill>
                  <a:schemeClr val="tx1"/>
                </a:solidFill>
              </a:rPr>
              <a:t> </a:t>
            </a:r>
            <a:r>
              <a:rPr lang="en-US" sz="4800" b="1" dirty="0">
                <a:solidFill>
                  <a:schemeClr val="tx1"/>
                </a:solidFill>
              </a:rPr>
              <a:t>   </a:t>
            </a:r>
          </a:p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 1038-,1039- </a:t>
            </a:r>
            <a:r>
              <a:rPr lang="en-US" sz="4800" b="1" dirty="0" err="1" smtClean="0">
                <a:solidFill>
                  <a:schemeClr val="tx1"/>
                </a:solidFill>
              </a:rPr>
              <a:t>masalalar</a:t>
            </a:r>
            <a:r>
              <a:rPr lang="en-US" sz="4800" b="1" dirty="0" smtClean="0">
                <a:solidFill>
                  <a:schemeClr val="tx1"/>
                </a:solidFill>
              </a:rPr>
              <a:t> </a:t>
            </a:r>
            <a:r>
              <a:rPr lang="en-US" sz="4800" b="1" dirty="0" err="1" smtClean="0">
                <a:solidFill>
                  <a:schemeClr val="tx1"/>
                </a:solidFill>
              </a:rPr>
              <a:t>va</a:t>
            </a:r>
            <a:r>
              <a:rPr lang="en-US" sz="4800" b="1" dirty="0" smtClean="0">
                <a:solidFill>
                  <a:schemeClr val="tx1"/>
                </a:solidFill>
              </a:rPr>
              <a:t> 9- </a:t>
            </a:r>
            <a:r>
              <a:rPr lang="en-US" sz="4800" b="1" dirty="0" smtClean="0">
                <a:solidFill>
                  <a:schemeClr val="tx1"/>
                </a:solidFill>
              </a:rPr>
              <a:t>test </a:t>
            </a:r>
            <a:r>
              <a:rPr lang="en-US" sz="4800" b="1" dirty="0" err="1" smtClean="0">
                <a:solidFill>
                  <a:schemeClr val="tx1"/>
                </a:solidFill>
              </a:rPr>
              <a:t>topshiriqlarini</a:t>
            </a:r>
            <a:r>
              <a:rPr lang="en-US" sz="4800" b="1" dirty="0" smtClean="0">
                <a:solidFill>
                  <a:schemeClr val="tx1"/>
                </a:solidFill>
              </a:rPr>
              <a:t>  </a:t>
            </a:r>
            <a:r>
              <a:rPr lang="en-US" sz="4800" b="1" dirty="0" err="1" smtClean="0">
                <a:solidFill>
                  <a:schemeClr val="tx1"/>
                </a:solidFill>
              </a:rPr>
              <a:t>yeching</a:t>
            </a:r>
            <a:r>
              <a:rPr lang="ru-RU" sz="4800" b="1" dirty="0">
                <a:solidFill>
                  <a:schemeClr val="tx1"/>
                </a:solidFill>
              </a:rPr>
              <a:t>.</a:t>
            </a:r>
            <a:r>
              <a:rPr lang="en-US" sz="4800" b="1" dirty="0">
                <a:solidFill>
                  <a:schemeClr val="tx1"/>
                </a:solidFill>
              </a:rPr>
              <a:t> </a:t>
            </a:r>
            <a:endParaRPr lang="ru-RU" sz="4800" b="1" dirty="0">
              <a:solidFill>
                <a:schemeClr val="tx1"/>
              </a:solidFill>
            </a:endParaRPr>
          </a:p>
        </p:txBody>
      </p:sp>
      <p:pic>
        <p:nvPicPr>
          <p:cNvPr id="6" name="Picture 4" descr="f20090918141730-student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60640" y="4104506"/>
            <a:ext cx="2657725" cy="246994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368961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Box 30"/>
          <p:cNvSpPr txBox="1"/>
          <p:nvPr/>
        </p:nvSpPr>
        <p:spPr>
          <a:xfrm>
            <a:off x="559186" y="1239525"/>
            <a:ext cx="122334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Tenglamani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yeching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:</a:t>
            </a:r>
            <a:endParaRPr lang="ru-RU" sz="40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4179409" y="203346"/>
            <a:ext cx="4195379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1033- masala </a:t>
            </a:r>
            <a:endParaRPr lang="ru-RU" sz="4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127131" y="2084627"/>
            <a:ext cx="6104556" cy="6924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1</a:t>
            </a:r>
            <a:r>
              <a:rPr lang="en-US" dirty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) 0,9 ∙ </a:t>
            </a:r>
            <a:r>
              <a:rPr lang="en-US" dirty="0" smtClean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(- 4x</a:t>
            </a:r>
            <a:r>
              <a:rPr lang="en-US" dirty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) </a:t>
            </a:r>
            <a:r>
              <a:rPr lang="en-US" dirty="0" smtClean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∙(-0,5) = - 6,3</a:t>
            </a:r>
            <a:endParaRPr lang="ru-RU" dirty="0">
              <a:latin typeface="Arial" panose="020B0604020202020204" pitchFamily="34" charset="0"/>
              <a:ea typeface="Cambria Math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092109" y="2914340"/>
            <a:ext cx="6829114" cy="6924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2) -0,24 </a:t>
            </a:r>
            <a:r>
              <a:rPr lang="en-US" dirty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∙ </a:t>
            </a:r>
            <a:r>
              <a:rPr lang="en-US" dirty="0" smtClean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(- 0,5y) ∙(-10) = - 1,2</a:t>
            </a:r>
            <a:endParaRPr lang="ru-RU" dirty="0">
              <a:latin typeface="Arial" panose="020B0604020202020204" pitchFamily="34" charset="0"/>
              <a:ea typeface="Cambria Math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127131" y="3881269"/>
            <a:ext cx="4685898" cy="6924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3) -2,4 : 2,3 = x : 6,9</a:t>
            </a:r>
            <a:endParaRPr lang="ru-RU" dirty="0">
              <a:latin typeface="Arial" panose="020B0604020202020204" pitchFamily="34" charset="0"/>
              <a:ea typeface="Cambria Math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092109" y="4848198"/>
            <a:ext cx="4600940" cy="6924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4</a:t>
            </a:r>
            <a:r>
              <a:rPr lang="en-US" dirty="0" smtClean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) y : (-3,5) = 4 : 1,4</a:t>
            </a:r>
            <a:endParaRPr lang="ru-RU" dirty="0">
              <a:latin typeface="Arial" panose="020B0604020202020204" pitchFamily="34" charset="0"/>
              <a:ea typeface="Cambria Math" panose="020405030504060302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3582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989561" y="197686"/>
            <a:ext cx="2919389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endParaRPr lang="ru-RU" sz="4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80120" y="1440210"/>
            <a:ext cx="6968574" cy="6924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2) -0,24 </a:t>
            </a:r>
            <a:r>
              <a:rPr lang="en-US" dirty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∙ </a:t>
            </a:r>
            <a:r>
              <a:rPr lang="en-US" dirty="0" smtClean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(- 0,5y) ∙ (-10) = -1,2</a:t>
            </a:r>
            <a:endParaRPr lang="ru-RU" dirty="0">
              <a:latin typeface="Arial" panose="020B0604020202020204" pitchFamily="34" charset="0"/>
              <a:ea typeface="Cambria Math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7624936" y="1443633"/>
            <a:ext cx="4600940" cy="6924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4</a:t>
            </a:r>
            <a:r>
              <a:rPr lang="en-US" dirty="0" smtClean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) y : (-3,5) = 4 : 1,4</a:t>
            </a:r>
            <a:endParaRPr lang="ru-RU" dirty="0">
              <a:latin typeface="Arial" panose="020B0604020202020204" pitchFamily="34" charset="0"/>
              <a:ea typeface="Cambria Math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166722" y="2197985"/>
            <a:ext cx="2872902" cy="6924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-1,2y = - 1,2</a:t>
            </a:r>
            <a:endParaRPr lang="ru-RU" dirty="0">
              <a:latin typeface="Arial" panose="020B0604020202020204" pitchFamily="34" charset="0"/>
              <a:ea typeface="Cambria Math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092109" y="2955760"/>
            <a:ext cx="3764172" cy="6924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y = - 1,2 : (-1,2) </a:t>
            </a:r>
            <a:endParaRPr lang="ru-RU" dirty="0">
              <a:latin typeface="Arial" panose="020B0604020202020204" pitchFamily="34" charset="0"/>
              <a:ea typeface="Cambria Math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108253" y="3821851"/>
            <a:ext cx="1284326" cy="6924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y = 1</a:t>
            </a:r>
            <a:endParaRPr lang="ru-RU" dirty="0">
              <a:latin typeface="Arial" panose="020B0604020202020204" pitchFamily="34" charset="0"/>
              <a:ea typeface="Cambria Math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8121421" y="2263263"/>
            <a:ext cx="4104455" cy="6924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y</a:t>
            </a:r>
            <a:r>
              <a:rPr lang="en-US" dirty="0" smtClean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∙</a:t>
            </a:r>
            <a:r>
              <a:rPr lang="en-US" dirty="0" smtClean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1,4</a:t>
            </a:r>
            <a:r>
              <a:rPr lang="en-US" dirty="0" smtClean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= (-</a:t>
            </a:r>
            <a:r>
              <a:rPr lang="en-US" dirty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3,5</a:t>
            </a:r>
            <a:r>
              <a:rPr lang="en-US" dirty="0" smtClean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) </a:t>
            </a:r>
            <a:r>
              <a:rPr lang="en-US" dirty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∙</a:t>
            </a:r>
            <a:r>
              <a:rPr lang="en-US" dirty="0" smtClean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 4 </a:t>
            </a:r>
            <a:endParaRPr lang="ru-RU" dirty="0">
              <a:latin typeface="Arial" panose="020B0604020202020204" pitchFamily="34" charset="0"/>
              <a:ea typeface="Cambria Math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8748632" y="3058307"/>
            <a:ext cx="4104455" cy="6924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1,4y = - 14</a:t>
            </a:r>
            <a:endParaRPr lang="ru-RU" dirty="0">
              <a:latin typeface="Arial" panose="020B0604020202020204" pitchFamily="34" charset="0"/>
              <a:ea typeface="Cambria Math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8733542" y="3920844"/>
            <a:ext cx="4104455" cy="6924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y = - 14 : 1,4</a:t>
            </a:r>
            <a:endParaRPr lang="ru-RU" dirty="0">
              <a:latin typeface="Arial" panose="020B0604020202020204" pitchFamily="34" charset="0"/>
              <a:ea typeface="Cambria Math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9281120" y="4729536"/>
            <a:ext cx="2239820" cy="6924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y = - 10</a:t>
            </a:r>
            <a:endParaRPr lang="ru-RU" dirty="0">
              <a:latin typeface="Arial" panose="020B0604020202020204" pitchFamily="34" charset="0"/>
              <a:ea typeface="Cambria Math" panose="020405030504060302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9664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8" grpId="0"/>
      <p:bldP spid="11" grpId="0"/>
      <p:bldP spid="12" grpId="0"/>
      <p:bldP spid="14" grpId="0"/>
      <p:bldP spid="16" grpId="0"/>
      <p:bldP spid="17" grpId="0"/>
      <p:bldP spid="1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Box 30"/>
          <p:cNvSpPr txBox="1"/>
          <p:nvPr/>
        </p:nvSpPr>
        <p:spPr>
          <a:xfrm>
            <a:off x="474058" y="1203431"/>
            <a:ext cx="1199405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000" dirty="0" smtClean="0">
                <a:latin typeface="Arial" pitchFamily="34" charset="0"/>
                <a:cs typeface="Arial" pitchFamily="34" charset="0"/>
              </a:rPr>
              <a:t>     Agar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biror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uch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xonali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sonning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dastlab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chap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tomoniga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, 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so‘ngra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o‘ng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tomoniga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qo‘yilsa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hosil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bo‘lgan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to‘rt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xonali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sonlardan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birinchisi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ikkinchisidan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3 555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ga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ortiq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bo‘ladi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. Shu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sonni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toping.</a:t>
            </a:r>
            <a:endParaRPr 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630677" y="180427"/>
            <a:ext cx="281679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MASALA</a:t>
            </a:r>
            <a:endParaRPr lang="ru-RU" sz="4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03834" y="3762043"/>
            <a:ext cx="2245808" cy="6924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err="1" smtClean="0">
                <a:solidFill>
                  <a:schemeClr val="tx2"/>
                </a:solidFill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Yechish</a:t>
            </a:r>
            <a:r>
              <a:rPr lang="en-US" b="1" dirty="0" smtClean="0">
                <a:solidFill>
                  <a:schemeClr val="tx2"/>
                </a:solidFill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:</a:t>
            </a:r>
            <a:endParaRPr lang="ru-RU" b="1" dirty="0">
              <a:solidFill>
                <a:schemeClr val="tx2"/>
              </a:solidFill>
              <a:latin typeface="Arial" panose="020B0604020202020204" pitchFamily="34" charset="0"/>
              <a:ea typeface="Cambria Math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232448" y="3757976"/>
            <a:ext cx="7787709" cy="184665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Uch</a:t>
            </a:r>
            <a:r>
              <a:rPr lang="en-US" dirty="0" smtClean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xonali</a:t>
            </a:r>
            <a:r>
              <a:rPr lang="en-US" dirty="0" smtClean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 son              x  </a:t>
            </a:r>
            <a:r>
              <a:rPr lang="en-US" dirty="0" err="1" smtClean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bo‘lsin</a:t>
            </a:r>
            <a:r>
              <a:rPr lang="en-US" dirty="0" smtClean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, </a:t>
            </a:r>
          </a:p>
          <a:p>
            <a:r>
              <a:rPr lang="en-US" dirty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chap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tomoniga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yozilsa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    7000 + x</a:t>
            </a:r>
          </a:p>
          <a:p>
            <a:r>
              <a:rPr lang="en-US" sz="3600" dirty="0">
                <a:latin typeface="Arial" pitchFamily="34" charset="0"/>
                <a:ea typeface="Cambria Math" panose="02040503050406030204" pitchFamily="18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ea typeface="Cambria Math" panose="02040503050406030204" pitchFamily="18" charset="0"/>
                <a:cs typeface="Arial" pitchFamily="34" charset="0"/>
              </a:rPr>
              <a:t>o‘ng</a:t>
            </a:r>
            <a:r>
              <a:rPr lang="en-US" sz="3600" dirty="0" smtClean="0">
                <a:latin typeface="Arial" pitchFamily="34" charset="0"/>
                <a:ea typeface="Cambria Math" panose="02040503050406030204" pitchFamily="18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ea typeface="Cambria Math" panose="02040503050406030204" pitchFamily="18" charset="0"/>
                <a:cs typeface="Arial" pitchFamily="34" charset="0"/>
              </a:rPr>
              <a:t>tomoniga</a:t>
            </a:r>
            <a:r>
              <a:rPr lang="en-US" sz="3600" dirty="0" smtClean="0">
                <a:latin typeface="Arial" pitchFamily="34" charset="0"/>
                <a:ea typeface="Cambria Math" panose="02040503050406030204" pitchFamily="18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ea typeface="Cambria Math" panose="02040503050406030204" pitchFamily="18" charset="0"/>
                <a:cs typeface="Arial" pitchFamily="34" charset="0"/>
              </a:rPr>
              <a:t>yozilsa</a:t>
            </a:r>
            <a:r>
              <a:rPr lang="en-US" sz="3600" dirty="0" smtClean="0">
                <a:latin typeface="Arial" pitchFamily="34" charset="0"/>
                <a:ea typeface="Cambria Math" panose="02040503050406030204" pitchFamily="18" charset="0"/>
                <a:cs typeface="Arial" pitchFamily="34" charset="0"/>
              </a:rPr>
              <a:t>      10x + 7</a:t>
            </a:r>
            <a:endParaRPr lang="ru-RU" dirty="0">
              <a:latin typeface="Arial" panose="020B0604020202020204" pitchFamily="34" charset="0"/>
              <a:ea typeface="Cambria Math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160513" y="5966272"/>
            <a:ext cx="7313220" cy="6924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 7000 + x – (10x + 7) = 3555</a:t>
            </a:r>
            <a:endParaRPr lang="ru-RU" dirty="0">
              <a:latin typeface="Arial" panose="020B0604020202020204" pitchFamily="34" charset="0"/>
              <a:ea typeface="Cambria Math" panose="020405030504060302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9730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30677" y="180427"/>
            <a:ext cx="281679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MASALA</a:t>
            </a:r>
            <a:endParaRPr lang="ru-RU" sz="4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86610" y="1436710"/>
            <a:ext cx="7313220" cy="6924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 7000 + x – (10x + 7) = 3555</a:t>
            </a:r>
            <a:endParaRPr lang="ru-RU" dirty="0">
              <a:latin typeface="Arial" panose="020B0604020202020204" pitchFamily="34" charset="0"/>
              <a:ea typeface="Cambria Math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892188" y="2153904"/>
            <a:ext cx="7313220" cy="6924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 7000 + x – 10x - 7 = 3555</a:t>
            </a:r>
            <a:endParaRPr lang="ru-RU" dirty="0">
              <a:latin typeface="Arial" panose="020B0604020202020204" pitchFamily="34" charset="0"/>
              <a:ea typeface="Cambria Math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642038" y="2818256"/>
            <a:ext cx="7313220" cy="6924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 6993 – 9x  = 3555</a:t>
            </a:r>
            <a:endParaRPr lang="ru-RU" dirty="0">
              <a:latin typeface="Arial" panose="020B0604020202020204" pitchFamily="34" charset="0"/>
              <a:ea typeface="Cambria Math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264194" y="3564300"/>
            <a:ext cx="7313220" cy="6924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  – 9x  = 3555 - 6993</a:t>
            </a:r>
            <a:endParaRPr lang="ru-RU" dirty="0">
              <a:latin typeface="Arial" panose="020B0604020202020204" pitchFamily="34" charset="0"/>
              <a:ea typeface="Cambria Math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936304" y="4310344"/>
            <a:ext cx="7313220" cy="6924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  – 9x  = - 3438</a:t>
            </a:r>
            <a:endParaRPr lang="ru-RU" dirty="0">
              <a:latin typeface="Arial" panose="020B0604020202020204" pitchFamily="34" charset="0"/>
              <a:ea typeface="Cambria Math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936304" y="4965145"/>
            <a:ext cx="7313220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   x  = - 3438 : (-9)  </a:t>
            </a:r>
          </a:p>
          <a:p>
            <a:r>
              <a:rPr lang="en-US" dirty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       x = 382</a:t>
            </a:r>
            <a:endParaRPr lang="ru-RU" dirty="0">
              <a:latin typeface="Arial" panose="020B0604020202020204" pitchFamily="34" charset="0"/>
              <a:ea typeface="Cambria Math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7048872" y="3784085"/>
            <a:ext cx="4665655" cy="6924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7382 – 3827 =3555</a:t>
            </a:r>
            <a:endParaRPr lang="ru-RU" dirty="0">
              <a:latin typeface="Arial" panose="020B0604020202020204" pitchFamily="34" charset="0"/>
              <a:ea typeface="Cambria Math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5661231" y="6172137"/>
            <a:ext cx="2916183" cy="6924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err="1" smtClean="0">
                <a:solidFill>
                  <a:schemeClr val="tx2"/>
                </a:solidFill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Javob</a:t>
            </a:r>
            <a:r>
              <a:rPr lang="en-US" b="1" dirty="0" smtClean="0">
                <a:solidFill>
                  <a:schemeClr val="tx2"/>
                </a:solidFill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:  </a:t>
            </a:r>
            <a:r>
              <a:rPr lang="en-US" dirty="0" smtClean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382</a:t>
            </a:r>
            <a:endParaRPr lang="ru-RU" dirty="0">
              <a:latin typeface="Arial" panose="020B0604020202020204" pitchFamily="34" charset="0"/>
              <a:ea typeface="Cambria Math" panose="020405030504060302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9363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0" grpId="0"/>
      <p:bldP spid="11" grpId="0"/>
      <p:bldP spid="14" grpId="0"/>
      <p:bldP spid="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Box 30"/>
          <p:cNvSpPr txBox="1"/>
          <p:nvPr/>
        </p:nvSpPr>
        <p:spPr>
          <a:xfrm>
            <a:off x="559186" y="1239525"/>
            <a:ext cx="1223344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Muyassar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bir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son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o‘yladi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Uni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5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ga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ko‘paytirib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, 4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ga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bo‘ldi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Natijadan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10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ni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ayirdi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Hosil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bo‘lgan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sonning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30%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ini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3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ga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bo‘lgan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edi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8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chiqdi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Muyassar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o‘ylagan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sonni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toping.</a:t>
            </a:r>
            <a:endParaRPr lang="ru-RU" sz="40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4400066" y="198126"/>
            <a:ext cx="402385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1035- masala</a:t>
            </a:r>
            <a:endParaRPr lang="ru-RU" sz="4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77522" y="3793715"/>
            <a:ext cx="2245808" cy="6924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err="1" smtClean="0">
                <a:solidFill>
                  <a:schemeClr val="tx2"/>
                </a:solidFill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Yechish</a:t>
            </a:r>
            <a:r>
              <a:rPr lang="en-US" b="1" dirty="0" smtClean="0">
                <a:solidFill>
                  <a:schemeClr val="tx2"/>
                </a:solidFill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:</a:t>
            </a:r>
            <a:endParaRPr lang="ru-RU" b="1" dirty="0">
              <a:solidFill>
                <a:schemeClr val="tx2"/>
              </a:solidFill>
              <a:latin typeface="Arial" panose="020B0604020202020204" pitchFamily="34" charset="0"/>
              <a:ea typeface="Cambria Math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562103" y="3810284"/>
            <a:ext cx="3972562" cy="6924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o</a:t>
            </a:r>
            <a:r>
              <a:rPr lang="en-US" dirty="0" err="1" smtClean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‘ylangan</a:t>
            </a:r>
            <a:r>
              <a:rPr lang="en-US" dirty="0" smtClean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son - x</a:t>
            </a:r>
            <a:endParaRPr lang="ru-RU" dirty="0">
              <a:latin typeface="Arial" panose="020B0604020202020204" pitchFamily="34" charset="0"/>
              <a:ea typeface="Cambria Math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199918" y="4458589"/>
            <a:ext cx="2414444" cy="6924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5x : 4 - 10</a:t>
            </a:r>
            <a:endParaRPr lang="ru-RU" dirty="0">
              <a:latin typeface="Arial" panose="020B0604020202020204" pitchFamily="34" charset="0"/>
              <a:ea typeface="Cambria Math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5969406" y="4496210"/>
            <a:ext cx="2454518" cy="6924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30% = 0,3</a:t>
            </a:r>
            <a:endParaRPr lang="ru-RU" dirty="0">
              <a:latin typeface="Arial" panose="020B0604020202020204" pitchFamily="34" charset="0"/>
              <a:ea typeface="Cambria Math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407140" y="5453142"/>
            <a:ext cx="5522666" cy="6924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(5x : 4 – 10) ∙ 0,3 : 3 = 8</a:t>
            </a:r>
            <a:endParaRPr lang="ru-RU" dirty="0">
              <a:latin typeface="Arial" panose="020B0604020202020204" pitchFamily="34" charset="0"/>
              <a:ea typeface="Cambria Math" panose="020405030504060302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3156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1" grpId="0"/>
      <p:bldP spid="15" grpId="0"/>
      <p:bldP spid="16" grpId="0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400066" y="198126"/>
            <a:ext cx="2919389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endParaRPr lang="ru-RU" sz="4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17486" y="1304106"/>
            <a:ext cx="5522666" cy="6924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(5x : 4 – 10) ∙ 0,3 : 3 = 8</a:t>
            </a:r>
            <a:endParaRPr lang="ru-RU" dirty="0">
              <a:latin typeface="Arial" panose="020B0604020202020204" pitchFamily="34" charset="0"/>
              <a:ea typeface="Cambria Math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18449" y="2156378"/>
            <a:ext cx="5801588" cy="6924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(5x : 4 – 10) ∙ 0,3  = 8 </a:t>
            </a:r>
            <a:r>
              <a:rPr lang="en-US" dirty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∙ </a:t>
            </a:r>
            <a:r>
              <a:rPr lang="en-US" dirty="0" smtClean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3</a:t>
            </a:r>
            <a:endParaRPr lang="ru-RU" dirty="0">
              <a:latin typeface="Arial" panose="020B0604020202020204" pitchFamily="34" charset="0"/>
              <a:ea typeface="Cambria Math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616017" y="2939169"/>
            <a:ext cx="5243743" cy="6924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(5x : 4 – 10) ∙ 0,3  = 24</a:t>
            </a:r>
            <a:endParaRPr lang="ru-RU" dirty="0">
              <a:latin typeface="Arial" panose="020B0604020202020204" pitchFamily="34" charset="0"/>
              <a:ea typeface="Cambria Math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920189" y="3695347"/>
            <a:ext cx="4798108" cy="6924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5x : 4 – 10= 24 : 0,3</a:t>
            </a:r>
            <a:endParaRPr lang="ru-RU" dirty="0">
              <a:latin typeface="Arial" panose="020B0604020202020204" pitchFamily="34" charset="0"/>
              <a:ea typeface="Cambria Math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1491659" y="4397658"/>
            <a:ext cx="3655168" cy="6924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5x : 4 – 10 = 80</a:t>
            </a:r>
            <a:endParaRPr lang="ru-RU" dirty="0">
              <a:latin typeface="Arial" panose="020B0604020202020204" pitchFamily="34" charset="0"/>
              <a:ea typeface="Cambria Math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1491659" y="5109783"/>
            <a:ext cx="3807453" cy="6924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5x : 4 = 80 + </a:t>
            </a:r>
            <a:r>
              <a:rPr lang="en-US" dirty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10 </a:t>
            </a:r>
            <a:endParaRPr lang="ru-RU" dirty="0">
              <a:latin typeface="Arial" panose="020B0604020202020204" pitchFamily="34" charset="0"/>
              <a:ea typeface="Cambria Math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2125646" y="5920167"/>
            <a:ext cx="2539478" cy="6924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5x : 4 = </a:t>
            </a:r>
            <a:r>
              <a:rPr lang="en-US" dirty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9</a:t>
            </a:r>
            <a:r>
              <a:rPr lang="en-US" dirty="0" smtClean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0</a:t>
            </a:r>
            <a:endParaRPr lang="ru-RU" dirty="0">
              <a:latin typeface="Arial" panose="020B0604020202020204" pitchFamily="34" charset="0"/>
              <a:ea typeface="Cambria Math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7559759" y="1442392"/>
            <a:ext cx="2539478" cy="6924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5x = 90 </a:t>
            </a:r>
            <a:r>
              <a:rPr lang="en-US" dirty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∙</a:t>
            </a:r>
            <a:r>
              <a:rPr lang="en-US" dirty="0" smtClean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4</a:t>
            </a:r>
            <a:endParaRPr lang="ru-RU" dirty="0">
              <a:latin typeface="Arial" panose="020B0604020202020204" pitchFamily="34" charset="0"/>
              <a:ea typeface="Cambria Math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7768952" y="2134889"/>
            <a:ext cx="2121093" cy="6924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5x = 360</a:t>
            </a:r>
            <a:endParaRPr lang="ru-RU" dirty="0">
              <a:latin typeface="Arial" panose="020B0604020202020204" pitchFamily="34" charset="0"/>
              <a:ea typeface="Cambria Math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7562577" y="2750957"/>
            <a:ext cx="2539478" cy="6924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x = 360 : 5</a:t>
            </a:r>
            <a:endParaRPr lang="ru-RU" dirty="0">
              <a:latin typeface="Arial" panose="020B0604020202020204" pitchFamily="34" charset="0"/>
              <a:ea typeface="Cambria Math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8257067" y="3499897"/>
            <a:ext cx="1563248" cy="6924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x = 72</a:t>
            </a:r>
            <a:endParaRPr lang="ru-RU" dirty="0">
              <a:latin typeface="Arial" panose="020B0604020202020204" pitchFamily="34" charset="0"/>
              <a:ea typeface="Cambria Math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7319455" y="5261790"/>
            <a:ext cx="2637260" cy="6924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err="1" smtClean="0">
                <a:solidFill>
                  <a:schemeClr val="tx2"/>
                </a:solidFill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Javob</a:t>
            </a:r>
            <a:r>
              <a:rPr lang="en-US" b="1" dirty="0" smtClean="0">
                <a:solidFill>
                  <a:schemeClr val="tx2"/>
                </a:solidFill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:  </a:t>
            </a:r>
            <a:r>
              <a:rPr lang="en-US" dirty="0" smtClean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72</a:t>
            </a:r>
            <a:endParaRPr lang="ru-RU" dirty="0">
              <a:latin typeface="Arial" panose="020B0604020202020204" pitchFamily="34" charset="0"/>
              <a:ea typeface="Cambria Math" panose="020405030504060302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4674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3" grpId="0"/>
      <p:bldP spid="14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Box 30"/>
          <p:cNvSpPr txBox="1"/>
          <p:nvPr/>
        </p:nvSpPr>
        <p:spPr>
          <a:xfrm>
            <a:off x="568152" y="1368202"/>
            <a:ext cx="101975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 1.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Tenglamani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yeching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:</a:t>
            </a:r>
            <a:endParaRPr lang="ru-RU" sz="40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4898802" y="190235"/>
            <a:ext cx="2273379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TEST 9</a:t>
            </a:r>
            <a:endParaRPr lang="ru-RU" sz="4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282645" y="1351741"/>
            <a:ext cx="5028941" cy="6924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3(x + 1) = 5(x + 1) + 4</a:t>
            </a:r>
            <a:endParaRPr lang="ru-RU" dirty="0">
              <a:latin typeface="Arial" panose="020B0604020202020204" pitchFamily="34" charset="0"/>
              <a:ea typeface="Cambria Math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317457" y="2453420"/>
            <a:ext cx="7930376" cy="6924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A) 2       B) –3       D) 1       E) –1  </a:t>
            </a:r>
            <a:endParaRPr lang="ru-RU" dirty="0">
              <a:latin typeface="Arial" panose="020B0604020202020204" pitchFamily="34" charset="0"/>
              <a:ea typeface="Cambria Math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68152" y="2946408"/>
            <a:ext cx="2245808" cy="6924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err="1" smtClean="0">
                <a:solidFill>
                  <a:schemeClr val="tx2"/>
                </a:solidFill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Yechish</a:t>
            </a:r>
            <a:r>
              <a:rPr lang="en-US" b="1" dirty="0" smtClean="0">
                <a:solidFill>
                  <a:schemeClr val="tx2"/>
                </a:solidFill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:</a:t>
            </a:r>
            <a:endParaRPr lang="ru-RU" b="1" dirty="0">
              <a:solidFill>
                <a:schemeClr val="tx2"/>
              </a:solidFill>
              <a:latin typeface="Arial" panose="020B0604020202020204" pitchFamily="34" charset="0"/>
              <a:ea typeface="Cambria Math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5666930" y="6203876"/>
            <a:ext cx="2440092" cy="6924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err="1" smtClean="0">
                <a:solidFill>
                  <a:schemeClr val="tx2"/>
                </a:solidFill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Javob</a:t>
            </a:r>
            <a:r>
              <a:rPr lang="en-US" b="1" dirty="0" smtClean="0">
                <a:solidFill>
                  <a:schemeClr val="tx2"/>
                </a:solidFill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:  </a:t>
            </a:r>
            <a:r>
              <a:rPr lang="en-US" dirty="0" smtClean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B</a:t>
            </a:r>
            <a:endParaRPr lang="ru-RU" dirty="0">
              <a:latin typeface="Arial" panose="020B0604020202020204" pitchFamily="34" charset="0"/>
              <a:ea typeface="Cambria Math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719901" y="3638905"/>
            <a:ext cx="5028941" cy="6924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3(x + 1) = 5(x + 1) + 4</a:t>
            </a:r>
            <a:endParaRPr lang="ru-RU" dirty="0">
              <a:latin typeface="Arial" panose="020B0604020202020204" pitchFamily="34" charset="0"/>
              <a:ea typeface="Cambria Math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747940" y="4425556"/>
            <a:ext cx="4362092" cy="6924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3x + 3 = 5x + 5 + 4</a:t>
            </a:r>
            <a:endParaRPr lang="ru-RU" dirty="0">
              <a:latin typeface="Arial" panose="020B0604020202020204" pitchFamily="34" charset="0"/>
              <a:ea typeface="Cambria Math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765804" y="5165131"/>
            <a:ext cx="3512500" cy="6924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3x + 3 = 5x + 9</a:t>
            </a:r>
            <a:endParaRPr lang="ru-RU" dirty="0">
              <a:latin typeface="Arial" panose="020B0604020202020204" pitchFamily="34" charset="0"/>
              <a:ea typeface="Cambria Math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1781017" y="5857628"/>
            <a:ext cx="3374642" cy="6924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3x – 5x = 9 - 3</a:t>
            </a:r>
            <a:endParaRPr lang="ru-RU" dirty="0">
              <a:latin typeface="Arial" panose="020B0604020202020204" pitchFamily="34" charset="0"/>
              <a:ea typeface="Cambria Math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7858341" y="3638904"/>
            <a:ext cx="1981633" cy="6924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– 2x = 6</a:t>
            </a:r>
            <a:endParaRPr lang="ru-RU" dirty="0">
              <a:latin typeface="Arial" panose="020B0604020202020204" pitchFamily="34" charset="0"/>
              <a:ea typeface="Cambria Math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7858341" y="4378441"/>
            <a:ext cx="2733441" cy="6924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x </a:t>
            </a:r>
            <a:r>
              <a:rPr lang="en-US" dirty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= </a:t>
            </a:r>
            <a:r>
              <a:rPr lang="en-US" dirty="0" smtClean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6 : (– 2)</a:t>
            </a:r>
            <a:endParaRPr lang="ru-RU" dirty="0">
              <a:latin typeface="Arial" panose="020B0604020202020204" pitchFamily="34" charset="0"/>
              <a:ea typeface="Cambria Math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7858341" y="5074373"/>
            <a:ext cx="1702710" cy="6924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x </a:t>
            </a:r>
            <a:r>
              <a:rPr lang="en-US" dirty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= –</a:t>
            </a:r>
            <a:r>
              <a:rPr lang="en-US" dirty="0" smtClean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3 </a:t>
            </a:r>
            <a:endParaRPr lang="ru-RU" dirty="0">
              <a:latin typeface="Arial" panose="020B0604020202020204" pitchFamily="34" charset="0"/>
              <a:ea typeface="Cambria Math" panose="020405030504060302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7723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4" grpId="0"/>
      <p:bldP spid="11" grpId="0"/>
      <p:bldP spid="15" grpId="0"/>
      <p:bldP spid="16" grpId="0"/>
      <p:bldP spid="19" grpId="0"/>
      <p:bldP spid="20" grpId="0"/>
      <p:bldP spid="21" grpId="0"/>
      <p:bldP spid="2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Box 30"/>
          <p:cNvSpPr txBox="1"/>
          <p:nvPr/>
        </p:nvSpPr>
        <p:spPr>
          <a:xfrm>
            <a:off x="280120" y="1268392"/>
            <a:ext cx="1303344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 4.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Ikki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sonning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yig‘indisi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140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ga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teng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B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irinchi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sonning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8%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ikkinchi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sonning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6%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iga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teng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. Shu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sonlarni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toping. </a:t>
            </a:r>
            <a:endParaRPr lang="ru-RU" sz="40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4898802" y="190235"/>
            <a:ext cx="2273379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TEST 9</a:t>
            </a:r>
            <a:endParaRPr lang="ru-RU" sz="4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944635" y="2646381"/>
            <a:ext cx="10859063" cy="6924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A) 60; 80      B) 75; 65      D) 50; 90      E) 70; 70</a:t>
            </a:r>
            <a:endParaRPr lang="ru-RU" dirty="0">
              <a:latin typeface="Arial" panose="020B0604020202020204" pitchFamily="34" charset="0"/>
              <a:ea typeface="Cambria Math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80120" y="3556805"/>
            <a:ext cx="2245808" cy="6924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err="1" smtClean="0">
                <a:solidFill>
                  <a:schemeClr val="tx2"/>
                </a:solidFill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Yechish</a:t>
            </a:r>
            <a:r>
              <a:rPr lang="en-US" b="1" dirty="0" smtClean="0">
                <a:solidFill>
                  <a:schemeClr val="tx2"/>
                </a:solidFill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:</a:t>
            </a:r>
            <a:endParaRPr lang="ru-RU" b="1" dirty="0">
              <a:solidFill>
                <a:schemeClr val="tx2"/>
              </a:solidFill>
              <a:latin typeface="Arial" panose="020B0604020202020204" pitchFamily="34" charset="0"/>
              <a:ea typeface="Cambria Math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0073208" y="4348604"/>
            <a:ext cx="2448272" cy="6924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err="1" smtClean="0">
                <a:solidFill>
                  <a:schemeClr val="tx2"/>
                </a:solidFill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Javob</a:t>
            </a:r>
            <a:r>
              <a:rPr lang="en-US" b="1" dirty="0" smtClean="0">
                <a:solidFill>
                  <a:schemeClr val="tx2"/>
                </a:solidFill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:  </a:t>
            </a:r>
            <a:r>
              <a:rPr lang="en-US" dirty="0" smtClean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A</a:t>
            </a:r>
            <a:endParaRPr lang="ru-RU" dirty="0">
              <a:latin typeface="Arial" panose="020B0604020202020204" pitchFamily="34" charset="0"/>
              <a:ea typeface="Cambria Math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525928" y="3502255"/>
            <a:ext cx="9565439" cy="6924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Birinchi</a:t>
            </a:r>
            <a:r>
              <a:rPr lang="en-US" dirty="0" smtClean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 son  x </a:t>
            </a:r>
            <a:r>
              <a:rPr lang="en-US" dirty="0" err="1" smtClean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bo‘lsa</a:t>
            </a:r>
            <a:r>
              <a:rPr lang="en-US" dirty="0" smtClean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,   </a:t>
            </a:r>
            <a:r>
              <a:rPr lang="en-US" dirty="0" err="1" smtClean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ikkinchi</a:t>
            </a:r>
            <a:r>
              <a:rPr lang="en-US" dirty="0" smtClean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 son 140 - x</a:t>
            </a:r>
            <a:endParaRPr lang="ru-RU" dirty="0">
              <a:latin typeface="Arial" panose="020B0604020202020204" pitchFamily="34" charset="0"/>
              <a:ea typeface="Cambria Math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1490657" y="4293508"/>
            <a:ext cx="6816290" cy="6924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8% = 0,08               6% = 0,06</a:t>
            </a:r>
            <a:endParaRPr lang="ru-RU" dirty="0">
              <a:latin typeface="Arial" panose="020B0604020202020204" pitchFamily="34" charset="0"/>
              <a:ea typeface="Cambria Math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496144" y="5030211"/>
            <a:ext cx="5075428" cy="6924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0,08x = (140 – x) 0,06</a:t>
            </a:r>
            <a:endParaRPr lang="ru-RU" dirty="0">
              <a:latin typeface="Arial" panose="020B0604020202020204" pitchFamily="34" charset="0"/>
              <a:ea typeface="Cambria Math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857520" y="5615365"/>
            <a:ext cx="3680816" cy="6924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8x = (140 – x) 6</a:t>
            </a:r>
            <a:endParaRPr lang="ru-RU" dirty="0">
              <a:latin typeface="Arial" panose="020B0604020202020204" pitchFamily="34" charset="0"/>
              <a:ea typeface="Cambria Math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1093963" y="6193306"/>
            <a:ext cx="3207929" cy="6924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8x = 840 – 6x</a:t>
            </a:r>
            <a:endParaRPr lang="ru-RU" dirty="0">
              <a:latin typeface="Arial" panose="020B0604020202020204" pitchFamily="34" charset="0"/>
              <a:ea typeface="Cambria Math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6374167" y="4994288"/>
            <a:ext cx="3220753" cy="6924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8x + 6x = 840</a:t>
            </a:r>
            <a:endParaRPr lang="ru-RU" dirty="0">
              <a:latin typeface="Arial" panose="020B0604020202020204" pitchFamily="34" charset="0"/>
              <a:ea typeface="Cambria Math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6400799" y="5541804"/>
            <a:ext cx="2539478" cy="6924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14x = 840 </a:t>
            </a:r>
            <a:endParaRPr lang="ru-RU" dirty="0">
              <a:latin typeface="Arial" panose="020B0604020202020204" pitchFamily="34" charset="0"/>
              <a:ea typeface="Cambria Math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6445887" y="6104258"/>
            <a:ext cx="1981633" cy="6924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 x = 60 </a:t>
            </a:r>
            <a:endParaRPr lang="ru-RU" dirty="0">
              <a:latin typeface="Arial" panose="020B0604020202020204" pitchFamily="34" charset="0"/>
              <a:ea typeface="Cambria Math" panose="020405030504060302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2660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4" grpId="0"/>
      <p:bldP spid="13" grpId="0"/>
      <p:bldP spid="17" grpId="0"/>
      <p:bldP spid="18" grpId="0"/>
      <p:bldP spid="19" grpId="0"/>
      <p:bldP spid="21" grpId="0"/>
      <p:bldP spid="22" grpId="0"/>
      <p:bldP spid="2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12718</TotalTime>
  <Words>647</Words>
  <Application>Microsoft Office PowerPoint</Application>
  <PresentationFormat>Произвольный</PresentationFormat>
  <Paragraphs>91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5" baseType="lpstr">
      <vt:lpstr>Arial</vt:lpstr>
      <vt:lpstr>Calibri</vt:lpstr>
      <vt:lpstr>Cambria Math</vt:lpstr>
      <vt:lpstr>Office Theme</vt:lpstr>
      <vt:lpstr>MATEMATIKA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Презентация.cdr</dc:title>
  <dc:creator>Sharipova Durdona</dc:creator>
  <cp:lastModifiedBy>Учетная запись Майкрософт</cp:lastModifiedBy>
  <cp:revision>755</cp:revision>
  <dcterms:created xsi:type="dcterms:W3CDTF">2020-04-09T07:32:19Z</dcterms:created>
  <dcterms:modified xsi:type="dcterms:W3CDTF">2021-01-25T06:00:39Z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2020-04-09T00:00:00Z</vt:filetime>
  </property>
  <property fmtid="{D5CDD505-2E9C-101B-9397-08002B2CF9AE}" pid="3" name="Creator">
    <vt:lpwstr>CorelDRAW 2019</vt:lpwstr>
  </property>
  <property fmtid="{D5CDD505-2E9C-101B-9397-08002B2CF9AE}" pid="4" name="LastSaved">
    <vt:filetime>2020-04-09T00:00:00Z</vt:filetime>
  </property>
</Properties>
</file>