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0"/>
  </p:notesMasterIdLst>
  <p:sldIdLst>
    <p:sldId id="493" r:id="rId2"/>
    <p:sldId id="485" r:id="rId3"/>
    <p:sldId id="495" r:id="rId4"/>
    <p:sldId id="489" r:id="rId5"/>
    <p:sldId id="496" r:id="rId6"/>
    <p:sldId id="497" r:id="rId7"/>
    <p:sldId id="491" r:id="rId8"/>
    <p:sldId id="365" r:id="rId9"/>
  </p:sldIdLst>
  <p:sldSz cx="12801600" cy="7200900"/>
  <p:notesSz cx="5765800" cy="3244850"/>
  <p:defaultTextStyle>
    <a:defPPr>
      <a:defRPr lang="ru-RU"/>
    </a:defPPr>
    <a:lvl1pPr marL="0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1pPr>
    <a:lvl2pPr marL="968152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2pPr>
    <a:lvl3pPr marL="1936305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3pPr>
    <a:lvl4pPr marL="2904457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4pPr>
    <a:lvl5pPr marL="3872609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5pPr>
    <a:lvl6pPr marL="4840763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6pPr>
    <a:lvl7pPr marL="5808915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7pPr>
    <a:lvl8pPr marL="6777067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8pPr>
    <a:lvl9pPr marL="7745220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292" userDrawn="1">
          <p15:clr>
            <a:srgbClr val="A4A3A4"/>
          </p15:clr>
        </p15:guide>
        <p15:guide id="3" orient="horz" pos="6391" userDrawn="1">
          <p15:clr>
            <a:srgbClr val="A4A3A4"/>
          </p15:clr>
        </p15:guide>
        <p15:guide id="4" pos="4724" userDrawn="1">
          <p15:clr>
            <a:srgbClr val="A4A3A4"/>
          </p15:clr>
        </p15:guide>
        <p15:guide id="5" pos="2328" userDrawn="1">
          <p15:clr>
            <a:srgbClr val="A4A3A4"/>
          </p15:clr>
        </p15:guide>
        <p15:guide id="6" pos="479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66"/>
    <a:srgbClr val="00A859"/>
    <a:srgbClr val="FF5050"/>
    <a:srgbClr val="D2F4FE"/>
    <a:srgbClr val="D3A31B"/>
    <a:srgbClr val="D8CA16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278" autoAdjust="0"/>
    <p:restoredTop sz="94255" autoAdjust="0"/>
  </p:normalViewPr>
  <p:slideViewPr>
    <p:cSldViewPr>
      <p:cViewPr varScale="1">
        <p:scale>
          <a:sx n="67" d="100"/>
          <a:sy n="67" d="100"/>
        </p:scale>
        <p:origin x="804" y="78"/>
      </p:cViewPr>
      <p:guideLst>
        <p:guide orient="horz" pos="2880"/>
        <p:guide pos="2292"/>
        <p:guide orient="horz" pos="6391"/>
        <p:guide pos="4724"/>
        <p:guide pos="2328"/>
        <p:guide pos="479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3350CF-C603-4114-B932-646F91D14650}" type="datetimeFigureOut">
              <a:rPr lang="ru-RU" smtClean="0"/>
              <a:pPr/>
              <a:t>25.01.2021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909EBE-9F82-4E48-A1EA-E1BF2E0BBA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20460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60121" y="2232277"/>
            <a:ext cx="1088136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920241" y="4032504"/>
            <a:ext cx="896112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1/25/2021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3" cy="914546"/>
          </a:xfrm>
        </p:spPr>
        <p:txBody>
          <a:bodyPr lIns="0" tIns="0" rIns="0" bIns="0"/>
          <a:lstStyle>
            <a:lvl1pPr>
              <a:defRPr sz="5943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983781" y="2180057"/>
            <a:ext cx="8834039" cy="767582"/>
          </a:xfrm>
        </p:spPr>
        <p:txBody>
          <a:bodyPr lIns="0" tIns="0" rIns="0" bIns="0"/>
          <a:lstStyle>
            <a:lvl1pPr>
              <a:defRPr sz="4988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1/25/2021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405" y="1189855"/>
            <a:ext cx="12546413" cy="587909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139"/>
          </a:p>
        </p:txBody>
      </p:sp>
      <p:sp>
        <p:nvSpPr>
          <p:cNvPr id="17" name="bg object 17"/>
          <p:cNvSpPr/>
          <p:nvPr/>
        </p:nvSpPr>
        <p:spPr>
          <a:xfrm>
            <a:off x="148422" y="157913"/>
            <a:ext cx="12546413" cy="95260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139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3" cy="914546"/>
          </a:xfrm>
        </p:spPr>
        <p:txBody>
          <a:bodyPr lIns="0" tIns="0" rIns="0" bIns="0"/>
          <a:lstStyle>
            <a:lvl1pPr>
              <a:defRPr sz="5943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50874" y="1599501"/>
            <a:ext cx="4050550" cy="47365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078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592825" y="1656207"/>
            <a:ext cx="5568696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1/25/2021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3511390" y="2344142"/>
            <a:ext cx="5821344" cy="2295551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139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3" cy="914546"/>
          </a:xfrm>
        </p:spPr>
        <p:txBody>
          <a:bodyPr lIns="0" tIns="0" rIns="0" bIns="0"/>
          <a:lstStyle>
            <a:lvl1pPr>
              <a:defRPr sz="5943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1/25/2021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1/25/2021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405" y="1189855"/>
            <a:ext cx="12546413" cy="587909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139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0"/>
            <a:ext cx="3577003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983781" y="2180055"/>
            <a:ext cx="8834039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352545" y="6696836"/>
            <a:ext cx="4096512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40080" y="6696836"/>
            <a:ext cx="2944368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1/25/2021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217152" y="6696836"/>
            <a:ext cx="2944368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1027500">
        <a:defRPr>
          <a:latin typeface="+mn-lt"/>
          <a:ea typeface="+mn-ea"/>
          <a:cs typeface="+mn-cs"/>
        </a:defRPr>
      </a:lvl2pPr>
      <a:lvl3pPr marL="2055000">
        <a:defRPr>
          <a:latin typeface="+mn-lt"/>
          <a:ea typeface="+mn-ea"/>
          <a:cs typeface="+mn-cs"/>
        </a:defRPr>
      </a:lvl3pPr>
      <a:lvl4pPr marL="3082500">
        <a:defRPr>
          <a:latin typeface="+mn-lt"/>
          <a:ea typeface="+mn-ea"/>
          <a:cs typeface="+mn-cs"/>
        </a:defRPr>
      </a:lvl4pPr>
      <a:lvl5pPr marL="4110000">
        <a:defRPr>
          <a:latin typeface="+mn-lt"/>
          <a:ea typeface="+mn-ea"/>
          <a:cs typeface="+mn-cs"/>
        </a:defRPr>
      </a:lvl5pPr>
      <a:lvl6pPr marL="5137502">
        <a:defRPr>
          <a:latin typeface="+mn-lt"/>
          <a:ea typeface="+mn-ea"/>
          <a:cs typeface="+mn-cs"/>
        </a:defRPr>
      </a:lvl6pPr>
      <a:lvl7pPr marL="6165001">
        <a:defRPr>
          <a:latin typeface="+mn-lt"/>
          <a:ea typeface="+mn-ea"/>
          <a:cs typeface="+mn-cs"/>
        </a:defRPr>
      </a:lvl7pPr>
      <a:lvl8pPr marL="7192501">
        <a:defRPr>
          <a:latin typeface="+mn-lt"/>
          <a:ea typeface="+mn-ea"/>
          <a:cs typeface="+mn-cs"/>
        </a:defRPr>
      </a:lvl8pPr>
      <a:lvl9pPr marL="8220002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1027500">
        <a:defRPr>
          <a:latin typeface="+mn-lt"/>
          <a:ea typeface="+mn-ea"/>
          <a:cs typeface="+mn-cs"/>
        </a:defRPr>
      </a:lvl2pPr>
      <a:lvl3pPr marL="2055000">
        <a:defRPr>
          <a:latin typeface="+mn-lt"/>
          <a:ea typeface="+mn-ea"/>
          <a:cs typeface="+mn-cs"/>
        </a:defRPr>
      </a:lvl3pPr>
      <a:lvl4pPr marL="3082500">
        <a:defRPr>
          <a:latin typeface="+mn-lt"/>
          <a:ea typeface="+mn-ea"/>
          <a:cs typeface="+mn-cs"/>
        </a:defRPr>
      </a:lvl4pPr>
      <a:lvl5pPr marL="4110000">
        <a:defRPr>
          <a:latin typeface="+mn-lt"/>
          <a:ea typeface="+mn-ea"/>
          <a:cs typeface="+mn-cs"/>
        </a:defRPr>
      </a:lvl5pPr>
      <a:lvl6pPr marL="5137502">
        <a:defRPr>
          <a:latin typeface="+mn-lt"/>
          <a:ea typeface="+mn-ea"/>
          <a:cs typeface="+mn-cs"/>
        </a:defRPr>
      </a:lvl6pPr>
      <a:lvl7pPr marL="6165001">
        <a:defRPr>
          <a:latin typeface="+mn-lt"/>
          <a:ea typeface="+mn-ea"/>
          <a:cs typeface="+mn-cs"/>
        </a:defRPr>
      </a:lvl7pPr>
      <a:lvl8pPr marL="7192501">
        <a:defRPr>
          <a:latin typeface="+mn-lt"/>
          <a:ea typeface="+mn-ea"/>
          <a:cs typeface="+mn-cs"/>
        </a:defRPr>
      </a:lvl8pPr>
      <a:lvl9pPr marL="8220002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20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12" Type="http://schemas.openxmlformats.org/officeDocument/2006/relationships/image" Target="../media/image19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3.png"/><Relationship Id="rId11" Type="http://schemas.openxmlformats.org/officeDocument/2006/relationships/image" Target="../media/image18.png"/><Relationship Id="rId5" Type="http://schemas.openxmlformats.org/officeDocument/2006/relationships/image" Target="../media/image12.png"/><Relationship Id="rId10" Type="http://schemas.openxmlformats.org/officeDocument/2006/relationships/image" Target="../media/image17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0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-298929"/>
            <a:ext cx="12788912" cy="240493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139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228263" y="294858"/>
            <a:ext cx="7001819" cy="1208977"/>
          </a:xfrm>
          <a:prstGeom prst="rect">
            <a:avLst/>
          </a:prstGeom>
        </p:spPr>
        <p:txBody>
          <a:bodyPr vert="horz" wrap="square" lIns="0" tIns="32822" rIns="0" bIns="0" rtlCol="0">
            <a:spAutoFit/>
          </a:bodyPr>
          <a:lstStyle/>
          <a:p>
            <a:pPr marL="28542" algn="ctr">
              <a:spcBef>
                <a:spcPts val="257"/>
              </a:spcBef>
            </a:pPr>
            <a:r>
              <a:rPr lang="en-US" sz="7641" spc="12" dirty="0"/>
              <a:t>MATEMATIKA</a:t>
            </a:r>
            <a:endParaRPr lang="en-US" sz="7641" dirty="0"/>
          </a:p>
        </p:txBody>
      </p:sp>
      <p:sp>
        <p:nvSpPr>
          <p:cNvPr id="4" name="object 4"/>
          <p:cNvSpPr txBox="1"/>
          <p:nvPr/>
        </p:nvSpPr>
        <p:spPr>
          <a:xfrm>
            <a:off x="1065678" y="2607080"/>
            <a:ext cx="11391947" cy="3355690"/>
          </a:xfrm>
          <a:prstGeom prst="rect">
            <a:avLst/>
          </a:prstGeom>
        </p:spPr>
        <p:txBody>
          <a:bodyPr vert="horz" wrap="square" lIns="0" tIns="31397" rIns="0" bIns="0" rtlCol="0">
            <a:spAutoFit/>
          </a:bodyPr>
          <a:lstStyle/>
          <a:p>
            <a:pPr marL="41385" algn="ctr">
              <a:spcBef>
                <a:spcPts val="246"/>
              </a:spcBef>
            </a:pPr>
            <a:r>
              <a:rPr lang="en-US" sz="5400" b="1" dirty="0" smtClean="0">
                <a:solidFill>
                  <a:srgbClr val="002060"/>
                </a:solidFill>
                <a:latin typeface="Arial"/>
                <a:cs typeface="Arial"/>
              </a:rPr>
              <a:t>MAVZU: SODDA HOLLARDA BIR NOMA’LUMLI KASR KOEFFITSIYENTLI CHIZIQLI TENGLAMALARNI YECHISH</a:t>
            </a:r>
            <a:endParaRPr lang="en-US" sz="60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259429" y="4747790"/>
            <a:ext cx="782253" cy="186656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4139"/>
          </a:p>
        </p:txBody>
      </p:sp>
      <p:grpSp>
        <p:nvGrpSpPr>
          <p:cNvPr id="7" name="object 7"/>
          <p:cNvGrpSpPr/>
          <p:nvPr/>
        </p:nvGrpSpPr>
        <p:grpSpPr>
          <a:xfrm>
            <a:off x="1041682" y="247652"/>
            <a:ext cx="11089046" cy="1276589"/>
            <a:chOff x="439458" y="228104"/>
            <a:chExt cx="4916283" cy="542011"/>
          </a:xfrm>
        </p:grpSpPr>
        <p:sp>
          <p:nvSpPr>
            <p:cNvPr id="8" name="object 8"/>
            <p:cNvSpPr/>
            <p:nvPr/>
          </p:nvSpPr>
          <p:spPr>
            <a:xfrm>
              <a:off x="439458" y="322808"/>
              <a:ext cx="396240" cy="394970"/>
            </a:xfrm>
            <a:custGeom>
              <a:avLst/>
              <a:gdLst/>
              <a:ahLst/>
              <a:cxnLst/>
              <a:rect l="l" t="t" r="r" b="b"/>
              <a:pathLst>
                <a:path w="396240" h="394970">
                  <a:moveTo>
                    <a:pt x="65938" y="0"/>
                  </a:moveTo>
                  <a:lnTo>
                    <a:pt x="0" y="0"/>
                  </a:lnTo>
                  <a:lnTo>
                    <a:pt x="0" y="33020"/>
                  </a:lnTo>
                  <a:lnTo>
                    <a:pt x="0" y="361950"/>
                  </a:lnTo>
                  <a:lnTo>
                    <a:pt x="0" y="394970"/>
                  </a:lnTo>
                  <a:lnTo>
                    <a:pt x="65938" y="394970"/>
                  </a:lnTo>
                  <a:lnTo>
                    <a:pt x="65938" y="361950"/>
                  </a:lnTo>
                  <a:lnTo>
                    <a:pt x="32969" y="361950"/>
                  </a:lnTo>
                  <a:lnTo>
                    <a:pt x="32969" y="33020"/>
                  </a:lnTo>
                  <a:lnTo>
                    <a:pt x="65938" y="33020"/>
                  </a:lnTo>
                  <a:lnTo>
                    <a:pt x="65938" y="0"/>
                  </a:lnTo>
                  <a:close/>
                </a:path>
                <a:path w="396240" h="394970">
                  <a:moveTo>
                    <a:pt x="296710" y="65366"/>
                  </a:moveTo>
                  <a:lnTo>
                    <a:pt x="98907" y="65366"/>
                  </a:lnTo>
                  <a:lnTo>
                    <a:pt x="98907" y="96126"/>
                  </a:lnTo>
                  <a:lnTo>
                    <a:pt x="184454" y="197243"/>
                  </a:lnTo>
                  <a:lnTo>
                    <a:pt x="98907" y="298361"/>
                  </a:lnTo>
                  <a:lnTo>
                    <a:pt x="98907" y="329120"/>
                  </a:lnTo>
                  <a:lnTo>
                    <a:pt x="296710" y="329120"/>
                  </a:lnTo>
                  <a:lnTo>
                    <a:pt x="296710" y="263182"/>
                  </a:lnTo>
                  <a:lnTo>
                    <a:pt x="263740" y="263182"/>
                  </a:lnTo>
                  <a:lnTo>
                    <a:pt x="263740" y="296151"/>
                  </a:lnTo>
                  <a:lnTo>
                    <a:pt x="143954" y="296151"/>
                  </a:lnTo>
                  <a:lnTo>
                    <a:pt x="227647" y="197243"/>
                  </a:lnTo>
                  <a:lnTo>
                    <a:pt x="143954" y="98336"/>
                  </a:lnTo>
                  <a:lnTo>
                    <a:pt x="263740" y="98336"/>
                  </a:lnTo>
                  <a:lnTo>
                    <a:pt x="263740" y="131305"/>
                  </a:lnTo>
                  <a:lnTo>
                    <a:pt x="296710" y="131305"/>
                  </a:lnTo>
                  <a:lnTo>
                    <a:pt x="296710" y="65366"/>
                  </a:lnTo>
                  <a:close/>
                </a:path>
                <a:path w="396240" h="394970">
                  <a:moveTo>
                    <a:pt x="395617" y="0"/>
                  </a:moveTo>
                  <a:lnTo>
                    <a:pt x="329679" y="0"/>
                  </a:lnTo>
                  <a:lnTo>
                    <a:pt x="329679" y="33020"/>
                  </a:lnTo>
                  <a:lnTo>
                    <a:pt x="362648" y="33020"/>
                  </a:lnTo>
                  <a:lnTo>
                    <a:pt x="362648" y="361950"/>
                  </a:lnTo>
                  <a:lnTo>
                    <a:pt x="329679" y="361950"/>
                  </a:lnTo>
                  <a:lnTo>
                    <a:pt x="329679" y="394970"/>
                  </a:lnTo>
                  <a:lnTo>
                    <a:pt x="395617" y="394970"/>
                  </a:lnTo>
                  <a:lnTo>
                    <a:pt x="395617" y="361950"/>
                  </a:lnTo>
                  <a:lnTo>
                    <a:pt x="395617" y="33020"/>
                  </a:lnTo>
                  <a:lnTo>
                    <a:pt x="395617" y="0"/>
                  </a:lnTo>
                  <a:close/>
                </a:path>
              </a:pathLst>
            </a:custGeom>
            <a:solidFill>
              <a:srgbClr val="00AFEF"/>
            </a:solidFill>
          </p:spPr>
          <p:txBody>
            <a:bodyPr wrap="square" lIns="0" tIns="0" rIns="0" bIns="0" rtlCol="0"/>
            <a:lstStyle/>
            <a:p>
              <a:endParaRPr sz="4139"/>
            </a:p>
          </p:txBody>
        </p:sp>
        <p:sp>
          <p:nvSpPr>
            <p:cNvPr id="9" name="object 9"/>
            <p:cNvSpPr/>
            <p:nvPr/>
          </p:nvSpPr>
          <p:spPr>
            <a:xfrm>
              <a:off x="4285485" y="228104"/>
              <a:ext cx="1070256" cy="542011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5" y="0"/>
                  </a:moveTo>
                  <a:lnTo>
                    <a:pt x="0" y="0"/>
                  </a:lnTo>
                  <a:lnTo>
                    <a:pt x="0" y="603618"/>
                  </a:lnTo>
                  <a:lnTo>
                    <a:pt x="603605" y="603618"/>
                  </a:lnTo>
                  <a:lnTo>
                    <a:pt x="603605" y="0"/>
                  </a:lnTo>
                  <a:close/>
                </a:path>
              </a:pathLst>
            </a:custGeom>
            <a:solidFill>
              <a:srgbClr val="00A859"/>
            </a:solidFill>
          </p:spPr>
          <p:txBody>
            <a:bodyPr wrap="square" lIns="0" tIns="0" rIns="0" bIns="0" rtlCol="0"/>
            <a:lstStyle/>
            <a:p>
              <a:endParaRPr sz="4139"/>
            </a:p>
          </p:txBody>
        </p:sp>
        <p:sp>
          <p:nvSpPr>
            <p:cNvPr id="10" name="object 10"/>
            <p:cNvSpPr/>
            <p:nvPr/>
          </p:nvSpPr>
          <p:spPr>
            <a:xfrm>
              <a:off x="4285485" y="228104"/>
              <a:ext cx="1070256" cy="533396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EFEFE"/>
              </a:solidFill>
            </a:ln>
          </p:spPr>
          <p:txBody>
            <a:bodyPr wrap="square" lIns="0" tIns="0" rIns="0" bIns="0" rtlCol="0"/>
            <a:lstStyle/>
            <a:p>
              <a:endParaRPr sz="4139"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9314611" y="304116"/>
            <a:ext cx="3133399" cy="1007328"/>
          </a:xfrm>
          <a:prstGeom prst="rect">
            <a:avLst/>
          </a:prstGeom>
        </p:spPr>
        <p:txBody>
          <a:bodyPr vert="horz" wrap="square" lIns="0" tIns="27115" rIns="0" bIns="0" rtlCol="0">
            <a:spAutoFit/>
          </a:bodyPr>
          <a:lstStyle/>
          <a:p>
            <a:pPr algn="ctr">
              <a:spcBef>
                <a:spcPts val="214"/>
              </a:spcBef>
            </a:pPr>
            <a:r>
              <a:rPr lang="en-US" sz="6368" b="1" spc="-12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4670" b="1" spc="-12" dirty="0">
                <a:solidFill>
                  <a:schemeClr val="bg1"/>
                </a:solidFill>
                <a:latin typeface="Arial"/>
                <a:cs typeface="Arial"/>
              </a:rPr>
              <a:t>6- </a:t>
            </a:r>
            <a:r>
              <a:rPr sz="4670" b="1" spc="-12" dirty="0" err="1">
                <a:solidFill>
                  <a:schemeClr val="bg1"/>
                </a:solidFill>
                <a:latin typeface="Arial"/>
                <a:cs typeface="Arial"/>
              </a:rPr>
              <a:t>sinf</a:t>
            </a:r>
            <a:endParaRPr sz="467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1" name="object 5"/>
          <p:cNvSpPr/>
          <p:nvPr/>
        </p:nvSpPr>
        <p:spPr>
          <a:xfrm>
            <a:off x="245048" y="2381260"/>
            <a:ext cx="811015" cy="179960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9190"/>
          </a:p>
        </p:txBody>
      </p:sp>
    </p:spTree>
    <p:extLst>
      <p:ext uri="{BB962C8B-B14F-4D97-AF65-F5344CB8AC3E}">
        <p14:creationId xmlns:p14="http://schemas.microsoft.com/office/powerpoint/2010/main" val="1502759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7120284" y="1152966"/>
                <a:ext cx="3834510" cy="114140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480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3</m:t>
                        </m:r>
                      </m:num>
                      <m:den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en-US" sz="4000" dirty="0" smtClean="0">
                    <a:latin typeface="Arial" pitchFamily="34" charset="0"/>
                    <a:cs typeface="Arial" pitchFamily="34" charset="0"/>
                  </a:rPr>
                  <a:t> x -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i="1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1</m:t>
                        </m:r>
                      </m:num>
                      <m:den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i="1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1</m:t>
                        </m:r>
                      </m:num>
                      <m:den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x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i="1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800" i="1">
                            <a:latin typeface="Cambria Math" panose="02040503050406030204" pitchFamily="18" charset="0"/>
                            <a:cs typeface="Arial" pitchFamily="34" charset="0"/>
                          </a:rPr>
                          <m:t>5</m:t>
                        </m:r>
                      </m:num>
                      <m:den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8</m:t>
                        </m:r>
                      </m:den>
                    </m:f>
                  </m:oMath>
                </a14:m>
                <a:r>
                  <a:rPr lang="en-US" sz="4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4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20284" y="1152966"/>
                <a:ext cx="3834510" cy="1141403"/>
              </a:xfrm>
              <a:prstGeom prst="rect">
                <a:avLst/>
              </a:prstGeom>
              <a:blipFill rotWithShape="0">
                <a:blip r:embed="rId2"/>
                <a:stretch>
                  <a:fillRect b="-58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TextBox 23"/>
          <p:cNvSpPr txBox="1"/>
          <p:nvPr/>
        </p:nvSpPr>
        <p:spPr>
          <a:xfrm>
            <a:off x="187754" y="111165"/>
            <a:ext cx="13097544" cy="9247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9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1- </a:t>
            </a:r>
            <a:r>
              <a:rPr lang="en-US" sz="48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misol</a:t>
            </a:r>
            <a:endParaRPr lang="ru-RU" sz="4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203592" y="1920031"/>
            <a:ext cx="286199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Yechish</a:t>
            </a:r>
            <a:r>
              <a:rPr lang="en-US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</a:t>
            </a:r>
            <a:endParaRPr lang="ru-RU" sz="4000" b="1" dirty="0">
              <a:solidFill>
                <a:schemeClr val="tx2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183653" y="1280292"/>
            <a:ext cx="439107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Tenglamani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yeching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: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3098108" y="2077611"/>
                <a:ext cx="3834510" cy="114140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480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3</m:t>
                        </m:r>
                      </m:num>
                      <m:den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en-US" sz="4000" dirty="0" smtClean="0">
                    <a:latin typeface="Arial" pitchFamily="34" charset="0"/>
                    <a:cs typeface="Arial" pitchFamily="34" charset="0"/>
                  </a:rPr>
                  <a:t> x -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i="1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1</m:t>
                        </m:r>
                      </m:num>
                      <m:den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i="1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1</m:t>
                        </m:r>
                      </m:num>
                      <m:den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3</m:t>
                        </m:r>
                      </m:den>
                    </m:f>
                    <m:r>
                      <a:rPr lang="en-US" sz="4800" b="0" i="1" smtClean="0">
                        <a:latin typeface="Cambria Math" panose="02040503050406030204" pitchFamily="18" charset="0"/>
                        <a:cs typeface="Arial" pitchFamily="34" charset="0"/>
                      </a:rPr>
                      <m:t> </m:t>
                    </m:r>
                  </m:oMath>
                </a14:m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x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i="1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800" i="1">
                            <a:latin typeface="Cambria Math" panose="02040503050406030204" pitchFamily="18" charset="0"/>
                            <a:cs typeface="Arial" pitchFamily="34" charset="0"/>
                          </a:rPr>
                          <m:t>5</m:t>
                        </m:r>
                      </m:num>
                      <m:den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8</m:t>
                        </m:r>
                      </m:den>
                    </m:f>
                  </m:oMath>
                </a14:m>
                <a:r>
                  <a:rPr lang="en-US" sz="4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4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98108" y="2077611"/>
                <a:ext cx="3834510" cy="1141403"/>
              </a:xfrm>
              <a:prstGeom prst="rect">
                <a:avLst/>
              </a:prstGeom>
              <a:blipFill rotWithShape="0">
                <a:blip r:embed="rId3"/>
                <a:stretch>
                  <a:fillRect b="-58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3098108" y="3436219"/>
                <a:ext cx="3834510" cy="11524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480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3</m:t>
                        </m:r>
                      </m:num>
                      <m:den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en-US" sz="4000" dirty="0" smtClean="0">
                    <a:latin typeface="Arial" pitchFamily="34" charset="0"/>
                    <a:cs typeface="Arial" pitchFamily="34" charset="0"/>
                  </a:rPr>
                  <a:t> x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i="1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1</m:t>
                        </m:r>
                      </m:num>
                      <m:den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x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i="1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800" i="1">
                            <a:latin typeface="Cambria Math" panose="02040503050406030204" pitchFamily="18" charset="0"/>
                            <a:cs typeface="Arial" pitchFamily="34" charset="0"/>
                          </a:rPr>
                          <m:t>5</m:t>
                        </m:r>
                      </m:num>
                      <m:den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8</m:t>
                        </m:r>
                      </m:den>
                    </m:f>
                  </m:oMath>
                </a14:m>
                <a:r>
                  <a:rPr lang="en-US" sz="4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+</a:t>
                </a:r>
                <a:r>
                  <a:rPr lang="en-US" sz="4000" dirty="0" smtClean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i="1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800" i="1">
                            <a:latin typeface="Cambria Math" panose="02040503050406030204" pitchFamily="18" charset="0"/>
                            <a:cs typeface="Arial" pitchFamily="34" charset="0"/>
                          </a:rPr>
                          <m:t>1</m:t>
                        </m:r>
                      </m:num>
                      <m:den>
                        <m:r>
                          <a:rPr lang="en-US" sz="4800" i="1">
                            <a:latin typeface="Cambria Math" panose="02040503050406030204" pitchFamily="18" charset="0"/>
                            <a:cs typeface="Arial" pitchFamily="34" charset="0"/>
                          </a:rPr>
                          <m:t>4</m:t>
                        </m:r>
                      </m:den>
                    </m:f>
                  </m:oMath>
                </a14:m>
                <a:endParaRPr lang="ru-RU" sz="4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98108" y="3436219"/>
                <a:ext cx="3834510" cy="1152495"/>
              </a:xfrm>
              <a:prstGeom prst="rect">
                <a:avLst/>
              </a:prstGeom>
              <a:blipFill rotWithShape="0">
                <a:blip r:embed="rId4"/>
                <a:stretch>
                  <a:fillRect b="-1164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3644469" y="4599976"/>
                <a:ext cx="1862532" cy="9653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400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14</m:t>
                        </m:r>
                      </m:num>
                      <m:den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15</m:t>
                        </m:r>
                      </m:den>
                    </m:f>
                  </m:oMath>
                </a14:m>
                <a:r>
                  <a:rPr lang="en-US" sz="3600" dirty="0" smtClean="0">
                    <a:latin typeface="Arial" pitchFamily="34" charset="0"/>
                    <a:cs typeface="Arial" pitchFamily="34" charset="0"/>
                  </a:rPr>
                  <a:t> x =</a:t>
                </a:r>
                <a:endParaRPr lang="ru-RU" sz="4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44469" y="4599976"/>
                <a:ext cx="1862532" cy="965392"/>
              </a:xfrm>
              <a:prstGeom prst="rect">
                <a:avLst/>
              </a:prstGeom>
              <a:blipFill rotWithShape="0">
                <a:blip r:embed="rId5"/>
                <a:stretch>
                  <a:fillRect b="-696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1" name="Прямая соединительная линия 20"/>
          <p:cNvCxnSpPr/>
          <p:nvPr/>
        </p:nvCxnSpPr>
        <p:spPr>
          <a:xfrm flipV="1">
            <a:off x="3025938" y="3325747"/>
            <a:ext cx="422534" cy="410401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 flipV="1">
            <a:off x="4250074" y="3312418"/>
            <a:ext cx="422534" cy="410401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Прямоугольник 22"/>
          <p:cNvSpPr/>
          <p:nvPr/>
        </p:nvSpPr>
        <p:spPr>
          <a:xfrm>
            <a:off x="2910442" y="3149238"/>
            <a:ext cx="394014" cy="52322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dirty="0"/>
              <a:t>3</a:t>
            </a:r>
            <a:endParaRPr lang="ru-RU" sz="2800" dirty="0"/>
          </a:p>
        </p:txBody>
      </p:sp>
      <p:sp>
        <p:nvSpPr>
          <p:cNvPr id="29" name="Прямоугольник 28"/>
          <p:cNvSpPr/>
          <p:nvPr/>
        </p:nvSpPr>
        <p:spPr>
          <a:xfrm>
            <a:off x="4062570" y="3175019"/>
            <a:ext cx="394014" cy="52322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dirty="0" smtClean="0"/>
              <a:t>5</a:t>
            </a:r>
            <a:endParaRPr lang="ru-RU" sz="2800" dirty="0"/>
          </a:p>
        </p:txBody>
      </p:sp>
      <p:cxnSp>
        <p:nvCxnSpPr>
          <p:cNvPr id="30" name="Прямая соединительная линия 29"/>
          <p:cNvCxnSpPr/>
          <p:nvPr/>
        </p:nvCxnSpPr>
        <p:spPr>
          <a:xfrm flipV="1">
            <a:off x="6363460" y="3295106"/>
            <a:ext cx="422534" cy="410401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Прямоугольник 30"/>
          <p:cNvSpPr/>
          <p:nvPr/>
        </p:nvSpPr>
        <p:spPr>
          <a:xfrm>
            <a:off x="6204752" y="3149238"/>
            <a:ext cx="394014" cy="52322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dirty="0" smtClean="0"/>
              <a:t>2</a:t>
            </a:r>
            <a:endParaRPr lang="ru-RU" sz="2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4911425" y="4579169"/>
                <a:ext cx="465191" cy="89896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800" i="1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2800" i="1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7</m:t>
                          </m:r>
                        </m:num>
                        <m:den>
                          <m:r>
                            <a:rPr lang="en-US" sz="2800" i="1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8</m:t>
                          </m:r>
                        </m:den>
                      </m:f>
                    </m:oMath>
                  </m:oMathPara>
                </a14:m>
                <a:endParaRPr lang="ru-RU" sz="3200" dirty="0"/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11425" y="4579169"/>
                <a:ext cx="465191" cy="898964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2736004" y="5826783"/>
                <a:ext cx="2496887" cy="105259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600" dirty="0" smtClean="0">
                    <a:latin typeface="Arial" pitchFamily="34" charset="0"/>
                    <a:cs typeface="Arial" pitchFamily="34" charset="0"/>
                  </a:rPr>
                  <a:t>x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i="1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7</m:t>
                        </m:r>
                      </m:num>
                      <m:den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8</m:t>
                        </m:r>
                      </m:den>
                    </m:f>
                  </m:oMath>
                </a14:m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i="1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14</m:t>
                        </m:r>
                      </m:num>
                      <m:den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15</m:t>
                        </m:r>
                      </m:den>
                    </m:f>
                  </m:oMath>
                </a14:m>
                <a:endParaRPr lang="ru-RU" sz="4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36004" y="5826783"/>
                <a:ext cx="2496887" cy="1052596"/>
              </a:xfrm>
              <a:prstGeom prst="rect">
                <a:avLst/>
              </a:prstGeom>
              <a:blipFill rotWithShape="0">
                <a:blip r:embed="rId7"/>
                <a:stretch>
                  <a:fillRect l="-7579" b="-346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4672608" y="5869197"/>
                <a:ext cx="1704313" cy="97161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000" dirty="0" smtClean="0">
                    <a:latin typeface="Arial" pitchFamily="34" charset="0"/>
                    <a:cs typeface="Arial" pitchFamily="34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000" i="1">
                            <a:latin typeface="Cambria Math" panose="02040503050406030204" pitchFamily="18" charset="0"/>
                            <a:cs typeface="Arial" pitchFamily="34" charset="0"/>
                          </a:rPr>
                          <m:t>7</m:t>
                        </m:r>
                      </m:num>
                      <m:den>
                        <m:r>
                          <a:rPr lang="en-US" sz="4000" i="1">
                            <a:latin typeface="Cambria Math" panose="02040503050406030204" pitchFamily="18" charset="0"/>
                            <a:cs typeface="Arial" pitchFamily="34" charset="0"/>
                          </a:rPr>
                          <m:t>8</m:t>
                        </m:r>
                      </m:den>
                    </m:f>
                  </m:oMath>
                </a14:m>
                <a:r>
                  <a:rPr lang="en-US" sz="40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4000" dirty="0" smtClean="0">
                    <a:latin typeface="Arial" pitchFamily="34" charset="0"/>
                    <a:cs typeface="Arial" pitchFamily="34" charset="0"/>
                  </a:rPr>
                  <a:t>∙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000" i="1">
                            <a:latin typeface="Cambria Math" panose="02040503050406030204" pitchFamily="18" charset="0"/>
                            <a:cs typeface="Arial" pitchFamily="34" charset="0"/>
                          </a:rPr>
                          <m:t>1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5</m:t>
                        </m:r>
                      </m:num>
                      <m:den>
                        <m:r>
                          <a:rPr lang="en-US" sz="4000" i="1">
                            <a:latin typeface="Cambria Math" panose="02040503050406030204" pitchFamily="18" charset="0"/>
                            <a:cs typeface="Arial" pitchFamily="34" charset="0"/>
                          </a:rPr>
                          <m:t>1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4</m:t>
                        </m:r>
                      </m:den>
                    </m:f>
                  </m:oMath>
                </a14:m>
                <a:endParaRPr lang="ru-RU" sz="4000" dirty="0"/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2608" y="5869197"/>
                <a:ext cx="1704313" cy="971613"/>
              </a:xfrm>
              <a:prstGeom prst="rect">
                <a:avLst/>
              </a:prstGeom>
              <a:blipFill rotWithShape="0">
                <a:blip r:embed="rId8"/>
                <a:stretch>
                  <a:fillRect l="-12903" b="-1132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6287752" y="5774333"/>
                <a:ext cx="1153073" cy="102752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 panose="02040503050406030204" pitchFamily="18" charset="0"/>
                          <a:cs typeface="Arial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3200" i="1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3200" b="0" i="1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15</m:t>
                          </m:r>
                        </m:num>
                        <m:den>
                          <m:r>
                            <a:rPr lang="en-US" sz="3200" b="0" i="1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16</m:t>
                          </m:r>
                        </m:den>
                      </m:f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87752" y="5774333"/>
                <a:ext cx="1153073" cy="1027525"/>
              </a:xfrm>
              <a:prstGeom prst="rect">
                <a:avLst/>
              </a:prstGeom>
              <a:blipFill rotWithShape="0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3" name="Прямая соединительная линия 32"/>
          <p:cNvCxnSpPr/>
          <p:nvPr/>
        </p:nvCxnSpPr>
        <p:spPr>
          <a:xfrm flipV="1">
            <a:off x="5117475" y="5852564"/>
            <a:ext cx="497475" cy="410401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/>
          <p:nvPr/>
        </p:nvCxnSpPr>
        <p:spPr>
          <a:xfrm flipV="1">
            <a:off x="5842468" y="6447403"/>
            <a:ext cx="497475" cy="410401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Прямоугольник 34"/>
          <p:cNvSpPr/>
          <p:nvPr/>
        </p:nvSpPr>
        <p:spPr>
          <a:xfrm>
            <a:off x="4911425" y="5621731"/>
            <a:ext cx="394014" cy="461665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 smtClean="0"/>
              <a:t>1</a:t>
            </a:r>
            <a:endParaRPr lang="ru-RU" sz="2400" dirty="0"/>
          </a:p>
        </p:txBody>
      </p:sp>
      <p:sp>
        <p:nvSpPr>
          <p:cNvPr id="36" name="Прямоугольник 35"/>
          <p:cNvSpPr/>
          <p:nvPr/>
        </p:nvSpPr>
        <p:spPr>
          <a:xfrm>
            <a:off x="6236465" y="6535857"/>
            <a:ext cx="394014" cy="461665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 smtClean="0"/>
              <a:t>2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8567306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5" grpId="0"/>
      <p:bldP spid="18" grpId="0"/>
      <p:bldP spid="20" grpId="0"/>
      <p:bldP spid="23" grpId="0"/>
      <p:bldP spid="29" grpId="0"/>
      <p:bldP spid="31" grpId="0"/>
      <p:bldP spid="4" grpId="0"/>
      <p:bldP spid="32" grpId="0"/>
      <p:bldP spid="6" grpId="0"/>
      <p:bldP spid="7" grpId="0"/>
      <p:bldP spid="35" grpId="0"/>
      <p:bldP spid="3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5320680" y="1163673"/>
                <a:ext cx="6321058" cy="114063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480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1</m:t>
                        </m:r>
                      </m:num>
                      <m:den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4000" dirty="0" smtClean="0">
                    <a:latin typeface="Arial" pitchFamily="34" charset="0"/>
                    <a:cs typeface="Arial" pitchFamily="34" charset="0"/>
                  </a:rPr>
                  <a:t>(4x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i="1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2</m:t>
                        </m:r>
                      </m:num>
                      <m:den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)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i="1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1</m:t>
                        </m:r>
                      </m:num>
                      <m:den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(2 + 6x) = 0</a:t>
                </a: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20680" y="1163673"/>
                <a:ext cx="6321058" cy="1140633"/>
              </a:xfrm>
              <a:prstGeom prst="rect">
                <a:avLst/>
              </a:prstGeom>
              <a:blipFill rotWithShape="0">
                <a:blip r:embed="rId2"/>
                <a:stretch>
                  <a:fillRect b="-481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TextBox 23"/>
          <p:cNvSpPr txBox="1"/>
          <p:nvPr/>
        </p:nvSpPr>
        <p:spPr>
          <a:xfrm>
            <a:off x="187754" y="231458"/>
            <a:ext cx="1247774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2- </a:t>
            </a:r>
            <a:r>
              <a:rPr lang="en-US" sz="48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misol</a:t>
            </a:r>
            <a:endParaRPr lang="ru-RU" sz="4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471839" y="2306017"/>
            <a:ext cx="286199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Yechish</a:t>
            </a:r>
            <a:r>
              <a:rPr lang="en-US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</a:t>
            </a:r>
            <a:endParaRPr lang="ru-RU" sz="4000" b="1" dirty="0">
              <a:solidFill>
                <a:schemeClr val="tx2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4885188" y="5887403"/>
                <a:ext cx="2259327" cy="1052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000" dirty="0" smtClean="0">
                    <a:latin typeface="Arial" pitchFamily="34" charset="0"/>
                    <a:cs typeface="Arial" pitchFamily="34" charset="0"/>
                  </a:rPr>
                  <a:t>x = -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1</m:t>
                        </m:r>
                      </m:num>
                      <m:den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4</m:t>
                        </m:r>
                      </m:den>
                    </m:f>
                  </m:oMath>
                </a14:m>
                <a:endParaRPr lang="ru-RU" sz="4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85188" y="5887403"/>
                <a:ext cx="2259327" cy="1052660"/>
              </a:xfrm>
              <a:prstGeom prst="rect">
                <a:avLst/>
              </a:prstGeom>
              <a:blipFill rotWithShape="0">
                <a:blip r:embed="rId3"/>
                <a:stretch>
                  <a:fillRect l="-9434" b="-814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Прямоугольник 1"/>
          <p:cNvSpPr/>
          <p:nvPr/>
        </p:nvSpPr>
        <p:spPr>
          <a:xfrm>
            <a:off x="471839" y="1337933"/>
            <a:ext cx="439107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Tenglamani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yeching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: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3160440" y="2259742"/>
                <a:ext cx="6321058" cy="114063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480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1</m:t>
                        </m:r>
                      </m:num>
                      <m:den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4000" dirty="0" smtClean="0">
                    <a:latin typeface="Arial" pitchFamily="34" charset="0"/>
                    <a:cs typeface="Arial" pitchFamily="34" charset="0"/>
                  </a:rPr>
                  <a:t>(4x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i="1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2</m:t>
                        </m:r>
                      </m:num>
                      <m:den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)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i="1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1</m:t>
                        </m:r>
                      </m:num>
                      <m:den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(2 + 6x) = 0</a:t>
                </a: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60440" y="2259742"/>
                <a:ext cx="6321058" cy="1140633"/>
              </a:xfrm>
              <a:prstGeom prst="rect">
                <a:avLst/>
              </a:prstGeom>
              <a:blipFill rotWithShape="0">
                <a:blip r:embed="rId4"/>
                <a:stretch>
                  <a:fillRect b="-481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3160440" y="3388824"/>
                <a:ext cx="1847774" cy="114063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000" dirty="0" smtClean="0">
                    <a:latin typeface="Arial" pitchFamily="34" charset="0"/>
                    <a:cs typeface="Arial" pitchFamily="34" charset="0"/>
                  </a:rPr>
                  <a:t>2x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i="1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1</m:t>
                        </m:r>
                      </m:num>
                      <m:den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3</m:t>
                        </m:r>
                      </m:den>
                    </m:f>
                  </m:oMath>
                </a14:m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60440" y="3388824"/>
                <a:ext cx="1847774" cy="1140633"/>
              </a:xfrm>
              <a:prstGeom prst="rect">
                <a:avLst/>
              </a:prstGeom>
              <a:blipFill rotWithShape="0">
                <a:blip r:embed="rId5"/>
                <a:stretch>
                  <a:fillRect l="-11513" b="-481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/>
          <p:cNvSpPr txBox="1"/>
          <p:nvPr/>
        </p:nvSpPr>
        <p:spPr>
          <a:xfrm>
            <a:off x="4324392" y="4529457"/>
            <a:ext cx="290661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Arial" pitchFamily="34" charset="0"/>
                <a:cs typeface="Arial" pitchFamily="34" charset="0"/>
              </a:rPr>
              <a:t>4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x + 1 = 0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609759" y="5179517"/>
            <a:ext cx="216289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Arial" pitchFamily="34" charset="0"/>
                <a:cs typeface="Arial" pitchFamily="34" charset="0"/>
              </a:rPr>
              <a:t>4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x = - 1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492977" y="3464043"/>
                <a:ext cx="1459054" cy="104842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440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400" i="1">
                            <a:latin typeface="Cambria Math" panose="02040503050406030204" pitchFamily="18" charset="0"/>
                            <a:cs typeface="Arial" pitchFamily="34" charset="0"/>
                          </a:rPr>
                          <m:t>1</m:t>
                        </m:r>
                      </m:num>
                      <m:den>
                        <m:r>
                          <a:rPr lang="en-US" sz="4400" i="1">
                            <a:latin typeface="Cambria Math" panose="02040503050406030204" pitchFamily="18" charset="0"/>
                            <a:cs typeface="Arial" pitchFamily="34" charset="0"/>
                          </a:rPr>
                          <m:t>2</m:t>
                        </m:r>
                      </m:den>
                    </m:f>
                    <m:r>
                      <a:rPr lang="en-US" sz="4400" b="0" i="1" smtClean="0">
                        <a:latin typeface="Cambria Math" panose="02040503050406030204" pitchFamily="18" charset="0"/>
                        <a:cs typeface="Arial" pitchFamily="34" charset="0"/>
                      </a:rPr>
                      <m:t> </m:t>
                    </m:r>
                  </m:oMath>
                </a14:m>
                <a:r>
                  <a:rPr lang="en-US" sz="3600" dirty="0" smtClean="0">
                    <a:latin typeface="Arial" pitchFamily="34" charset="0"/>
                    <a:cs typeface="Arial" pitchFamily="34" charset="0"/>
                  </a:rPr>
                  <a:t>∙ 4 =</a:t>
                </a:r>
                <a:endParaRPr lang="ru-RU" dirty="0"/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2977" y="3464043"/>
                <a:ext cx="1459054" cy="1048429"/>
              </a:xfrm>
              <a:prstGeom prst="rect">
                <a:avLst/>
              </a:prstGeom>
              <a:blipFill rotWithShape="0">
                <a:blip r:embed="rId6"/>
                <a:stretch>
                  <a:fillRect r="-11715" b="-407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Прямоугольник 3"/>
          <p:cNvSpPr/>
          <p:nvPr/>
        </p:nvSpPr>
        <p:spPr>
          <a:xfrm>
            <a:off x="1878467" y="3635973"/>
            <a:ext cx="44114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>
                <a:latin typeface="Arial" pitchFamily="34" charset="0"/>
                <a:cs typeface="Arial" pitchFamily="34" charset="0"/>
              </a:rPr>
              <a:t>2</a:t>
            </a:r>
            <a:endParaRPr lang="ru-RU" sz="36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/>
              <p:cNvSpPr/>
              <p:nvPr/>
            </p:nvSpPr>
            <p:spPr>
              <a:xfrm>
                <a:off x="487367" y="4541212"/>
                <a:ext cx="1470274" cy="105323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440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400" i="1">
                            <a:latin typeface="Cambria Math" panose="02040503050406030204" pitchFamily="18" charset="0"/>
                            <a:cs typeface="Arial" pitchFamily="34" charset="0"/>
                          </a:rPr>
                          <m:t>1</m:t>
                        </m:r>
                      </m:num>
                      <m:den>
                        <m:r>
                          <a:rPr lang="en-US" sz="4400" i="1">
                            <a:latin typeface="Cambria Math" panose="02040503050406030204" pitchFamily="18" charset="0"/>
                            <a:cs typeface="Arial" pitchFamily="34" charset="0"/>
                          </a:rPr>
                          <m:t>2</m:t>
                        </m:r>
                      </m:den>
                    </m:f>
                    <m:r>
                      <a:rPr lang="en-US" sz="4400" b="0" i="1" smtClean="0">
                        <a:latin typeface="Cambria Math" panose="02040503050406030204" pitchFamily="18" charset="0"/>
                        <a:cs typeface="Arial" pitchFamily="34" charset="0"/>
                      </a:rPr>
                      <m:t> </m:t>
                    </m:r>
                  </m:oMath>
                </a14:m>
                <a:r>
                  <a:rPr lang="en-US" sz="4000" dirty="0" smtClean="0">
                    <a:latin typeface="Arial" pitchFamily="34" charset="0"/>
                    <a:cs typeface="Arial" pitchFamily="34" charset="0"/>
                  </a:rPr>
                  <a:t>∙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i="1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400" i="1">
                            <a:latin typeface="Cambria Math" panose="02040503050406030204" pitchFamily="18" charset="0"/>
                            <a:cs typeface="Arial" pitchFamily="34" charset="0"/>
                          </a:rPr>
                          <m:t>2</m:t>
                        </m:r>
                      </m:num>
                      <m:den>
                        <m:r>
                          <a:rPr lang="en-US" sz="4400" i="1">
                            <a:latin typeface="Cambria Math" panose="02040503050406030204" pitchFamily="18" charset="0"/>
                            <a:cs typeface="Arial" pitchFamily="34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sz="3600" dirty="0" smtClean="0">
                    <a:latin typeface="Arial" pitchFamily="34" charset="0"/>
                    <a:cs typeface="Arial" pitchFamily="34" charset="0"/>
                  </a:rPr>
                  <a:t> =</a:t>
                </a:r>
                <a:endParaRPr lang="ru-RU" dirty="0"/>
              </a:p>
            </p:txBody>
          </p:sp>
        </mc:Choice>
        <mc:Fallback xmlns=""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7367" y="4541212"/>
                <a:ext cx="1470274" cy="1053237"/>
              </a:xfrm>
              <a:prstGeom prst="rect">
                <a:avLst/>
              </a:prstGeom>
              <a:blipFill rotWithShape="0">
                <a:blip r:embed="rId7"/>
                <a:stretch>
                  <a:fillRect r="-11618" b="-751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1798688" y="4571915"/>
                <a:ext cx="505267" cy="101752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200" i="1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3200" b="0" i="1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</m:t>
                          </m:r>
                        </m:num>
                        <m:den>
                          <m:r>
                            <a:rPr lang="en-US" sz="3200" i="1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ru-RU" sz="3200" dirty="0"/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8688" y="4571915"/>
                <a:ext cx="505267" cy="1017523"/>
              </a:xfrm>
              <a:prstGeom prst="rect">
                <a:avLst/>
              </a:prstGeom>
              <a:blipFill rotWithShape="0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Прямоугольник 15"/>
              <p:cNvSpPr/>
              <p:nvPr/>
            </p:nvSpPr>
            <p:spPr>
              <a:xfrm>
                <a:off x="9690451" y="3616268"/>
                <a:ext cx="1459054" cy="105182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440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400" i="1">
                            <a:latin typeface="Cambria Math" panose="02040503050406030204" pitchFamily="18" charset="0"/>
                            <a:cs typeface="Arial" pitchFamily="34" charset="0"/>
                          </a:rPr>
                          <m:t>1</m:t>
                        </m:r>
                      </m:num>
                      <m:den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3</m:t>
                        </m:r>
                      </m:den>
                    </m:f>
                    <m:r>
                      <a:rPr lang="en-US" sz="4400" b="0" i="1" smtClean="0">
                        <a:latin typeface="Cambria Math" panose="02040503050406030204" pitchFamily="18" charset="0"/>
                        <a:cs typeface="Arial" pitchFamily="34" charset="0"/>
                      </a:rPr>
                      <m:t> </m:t>
                    </m:r>
                  </m:oMath>
                </a14:m>
                <a:r>
                  <a:rPr lang="en-US" sz="3600" dirty="0" smtClean="0">
                    <a:latin typeface="Arial" pitchFamily="34" charset="0"/>
                    <a:cs typeface="Arial" pitchFamily="34" charset="0"/>
                  </a:rPr>
                  <a:t>∙ 2 =</a:t>
                </a:r>
                <a:endParaRPr lang="ru-RU" dirty="0"/>
              </a:p>
            </p:txBody>
          </p:sp>
        </mc:Choice>
        <mc:Fallback xmlns="">
          <p:sp>
            <p:nvSpPr>
              <p:cNvPr id="16" name="Прямоугольник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90451" y="3616268"/>
                <a:ext cx="1459054" cy="1051826"/>
              </a:xfrm>
              <a:prstGeom prst="rect">
                <a:avLst/>
              </a:prstGeom>
              <a:blipFill rotWithShape="0">
                <a:blip r:embed="rId9"/>
                <a:stretch>
                  <a:fillRect r="-11715" b="-346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Прямоугольник 17"/>
              <p:cNvSpPr/>
              <p:nvPr/>
            </p:nvSpPr>
            <p:spPr>
              <a:xfrm>
                <a:off x="9764386" y="4697206"/>
                <a:ext cx="1451038" cy="96462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400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000" i="1">
                            <a:latin typeface="Cambria Math" panose="02040503050406030204" pitchFamily="18" charset="0"/>
                            <a:cs typeface="Arial" pitchFamily="34" charset="0"/>
                          </a:rPr>
                          <m:t>1</m:t>
                        </m:r>
                      </m:num>
                      <m:den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3</m:t>
                        </m:r>
                      </m:den>
                    </m:f>
                    <m:r>
                      <a:rPr lang="en-US" sz="4000" b="0" i="1" smtClean="0">
                        <a:latin typeface="Cambria Math" panose="02040503050406030204" pitchFamily="18" charset="0"/>
                        <a:cs typeface="Arial" pitchFamily="34" charset="0"/>
                      </a:rPr>
                      <m:t> </m:t>
                    </m:r>
                  </m:oMath>
                </a14:m>
                <a:r>
                  <a:rPr lang="en-US" sz="3600" dirty="0" smtClean="0">
                    <a:latin typeface="Arial" pitchFamily="34" charset="0"/>
                    <a:cs typeface="Arial" pitchFamily="34" charset="0"/>
                  </a:rPr>
                  <a:t>∙ </a:t>
                </a:r>
                <a14:m>
                  <m:oMath xmlns:m="http://schemas.openxmlformats.org/officeDocument/2006/math">
                    <m:r>
                      <a:rPr lang="en-US" sz="3600" b="0" i="1" smtClean="0">
                        <a:latin typeface="Cambria Math" panose="02040503050406030204" pitchFamily="18" charset="0"/>
                        <a:cs typeface="Arial" pitchFamily="34" charset="0"/>
                      </a:rPr>
                      <m:t>6</m:t>
                    </m:r>
                  </m:oMath>
                </a14:m>
                <a:r>
                  <a:rPr lang="en-US" sz="3600" dirty="0" smtClean="0">
                    <a:latin typeface="Arial" pitchFamily="34" charset="0"/>
                    <a:cs typeface="Arial" pitchFamily="34" charset="0"/>
                  </a:rPr>
                  <a:t> =</a:t>
                </a:r>
                <a:endParaRPr lang="ru-RU" dirty="0"/>
              </a:p>
            </p:txBody>
          </p:sp>
        </mc:Choice>
        <mc:Fallback xmlns="">
          <p:sp>
            <p:nvSpPr>
              <p:cNvPr id="18" name="Прямоугольник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64386" y="4697206"/>
                <a:ext cx="1451038" cy="964623"/>
              </a:xfrm>
              <a:prstGeom prst="rect">
                <a:avLst/>
              </a:prstGeom>
              <a:blipFill rotWithShape="0">
                <a:blip r:embed="rId10"/>
                <a:stretch>
                  <a:fillRect r="-9244" b="-696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Прямоугольник 18"/>
              <p:cNvSpPr/>
              <p:nvPr/>
            </p:nvSpPr>
            <p:spPr>
              <a:xfrm>
                <a:off x="11008661" y="4856351"/>
                <a:ext cx="567784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i="1" smtClean="0">
                          <a:latin typeface="Cambria Math" panose="02040503050406030204" pitchFamily="18" charset="0"/>
                          <a:cs typeface="Arial" pitchFamily="34" charset="0"/>
                        </a:rPr>
                        <m:t>2</m:t>
                      </m:r>
                    </m:oMath>
                  </m:oMathPara>
                </a14:m>
                <a:endParaRPr lang="ru-RU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9" name="Прямоугольник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008661" y="4856351"/>
                <a:ext cx="567784" cy="646331"/>
              </a:xfrm>
              <a:prstGeom prst="rect">
                <a:avLst/>
              </a:prstGeom>
              <a:blipFill rotWithShape="0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11019387" y="3600110"/>
                <a:ext cx="505267" cy="101752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200" i="1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3200" b="0" i="1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2</m:t>
                          </m:r>
                        </m:num>
                        <m:den>
                          <m:r>
                            <a:rPr lang="en-US" sz="3200" i="1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ru-RU" sz="3600" dirty="0"/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019387" y="3600110"/>
                <a:ext cx="505267" cy="1017523"/>
              </a:xfrm>
              <a:prstGeom prst="rect">
                <a:avLst/>
              </a:prstGeom>
              <a:blipFill rotWithShape="0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1" name="Прямая соединительная линия 20"/>
          <p:cNvCxnSpPr/>
          <p:nvPr/>
        </p:nvCxnSpPr>
        <p:spPr>
          <a:xfrm flipV="1">
            <a:off x="515019" y="4190803"/>
            <a:ext cx="375139" cy="335993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Прямоугольник 21"/>
          <p:cNvSpPr/>
          <p:nvPr/>
        </p:nvSpPr>
        <p:spPr>
          <a:xfrm>
            <a:off x="213535" y="4348606"/>
            <a:ext cx="394014" cy="461665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 smtClean="0"/>
              <a:t>1</a:t>
            </a:r>
            <a:endParaRPr lang="ru-RU" sz="2400" dirty="0"/>
          </a:p>
        </p:txBody>
      </p:sp>
      <p:cxnSp>
        <p:nvCxnSpPr>
          <p:cNvPr id="27" name="Прямая соединительная линия 26"/>
          <p:cNvCxnSpPr/>
          <p:nvPr/>
        </p:nvCxnSpPr>
        <p:spPr>
          <a:xfrm flipV="1">
            <a:off x="1138913" y="3854810"/>
            <a:ext cx="375139" cy="335993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Прямоугольник 28"/>
          <p:cNvSpPr/>
          <p:nvPr/>
        </p:nvSpPr>
        <p:spPr>
          <a:xfrm>
            <a:off x="1399480" y="3405140"/>
            <a:ext cx="394014" cy="461665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/>
              <a:t>2</a:t>
            </a:r>
            <a:endParaRPr lang="ru-RU" sz="2400" dirty="0"/>
          </a:p>
        </p:txBody>
      </p:sp>
      <p:cxnSp>
        <p:nvCxnSpPr>
          <p:cNvPr id="30" name="Прямая соединительная линия 29"/>
          <p:cNvCxnSpPr/>
          <p:nvPr/>
        </p:nvCxnSpPr>
        <p:spPr>
          <a:xfrm flipV="1">
            <a:off x="483022" y="5253445"/>
            <a:ext cx="375139" cy="335993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 flipV="1">
            <a:off x="1121726" y="4642274"/>
            <a:ext cx="375139" cy="335993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1496865" y="4386800"/>
            <a:ext cx="394014" cy="461665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 smtClean="0"/>
              <a:t>1</a:t>
            </a:r>
            <a:endParaRPr lang="ru-RU" sz="2400" dirty="0"/>
          </a:p>
        </p:txBody>
      </p:sp>
      <p:sp>
        <p:nvSpPr>
          <p:cNvPr id="33" name="Прямоугольник 32"/>
          <p:cNvSpPr/>
          <p:nvPr/>
        </p:nvSpPr>
        <p:spPr>
          <a:xfrm>
            <a:off x="187754" y="5358605"/>
            <a:ext cx="394014" cy="461665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 smtClean="0"/>
              <a:t>1</a:t>
            </a:r>
            <a:endParaRPr lang="ru-RU" sz="2400" dirty="0"/>
          </a:p>
        </p:txBody>
      </p:sp>
      <p:sp>
        <p:nvSpPr>
          <p:cNvPr id="34" name="Прямоугольник 33"/>
          <p:cNvSpPr/>
          <p:nvPr/>
        </p:nvSpPr>
        <p:spPr>
          <a:xfrm>
            <a:off x="9493444" y="5460108"/>
            <a:ext cx="394014" cy="461665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 smtClean="0"/>
              <a:t>1</a:t>
            </a:r>
            <a:endParaRPr lang="ru-RU" sz="2400" dirty="0"/>
          </a:p>
        </p:txBody>
      </p:sp>
      <p:cxnSp>
        <p:nvCxnSpPr>
          <p:cNvPr id="35" name="Прямая соединительная линия 34"/>
          <p:cNvCxnSpPr/>
          <p:nvPr/>
        </p:nvCxnSpPr>
        <p:spPr>
          <a:xfrm flipV="1">
            <a:off x="9767443" y="5292111"/>
            <a:ext cx="375139" cy="335993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/>
          <p:nvPr/>
        </p:nvCxnSpPr>
        <p:spPr>
          <a:xfrm flipV="1">
            <a:off x="10388052" y="5022612"/>
            <a:ext cx="375139" cy="335993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Прямоугольник 36"/>
          <p:cNvSpPr/>
          <p:nvPr/>
        </p:nvSpPr>
        <p:spPr>
          <a:xfrm>
            <a:off x="10520897" y="4567234"/>
            <a:ext cx="394014" cy="461665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 smtClean="0"/>
              <a:t>2</a:t>
            </a:r>
            <a:endParaRPr lang="ru-RU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4836974" y="3388821"/>
                <a:ext cx="3026791" cy="114063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i="1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800" i="1">
                            <a:latin typeface="Cambria Math" panose="02040503050406030204" pitchFamily="18" charset="0"/>
                            <a:cs typeface="Arial" pitchFamily="34" charset="0"/>
                          </a:rPr>
                          <m:t>2</m:t>
                        </m:r>
                      </m:num>
                      <m:den>
                        <m:r>
                          <a:rPr lang="en-US" sz="4800" i="1">
                            <a:latin typeface="Cambria Math" panose="02040503050406030204" pitchFamily="18" charset="0"/>
                            <a:cs typeface="Arial" pitchFamily="34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+ 2x = 0</a:t>
                </a: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36974" y="3388821"/>
                <a:ext cx="3026791" cy="1140633"/>
              </a:xfrm>
              <a:prstGeom prst="rect">
                <a:avLst/>
              </a:prstGeom>
              <a:blipFill rotWithShape="0">
                <a:blip r:embed="rId13"/>
                <a:stretch>
                  <a:fillRect l="-7042" r="-6036" b="-481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691101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28" grpId="0"/>
      <p:bldP spid="8" grpId="0"/>
      <p:bldP spid="9" grpId="0"/>
      <p:bldP spid="10" grpId="0"/>
      <p:bldP spid="11" grpId="0"/>
      <p:bldP spid="4" grpId="0"/>
      <p:bldP spid="14" grpId="0"/>
      <p:bldP spid="5" grpId="0"/>
      <p:bldP spid="16" grpId="0"/>
      <p:bldP spid="18" grpId="0"/>
      <p:bldP spid="19" grpId="0"/>
      <p:bldP spid="6" grpId="0"/>
      <p:bldP spid="22" grpId="0"/>
      <p:bldP spid="29" grpId="0"/>
      <p:bldP spid="32" grpId="0"/>
      <p:bldP spid="33" grpId="0"/>
      <p:bldP spid="37" grpId="0"/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318725" y="1206346"/>
            <a:ext cx="12143792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dirty="0" smtClean="0">
                <a:latin typeface="Arial" pitchFamily="34" charset="0"/>
                <a:cs typeface="Arial" pitchFamily="34" charset="0"/>
              </a:rPr>
              <a:t>      Men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bir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son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o‘yladim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. Agar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uni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2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ga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ko‘paytirib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hosil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bo‘lgan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ko‘paytmani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8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ga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bo‘lib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bo‘linmaga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    20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ni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qo‘shib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yig‘indidan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15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ni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ayirsam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, 10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hosil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bo‘ladi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. Men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o‘ylagan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sonni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toping. 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87754" y="111165"/>
            <a:ext cx="12405734" cy="9247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9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5409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</a:t>
            </a:r>
            <a:endParaRPr lang="ru-RU" sz="4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12875" t="27989" r="15925" b="38995"/>
          <a:stretch/>
        </p:blipFill>
        <p:spPr>
          <a:xfrm>
            <a:off x="2245446" y="3686367"/>
            <a:ext cx="10400238" cy="271139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9485326" y="4660034"/>
            <a:ext cx="792088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25</a:t>
            </a:r>
            <a:endParaRPr lang="ru-RU" dirty="0"/>
          </a:p>
        </p:txBody>
      </p:sp>
      <p:sp>
        <p:nvSpPr>
          <p:cNvPr id="17" name="TextBox 16"/>
          <p:cNvSpPr txBox="1"/>
          <p:nvPr/>
        </p:nvSpPr>
        <p:spPr>
          <a:xfrm>
            <a:off x="7293532" y="4688609"/>
            <a:ext cx="792088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5</a:t>
            </a:r>
            <a:endParaRPr lang="ru-RU" dirty="0"/>
          </a:p>
        </p:txBody>
      </p:sp>
      <p:sp>
        <p:nvSpPr>
          <p:cNvPr id="19" name="TextBox 18"/>
          <p:cNvSpPr txBox="1"/>
          <p:nvPr/>
        </p:nvSpPr>
        <p:spPr>
          <a:xfrm>
            <a:off x="4953888" y="4695816"/>
            <a:ext cx="792088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40</a:t>
            </a:r>
            <a:endParaRPr lang="ru-RU" dirty="0"/>
          </a:p>
        </p:txBody>
      </p:sp>
      <p:sp>
        <p:nvSpPr>
          <p:cNvPr id="20" name="TextBox 19"/>
          <p:cNvSpPr txBox="1"/>
          <p:nvPr/>
        </p:nvSpPr>
        <p:spPr>
          <a:xfrm>
            <a:off x="2733468" y="4695815"/>
            <a:ext cx="792088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20</a:t>
            </a:r>
            <a:endParaRPr lang="ru-RU" dirty="0"/>
          </a:p>
        </p:txBody>
      </p:sp>
      <p:sp>
        <p:nvSpPr>
          <p:cNvPr id="21" name="TextBox 20"/>
          <p:cNvSpPr txBox="1"/>
          <p:nvPr/>
        </p:nvSpPr>
        <p:spPr>
          <a:xfrm>
            <a:off x="64938" y="4013012"/>
            <a:ext cx="224194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Yechish</a:t>
            </a:r>
            <a:r>
              <a:rPr lang="en-US" sz="36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</a:t>
            </a:r>
            <a:endParaRPr lang="ru-RU" sz="4000" b="1" dirty="0">
              <a:solidFill>
                <a:schemeClr val="tx2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84162" y="4628046"/>
            <a:ext cx="224194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1-usul</a:t>
            </a:r>
            <a:endParaRPr lang="ru-RU" sz="40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96358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7" grpId="0"/>
      <p:bldP spid="19" grpId="0"/>
      <p:bldP spid="20" grpId="0"/>
      <p:bldP spid="21" grpId="0"/>
      <p:bldP spid="2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Box 23"/>
          <p:cNvSpPr txBox="1"/>
          <p:nvPr/>
        </p:nvSpPr>
        <p:spPr>
          <a:xfrm>
            <a:off x="187754" y="111165"/>
            <a:ext cx="12405734" cy="9247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9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5409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ru-RU" sz="4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18338" y="1152178"/>
            <a:ext cx="224194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en-US" sz="36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- </a:t>
            </a:r>
            <a:r>
              <a:rPr lang="en-US" sz="3600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usul</a:t>
            </a:r>
            <a:endParaRPr lang="ru-RU" sz="4000" dirty="0">
              <a:solidFill>
                <a:schemeClr val="tx2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18338" y="1887523"/>
            <a:ext cx="1205912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O‘ylangan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son                                     x</a:t>
            </a:r>
          </a:p>
          <a:p>
            <a:r>
              <a:rPr lang="en-US" sz="3600" dirty="0" smtClean="0">
                <a:latin typeface="Arial" pitchFamily="34" charset="0"/>
                <a:cs typeface="Arial" pitchFamily="34" charset="0"/>
              </a:rPr>
              <a:t>U 2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ga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ko‘paytirildi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                             2x</a:t>
            </a:r>
          </a:p>
          <a:p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Ko‘paytma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natijasi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8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ga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bo‘lindi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         2x : 8</a:t>
            </a:r>
          </a:p>
          <a:p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Hosil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bo‘lgan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bo‘linmaga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                   2x : 8 + 20</a:t>
            </a:r>
          </a:p>
          <a:p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Hosil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bo‘lgan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yig‘indidan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15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ayirildi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   2x : 8 + 20 – 15</a:t>
            </a:r>
          </a:p>
          <a:p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ayirmada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10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hosil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bo‘ldi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               2x : 8 + 20 – 15 = 10                    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36117402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Box 23"/>
          <p:cNvSpPr txBox="1"/>
          <p:nvPr/>
        </p:nvSpPr>
        <p:spPr>
          <a:xfrm>
            <a:off x="187754" y="111165"/>
            <a:ext cx="12405734" cy="9247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9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5409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ru-RU" sz="4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18338" y="1152178"/>
            <a:ext cx="224194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en-US" sz="36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- </a:t>
            </a:r>
            <a:r>
              <a:rPr lang="en-US" sz="3600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usul</a:t>
            </a:r>
            <a:endParaRPr lang="ru-RU" sz="4000" dirty="0">
              <a:solidFill>
                <a:schemeClr val="tx2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800400" y="1440210"/>
            <a:ext cx="503535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>
                <a:latin typeface="Arial" pitchFamily="34" charset="0"/>
                <a:cs typeface="Arial" pitchFamily="34" charset="0"/>
              </a:rPr>
              <a:t>2x : 8 + 20 – 15 = 10 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512630" y="2115245"/>
            <a:ext cx="360868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>
                <a:latin typeface="Arial" pitchFamily="34" charset="0"/>
                <a:cs typeface="Arial" pitchFamily="34" charset="0"/>
              </a:rPr>
              <a:t>2x : 8 +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5 = 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10 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498593" y="2740899"/>
            <a:ext cx="348044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>
                <a:latin typeface="Arial" pitchFamily="34" charset="0"/>
                <a:cs typeface="Arial" pitchFamily="34" charset="0"/>
              </a:rPr>
              <a:t>2x : 8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= 10 - 5 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3937705" y="3343066"/>
            <a:ext cx="245291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>
                <a:latin typeface="Arial" pitchFamily="34" charset="0"/>
                <a:cs typeface="Arial" pitchFamily="34" charset="0"/>
              </a:rPr>
              <a:t>2x : 8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= 5 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3937705" y="3944881"/>
            <a:ext cx="245291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>
                <a:latin typeface="Arial" pitchFamily="34" charset="0"/>
                <a:cs typeface="Arial" pitchFamily="34" charset="0"/>
              </a:rPr>
              <a:t>2x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= 5 ∙ 8 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4098225" y="4547048"/>
            <a:ext cx="198076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>
                <a:latin typeface="Arial" pitchFamily="34" charset="0"/>
                <a:cs typeface="Arial" pitchFamily="34" charset="0"/>
              </a:rPr>
              <a:t>2x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= 40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3952528" y="5260739"/>
            <a:ext cx="231024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x = 40 : 2</a:t>
            </a:r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4290151" y="5868711"/>
            <a:ext cx="159691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x = 20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325580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  <p:bldP spid="1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Box 23"/>
          <p:cNvSpPr txBox="1"/>
          <p:nvPr/>
        </p:nvSpPr>
        <p:spPr>
          <a:xfrm>
            <a:off x="187754" y="111165"/>
            <a:ext cx="12405734" cy="9247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9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5409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1032- masala</a:t>
            </a:r>
            <a:endParaRPr lang="ru-RU" sz="4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872408" y="1584226"/>
            <a:ext cx="647805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1) 2,5(4 - 2x) – 5(1 - 3x) = 5</a:t>
            </a:r>
            <a:endParaRPr lang="ru-RU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2895288" y="4032498"/>
            <a:ext cx="701987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3)  - (x – 5) – 1,2(5 – 4x) = 2,8</a:t>
            </a: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2872408" y="2578124"/>
                <a:ext cx="7272808" cy="114063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800" dirty="0" smtClean="0">
                    <a:cs typeface="Arial" pitchFamily="34" charset="0"/>
                  </a:rPr>
                  <a:t>2)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2</m:t>
                        </m:r>
                      </m:num>
                      <m:den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sz="4000" dirty="0" smtClean="0">
                    <a:latin typeface="Arial" pitchFamily="34" charset="0"/>
                    <a:cs typeface="Arial" pitchFamily="34" charset="0"/>
                  </a:rPr>
                  <a:t> (3x – 1) -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i="1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1</m:t>
                        </m:r>
                      </m:num>
                      <m:den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9</m:t>
                        </m:r>
                      </m:den>
                    </m:f>
                  </m:oMath>
                </a14:m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(9x - 2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i="1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1</m:t>
                        </m:r>
                      </m:num>
                      <m:den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US" sz="4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)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i="1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800" i="1">
                            <a:latin typeface="Cambria Math" panose="02040503050406030204" pitchFamily="18" charset="0"/>
                            <a:cs typeface="Arial" pitchFamily="34" charset="0"/>
                          </a:rPr>
                          <m:t>1</m:t>
                        </m:r>
                      </m:num>
                      <m:den>
                        <m:r>
                          <a:rPr lang="en-US" sz="4800" i="1">
                            <a:latin typeface="Cambria Math" panose="02040503050406030204" pitchFamily="18" charset="0"/>
                            <a:cs typeface="Arial" pitchFamily="34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US" sz="4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4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72408" y="2578124"/>
                <a:ext cx="7272808" cy="1140633"/>
              </a:xfrm>
              <a:prstGeom prst="rect">
                <a:avLst/>
              </a:prstGeom>
              <a:blipFill rotWithShape="0">
                <a:blip r:embed="rId2"/>
                <a:stretch>
                  <a:fillRect l="-3772" t="-1070" b="-1443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2864741" y="5054125"/>
                <a:ext cx="7272808" cy="114063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400" dirty="0" smtClean="0">
                    <a:cs typeface="Arial" pitchFamily="34" charset="0"/>
                  </a:rPr>
                  <a:t>4) </a:t>
                </a:r>
                <a:r>
                  <a:rPr lang="en-US" sz="4800" dirty="0" smtClean="0">
                    <a:cs typeface="Arial" pitchFamily="34" charset="0"/>
                  </a:rPr>
                  <a:t>-1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1</m:t>
                        </m:r>
                      </m:num>
                      <m:den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sz="4000" dirty="0" smtClean="0">
                    <a:latin typeface="Arial" pitchFamily="34" charset="0"/>
                    <a:cs typeface="Arial" pitchFamily="34" charset="0"/>
                  </a:rPr>
                  <a:t> (x – 3) -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i="1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2</m:t>
                        </m:r>
                      </m:num>
                      <m:den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(x + 1,5</a:t>
                </a:r>
                <a:r>
                  <a:rPr lang="en-US" sz="4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) = </a:t>
                </a:r>
                <a:r>
                  <a:rPr lang="en-US" sz="4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5</a:t>
                </a:r>
                <a:endParaRPr lang="ru-RU" sz="4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64741" y="5054125"/>
                <a:ext cx="7272808" cy="1140633"/>
              </a:xfrm>
              <a:prstGeom prst="rect">
                <a:avLst/>
              </a:prstGeom>
              <a:blipFill rotWithShape="0">
                <a:blip r:embed="rId3"/>
                <a:stretch>
                  <a:fillRect l="-3437" t="-1070" b="-1443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Стрелка углом вверх 1"/>
          <p:cNvSpPr/>
          <p:nvPr/>
        </p:nvSpPr>
        <p:spPr>
          <a:xfrm>
            <a:off x="187754" y="170192"/>
            <a:ext cx="380398" cy="285453"/>
          </a:xfrm>
          <a:prstGeom prst="bentUpArrow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5464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280120" y="288082"/>
            <a:ext cx="12498064" cy="596958"/>
          </a:xfrm>
        </p:spPr>
        <p:txBody>
          <a:bodyPr/>
          <a:lstStyle/>
          <a:p>
            <a:pPr algn="ctr"/>
            <a:r>
              <a:rPr lang="en-US" sz="3879" b="1" dirty="0"/>
              <a:t>MUSTAQIL  BAJARISH  UCHUN  TOPSHIRIQLAR:</a:t>
            </a:r>
            <a:endParaRPr lang="ru-RU" sz="3879" b="1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712168" y="1440210"/>
            <a:ext cx="11737304" cy="2215991"/>
          </a:xfrm>
        </p:spPr>
        <p:txBody>
          <a:bodyPr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  </a:t>
            </a:r>
            <a:r>
              <a:rPr lang="en-US" sz="4800" b="1" dirty="0" err="1">
                <a:solidFill>
                  <a:schemeClr val="tx1"/>
                </a:solidFill>
              </a:rPr>
              <a:t>Darslikning</a:t>
            </a:r>
            <a:r>
              <a:rPr lang="en-US" sz="4800" b="1" dirty="0">
                <a:solidFill>
                  <a:schemeClr val="tx1"/>
                </a:solidFill>
              </a:rPr>
              <a:t> </a:t>
            </a:r>
            <a:r>
              <a:rPr lang="en-US" sz="4800" b="1" dirty="0" smtClean="0">
                <a:solidFill>
                  <a:schemeClr val="tx1"/>
                </a:solidFill>
              </a:rPr>
              <a:t>195- </a:t>
            </a:r>
            <a:r>
              <a:rPr lang="en-US" sz="4800" b="1" dirty="0" err="1">
                <a:solidFill>
                  <a:schemeClr val="tx1"/>
                </a:solidFill>
              </a:rPr>
              <a:t>betidagi</a:t>
            </a:r>
            <a:r>
              <a:rPr lang="ru-RU" sz="4800" b="1" dirty="0">
                <a:solidFill>
                  <a:schemeClr val="tx1"/>
                </a:solidFill>
              </a:rPr>
              <a:t> </a:t>
            </a:r>
            <a:r>
              <a:rPr lang="en-US" sz="4800" b="1" dirty="0">
                <a:solidFill>
                  <a:schemeClr val="tx1"/>
                </a:solidFill>
              </a:rPr>
              <a:t>   </a:t>
            </a:r>
          </a:p>
          <a:p>
            <a:pPr algn="ctr"/>
            <a:r>
              <a:rPr lang="en-US" sz="4800" b="1" dirty="0" smtClean="0">
                <a:solidFill>
                  <a:schemeClr val="tx1"/>
                </a:solidFill>
              </a:rPr>
              <a:t>1041-, 1042-, 1043-, 1044- </a:t>
            </a:r>
            <a:r>
              <a:rPr lang="en-US" sz="4800" b="1" dirty="0" err="1" smtClean="0">
                <a:solidFill>
                  <a:schemeClr val="tx1"/>
                </a:solidFill>
              </a:rPr>
              <a:t>masalalarni</a:t>
            </a:r>
            <a:endParaRPr lang="en-US" sz="4800" b="1" dirty="0">
              <a:solidFill>
                <a:schemeClr val="tx1"/>
              </a:solidFill>
            </a:endParaRPr>
          </a:p>
          <a:p>
            <a:pPr algn="ctr"/>
            <a:r>
              <a:rPr lang="en-US" sz="4800" b="1" dirty="0" err="1">
                <a:solidFill>
                  <a:schemeClr val="tx1"/>
                </a:solidFill>
              </a:rPr>
              <a:t>yeching</a:t>
            </a:r>
            <a:r>
              <a:rPr lang="ru-RU" sz="4800" b="1" dirty="0">
                <a:solidFill>
                  <a:schemeClr val="tx1"/>
                </a:solidFill>
              </a:rPr>
              <a:t>.</a:t>
            </a:r>
            <a:r>
              <a:rPr lang="en-US" sz="4800" b="1" dirty="0">
                <a:solidFill>
                  <a:schemeClr val="tx1"/>
                </a:solidFill>
              </a:rPr>
              <a:t> </a:t>
            </a:r>
            <a:endParaRPr lang="ru-RU" sz="4800" b="1" dirty="0">
              <a:solidFill>
                <a:schemeClr val="tx1"/>
              </a:solidFill>
            </a:endParaRPr>
          </a:p>
        </p:txBody>
      </p:sp>
      <p:pic>
        <p:nvPicPr>
          <p:cNvPr id="6" name="Picture 2" descr="SMART - детский сад - Юные математики | Facebook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0400" y="4032498"/>
            <a:ext cx="3096344" cy="2558818"/>
          </a:xfrm>
          <a:prstGeom prst="rect">
            <a:avLst/>
          </a:prstGeom>
          <a:noFill/>
          <a:extLst/>
        </p:spPr>
      </p:pic>
    </p:spTree>
    <p:extLst>
      <p:ext uri="{BB962C8B-B14F-4D97-AF65-F5344CB8AC3E}">
        <p14:creationId xmlns:p14="http://schemas.microsoft.com/office/powerpoint/2010/main" val="2368961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12823</TotalTime>
  <Words>275</Words>
  <Application>Microsoft Office PowerPoint</Application>
  <PresentationFormat>Произвольный</PresentationFormat>
  <Paragraphs>78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2" baseType="lpstr">
      <vt:lpstr>Arial</vt:lpstr>
      <vt:lpstr>Calibri</vt:lpstr>
      <vt:lpstr>Cambria Math</vt:lpstr>
      <vt:lpstr>Office Theme</vt:lpstr>
      <vt:lpstr>MATEMATIKA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Sharipova Durdona</dc:creator>
  <cp:lastModifiedBy>Учетная запись Майкрософт</cp:lastModifiedBy>
  <cp:revision>757</cp:revision>
  <dcterms:created xsi:type="dcterms:W3CDTF">2020-04-09T07:32:19Z</dcterms:created>
  <dcterms:modified xsi:type="dcterms:W3CDTF">2021-01-25T05:35:14Z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