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472" r:id="rId3"/>
    <p:sldId id="476" r:id="rId4"/>
    <p:sldId id="481" r:id="rId5"/>
    <p:sldId id="482" r:id="rId6"/>
    <p:sldId id="483" r:id="rId7"/>
    <p:sldId id="484" r:id="rId8"/>
    <p:sldId id="485" r:id="rId9"/>
    <p:sldId id="470" r:id="rId10"/>
    <p:sldId id="486" r:id="rId11"/>
    <p:sldId id="479" r:id="rId12"/>
    <p:sldId id="365" r:id="rId13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24" userDrawn="1">
          <p15:clr>
            <a:srgbClr val="A4A3A4"/>
          </p15:clr>
        </p15:guide>
        <p15:guide id="5" pos="2328" userDrawn="1">
          <p15:clr>
            <a:srgbClr val="A4A3A4"/>
          </p15:clr>
        </p15:guide>
        <p15:guide id="6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A859"/>
    <a:srgbClr val="FF5050"/>
    <a:srgbClr val="D2F4FE"/>
    <a:srgbClr val="D3A31B"/>
    <a:srgbClr val="D8CA1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55" autoAdjust="0"/>
  </p:normalViewPr>
  <p:slideViewPr>
    <p:cSldViewPr>
      <p:cViewPr varScale="1">
        <p:scale>
          <a:sx n="67" d="100"/>
          <a:sy n="67" d="100"/>
        </p:scale>
        <p:origin x="648" y="78"/>
      </p:cViewPr>
      <p:guideLst>
        <p:guide orient="horz" pos="2880"/>
        <p:guide pos="2292"/>
        <p:guide orient="horz" pos="6391"/>
        <p:guide pos="4724"/>
        <p:guide pos="2328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7"/>
            <a:ext cx="8834039" cy="767582"/>
          </a:xfrm>
        </p:spPr>
        <p:txBody>
          <a:bodyPr lIns="0" tIns="0" rIns="0" bIns="0"/>
          <a:lstStyle>
            <a:lvl1pPr>
              <a:defRPr sz="4988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17" name="bg object 17"/>
          <p:cNvSpPr/>
          <p:nvPr/>
        </p:nvSpPr>
        <p:spPr>
          <a:xfrm>
            <a:off x="148422" y="157913"/>
            <a:ext cx="12546413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4" y="1599501"/>
            <a:ext cx="4050550" cy="47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7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2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3" cy="914546"/>
          </a:xfrm>
        </p:spPr>
        <p:txBody>
          <a:bodyPr lIns="0" tIns="0" rIns="0" bIns="0"/>
          <a:lstStyle>
            <a:lvl1pPr>
              <a:defRPr sz="5943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5" y="1189855"/>
            <a:ext cx="12546413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5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80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27500">
        <a:defRPr>
          <a:latin typeface="+mn-lt"/>
          <a:ea typeface="+mn-ea"/>
          <a:cs typeface="+mn-cs"/>
        </a:defRPr>
      </a:lvl2pPr>
      <a:lvl3pPr marL="2055000">
        <a:defRPr>
          <a:latin typeface="+mn-lt"/>
          <a:ea typeface="+mn-ea"/>
          <a:cs typeface="+mn-cs"/>
        </a:defRPr>
      </a:lvl3pPr>
      <a:lvl4pPr marL="3082500">
        <a:defRPr>
          <a:latin typeface="+mn-lt"/>
          <a:ea typeface="+mn-ea"/>
          <a:cs typeface="+mn-cs"/>
        </a:defRPr>
      </a:lvl4pPr>
      <a:lvl5pPr marL="4110000">
        <a:defRPr>
          <a:latin typeface="+mn-lt"/>
          <a:ea typeface="+mn-ea"/>
          <a:cs typeface="+mn-cs"/>
        </a:defRPr>
      </a:lvl5pPr>
      <a:lvl6pPr marL="5137502">
        <a:defRPr>
          <a:latin typeface="+mn-lt"/>
          <a:ea typeface="+mn-ea"/>
          <a:cs typeface="+mn-cs"/>
        </a:defRPr>
      </a:lvl6pPr>
      <a:lvl7pPr marL="6165001">
        <a:defRPr>
          <a:latin typeface="+mn-lt"/>
          <a:ea typeface="+mn-ea"/>
          <a:cs typeface="+mn-cs"/>
        </a:defRPr>
      </a:lvl7pPr>
      <a:lvl8pPr marL="7192501">
        <a:defRPr>
          <a:latin typeface="+mn-lt"/>
          <a:ea typeface="+mn-ea"/>
          <a:cs typeface="+mn-cs"/>
        </a:defRPr>
      </a:lvl8pPr>
      <a:lvl9pPr marL="82200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8929"/>
            <a:ext cx="12788912" cy="24049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8263" y="294858"/>
            <a:ext cx="7001819" cy="1208977"/>
          </a:xfrm>
          <a:prstGeom prst="rect">
            <a:avLst/>
          </a:prstGeom>
        </p:spPr>
        <p:txBody>
          <a:bodyPr vert="horz" wrap="square" lIns="0" tIns="32822" rIns="0" bIns="0" rtlCol="0">
            <a:spAutoFit/>
          </a:bodyPr>
          <a:lstStyle/>
          <a:p>
            <a:pPr marL="28542" algn="ctr">
              <a:spcBef>
                <a:spcPts val="257"/>
              </a:spcBef>
            </a:pPr>
            <a:r>
              <a:rPr lang="en-US" sz="7641" spc="12" dirty="0"/>
              <a:t>MATEMATIKA</a:t>
            </a:r>
            <a:endParaRPr lang="en-US" sz="7641" dirty="0"/>
          </a:p>
        </p:txBody>
      </p:sp>
      <p:sp>
        <p:nvSpPr>
          <p:cNvPr id="4" name="object 4"/>
          <p:cNvSpPr txBox="1"/>
          <p:nvPr/>
        </p:nvSpPr>
        <p:spPr>
          <a:xfrm>
            <a:off x="1066291" y="2717726"/>
            <a:ext cx="11231785" cy="2247695"/>
          </a:xfrm>
          <a:prstGeom prst="rect">
            <a:avLst/>
          </a:prstGeom>
        </p:spPr>
        <p:txBody>
          <a:bodyPr vert="horz" wrap="square" lIns="0" tIns="31397" rIns="0" bIns="0" rtlCol="0">
            <a:spAutoFit/>
          </a:bodyPr>
          <a:lstStyle/>
          <a:p>
            <a:pPr marL="41385" algn="ctr">
              <a:spcBef>
                <a:spcPts val="246"/>
              </a:spcBef>
            </a:pP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: BIR </a:t>
            </a:r>
            <a:r>
              <a:rPr lang="en-US" sz="4800" b="1" dirty="0" smtClean="0">
                <a:solidFill>
                  <a:srgbClr val="002060"/>
                </a:solidFill>
                <a:latin typeface="Arial"/>
                <a:cs typeface="Arial"/>
              </a:rPr>
              <a:t>NOMA’LUMLI BUTUN KOEFFITSIYENTLI CHIZIQLI TENGLAMALARNI YECHISH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9429" y="4747790"/>
            <a:ext cx="782253" cy="186656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4139"/>
          </a:p>
        </p:txBody>
      </p:sp>
      <p:grpSp>
        <p:nvGrpSpPr>
          <p:cNvPr id="7" name="object 7"/>
          <p:cNvGrpSpPr/>
          <p:nvPr/>
        </p:nvGrpSpPr>
        <p:grpSpPr>
          <a:xfrm>
            <a:off x="1041682" y="247652"/>
            <a:ext cx="11089046" cy="1276589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3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3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314611" y="304116"/>
            <a:ext cx="3133399" cy="1007328"/>
          </a:xfrm>
          <a:prstGeom prst="rect">
            <a:avLst/>
          </a:prstGeom>
        </p:spPr>
        <p:txBody>
          <a:bodyPr vert="horz" wrap="square" lIns="0" tIns="27115" rIns="0" bIns="0" rtlCol="0">
            <a:spAutoFit/>
          </a:bodyPr>
          <a:lstStyle/>
          <a:p>
            <a:pPr algn="ctr">
              <a:spcBef>
                <a:spcPts val="214"/>
              </a:spcBef>
            </a:pPr>
            <a:r>
              <a:rPr lang="en-US" sz="6368" b="1" spc="-12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670" b="1" spc="-12" dirty="0">
                <a:solidFill>
                  <a:schemeClr val="bg1"/>
                </a:solidFill>
                <a:latin typeface="Arial"/>
                <a:cs typeface="Arial"/>
              </a:rPr>
              <a:t>6- </a:t>
            </a:r>
            <a:r>
              <a:rPr sz="4670" b="1" spc="-12" dirty="0" err="1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467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45048" y="2381260"/>
            <a:ext cx="811015" cy="17996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919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331" y="1224187"/>
            <a:ext cx="7093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 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7a + 5) – 4,5a + 2,8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8646" y="2786940"/>
            <a:ext cx="7184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(2,4x – 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(– 0,5)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0,5x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646" y="4468518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3) (3b – 2)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+ 4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04856" y="1224186"/>
            <a:ext cx="60452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7a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5 – 4,5a + 2,8 =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4617" y="1884552"/>
            <a:ext cx="621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=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7a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 4,5a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–  5 + 2,8 =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44923" y="1901679"/>
            <a:ext cx="31402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2,5a – 2,2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52459" y="2804067"/>
            <a:ext cx="53527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= 1,2x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0,5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0,5x =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646" y="3627729"/>
            <a:ext cx="3326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= 0,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x 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0,5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26262" y="4463829"/>
            <a:ext cx="4834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= -15b + 10  + 4 =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94772" y="4463829"/>
            <a:ext cx="29017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-15b + 14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7956" y="5380655"/>
            <a:ext cx="4583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4) –8 (c – 3) + 9c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2608" y="5390104"/>
            <a:ext cx="42530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= –8c + 24 + 9c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52516" y="5371277"/>
            <a:ext cx="2383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= c + 24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8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32365" y="1342249"/>
            <a:ext cx="12172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1010-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36304" y="2376091"/>
            <a:ext cx="6606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1) 5(x – 1) + 7 = 3(x + 1) + 1</a:t>
            </a:r>
            <a:endParaRPr lang="ru-RU" sz="4000" dirty="0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166584" y="174546"/>
            <a:ext cx="360040" cy="288032"/>
          </a:xfrm>
          <a:prstGeom prst="bentUp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53951" y="3439801"/>
            <a:ext cx="66062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2) 2(x + 1) + 3 =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3(x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1) + 6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36304" y="4598308"/>
            <a:ext cx="6292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3) 3(3x + 5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) – 4(3x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5) = 0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36303" y="5712971"/>
            <a:ext cx="6591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7(5 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x) + 2 = 5(6 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x) + 1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030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0120" y="288082"/>
            <a:ext cx="12498064" cy="596958"/>
          </a:xfrm>
        </p:spPr>
        <p:txBody>
          <a:bodyPr/>
          <a:lstStyle/>
          <a:p>
            <a:pPr algn="ctr"/>
            <a:r>
              <a:rPr lang="en-US" sz="3879" b="1" dirty="0"/>
              <a:t>MUSTAQIL  BAJARISH  UCHUN  TOPSHIRIQLAR:</a:t>
            </a:r>
            <a:endParaRPr lang="ru-RU" sz="3879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12168" y="1296194"/>
            <a:ext cx="11233248" cy="2954655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 </a:t>
            </a:r>
            <a:r>
              <a:rPr lang="en-US" sz="4800" b="1" dirty="0" err="1">
                <a:solidFill>
                  <a:schemeClr val="tx1"/>
                </a:solidFill>
              </a:rPr>
              <a:t>Darslikning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</a:rPr>
              <a:t>191- </a:t>
            </a:r>
            <a:r>
              <a:rPr lang="en-US" sz="4800" b="1" dirty="0" err="1">
                <a:solidFill>
                  <a:schemeClr val="tx1"/>
                </a:solidFill>
              </a:rPr>
              <a:t>betidagi</a:t>
            </a:r>
            <a:r>
              <a:rPr lang="ru-RU" sz="4800" b="1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1022-, 1023-, 1024-, 1025- </a:t>
            </a:r>
            <a:r>
              <a:rPr lang="en-US" sz="4800" b="1" dirty="0" err="1" smtClean="0">
                <a:solidFill>
                  <a:schemeClr val="tx1"/>
                </a:solidFill>
              </a:rPr>
              <a:t>masalalarni</a:t>
            </a:r>
            <a:endParaRPr lang="en-US" sz="48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yeching</a:t>
            </a:r>
            <a:r>
              <a:rPr lang="ru-RU" sz="4800" b="1" dirty="0">
                <a:solidFill>
                  <a:schemeClr val="tx1"/>
                </a:solidFill>
              </a:rPr>
              <a:t>.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53375" t="13983" r="4438" b="36994"/>
          <a:stretch/>
        </p:blipFill>
        <p:spPr>
          <a:xfrm>
            <a:off x="3520480" y="3888482"/>
            <a:ext cx="4392488" cy="28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41041"/>
            <a:ext cx="13097544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 HADLAR VA ULARNI IXCHAMLASH</a:t>
            </a:r>
            <a:endParaRPr lang="ru-RU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2368" y="1324544"/>
            <a:ext cx="105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 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ifodani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soddalashtiring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0400" y="2564150"/>
            <a:ext cx="105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7313" y="1429611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Misol</a:t>
            </a:r>
            <a:r>
              <a:rPr lang="en-US" sz="4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8112" y="2564150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8378" y="3540533"/>
            <a:ext cx="105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  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     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qo‘shiluvchilar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202" y="4309974"/>
            <a:ext cx="4087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72208" y="5079415"/>
            <a:ext cx="10585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9296" y="5959902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13385" y="5913077"/>
            <a:ext cx="1345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8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8" grpId="0"/>
      <p:bldP spid="29" grpId="0"/>
      <p:bldP spid="2" grpId="0"/>
      <p:bldP spid="30" grpId="0"/>
      <p:bldP spid="3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71566" y="5256419"/>
            <a:ext cx="11954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fodani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soddalashtirish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hadlarni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ixchamlash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422" y="1293535"/>
            <a:ext cx="126506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Ifodani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unga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ko‘rinishidagi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ifoda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almashtirish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qadam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hadlarning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koeffitsiyentlari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qo‘shiladi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2-qadam: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natija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umumiy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harfiy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ko‘paytuvchiga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ko‘paytiriladi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1041"/>
            <a:ext cx="13097544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 HADLAR VA ULARNI IXCHAMLASH</a:t>
            </a:r>
            <a:endParaRPr lang="ru-RU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904856" y="2495371"/>
            <a:ext cx="4533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avslarni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ochish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1041"/>
            <a:ext cx="13097544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O‘XSHASH HADLAR VA ULARNI IXCHAMLASH</a:t>
            </a:r>
            <a:endParaRPr lang="ru-RU" sz="4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757" y="1664374"/>
            <a:ext cx="682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+b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z-Cyrl-UZ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=  a </a:t>
            </a:r>
            <a:r>
              <a:rPr lang="en-US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 c + b</a:t>
            </a:r>
            <a:r>
              <a:rPr lang="en-US" sz="4800" b="1" i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∙ </a:t>
            </a:r>
            <a:r>
              <a:rPr lang="en-US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6224" y="3509462"/>
            <a:ext cx="682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i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 c + b ∙ </a:t>
            </a:r>
            <a:r>
              <a:rPr lang="en-US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c</a:t>
            </a:r>
            <a:r>
              <a:rPr lang="uz-Cyrl-UZ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z="4800" b="1" i="1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=</a:t>
            </a:r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+b</a:t>
            </a:r>
            <a:r>
              <a:rPr lang="en-US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z-Cyrl-UZ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∙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4456" y="4513170"/>
            <a:ext cx="101857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mumiy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ko‘paytuvchini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qavsdan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tashqariga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chiqarish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44116" y="4464546"/>
            <a:ext cx="118093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Bunda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i="1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b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–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istalgan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son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116" y="139835"/>
            <a:ext cx="13097544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CHIZIQLI TENGLAMALARNI YECHISH 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63978" y="3184579"/>
            <a:ext cx="2687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= b</a:t>
            </a:r>
            <a:endParaRPr lang="ru-RU" sz="48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12" y="1289060"/>
            <a:ext cx="12025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Chiziqli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noma’lumning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darajasi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qatnashgan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err="1" smtClean="0">
                <a:latin typeface="Arial" pitchFamily="34" charset="0"/>
                <a:cs typeface="Arial" pitchFamily="34" charset="0"/>
              </a:rPr>
              <a:t>tenglamalar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4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524" y="139835"/>
            <a:ext cx="11596112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912" y="1289060"/>
            <a:ext cx="12025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3 cm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qisqa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uchinchi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tomonidan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esa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2 cm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Uchburchakning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perimetri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52 cm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bo‘lsa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tomonlari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uzunliklarini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toping.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694" y="3629366"/>
            <a:ext cx="2861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274" y="4369234"/>
            <a:ext cx="540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– x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desak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96" y="5109102"/>
            <a:ext cx="708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–  x + 3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912" y="5825676"/>
            <a:ext cx="795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– x - 2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9182" y="3597384"/>
            <a:ext cx="540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tuzamiz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9182" y="4273031"/>
            <a:ext cx="540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+ (x + 3) + (x - 2) =52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32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524" y="139835"/>
            <a:ext cx="11596112" cy="924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136" y="1296570"/>
            <a:ext cx="540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+ (x + 3) + (x - 2) =52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184" y="2049761"/>
            <a:ext cx="5406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+ x + 3 + x - 2 =52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5003" y="2704783"/>
            <a:ext cx="311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3x + 1 = 52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015" y="3503278"/>
            <a:ext cx="5570624" cy="7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3x + 1 + (-1) = 52 + (-1)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9747" y="4203606"/>
            <a:ext cx="225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3x = 51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5003" y="4925281"/>
            <a:ext cx="397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3x : 3 = 51 : 3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82146" y="5851372"/>
            <a:ext cx="225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x = 17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0905" y="1296570"/>
            <a:ext cx="514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 17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1503" y="2045981"/>
            <a:ext cx="7913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17 + 3 = 20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0813" y="2791612"/>
            <a:ext cx="7769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 7 - 2 = 15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68391" y="4680441"/>
            <a:ext cx="7616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17 cm, 20 cm, 15 cm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917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2499" y="1368202"/>
            <a:ext cx="119689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1-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Tenglamadagi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istalgan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hadni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ishorasini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qarama-qarshisiga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o‘zgartirib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qismidan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ikkinchi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qismiga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o‘tkazish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xossa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Tenglamaning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barcha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hadlarini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nolga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bo‘lmagan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songa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ko‘paytirish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yoki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mumkin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16" y="139835"/>
            <a:ext cx="1215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TENGLAMANING ASOSIY XOSSALARI 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9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32365" y="1342249"/>
            <a:ext cx="12172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Qavslarni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oching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o‘xshash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hadlarni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ixchamlang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4617" y="154518"/>
            <a:ext cx="11990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1006- masala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16224" y="2207617"/>
            <a:ext cx="7093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– 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7a + 5) – 4,5a + 2,8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81947" y="3190517"/>
            <a:ext cx="7184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)  (2,4x – 1)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(– 0,5) 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0,5x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8232" y="5464584"/>
            <a:ext cx="45833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4)  –8 (c – 3) + 9c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16224" y="4327550"/>
            <a:ext cx="5537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3)  (3b – 2)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∙ (–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+ 4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12397</TotalTime>
  <Words>658</Words>
  <Application>Microsoft Office PowerPoint</Application>
  <PresentationFormat>Произвольный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Sharipova Durdona</dc:creator>
  <cp:lastModifiedBy>Учетная запись Майкрософт</cp:lastModifiedBy>
  <cp:revision>721</cp:revision>
  <dcterms:created xsi:type="dcterms:W3CDTF">2020-04-09T07:32:19Z</dcterms:created>
  <dcterms:modified xsi:type="dcterms:W3CDTF">2021-01-25T05:44:15Z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