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461" r:id="rId3"/>
    <p:sldId id="467" r:id="rId4"/>
    <p:sldId id="468" r:id="rId5"/>
    <p:sldId id="469" r:id="rId6"/>
    <p:sldId id="470" r:id="rId7"/>
    <p:sldId id="471" r:id="rId8"/>
    <p:sldId id="449" r:id="rId9"/>
    <p:sldId id="472" r:id="rId10"/>
    <p:sldId id="365" r:id="rId11"/>
  </p:sldIdLst>
  <p:sldSz cx="12801600" cy="7200900"/>
  <p:notesSz cx="5765800" cy="3244850"/>
  <p:defaultTextStyle>
    <a:defPPr>
      <a:defRPr lang="ru-RU"/>
    </a:defPPr>
    <a:lvl1pPr marL="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52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30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45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609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763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915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7067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5220" algn="l" defTabSz="1936305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292" userDrawn="1">
          <p15:clr>
            <a:srgbClr val="A4A3A4"/>
          </p15:clr>
        </p15:guide>
        <p15:guide id="3" orient="horz" pos="6391" userDrawn="1">
          <p15:clr>
            <a:srgbClr val="A4A3A4"/>
          </p15:clr>
        </p15:guide>
        <p15:guide id="4" pos="4724" userDrawn="1">
          <p15:clr>
            <a:srgbClr val="A4A3A4"/>
          </p15:clr>
        </p15:guide>
        <p15:guide id="5" pos="2328" userDrawn="1">
          <p15:clr>
            <a:srgbClr val="A4A3A4"/>
          </p15:clr>
        </p15:guide>
        <p15:guide id="6" pos="479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0A859"/>
    <a:srgbClr val="FF5050"/>
    <a:srgbClr val="D2F4FE"/>
    <a:srgbClr val="D3A31B"/>
    <a:srgbClr val="D8CA1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67" autoAdjust="0"/>
    <p:restoredTop sz="94255" autoAdjust="0"/>
  </p:normalViewPr>
  <p:slideViewPr>
    <p:cSldViewPr>
      <p:cViewPr varScale="1">
        <p:scale>
          <a:sx n="63" d="100"/>
          <a:sy n="63" d="100"/>
        </p:scale>
        <p:origin x="852" y="78"/>
      </p:cViewPr>
      <p:guideLst>
        <p:guide orient="horz" pos="2880"/>
        <p:guide pos="2292"/>
        <p:guide orient="horz" pos="6391"/>
        <p:guide pos="4724"/>
        <p:guide pos="2328"/>
        <p:guide pos="47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350CF-C603-4114-B932-646F91D14650}" type="datetimeFigureOut">
              <a:rPr lang="ru-RU" smtClean="0"/>
              <a:pPr/>
              <a:t>25.01.2021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909EBE-9F82-4E48-A1EA-E1BF2E0BBA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046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60121" y="2232277"/>
            <a:ext cx="10881361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920241" y="4032504"/>
            <a:ext cx="8961121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7"/>
            <a:ext cx="8834039" cy="767582"/>
          </a:xfrm>
        </p:spPr>
        <p:txBody>
          <a:bodyPr lIns="0" tIns="0" rIns="0" bIns="0"/>
          <a:lstStyle>
            <a:lvl1pPr>
              <a:defRPr sz="4988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5" y="1189855"/>
            <a:ext cx="12546413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17" name="bg object 17"/>
          <p:cNvSpPr/>
          <p:nvPr/>
        </p:nvSpPr>
        <p:spPr>
          <a:xfrm>
            <a:off x="148422" y="157913"/>
            <a:ext cx="12546413" cy="952602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50874" y="1599501"/>
            <a:ext cx="4050550" cy="473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78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592825" y="1656207"/>
            <a:ext cx="556869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1/25/2021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511390" y="2344142"/>
            <a:ext cx="5821344" cy="2295551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1"/>
            <a:ext cx="3577003" cy="914546"/>
          </a:xfrm>
        </p:spPr>
        <p:txBody>
          <a:bodyPr lIns="0" tIns="0" rIns="0" bIns="0"/>
          <a:lstStyle>
            <a:lvl1pPr>
              <a:defRPr sz="5943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1/25/2021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1/25/2021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8405" y="1189855"/>
            <a:ext cx="12546413" cy="587909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12299" y="2978580"/>
            <a:ext cx="3577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983781" y="2180055"/>
            <a:ext cx="8834039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352545" y="6696836"/>
            <a:ext cx="4096512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40080" y="6696836"/>
            <a:ext cx="294436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1/25/2021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217152" y="6696836"/>
            <a:ext cx="294436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27500">
        <a:defRPr>
          <a:latin typeface="+mn-lt"/>
          <a:ea typeface="+mn-ea"/>
          <a:cs typeface="+mn-cs"/>
        </a:defRPr>
      </a:lvl2pPr>
      <a:lvl3pPr marL="2055000">
        <a:defRPr>
          <a:latin typeface="+mn-lt"/>
          <a:ea typeface="+mn-ea"/>
          <a:cs typeface="+mn-cs"/>
        </a:defRPr>
      </a:lvl3pPr>
      <a:lvl4pPr marL="3082500">
        <a:defRPr>
          <a:latin typeface="+mn-lt"/>
          <a:ea typeface="+mn-ea"/>
          <a:cs typeface="+mn-cs"/>
        </a:defRPr>
      </a:lvl4pPr>
      <a:lvl5pPr marL="4110000">
        <a:defRPr>
          <a:latin typeface="+mn-lt"/>
          <a:ea typeface="+mn-ea"/>
          <a:cs typeface="+mn-cs"/>
        </a:defRPr>
      </a:lvl5pPr>
      <a:lvl6pPr marL="5137502">
        <a:defRPr>
          <a:latin typeface="+mn-lt"/>
          <a:ea typeface="+mn-ea"/>
          <a:cs typeface="+mn-cs"/>
        </a:defRPr>
      </a:lvl6pPr>
      <a:lvl7pPr marL="6165001">
        <a:defRPr>
          <a:latin typeface="+mn-lt"/>
          <a:ea typeface="+mn-ea"/>
          <a:cs typeface="+mn-cs"/>
        </a:defRPr>
      </a:lvl7pPr>
      <a:lvl8pPr marL="7192501">
        <a:defRPr>
          <a:latin typeface="+mn-lt"/>
          <a:ea typeface="+mn-ea"/>
          <a:cs typeface="+mn-cs"/>
        </a:defRPr>
      </a:lvl8pPr>
      <a:lvl9pPr marL="8220002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27500">
        <a:defRPr>
          <a:latin typeface="+mn-lt"/>
          <a:ea typeface="+mn-ea"/>
          <a:cs typeface="+mn-cs"/>
        </a:defRPr>
      </a:lvl2pPr>
      <a:lvl3pPr marL="2055000">
        <a:defRPr>
          <a:latin typeface="+mn-lt"/>
          <a:ea typeface="+mn-ea"/>
          <a:cs typeface="+mn-cs"/>
        </a:defRPr>
      </a:lvl3pPr>
      <a:lvl4pPr marL="3082500">
        <a:defRPr>
          <a:latin typeface="+mn-lt"/>
          <a:ea typeface="+mn-ea"/>
          <a:cs typeface="+mn-cs"/>
        </a:defRPr>
      </a:lvl4pPr>
      <a:lvl5pPr marL="4110000">
        <a:defRPr>
          <a:latin typeface="+mn-lt"/>
          <a:ea typeface="+mn-ea"/>
          <a:cs typeface="+mn-cs"/>
        </a:defRPr>
      </a:lvl5pPr>
      <a:lvl6pPr marL="5137502">
        <a:defRPr>
          <a:latin typeface="+mn-lt"/>
          <a:ea typeface="+mn-ea"/>
          <a:cs typeface="+mn-cs"/>
        </a:defRPr>
      </a:lvl6pPr>
      <a:lvl7pPr marL="6165001">
        <a:defRPr>
          <a:latin typeface="+mn-lt"/>
          <a:ea typeface="+mn-ea"/>
          <a:cs typeface="+mn-cs"/>
        </a:defRPr>
      </a:lvl7pPr>
      <a:lvl8pPr marL="7192501">
        <a:defRPr>
          <a:latin typeface="+mn-lt"/>
          <a:ea typeface="+mn-ea"/>
          <a:cs typeface="+mn-cs"/>
        </a:defRPr>
      </a:lvl8pPr>
      <a:lvl9pPr marL="8220002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98929"/>
            <a:ext cx="12788912" cy="240493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228263" y="294858"/>
            <a:ext cx="7001819" cy="1208977"/>
          </a:xfrm>
          <a:prstGeom prst="rect">
            <a:avLst/>
          </a:prstGeom>
        </p:spPr>
        <p:txBody>
          <a:bodyPr vert="horz" wrap="square" lIns="0" tIns="32822" rIns="0" bIns="0" rtlCol="0">
            <a:spAutoFit/>
          </a:bodyPr>
          <a:lstStyle/>
          <a:p>
            <a:pPr marL="28542" algn="ctr">
              <a:spcBef>
                <a:spcPts val="257"/>
              </a:spcBef>
            </a:pPr>
            <a:r>
              <a:rPr lang="en-US" sz="7641" spc="12" dirty="0"/>
              <a:t>MATEMATIKA</a:t>
            </a:r>
            <a:endParaRPr lang="en-US" sz="7641" dirty="0"/>
          </a:p>
        </p:txBody>
      </p:sp>
      <p:sp>
        <p:nvSpPr>
          <p:cNvPr id="4" name="object 4"/>
          <p:cNvSpPr txBox="1"/>
          <p:nvPr/>
        </p:nvSpPr>
        <p:spPr>
          <a:xfrm>
            <a:off x="209240" y="2622117"/>
            <a:ext cx="11391947" cy="2088677"/>
          </a:xfrm>
          <a:prstGeom prst="rect">
            <a:avLst/>
          </a:prstGeom>
        </p:spPr>
        <p:txBody>
          <a:bodyPr vert="horz" wrap="square" lIns="0" tIns="31397" rIns="0" bIns="0" rtlCol="0">
            <a:spAutoFit/>
          </a:bodyPr>
          <a:lstStyle/>
          <a:p>
            <a:pPr marL="41385" algn="ctr">
              <a:spcBef>
                <a:spcPts val="246"/>
              </a:spcBef>
            </a:pPr>
            <a:r>
              <a:rPr lang="en-US" sz="6600" b="1" dirty="0">
                <a:solidFill>
                  <a:srgbClr val="002060"/>
                </a:solidFill>
                <a:latin typeface="Arial"/>
                <a:cs typeface="Arial"/>
              </a:rPr>
              <a:t>MAVZU</a:t>
            </a:r>
            <a:r>
              <a:rPr lang="en-US" sz="6600" b="1" dirty="0" smtClean="0">
                <a:solidFill>
                  <a:srgbClr val="002060"/>
                </a:solidFill>
                <a:latin typeface="Arial"/>
                <a:cs typeface="Arial"/>
              </a:rPr>
              <a:t>: QAVSLARNI </a:t>
            </a:r>
          </a:p>
          <a:p>
            <a:pPr marL="41385" algn="ctr">
              <a:spcBef>
                <a:spcPts val="246"/>
              </a:spcBef>
            </a:pPr>
            <a:r>
              <a:rPr lang="en-US" sz="6600" b="1" dirty="0" smtClean="0">
                <a:solidFill>
                  <a:srgbClr val="002060"/>
                </a:solidFill>
                <a:latin typeface="Arial"/>
                <a:cs typeface="Arial"/>
              </a:rPr>
              <a:t>OCHISH QOIDASI</a:t>
            </a:r>
            <a:endParaRPr lang="en-US" sz="72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9429" y="4747790"/>
            <a:ext cx="782253" cy="186656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4139"/>
          </a:p>
        </p:txBody>
      </p:sp>
      <p:grpSp>
        <p:nvGrpSpPr>
          <p:cNvPr id="7" name="object 7"/>
          <p:cNvGrpSpPr/>
          <p:nvPr/>
        </p:nvGrpSpPr>
        <p:grpSpPr>
          <a:xfrm>
            <a:off x="1041682" y="247652"/>
            <a:ext cx="11089046" cy="1276589"/>
            <a:chOff x="439458" y="228104"/>
            <a:chExt cx="4916283" cy="542011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4139"/>
            </a:p>
          </p:txBody>
        </p:sp>
        <p:sp>
          <p:nvSpPr>
            <p:cNvPr id="9" name="object 9"/>
            <p:cNvSpPr/>
            <p:nvPr/>
          </p:nvSpPr>
          <p:spPr>
            <a:xfrm>
              <a:off x="4285485" y="228104"/>
              <a:ext cx="1070256" cy="54201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4139"/>
            </a:p>
          </p:txBody>
        </p:sp>
        <p:sp>
          <p:nvSpPr>
            <p:cNvPr id="10" name="object 10"/>
            <p:cNvSpPr/>
            <p:nvPr/>
          </p:nvSpPr>
          <p:spPr>
            <a:xfrm>
              <a:off x="4285485" y="228104"/>
              <a:ext cx="1070256" cy="533396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4139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9314611" y="304116"/>
            <a:ext cx="3133399" cy="1007328"/>
          </a:xfrm>
          <a:prstGeom prst="rect">
            <a:avLst/>
          </a:prstGeom>
        </p:spPr>
        <p:txBody>
          <a:bodyPr vert="horz" wrap="square" lIns="0" tIns="27115" rIns="0" bIns="0" rtlCol="0">
            <a:spAutoFit/>
          </a:bodyPr>
          <a:lstStyle/>
          <a:p>
            <a:pPr algn="ctr">
              <a:spcBef>
                <a:spcPts val="214"/>
              </a:spcBef>
            </a:pPr>
            <a:r>
              <a:rPr lang="en-US" sz="6368" b="1" spc="-12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4670" b="1" spc="-12" dirty="0">
                <a:solidFill>
                  <a:schemeClr val="bg1"/>
                </a:solidFill>
                <a:latin typeface="Arial"/>
                <a:cs typeface="Arial"/>
              </a:rPr>
              <a:t>6- </a:t>
            </a:r>
            <a:r>
              <a:rPr sz="4670" b="1" spc="-12" dirty="0" err="1">
                <a:solidFill>
                  <a:schemeClr val="bg1"/>
                </a:solidFill>
                <a:latin typeface="Arial"/>
                <a:cs typeface="Arial"/>
              </a:rPr>
              <a:t>sinf</a:t>
            </a:r>
            <a:endParaRPr sz="467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245048" y="2381260"/>
            <a:ext cx="811015" cy="1799603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919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0120" y="288082"/>
            <a:ext cx="12498064" cy="596958"/>
          </a:xfrm>
        </p:spPr>
        <p:txBody>
          <a:bodyPr/>
          <a:lstStyle/>
          <a:p>
            <a:pPr algn="ctr"/>
            <a:r>
              <a:rPr lang="en-US" sz="3879" b="1" dirty="0"/>
              <a:t>MUSTAQIL  BAJARISH  UCHUN  TOPSHIRIQLAR:</a:t>
            </a:r>
            <a:endParaRPr lang="ru-RU" sz="3879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712168" y="1440210"/>
            <a:ext cx="10706422" cy="2215991"/>
          </a:xfrm>
        </p:spPr>
        <p:txBody>
          <a:bodyPr/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  </a:t>
            </a:r>
            <a:r>
              <a:rPr lang="en-US" sz="4800" b="1" dirty="0" err="1">
                <a:solidFill>
                  <a:schemeClr val="tx1"/>
                </a:solidFill>
              </a:rPr>
              <a:t>Darslikning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r>
              <a:rPr lang="en-US" sz="4800" b="1" dirty="0" smtClean="0">
                <a:solidFill>
                  <a:schemeClr val="tx1"/>
                </a:solidFill>
              </a:rPr>
              <a:t>186- </a:t>
            </a:r>
            <a:r>
              <a:rPr lang="en-US" sz="4800" b="1" dirty="0" err="1">
                <a:solidFill>
                  <a:schemeClr val="tx1"/>
                </a:solidFill>
              </a:rPr>
              <a:t>betidagi</a:t>
            </a:r>
            <a:r>
              <a:rPr lang="ru-RU" sz="4800" b="1" dirty="0">
                <a:solidFill>
                  <a:schemeClr val="tx1"/>
                </a:solidFill>
              </a:rPr>
              <a:t> </a:t>
            </a:r>
            <a:r>
              <a:rPr lang="en-US" sz="4800" b="1" dirty="0">
                <a:solidFill>
                  <a:schemeClr val="tx1"/>
                </a:solidFill>
              </a:rPr>
              <a:t>   </a:t>
            </a:r>
          </a:p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999-, 1000-, 1001-, 1002- </a:t>
            </a:r>
            <a:r>
              <a:rPr lang="en-US" sz="4800" b="1" dirty="0" err="1" smtClean="0">
                <a:solidFill>
                  <a:schemeClr val="tx1"/>
                </a:solidFill>
              </a:rPr>
              <a:t>masalalarni</a:t>
            </a:r>
            <a:endParaRPr lang="en-US" sz="4800" b="1" dirty="0">
              <a:solidFill>
                <a:schemeClr val="tx1"/>
              </a:solidFill>
            </a:endParaRPr>
          </a:p>
          <a:p>
            <a:pPr algn="ctr"/>
            <a:r>
              <a:rPr lang="en-US" sz="4800" b="1" dirty="0" err="1">
                <a:solidFill>
                  <a:schemeClr val="tx1"/>
                </a:solidFill>
              </a:rPr>
              <a:t>yeching</a:t>
            </a:r>
            <a:r>
              <a:rPr lang="ru-RU" sz="4800" b="1" dirty="0">
                <a:solidFill>
                  <a:schemeClr val="tx1"/>
                </a:solidFill>
              </a:rPr>
              <a:t>.</a:t>
            </a:r>
            <a:r>
              <a:rPr lang="en-US" sz="4800" b="1" dirty="0">
                <a:solidFill>
                  <a:schemeClr val="tx1"/>
                </a:solidFill>
              </a:rPr>
              <a:t> </a:t>
            </a:r>
            <a:endParaRPr lang="ru-RU" sz="4800" b="1" dirty="0">
              <a:solidFill>
                <a:schemeClr val="tx1"/>
              </a:solidFill>
            </a:endParaRPr>
          </a:p>
        </p:txBody>
      </p:sp>
      <p:pic>
        <p:nvPicPr>
          <p:cNvPr id="5" name="Рисунок 4"/>
          <p:cNvPicPr/>
          <p:nvPr/>
        </p:nvPicPr>
        <p:blipFill rotWithShape="1">
          <a:blip r:embed="rId2"/>
          <a:srcRect l="61249" t="20986" r="12234" b="20986"/>
          <a:stretch/>
        </p:blipFill>
        <p:spPr bwMode="auto">
          <a:xfrm>
            <a:off x="2224336" y="3656201"/>
            <a:ext cx="2448272" cy="273041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6896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300514" y="1252889"/>
            <a:ext cx="120036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1-qoida.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Agar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qavs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oldida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“+”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ishorasi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turgan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bo‘lsa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u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holda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qavslarni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ochishda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qavs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ichidagi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qo‘shiluvchilarning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ishoralarini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o‘zgartirmay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qavs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“+”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ishorasini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tashlab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yuborish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mumkin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03173" y="3558326"/>
            <a:ext cx="8199681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200" b="1" i="1" dirty="0">
                <a:solidFill>
                  <a:schemeClr val="tx2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</a:t>
            </a:r>
            <a:r>
              <a:rPr lang="en-US" sz="7200" b="1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+( b - c ) = a + b - c</a:t>
            </a:r>
            <a:endParaRPr lang="ru-RU" sz="7200" b="1" i="1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0545" y="4679854"/>
            <a:ext cx="30052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Masalan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22451" y="5256045"/>
            <a:ext cx="567014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8 </a:t>
            </a:r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+ </a:t>
            </a:r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(–</a:t>
            </a:r>
            <a:r>
              <a:rPr lang="en-US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12 + 16 – 10) =</a:t>
            </a:r>
            <a:endParaRPr lang="ru-RU" sz="44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040760" y="5254509"/>
            <a:ext cx="49055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8  – 12 </a:t>
            </a:r>
            <a:r>
              <a:rPr lang="en-US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+ 16 – 10 = </a:t>
            </a:r>
            <a:endParaRPr lang="ru-RU" sz="44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649272" y="5223344"/>
            <a:ext cx="49725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2</a:t>
            </a:r>
            <a:endParaRPr lang="ru-RU" sz="44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2451" y="5969605"/>
            <a:ext cx="49503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10</a:t>
            </a:r>
            <a:r>
              <a:rPr lang="en-US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+ </a:t>
            </a:r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(9</a:t>
            </a:r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– </a:t>
            </a:r>
            <a:r>
              <a:rPr lang="en-US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15 + 7) =</a:t>
            </a:r>
            <a:endParaRPr lang="ru-RU" sz="44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411332" y="5971652"/>
            <a:ext cx="473238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10  + 9 –</a:t>
            </a:r>
            <a:r>
              <a:rPr lang="en-US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15 + 7 = </a:t>
            </a:r>
            <a:endParaRPr lang="ru-RU" sz="44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863113" y="5961619"/>
            <a:ext cx="8098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11</a:t>
            </a:r>
            <a:endParaRPr lang="ru-RU" sz="44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" y="154518"/>
            <a:ext cx="126046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/>
                <a:cs typeface="Arial"/>
              </a:rPr>
              <a:t>QAVSLARNI OCHISH QOIDASI</a:t>
            </a:r>
            <a:endParaRPr 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18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26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620377" y="1132027"/>
            <a:ext cx="120036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-qoida.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Agar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qavs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oldida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“-”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ishorasi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turgan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bo‘lsa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u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holda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qavslarni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ochishda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qavs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ichidagi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qo‘shiluvchilarning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ishoralarini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o‘zgartirish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kerak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852115" y="2830362"/>
            <a:ext cx="687560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i="1" dirty="0">
                <a:solidFill>
                  <a:schemeClr val="tx2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</a:t>
            </a:r>
            <a:r>
              <a:rPr lang="en-US" sz="6000" b="1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( b - c ) = a - b + c</a:t>
            </a:r>
            <a:endParaRPr lang="ru-RU" sz="6000" b="1" i="1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49487" y="4608562"/>
            <a:ext cx="30052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Masalan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19671" y="5269814"/>
            <a:ext cx="449834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5</a:t>
            </a:r>
            <a:r>
              <a:rPr lang="en-US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–</a:t>
            </a:r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(</a:t>
            </a:r>
            <a:r>
              <a:rPr lang="ru-RU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3</a:t>
            </a:r>
            <a:r>
              <a:rPr lang="en-US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– </a:t>
            </a:r>
            <a:r>
              <a:rPr lang="ru-RU" sz="44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9</a:t>
            </a:r>
            <a:r>
              <a:rPr lang="en-US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ru-RU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+</a:t>
            </a:r>
            <a:r>
              <a:rPr lang="en-US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ru-RU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15</a:t>
            </a:r>
            <a:r>
              <a:rPr lang="en-US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) =</a:t>
            </a:r>
            <a:endParaRPr lang="ru-RU" sz="44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994188" y="5269813"/>
            <a:ext cx="415530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5</a:t>
            </a:r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–</a:t>
            </a:r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ru-RU" sz="44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3</a:t>
            </a:r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ru-RU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+</a:t>
            </a:r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ru-RU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9</a:t>
            </a:r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– </a:t>
            </a:r>
            <a:r>
              <a:rPr lang="en-US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1</a:t>
            </a:r>
            <a:r>
              <a:rPr lang="ru-RU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5</a:t>
            </a:r>
            <a:r>
              <a:rPr lang="en-US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= </a:t>
            </a:r>
            <a:endParaRPr lang="ru-RU" sz="44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950117" y="5251572"/>
            <a:ext cx="90441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– </a:t>
            </a:r>
            <a:r>
              <a:rPr lang="ru-RU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4</a:t>
            </a:r>
            <a:endParaRPr lang="ru-RU" sz="44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36238" y="3643719"/>
            <a:ext cx="731482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i="1" dirty="0">
                <a:solidFill>
                  <a:schemeClr val="tx2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a</a:t>
            </a:r>
            <a:r>
              <a:rPr lang="en-US" sz="6000" b="1" i="1" dirty="0" smtClean="0">
                <a:solidFill>
                  <a:schemeClr val="tx2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- (- b + c ) = a + b - c</a:t>
            </a:r>
            <a:endParaRPr lang="ru-RU" sz="6000" b="1" i="1" dirty="0"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38156" y="5999361"/>
            <a:ext cx="478047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6</a:t>
            </a:r>
            <a:r>
              <a:rPr lang="en-US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–</a:t>
            </a:r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(–7</a:t>
            </a:r>
            <a:r>
              <a:rPr lang="en-US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+ 8 – 10) =</a:t>
            </a:r>
            <a:endParaRPr lang="ru-RU" sz="44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300147" y="5999361"/>
            <a:ext cx="44198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6  + 7 </a:t>
            </a:r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– </a:t>
            </a:r>
            <a:r>
              <a:rPr lang="en-US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8 </a:t>
            </a:r>
            <a:r>
              <a:rPr lang="ru-RU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+</a:t>
            </a:r>
            <a:r>
              <a:rPr lang="en-US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10 = </a:t>
            </a:r>
            <a:endParaRPr lang="ru-RU" sz="44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9471321" y="5999360"/>
            <a:ext cx="8098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15</a:t>
            </a:r>
            <a:endParaRPr lang="ru-RU" sz="44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" y="154518"/>
            <a:ext cx="126046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/>
                <a:cs typeface="Arial"/>
              </a:rPr>
              <a:t>QAVSLARNI OCHISH QOIDASI</a:t>
            </a:r>
            <a:endParaRPr 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097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6" grpId="0"/>
      <p:bldP spid="26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630371" y="1217659"/>
            <a:ext cx="120036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qoida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Agar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yig‘indini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qavslarga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olib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qavs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oldiga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“+”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ishorasi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qo‘yilsa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u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holda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qavsga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olingan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qo‘shiluvchilarning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ishoralari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o‘zgarishsiz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qoladi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19995" y="3243285"/>
            <a:ext cx="30052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Masalan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" y="154518"/>
            <a:ext cx="126046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/>
                <a:cs typeface="Arial"/>
              </a:rPr>
              <a:t>QAVSLARNI OCHISH QOIDASI</a:t>
            </a:r>
            <a:endParaRPr 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4227" y="4365825"/>
            <a:ext cx="46410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3</a:t>
            </a:r>
            <a:r>
              <a:rPr lang="ru-RU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5</a:t>
            </a:r>
            <a:r>
              <a:rPr lang="en-US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–</a:t>
            </a:r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1</a:t>
            </a:r>
            <a:r>
              <a:rPr lang="ru-RU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3</a:t>
            </a:r>
            <a:r>
              <a:rPr lang="en-US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– </a:t>
            </a:r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18</a:t>
            </a:r>
            <a:r>
              <a:rPr lang="en-US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– </a:t>
            </a:r>
            <a:r>
              <a:rPr lang="ru-RU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5</a:t>
            </a:r>
            <a:r>
              <a:rPr lang="en-US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= </a:t>
            </a:r>
            <a:endParaRPr lang="ru-RU" sz="44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464696" y="4365824"/>
            <a:ext cx="553068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3</a:t>
            </a:r>
            <a:r>
              <a:rPr lang="ru-RU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5</a:t>
            </a:r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+(</a:t>
            </a:r>
            <a:r>
              <a:rPr lang="en-US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–</a:t>
            </a:r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1</a:t>
            </a:r>
            <a:r>
              <a:rPr lang="ru-RU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3</a:t>
            </a:r>
            <a:r>
              <a:rPr lang="en-US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– </a:t>
            </a:r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18</a:t>
            </a:r>
            <a:r>
              <a:rPr lang="en-US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– </a:t>
            </a:r>
            <a:r>
              <a:rPr lang="ru-RU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5</a:t>
            </a:r>
            <a:r>
              <a:rPr lang="en-US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) = </a:t>
            </a:r>
            <a:endParaRPr lang="ru-RU" sz="44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19995" y="5135265"/>
            <a:ext cx="49199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= 3</a:t>
            </a:r>
            <a:r>
              <a:rPr lang="ru-RU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5</a:t>
            </a:r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+(</a:t>
            </a:r>
            <a:r>
              <a:rPr lang="en-US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–</a:t>
            </a:r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36</a:t>
            </a:r>
            <a:r>
              <a:rPr lang="en-US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) = </a:t>
            </a:r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– </a:t>
            </a:r>
            <a:r>
              <a:rPr lang="en-US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1 </a:t>
            </a:r>
            <a:endParaRPr lang="ru-RU" sz="44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054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424136" y="1191816"/>
            <a:ext cx="120036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-qoida.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Agar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yig‘indini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qavslarga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olib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qavs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oldiga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US" sz="40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–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”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ishorasi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qo‘yilsa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u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holda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qavsga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olingan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qo‘shiluvchilarning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ishoralari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qarama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-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qarshisiga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o‘zgartiriladi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p:sp>
        <p:nvSpPr>
          <p:cNvPr id="32" name="TextBox 31"/>
          <p:cNvSpPr txBox="1"/>
          <p:nvPr/>
        </p:nvSpPr>
        <p:spPr>
          <a:xfrm>
            <a:off x="1" y="154518"/>
            <a:ext cx="126046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/>
                <a:cs typeface="Arial"/>
              </a:rPr>
              <a:t>QAVSLARNI OCHISH QOIDASI</a:t>
            </a:r>
            <a:endParaRPr 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819995" y="3960490"/>
            <a:ext cx="30052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Masalan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2747" y="4942295"/>
            <a:ext cx="464101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3</a:t>
            </a:r>
            <a:r>
              <a:rPr lang="ru-RU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5</a:t>
            </a:r>
            <a:r>
              <a:rPr lang="en-US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–</a:t>
            </a:r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1</a:t>
            </a:r>
            <a:r>
              <a:rPr lang="ru-RU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3</a:t>
            </a:r>
            <a:r>
              <a:rPr lang="en-US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– </a:t>
            </a:r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18</a:t>
            </a:r>
            <a:r>
              <a:rPr lang="en-US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– </a:t>
            </a:r>
            <a:r>
              <a:rPr lang="ru-RU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5</a:t>
            </a:r>
            <a:r>
              <a:rPr lang="en-US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= </a:t>
            </a:r>
            <a:endParaRPr lang="ru-RU" sz="44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33216" y="4942294"/>
            <a:ext cx="563808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3</a:t>
            </a:r>
            <a:r>
              <a:rPr lang="ru-RU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5</a:t>
            </a:r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– (</a:t>
            </a:r>
            <a:r>
              <a:rPr lang="en-US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1</a:t>
            </a:r>
            <a:r>
              <a:rPr lang="ru-RU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3</a:t>
            </a:r>
            <a:r>
              <a:rPr lang="en-US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+</a:t>
            </a:r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18</a:t>
            </a:r>
            <a:r>
              <a:rPr lang="en-US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+ </a:t>
            </a:r>
            <a:r>
              <a:rPr lang="ru-RU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5</a:t>
            </a:r>
            <a:r>
              <a:rPr lang="en-US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) = </a:t>
            </a:r>
            <a:endParaRPr lang="ru-RU" sz="44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88515" y="5711735"/>
            <a:ext cx="415530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= 3</a:t>
            </a:r>
            <a:r>
              <a:rPr lang="ru-RU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5</a:t>
            </a:r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– 36</a:t>
            </a:r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= </a:t>
            </a:r>
            <a:r>
              <a:rPr lang="en-US" sz="4400" dirty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– </a:t>
            </a:r>
            <a:r>
              <a:rPr lang="en-US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1 </a:t>
            </a:r>
            <a:endParaRPr lang="ru-RU" sz="44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17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601027" y="1329419"/>
            <a:ext cx="1200361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latin typeface="Arial" pitchFamily="34" charset="0"/>
                <a:cs typeface="Arial" pitchFamily="34" charset="0"/>
              </a:rPr>
              <a:t>    Agar</a:t>
            </a:r>
            <a:r>
              <a:rPr 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ifoda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son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bir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necha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harflarning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ko‘paytmasidan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iborat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bo‘lsa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harf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oldida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turgan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ko‘paytuvchi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son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koeffitsiyent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deyiladi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4000" dirty="0"/>
          </a:p>
        </p:txBody>
      </p:sp>
      <p:sp>
        <p:nvSpPr>
          <p:cNvPr id="32" name="TextBox 31"/>
          <p:cNvSpPr txBox="1"/>
          <p:nvPr/>
        </p:nvSpPr>
        <p:spPr>
          <a:xfrm>
            <a:off x="1" y="154518"/>
            <a:ext cx="126046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/>
                <a:cs typeface="Arial"/>
              </a:rPr>
              <a:t>KOEFFITSIYENT</a:t>
            </a:r>
            <a:endParaRPr 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20377" y="3362813"/>
            <a:ext cx="300525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Masalan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990179" y="4245767"/>
            <a:ext cx="108234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6ab</a:t>
            </a:r>
            <a:endParaRPr lang="ru-RU" sz="44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28540" y="4259504"/>
            <a:ext cx="9941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-7b</a:t>
            </a:r>
            <a:endParaRPr lang="ru-RU" sz="44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78576" y="4245767"/>
            <a:ext cx="160653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Cambria Math" panose="02040503050406030204" pitchFamily="18" charset="0"/>
                <a:ea typeface="Cambria Math" panose="02040503050406030204" pitchFamily="18" charset="0"/>
                <a:cs typeface="Arial" pitchFamily="34" charset="0"/>
              </a:rPr>
              <a:t> </a:t>
            </a:r>
            <a:r>
              <a:rPr lang="ru-RU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4</a:t>
            </a:r>
            <a:r>
              <a:rPr lang="en-US" sz="44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Arial" panose="020B0604020202020204" pitchFamily="34" charset="0"/>
              </a:rPr>
              <a:t>,6xy</a:t>
            </a:r>
            <a:endParaRPr lang="ru-RU" sz="44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7840960" y="4075253"/>
                <a:ext cx="1133644" cy="113794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48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7</m:t>
                        </m:r>
                      </m:den>
                    </m:f>
                  </m:oMath>
                </a14:m>
                <a:r>
                  <a:rPr lang="en-US" sz="4400" dirty="0" smtClean="0"/>
                  <a:t> </a:t>
                </a:r>
                <a:r>
                  <a:rPr lang="en-US" sz="44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cd</a:t>
                </a:r>
                <a:endParaRPr lang="ru-RU" sz="4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0960" y="4075253"/>
                <a:ext cx="1133644" cy="1137940"/>
              </a:xfrm>
              <a:prstGeom prst="rect">
                <a:avLst/>
              </a:prstGeom>
              <a:blipFill rotWithShape="0">
                <a:blip r:embed="rId2"/>
                <a:stretch>
                  <a:fillRect r="-21505" b="-91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966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6" grpId="0"/>
      <p:bldP spid="9" grpId="0"/>
      <p:bldP spid="10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310564" y="4272305"/>
            <a:ext cx="1200361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Berilgan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ifodani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soddalashtirish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uchun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son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va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harfiy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ko‘paytuvchilar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alohida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guruhlanib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ularning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ko‘paytmasi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topiladi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Topilgan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son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ko‘paytuvchi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harflar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oldiga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yoziladi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4000" dirty="0"/>
          </a:p>
        </p:txBody>
      </p:sp>
      <p:sp>
        <p:nvSpPr>
          <p:cNvPr id="32" name="TextBox 31"/>
          <p:cNvSpPr txBox="1"/>
          <p:nvPr/>
        </p:nvSpPr>
        <p:spPr>
          <a:xfrm>
            <a:off x="1" y="154518"/>
            <a:ext cx="126046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rial"/>
                <a:cs typeface="Arial"/>
              </a:rPr>
              <a:t>IFODANI SODDALASHTIRISH</a:t>
            </a:r>
            <a:endParaRPr lang="en-US" sz="4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5736" y="1199959"/>
            <a:ext cx="6186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latin typeface="Arial" pitchFamily="34" charset="0"/>
                <a:cs typeface="Arial" pitchFamily="34" charset="0"/>
              </a:rPr>
              <a:t>I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fodani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soddalashtiring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</a:t>
            </a:r>
            <a:endParaRPr lang="ru-RU" sz="4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Прямоугольник 16"/>
              <p:cNvSpPr/>
              <p:nvPr/>
            </p:nvSpPr>
            <p:spPr>
              <a:xfrm>
                <a:off x="605998" y="2079494"/>
                <a:ext cx="4879862" cy="11383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 </a:t>
                </a:r>
                <a:r>
                  <a:rPr lang="en-US" sz="4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</a:t>
                </a:r>
                <a:r>
                  <a:rPr lang="en-US" sz="4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en-US" sz="4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</a:t>
                </a:r>
                <a:r>
                  <a:rPr lang="en-US" sz="4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(−</m:t>
                    </m:r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15</m:t>
                        </m:r>
                      </m:den>
                    </m:f>
                    <m:r>
                      <a:rPr lang="en-US" sz="48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)</m:t>
                    </m:r>
                  </m:oMath>
                </a14:m>
                <a:r>
                  <a:rPr lang="en-US" sz="4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 </a:t>
                </a:r>
                <a:r>
                  <a:rPr lang="en-US" sz="4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</a:t>
                </a:r>
                <a:r>
                  <a:rPr lang="en-US" sz="4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 </a:t>
                </a: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 </a:t>
                </a:r>
                <a:endParaRPr lang="ru-RU" sz="4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Прямоугольник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998" y="2079494"/>
                <a:ext cx="4879862" cy="1138325"/>
              </a:xfrm>
              <a:prstGeom prst="rect">
                <a:avLst/>
              </a:prstGeom>
              <a:blipFill rotWithShape="0">
                <a:blip r:embed="rId2"/>
                <a:stretch>
                  <a:fillRect l="-4994" r="-1498" b="-90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Прямоугольник 17"/>
              <p:cNvSpPr/>
              <p:nvPr/>
            </p:nvSpPr>
            <p:spPr>
              <a:xfrm>
                <a:off x="5185278" y="2108796"/>
                <a:ext cx="6401111" cy="11383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(5 </a:t>
                </a:r>
                <a:r>
                  <a:rPr lang="en-US" sz="4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</a:t>
                </a:r>
                <a:r>
                  <a:rPr lang="en-US" sz="4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(−</m:t>
                    </m:r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15</m:t>
                        </m:r>
                      </m:den>
                    </m:f>
                    <m:r>
                      <a:rPr lang="en-US" sz="48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)</m:t>
                    </m:r>
                  </m:oMath>
                </a14:m>
                <a:r>
                  <a:rPr lang="en-US" sz="4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∙ </a:t>
                </a:r>
                <a:r>
                  <a:rPr lang="en-US" sz="4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7)</a:t>
                </a:r>
                <a:r>
                  <a:rPr lang="en-US" sz="48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 </a:t>
                </a:r>
                <a:r>
                  <a:rPr lang="en-US" sz="4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4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US" sz="4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</a:t>
                </a:r>
                <a:r>
                  <a:rPr lang="en-US" sz="4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)=</a:t>
                </a:r>
                <a:endParaRPr lang="ru-RU" sz="4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Прямоугольник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5278" y="2108796"/>
                <a:ext cx="6401111" cy="1138325"/>
              </a:xfrm>
              <a:prstGeom prst="rect">
                <a:avLst/>
              </a:prstGeom>
              <a:blipFill rotWithShape="0">
                <a:blip r:embed="rId3"/>
                <a:stretch>
                  <a:fillRect l="-3905" r="-190" b="-128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Прямоугольник 18"/>
              <p:cNvSpPr/>
              <p:nvPr/>
            </p:nvSpPr>
            <p:spPr>
              <a:xfrm>
                <a:off x="605998" y="3104678"/>
                <a:ext cx="3419526" cy="11406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44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48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−</m:t>
                    </m:r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28</m:t>
                        </m:r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48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</a:t>
                </a:r>
                <a:r>
                  <a:rPr lang="en-US" sz="4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en-US" sz="4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</a:t>
                </a:r>
                <a:r>
                  <a:rPr lang="en-US" sz="44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4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</a:t>
                </a:r>
                <a:endParaRPr lang="ru-RU" sz="4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Прямоугольник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998" y="3104678"/>
                <a:ext cx="3419526" cy="1140633"/>
              </a:xfrm>
              <a:prstGeom prst="rect">
                <a:avLst/>
              </a:prstGeom>
              <a:blipFill rotWithShape="0">
                <a:blip r:embed="rId4"/>
                <a:stretch>
                  <a:fillRect l="-7130" r="-2674" b="-90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5962261" y="1095608"/>
                <a:ext cx="5208809" cy="10511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 </a:t>
                </a:r>
                <a:r>
                  <a:rPr lang="en-US" sz="4000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</a:t>
                </a:r>
                <a:r>
                  <a:rPr lang="en-US" sz="4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en-US" sz="4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</a:t>
                </a:r>
                <a:r>
                  <a:rPr lang="en-US" sz="4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(−</m:t>
                    </m:r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4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  <m:t>15</m:t>
                        </m:r>
                      </m:den>
                    </m:f>
                    <m:r>
                      <a:rPr lang="en-US" sz="4400" b="0" i="1" smtClean="0">
                        <a:latin typeface="Cambria Math" panose="02040503050406030204" pitchFamily="18" charset="0"/>
                        <a:cs typeface="Arial" pitchFamily="34" charset="0"/>
                      </a:rPr>
                      <m:t>)</m:t>
                    </m:r>
                  </m:oMath>
                </a14:m>
                <a:r>
                  <a:rPr lang="en-US" sz="4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 </a:t>
                </a:r>
                <a:r>
                  <a:rPr lang="en-US" sz="40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</a:t>
                </a:r>
                <a:r>
                  <a:rPr lang="en-US" sz="4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∙ </a:t>
                </a:r>
                <a:r>
                  <a:rPr lang="en-US" sz="4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 </a:t>
                </a:r>
                <a:endParaRPr lang="ru-RU" sz="4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2261" y="1095608"/>
                <a:ext cx="5208809" cy="1051185"/>
              </a:xfrm>
              <a:prstGeom prst="rect">
                <a:avLst/>
              </a:prstGeom>
              <a:blipFill rotWithShape="0">
                <a:blip r:embed="rId5"/>
                <a:stretch>
                  <a:fillRect l="-4094" b="-872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6128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379528" y="1197608"/>
            <a:ext cx="124220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Avval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qavslarni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oching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so‘ngra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 smtClean="0">
                <a:latin typeface="Arial" pitchFamily="34" charset="0"/>
                <a:cs typeface="Arial" pitchFamily="34" charset="0"/>
              </a:rPr>
              <a:t>hisoblang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 </a:t>
            </a:r>
            <a:endParaRPr lang="ru-RU" sz="4000" dirty="0"/>
          </a:p>
        </p:txBody>
      </p:sp>
      <p:sp>
        <p:nvSpPr>
          <p:cNvPr id="32" name="TextBox 31"/>
          <p:cNvSpPr txBox="1"/>
          <p:nvPr/>
        </p:nvSpPr>
        <p:spPr>
          <a:xfrm>
            <a:off x="614617" y="154518"/>
            <a:ext cx="11990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981- masala</a:t>
            </a:r>
            <a:endParaRPr lang="en-US" sz="4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11018" y="3376148"/>
            <a:ext cx="242656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Yechish</a:t>
            </a:r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05277" y="1974271"/>
            <a:ext cx="473719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1) – ( 83 + 51) + 51</a:t>
            </a:r>
            <a:endParaRPr lang="ru-RU" sz="4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047804" y="1949506"/>
            <a:ext cx="53078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+ (– 23 –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510) + 23</a:t>
            </a:r>
            <a:endParaRPr lang="ru-RU" sz="4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175262" y="2822564"/>
            <a:ext cx="50513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– (–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31 + 40) + 40</a:t>
            </a:r>
            <a:endParaRPr lang="ru-RU" sz="4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79528" y="4175885"/>
            <a:ext cx="517962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1) – ( 83 + 51) + 51 =</a:t>
            </a:r>
            <a:endParaRPr lang="ru-RU" sz="4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236812" y="4140954"/>
            <a:ext cx="42226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83 –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51 + 51 =</a:t>
            </a:r>
            <a:endParaRPr lang="ru-RU" sz="44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9209112" y="4091422"/>
            <a:ext cx="148309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– 83 </a:t>
            </a:r>
            <a:endParaRPr lang="ru-RU" sz="4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05277" y="5085971"/>
            <a:ext cx="530786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2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+ (– 23 –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510) + 23</a:t>
            </a:r>
            <a:endParaRPr lang="ru-RU" sz="4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534042" y="5085970"/>
            <a:ext cx="483818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 =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23 –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510 + 23 =</a:t>
            </a:r>
            <a:endParaRPr lang="ru-RU" sz="44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10087052" y="5085969"/>
            <a:ext cx="176843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– 510 </a:t>
            </a:r>
            <a:endParaRPr lang="ru-RU" sz="4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05277" y="5976293"/>
            <a:ext cx="505138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– (–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31 + 40) + 40</a:t>
            </a:r>
            <a:endParaRPr lang="ru-RU" sz="4400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5133130" y="5938251"/>
            <a:ext cx="35686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 =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31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40 + 40</a:t>
            </a:r>
            <a:endParaRPr lang="ru-RU" sz="4400" dirty="0"/>
          </a:p>
        </p:txBody>
      </p:sp>
      <p:sp>
        <p:nvSpPr>
          <p:cNvPr id="24" name="Прямоугольник 23"/>
          <p:cNvSpPr/>
          <p:nvPr/>
        </p:nvSpPr>
        <p:spPr>
          <a:xfrm>
            <a:off x="8701736" y="5940343"/>
            <a:ext cx="154241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31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27110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1576264" y="290796"/>
            <a:ext cx="12422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4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Qavslarni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oching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4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va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hisoblang</a:t>
            </a:r>
            <a:r>
              <a:rPr lang="en-US" sz="4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   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9528" y="1944267"/>
            <a:ext cx="516519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1)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+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( 65 +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35 –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101) </a:t>
            </a:r>
            <a:endParaRPr lang="ru-RU" sz="44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82975" y="2759001"/>
            <a:ext cx="458010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2) –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(65 +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53 –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38)</a:t>
            </a:r>
            <a:endParaRPr lang="ru-RU" sz="44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968752" y="1944266"/>
            <a:ext cx="540724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–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(8 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9 + 3 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7 –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68)</a:t>
            </a:r>
            <a:endParaRPr lang="ru-RU" sz="4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5979227" y="2752620"/>
            <a:ext cx="567815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4)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–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(8 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12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– 4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 9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–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56)</a:t>
            </a:r>
            <a:endParaRPr lang="ru-RU" sz="44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0" y="4440191"/>
            <a:ext cx="666919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1) (219 + 511)–(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–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89 + 219)</a:t>
            </a:r>
            <a:endParaRPr lang="ru-RU" sz="44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30382" y="5334860"/>
            <a:ext cx="636424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2)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(625 + 139)–(325+139)</a:t>
            </a:r>
            <a:endParaRPr lang="ru-RU" sz="44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6583668" y="4392538"/>
            <a:ext cx="605005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3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) (218 –425)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 –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(1</a:t>
            </a:r>
            <a:r>
              <a:rPr lang="en-US" sz="4000" dirty="0">
                <a:latin typeface="Arial" pitchFamily="34" charset="0"/>
                <a:cs typeface="Arial" pitchFamily="34" charset="0"/>
              </a:rPr>
              <a:t>8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–435)</a:t>
            </a:r>
            <a:endParaRPr lang="ru-RU" sz="44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6590564" y="5257285"/>
            <a:ext cx="606448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smtClean="0">
                <a:latin typeface="Arial" pitchFamily="34" charset="0"/>
                <a:cs typeface="Arial" pitchFamily="34" charset="0"/>
              </a:rPr>
              <a:t>4) – (29 +109)–(378 –78)</a:t>
            </a:r>
            <a:endParaRPr lang="ru-RU" sz="4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85590" y="3746241"/>
            <a:ext cx="30957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985- </a:t>
            </a:r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masala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92547" y="1299274"/>
            <a:ext cx="309571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983- </a:t>
            </a:r>
            <a:r>
              <a:rPr lang="en-US" sz="40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masala</a:t>
            </a:r>
          </a:p>
        </p:txBody>
      </p:sp>
      <p:sp>
        <p:nvSpPr>
          <p:cNvPr id="3" name="Стрелка углом вверх 2"/>
          <p:cNvSpPr/>
          <p:nvPr/>
        </p:nvSpPr>
        <p:spPr>
          <a:xfrm>
            <a:off x="151344" y="159306"/>
            <a:ext cx="252617" cy="216024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60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11629</TotalTime>
  <Words>628</Words>
  <Application>Microsoft Office PowerPoint</Application>
  <PresentationFormat>Произвольный</PresentationFormat>
  <Paragraphs>82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Office Theme</vt:lpstr>
      <vt:lpstr>MATEMATIKA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Sharipova Durdona</dc:creator>
  <cp:lastModifiedBy>Учетная запись Майкрософт</cp:lastModifiedBy>
  <cp:revision>682</cp:revision>
  <dcterms:created xsi:type="dcterms:W3CDTF">2020-04-09T07:32:19Z</dcterms:created>
  <dcterms:modified xsi:type="dcterms:W3CDTF">2021-01-25T06:22:22Z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