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461" r:id="rId3"/>
    <p:sldId id="467" r:id="rId4"/>
    <p:sldId id="468" r:id="rId5"/>
    <p:sldId id="469" r:id="rId6"/>
    <p:sldId id="470" r:id="rId7"/>
    <p:sldId id="471" r:id="rId8"/>
    <p:sldId id="449" r:id="rId9"/>
    <p:sldId id="472" r:id="rId10"/>
    <p:sldId id="365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A859"/>
    <a:srgbClr val="FF5050"/>
    <a:srgbClr val="D2F4FE"/>
    <a:srgbClr val="D3A31B"/>
    <a:srgbClr val="D8CA1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209240" y="2622117"/>
            <a:ext cx="11391947" cy="2088677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600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: QAVSLARNI </a:t>
            </a:r>
          </a:p>
          <a:p>
            <a:pPr marL="41385" algn="ctr">
              <a:spcBef>
                <a:spcPts val="246"/>
              </a:spcBef>
            </a:pP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OCHISH QOIDASI</a:t>
            </a:r>
            <a:endParaRPr lang="en-US" sz="7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186-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999-, 1000-, 1001-, 1002-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1249" t="20986" r="12234" b="20986"/>
          <a:stretch/>
        </p:blipFill>
        <p:spPr bwMode="auto">
          <a:xfrm>
            <a:off x="2224336" y="3656201"/>
            <a:ext cx="2448272" cy="27304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00514" y="1252889"/>
            <a:ext cx="12003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1-qoida.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oldida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“+”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turgan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ochishda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ichidagi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qo‘shiluvchilarning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ishoralarini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o‘zgartirmay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“+”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ishorasini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tashlab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yuborish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mumkin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03173" y="3558326"/>
            <a:ext cx="819968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i="1" dirty="0">
                <a:solidFill>
                  <a:schemeClr val="tx2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72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+( b - c ) = a + b - c</a:t>
            </a:r>
            <a:endParaRPr lang="ru-RU" sz="7200" b="1" i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0545" y="4679854"/>
            <a:ext cx="3005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22451" y="5256045"/>
            <a:ext cx="56701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8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(–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12 + 16 – 10) =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40760" y="5254509"/>
            <a:ext cx="49055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8  – 12 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+ 16 – 10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649272" y="5223344"/>
            <a:ext cx="4972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2451" y="5969605"/>
            <a:ext cx="49503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10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(9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– 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15 + 7) =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11332" y="5971652"/>
            <a:ext cx="47323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10  + 9 –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15 + 7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863113" y="5961619"/>
            <a:ext cx="809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11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" y="154518"/>
            <a:ext cx="12604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QAVSLARNI OCHISH QOIDASI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18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26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620377" y="1132027"/>
            <a:ext cx="12003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-qoida.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oldida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“-”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turgan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ochishda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ichidagi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qo‘shiluvchilarning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ishoralarini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o‘zgartirish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52115" y="2830362"/>
            <a:ext cx="687560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60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- ( b - c ) = a - b + c</a:t>
            </a:r>
            <a:endParaRPr lang="ru-RU" sz="6000" b="1" i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9487" y="4608562"/>
            <a:ext cx="3005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19671" y="5269814"/>
            <a:ext cx="44983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(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ru-RU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9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) =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94188" y="5269813"/>
            <a:ext cx="41553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9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– 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50117" y="5251572"/>
            <a:ext cx="9044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4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6238" y="3643719"/>
            <a:ext cx="73148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i="1" dirty="0">
                <a:solidFill>
                  <a:schemeClr val="tx2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sz="60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- (- b + c ) = a + b - c</a:t>
            </a:r>
            <a:endParaRPr lang="ru-RU" sz="6000" b="1" i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8156" y="5999361"/>
            <a:ext cx="47804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6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(–7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+ 8 – 10) =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00147" y="5999361"/>
            <a:ext cx="44198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6  + 7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8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10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471321" y="5999360"/>
            <a:ext cx="809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15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" y="154518"/>
            <a:ext cx="12604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QAVSLARNI OCHISH QOIDASI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09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26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630371" y="1217659"/>
            <a:ext cx="12003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qoida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Agar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qavslarga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oldiga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“+”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qo‘yilsa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olingan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qo‘shiluvchilarning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o‘zgarishsiz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19995" y="3243285"/>
            <a:ext cx="3005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" y="154518"/>
            <a:ext cx="12604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QAVSLARNI OCHISH QOIDASI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4227" y="4365825"/>
            <a:ext cx="46410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18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64696" y="4365824"/>
            <a:ext cx="55306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+(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1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18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)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9995" y="5135265"/>
            <a:ext cx="49199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= 3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+(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36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) =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05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24136" y="1191816"/>
            <a:ext cx="12003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-qoida.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Agar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qavslarga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oldiga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qo‘yilsa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holda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olingan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qo‘shiluvchilarning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ishoralari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qarama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-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qarshisiga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o‘zgartiriladi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1" y="154518"/>
            <a:ext cx="12604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QAVSLARNI OCHISH QOIDASI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9995" y="3960490"/>
            <a:ext cx="3005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2747" y="4942295"/>
            <a:ext cx="46410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18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33216" y="4942294"/>
            <a:ext cx="56380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(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1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18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+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) =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8515" y="5711735"/>
            <a:ext cx="41553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= 3</a:t>
            </a:r>
            <a:r>
              <a:rPr lang="ru-RU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5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36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r>
              <a:rPr lang="en-US" sz="4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– 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 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17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601027" y="1329419"/>
            <a:ext cx="12003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Agar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ifoda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harflarning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ko‘paytmasidan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harf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oldida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turgan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koeffitsiyent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1" y="154518"/>
            <a:ext cx="12604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KOEFFITSIYENT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0377" y="3362813"/>
            <a:ext cx="3005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90179" y="4245767"/>
            <a:ext cx="10823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6ab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28540" y="4259504"/>
            <a:ext cx="9941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-7b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78576" y="4245767"/>
            <a:ext cx="16065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sz="44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,6xy</a:t>
            </a:r>
            <a:endParaRPr lang="ru-RU" sz="4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840960" y="4075253"/>
                <a:ext cx="1133644" cy="113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400" dirty="0" smtClean="0"/>
                  <a:t> </a:t>
                </a:r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cd</a:t>
                </a:r>
                <a:endParaRPr lang="ru-RU" sz="4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960" y="4075253"/>
                <a:ext cx="1133644" cy="1137940"/>
              </a:xfrm>
              <a:prstGeom prst="rect">
                <a:avLst/>
              </a:prstGeom>
              <a:blipFill rotWithShape="0">
                <a:blip r:embed="rId2"/>
                <a:stretch>
                  <a:fillRect r="-21505" b="-9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966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6" grpId="0"/>
      <p:bldP spid="9" grpId="0"/>
      <p:bldP spid="10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10564" y="4272305"/>
            <a:ext cx="12003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ifodani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soddalashtirish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harfiy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ko‘paytuvchilar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alohida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guruhlanib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ko‘paytmasi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topiladi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Topilgan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harflar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oldiga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1" y="154518"/>
            <a:ext cx="12604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IFODANI SODDALASHTIRISH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5736" y="1199959"/>
            <a:ext cx="6186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fodani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soddalashtiring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05998" y="2079494"/>
                <a:ext cx="4879862" cy="1138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en-US" sz="4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4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(−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4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 </a:t>
                </a:r>
                <a:r>
                  <a:rPr lang="en-US" sz="4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en-US" sz="4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 </a:t>
                </a:r>
                <a:r>
                  <a:rPr lang="en-US" sz="4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 </a:t>
                </a:r>
                <a:endParaRPr lang="ru-RU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98" y="2079494"/>
                <a:ext cx="4879862" cy="1138325"/>
              </a:xfrm>
              <a:prstGeom prst="rect">
                <a:avLst/>
              </a:prstGeom>
              <a:blipFill rotWithShape="0">
                <a:blip r:embed="rId2"/>
                <a:stretch>
                  <a:fillRect l="-4994" r="-1498" b="-9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185278" y="2108796"/>
                <a:ext cx="6401111" cy="1138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(5 </a:t>
                </a:r>
                <a:r>
                  <a:rPr lang="en-US" sz="4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(−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4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∙ </a:t>
                </a:r>
                <a:r>
                  <a:rPr lang="en-US" sz="4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7)</a:t>
                </a:r>
                <a:r>
                  <a:rPr lang="en-US" sz="4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 </a:t>
                </a:r>
                <a:r>
                  <a:rPr lang="en-US" sz="4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4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4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4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</a:t>
                </a:r>
                <a:endParaRPr lang="ru-RU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278" y="2108796"/>
                <a:ext cx="6401111" cy="1138325"/>
              </a:xfrm>
              <a:prstGeom prst="rect">
                <a:avLst/>
              </a:prstGeom>
              <a:blipFill rotWithShape="0">
                <a:blip r:embed="rId3"/>
                <a:stretch>
                  <a:fillRect l="-3905" r="-190" b="-128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05998" y="3104678"/>
                <a:ext cx="3419526" cy="114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4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endParaRPr lang="ru-RU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98" y="3104678"/>
                <a:ext cx="3419526" cy="1140633"/>
              </a:xfrm>
              <a:prstGeom prst="rect">
                <a:avLst/>
              </a:prstGeom>
              <a:blipFill rotWithShape="0">
                <a:blip r:embed="rId4"/>
                <a:stretch>
                  <a:fillRect l="-7130" r="-2674" b="-9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962261" y="1095608"/>
                <a:ext cx="5208809" cy="10511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en-US" sz="4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4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</a:t>
                </a:r>
                <a:r>
                  <a:rPr lang="en-US" sz="4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(−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4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 </a:t>
                </a:r>
                <a:r>
                  <a:rPr lang="en-US" sz="4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en-US" sz="4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∙ 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 </a:t>
                </a:r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261" y="1095608"/>
                <a:ext cx="5208809" cy="1051185"/>
              </a:xfrm>
              <a:prstGeom prst="rect">
                <a:avLst/>
              </a:prstGeom>
              <a:blipFill rotWithShape="0">
                <a:blip r:embed="rId5"/>
                <a:stretch>
                  <a:fillRect l="-4094" b="-87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612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79528" y="1197608"/>
            <a:ext cx="124220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Avval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qavslarni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oching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so‘ngra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981- 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1018" y="3376148"/>
            <a:ext cx="24265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5277" y="1974271"/>
            <a:ext cx="47371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– ( 83 + 51) + 51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047804" y="1949506"/>
            <a:ext cx="53078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(– 23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510) + 23</a:t>
            </a:r>
            <a:endParaRPr lang="ru-RU" sz="4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175262" y="2822564"/>
            <a:ext cx="50513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(–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31 + 40) + 40</a:t>
            </a:r>
            <a:endParaRPr lang="ru-RU" sz="4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9528" y="4175885"/>
            <a:ext cx="51796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– ( 83 + 51) + 51 =</a:t>
            </a:r>
            <a:endParaRPr lang="ru-RU" sz="4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236812" y="4140954"/>
            <a:ext cx="42226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83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51 + 51 =</a:t>
            </a:r>
            <a:endParaRPr lang="ru-RU" sz="4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209112" y="4091422"/>
            <a:ext cx="14830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– 83 </a:t>
            </a:r>
            <a:endParaRPr lang="ru-RU" sz="4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05277" y="5085971"/>
            <a:ext cx="53078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(– 23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510) + 23</a:t>
            </a:r>
            <a:endParaRPr lang="ru-RU" sz="4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534042" y="5085970"/>
            <a:ext cx="48381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23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510 + 23 =</a:t>
            </a:r>
            <a:endParaRPr lang="ru-RU" sz="4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0087052" y="5085969"/>
            <a:ext cx="17684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– 510 </a:t>
            </a:r>
            <a:endParaRPr lang="ru-RU" sz="4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05277" y="5976293"/>
            <a:ext cx="50513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(–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31 + 40) + 40</a:t>
            </a:r>
            <a:endParaRPr lang="ru-RU" sz="4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133130" y="5938251"/>
            <a:ext cx="35686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40 + 40</a:t>
            </a:r>
            <a:endParaRPr lang="ru-RU" sz="4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701736" y="5940343"/>
            <a:ext cx="15424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31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711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576264" y="290796"/>
            <a:ext cx="12422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Qavslarni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oching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hisoblang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   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9528" y="1944267"/>
            <a:ext cx="51651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( 65 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35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101) 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2975" y="2759001"/>
            <a:ext cx="45801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2) –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(65 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53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38)</a:t>
            </a:r>
            <a:endParaRPr lang="ru-RU" sz="4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968752" y="1944266"/>
            <a:ext cx="54072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(8 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9 + 3 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7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68)</a:t>
            </a:r>
            <a:endParaRPr lang="ru-RU" sz="4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979227" y="2752620"/>
            <a:ext cx="56781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(8 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12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4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9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56)</a:t>
            </a:r>
            <a:endParaRPr lang="ru-RU" sz="4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4440191"/>
            <a:ext cx="66691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(219 + 511)–(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89 + 219)</a:t>
            </a:r>
            <a:endParaRPr lang="ru-RU" sz="4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0382" y="5334860"/>
            <a:ext cx="63642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(625 + 139)–(325+139)</a:t>
            </a:r>
            <a:endParaRPr lang="ru-RU" sz="44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83668" y="4392538"/>
            <a:ext cx="60500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(218 –425)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–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(1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8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–435)</a:t>
            </a:r>
            <a:endParaRPr lang="ru-RU" sz="44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590564" y="5257285"/>
            <a:ext cx="60644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4) – (29 +109)–(378 –78)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5590" y="3746241"/>
            <a:ext cx="30957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985- 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92547" y="1299274"/>
            <a:ext cx="30957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983- 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</a:t>
            </a:r>
          </a:p>
        </p:txBody>
      </p:sp>
      <p:sp>
        <p:nvSpPr>
          <p:cNvPr id="3" name="Стрелка углом вверх 2"/>
          <p:cNvSpPr/>
          <p:nvPr/>
        </p:nvSpPr>
        <p:spPr>
          <a:xfrm>
            <a:off x="151344" y="159306"/>
            <a:ext cx="252617" cy="21602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6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11629</TotalTime>
  <Words>628</Words>
  <Application>Microsoft Office PowerPoint</Application>
  <PresentationFormat>Произвольный</PresentationFormat>
  <Paragraphs>82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682</cp:revision>
  <dcterms:created xsi:type="dcterms:W3CDTF">2020-04-09T07:32:19Z</dcterms:created>
  <dcterms:modified xsi:type="dcterms:W3CDTF">2021-01-25T06:22:22Z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