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470" r:id="rId3"/>
    <p:sldId id="480" r:id="rId4"/>
    <p:sldId id="481" r:id="rId5"/>
    <p:sldId id="485" r:id="rId6"/>
    <p:sldId id="486" r:id="rId7"/>
    <p:sldId id="482" r:id="rId8"/>
    <p:sldId id="484" r:id="rId9"/>
    <p:sldId id="483" r:id="rId10"/>
    <p:sldId id="365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292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24" userDrawn="1">
          <p15:clr>
            <a:srgbClr val="A4A3A4"/>
          </p15:clr>
        </p15:guide>
        <p15:guide id="5" pos="2328" userDrawn="1">
          <p15:clr>
            <a:srgbClr val="A4A3A4"/>
          </p15:clr>
        </p15:guide>
        <p15:guide id="6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A859"/>
    <a:srgbClr val="FF5050"/>
    <a:srgbClr val="D2F4FE"/>
    <a:srgbClr val="D3A31B"/>
    <a:srgbClr val="D8CA1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78" autoAdjust="0"/>
    <p:restoredTop sz="94255" autoAdjust="0"/>
  </p:normalViewPr>
  <p:slideViewPr>
    <p:cSldViewPr>
      <p:cViewPr varScale="1">
        <p:scale>
          <a:sx n="67" d="100"/>
          <a:sy n="67" d="100"/>
        </p:scale>
        <p:origin x="804" y="78"/>
      </p:cViewPr>
      <p:guideLst>
        <p:guide orient="horz" pos="2880"/>
        <p:guide pos="2292"/>
        <p:guide orient="horz" pos="6391"/>
        <p:guide pos="4724"/>
        <p:guide pos="2328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7"/>
            <a:ext cx="8834039" cy="767582"/>
          </a:xfrm>
        </p:spPr>
        <p:txBody>
          <a:bodyPr lIns="0" tIns="0" rIns="0" bIns="0"/>
          <a:lstStyle>
            <a:lvl1pPr>
              <a:defRPr sz="4988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17" name="bg object 17"/>
          <p:cNvSpPr/>
          <p:nvPr/>
        </p:nvSpPr>
        <p:spPr>
          <a:xfrm>
            <a:off x="148422" y="157913"/>
            <a:ext cx="12546413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4" y="1599501"/>
            <a:ext cx="4050550" cy="473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78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2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3" cy="914546"/>
          </a:xfrm>
        </p:spPr>
        <p:txBody>
          <a:bodyPr lIns="0" tIns="0" rIns="0" bIns="0"/>
          <a:lstStyle>
            <a:lvl1pPr>
              <a:defRPr sz="5943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5" y="1189855"/>
            <a:ext cx="12546413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5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80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27500">
        <a:defRPr>
          <a:latin typeface="+mn-lt"/>
          <a:ea typeface="+mn-ea"/>
          <a:cs typeface="+mn-cs"/>
        </a:defRPr>
      </a:lvl2pPr>
      <a:lvl3pPr marL="2055000">
        <a:defRPr>
          <a:latin typeface="+mn-lt"/>
          <a:ea typeface="+mn-ea"/>
          <a:cs typeface="+mn-cs"/>
        </a:defRPr>
      </a:lvl3pPr>
      <a:lvl4pPr marL="3082500">
        <a:defRPr>
          <a:latin typeface="+mn-lt"/>
          <a:ea typeface="+mn-ea"/>
          <a:cs typeface="+mn-cs"/>
        </a:defRPr>
      </a:lvl4pPr>
      <a:lvl5pPr marL="4110000">
        <a:defRPr>
          <a:latin typeface="+mn-lt"/>
          <a:ea typeface="+mn-ea"/>
          <a:cs typeface="+mn-cs"/>
        </a:defRPr>
      </a:lvl5pPr>
      <a:lvl6pPr marL="5137502">
        <a:defRPr>
          <a:latin typeface="+mn-lt"/>
          <a:ea typeface="+mn-ea"/>
          <a:cs typeface="+mn-cs"/>
        </a:defRPr>
      </a:lvl6pPr>
      <a:lvl7pPr marL="6165001">
        <a:defRPr>
          <a:latin typeface="+mn-lt"/>
          <a:ea typeface="+mn-ea"/>
          <a:cs typeface="+mn-cs"/>
        </a:defRPr>
      </a:lvl7pPr>
      <a:lvl8pPr marL="7192501">
        <a:defRPr>
          <a:latin typeface="+mn-lt"/>
          <a:ea typeface="+mn-ea"/>
          <a:cs typeface="+mn-cs"/>
        </a:defRPr>
      </a:lvl8pPr>
      <a:lvl9pPr marL="82200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98929"/>
            <a:ext cx="12788912" cy="240493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28263" y="294858"/>
            <a:ext cx="7001819" cy="1208977"/>
          </a:xfrm>
          <a:prstGeom prst="rect">
            <a:avLst/>
          </a:prstGeom>
        </p:spPr>
        <p:txBody>
          <a:bodyPr vert="horz" wrap="square" lIns="0" tIns="32822" rIns="0" bIns="0" rtlCol="0">
            <a:spAutoFit/>
          </a:bodyPr>
          <a:lstStyle/>
          <a:p>
            <a:pPr marL="28542" algn="ctr">
              <a:spcBef>
                <a:spcPts val="257"/>
              </a:spcBef>
            </a:pPr>
            <a:r>
              <a:rPr lang="en-US" sz="7641" spc="12" dirty="0"/>
              <a:t>MATEMATIKA</a:t>
            </a:r>
            <a:endParaRPr lang="en-US" sz="7641" dirty="0"/>
          </a:p>
        </p:txBody>
      </p:sp>
      <p:sp>
        <p:nvSpPr>
          <p:cNvPr id="4" name="object 4"/>
          <p:cNvSpPr txBox="1"/>
          <p:nvPr/>
        </p:nvSpPr>
        <p:spPr>
          <a:xfrm>
            <a:off x="778563" y="2403015"/>
            <a:ext cx="11231785" cy="2063029"/>
          </a:xfrm>
          <a:prstGeom prst="rect">
            <a:avLst/>
          </a:prstGeom>
        </p:spPr>
        <p:txBody>
          <a:bodyPr vert="horz" wrap="square" lIns="0" tIns="31397" rIns="0" bIns="0" rtlCol="0">
            <a:spAutoFit/>
          </a:bodyPr>
          <a:lstStyle/>
          <a:p>
            <a:pPr marL="41385" algn="ctr">
              <a:spcBef>
                <a:spcPts val="246"/>
              </a:spcBef>
            </a:pP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MASALA </a:t>
            </a: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VA TEST</a:t>
            </a:r>
            <a:r>
              <a:rPr lang="en-US" sz="6600" b="1" dirty="0" smtClean="0">
                <a:solidFill>
                  <a:srgbClr val="002060"/>
                </a:solidFill>
                <a:latin typeface="Arial"/>
                <a:cs typeface="Arial"/>
              </a:rPr>
              <a:t>LAR YECHISH</a:t>
            </a:r>
            <a:endParaRPr lang="en-US" sz="72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59429" y="4747790"/>
            <a:ext cx="782253" cy="186656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4139"/>
          </a:p>
        </p:txBody>
      </p:sp>
      <p:grpSp>
        <p:nvGrpSpPr>
          <p:cNvPr id="7" name="object 7"/>
          <p:cNvGrpSpPr/>
          <p:nvPr/>
        </p:nvGrpSpPr>
        <p:grpSpPr>
          <a:xfrm>
            <a:off x="1041682" y="247652"/>
            <a:ext cx="11089046" cy="1276589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413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4139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9314611" y="304116"/>
            <a:ext cx="3133399" cy="1007328"/>
          </a:xfrm>
          <a:prstGeom prst="rect">
            <a:avLst/>
          </a:prstGeom>
        </p:spPr>
        <p:txBody>
          <a:bodyPr vert="horz" wrap="square" lIns="0" tIns="27115" rIns="0" bIns="0" rtlCol="0">
            <a:spAutoFit/>
          </a:bodyPr>
          <a:lstStyle/>
          <a:p>
            <a:pPr algn="ctr">
              <a:spcBef>
                <a:spcPts val="214"/>
              </a:spcBef>
            </a:pPr>
            <a:r>
              <a:rPr lang="en-US" sz="6368" b="1" spc="-12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670" b="1" spc="-12" dirty="0">
                <a:solidFill>
                  <a:schemeClr val="bg1"/>
                </a:solidFill>
                <a:latin typeface="Arial"/>
                <a:cs typeface="Arial"/>
              </a:rPr>
              <a:t>6- </a:t>
            </a:r>
            <a:r>
              <a:rPr sz="4670" b="1" spc="-12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67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45048" y="2381260"/>
            <a:ext cx="811015" cy="17996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  <p:sp>
        <p:nvSpPr>
          <p:cNvPr id="12" name="object 11"/>
          <p:cNvSpPr/>
          <p:nvPr/>
        </p:nvSpPr>
        <p:spPr>
          <a:xfrm>
            <a:off x="9452280" y="4564921"/>
            <a:ext cx="2558068" cy="22322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919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280120" y="288082"/>
            <a:ext cx="12498064" cy="596958"/>
          </a:xfrm>
        </p:spPr>
        <p:txBody>
          <a:bodyPr/>
          <a:lstStyle/>
          <a:p>
            <a:pPr algn="ctr"/>
            <a:r>
              <a:rPr lang="en-US" sz="3879" b="1" dirty="0"/>
              <a:t>MUSTAQIL  BAJARISH  UCHUN  TOPSHIRIQLAR:</a:t>
            </a:r>
            <a:endParaRPr lang="ru-RU" sz="3879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0706422" cy="2215991"/>
          </a:xfrm>
        </p:spPr>
        <p:txBody>
          <a:bodyPr/>
          <a:lstStyle/>
          <a:p>
            <a:pPr algn="ctr"/>
            <a:r>
              <a:rPr lang="en-US" sz="4800" b="1" dirty="0">
                <a:solidFill>
                  <a:schemeClr val="tx1"/>
                </a:solidFill>
              </a:rPr>
              <a:t>  </a:t>
            </a:r>
            <a:r>
              <a:rPr lang="en-US" sz="4800" b="1" dirty="0" err="1">
                <a:solidFill>
                  <a:schemeClr val="tx1"/>
                </a:solidFill>
              </a:rPr>
              <a:t>Darslikning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180- </a:t>
            </a:r>
            <a:r>
              <a:rPr lang="en-US" sz="4800" b="1" dirty="0" err="1">
                <a:solidFill>
                  <a:schemeClr val="tx1"/>
                </a:solidFill>
              </a:rPr>
              <a:t>betidagi</a:t>
            </a:r>
            <a:r>
              <a:rPr lang="ru-RU" sz="4800" b="1" dirty="0">
                <a:solidFill>
                  <a:schemeClr val="tx1"/>
                </a:solidFill>
              </a:rPr>
              <a:t> </a:t>
            </a:r>
            <a:r>
              <a:rPr lang="en-US" sz="4800" b="1" dirty="0">
                <a:solidFill>
                  <a:schemeClr val="tx1"/>
                </a:solidFill>
              </a:rPr>
              <a:t>   </a:t>
            </a:r>
          </a:p>
          <a:p>
            <a:pPr algn="ctr"/>
            <a:r>
              <a:rPr lang="en-US" sz="4800" b="1" dirty="0" smtClean="0">
                <a:solidFill>
                  <a:schemeClr val="tx1"/>
                </a:solidFill>
              </a:rPr>
              <a:t> 979- masala, 8- test </a:t>
            </a:r>
            <a:r>
              <a:rPr lang="en-US" sz="4800" b="1" dirty="0" err="1" smtClean="0">
                <a:solidFill>
                  <a:schemeClr val="tx1"/>
                </a:solidFill>
              </a:rPr>
              <a:t>topshiriqlarini</a:t>
            </a:r>
            <a:endParaRPr lang="en-US" sz="4800" b="1" dirty="0">
              <a:solidFill>
                <a:schemeClr val="tx1"/>
              </a:solidFill>
            </a:endParaRPr>
          </a:p>
          <a:p>
            <a:pPr algn="ctr"/>
            <a:r>
              <a:rPr lang="en-US" sz="4800" b="1" dirty="0" err="1">
                <a:solidFill>
                  <a:schemeClr val="tx1"/>
                </a:solidFill>
              </a:rPr>
              <a:t>yeching</a:t>
            </a:r>
            <a:r>
              <a:rPr lang="ru-RU" sz="4800" b="1" dirty="0">
                <a:solidFill>
                  <a:schemeClr val="tx1"/>
                </a:solidFill>
              </a:rPr>
              <a:t>.</a:t>
            </a:r>
            <a:r>
              <a:rPr lang="en-US" sz="4800" b="1" dirty="0">
                <a:solidFill>
                  <a:schemeClr val="tx1"/>
                </a:solidFill>
              </a:rPr>
              <a:t>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2" descr="http://sc0001.atbasar.aqmoedu.kz/arc/attach/528/298901/matematicaperleclassi2scuolasecondariadi1deggrad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0480" y="3888482"/>
            <a:ext cx="4336595" cy="28577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896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815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1.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Ko‘paytirishni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8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172181" y="1383591"/>
            <a:ext cx="277672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(-25)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3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4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192" y="2547759"/>
            <a:ext cx="882164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75      B) 100      D) -100       E) -300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7439" y="3365678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92317" y="4183597"/>
            <a:ext cx="263726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(-25)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3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4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96544" y="5473186"/>
            <a:ext cx="241284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12333" y="4183596"/>
            <a:ext cx="430919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- 100 ∙ 3 = - 300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861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815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Amallarni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8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09384" y="1359030"/>
            <a:ext cx="532389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(-8)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 + (-3) ∙ 6 – (-28)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192" y="2547759"/>
            <a:ext cx="840326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30      B) -30      D) - 584       E) 86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7439" y="3365678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9292" y="5904706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41050" y="4134323"/>
            <a:ext cx="589456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(-8)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∙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5 + (-3) ∙ 6 – (-28) =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433167" y="4116417"/>
            <a:ext cx="472437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- 40 + (-18) – (-28) =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41050" y="4926735"/>
            <a:ext cx="372409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- 40 – 18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+ 28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465146" y="4885062"/>
            <a:ext cx="390363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-58 + 28 =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- 30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15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1" grpId="0"/>
      <p:bldP spid="15" grpId="0"/>
      <p:bldP spid="16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56815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5.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Bo‘lishni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bajaring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8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854483" y="1433171"/>
            <a:ext cx="503214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(- 128) : (- 4) : (- 8) : 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192" y="2547759"/>
            <a:ext cx="787266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- 4      B) - 128      D) 2       E) -2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7439" y="3365678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9292" y="5904706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E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2336" y="4226232"/>
            <a:ext cx="503214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(- 128) : (- 4) : (- 8) : 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854483" y="4226232"/>
            <a:ext cx="301396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= - 32 : 8 : 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800860" y="4226232"/>
            <a:ext cx="134043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= - 2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2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3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52128" y="1357888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6.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8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36504" y="1373277"/>
            <a:ext cx="8661345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(- 3)³ : (- 3)² + (- 2)³ : (-1)⁴ – (-1)⁸ : (-1)⁷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1599" y="2451849"/>
            <a:ext cx="808721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10      B) - 10      D) -11       E) 12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161" y="3267880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400800" y="6205045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08929" y="4036924"/>
            <a:ext cx="909255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(- 3)³ : (- 3)² + (- 2)³ : (-1)⁴ – (-1)⁸ : (-1)⁷ =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7439" y="4993116"/>
            <a:ext cx="645240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(-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27) : 9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+ (-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: 1 – 1 : (-1)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95227" y="4993116"/>
            <a:ext cx="4512774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(-3) + (-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8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– (-1) =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8929" y="5926806"/>
            <a:ext cx="454643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=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3 – 8 + 1 = 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–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10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660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1" grpId="0"/>
      <p:bldP spid="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352128" y="1357888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12.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22733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8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304426" y="1407307"/>
            <a:ext cx="5381601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72,09 : (- 9) + (- 3,2) ∙ 5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11599" y="2451849"/>
            <a:ext cx="1016175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– 240    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B) – 24,01      D) 0,6       E</a:t>
            </a:r>
            <a:r>
              <a:rPr lang="en-US" dirty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) – 0,6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161" y="3267880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04582" y="5550122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50593" y="4346452"/>
            <a:ext cx="581281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72,09 : (- 9) + (- 3,2) ∙ 5 =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97503" y="4334649"/>
            <a:ext cx="366638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- 8,01 + (- 16) =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686027" y="4322846"/>
            <a:ext cx="1885453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 - 24,01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971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3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28192" y="1368202"/>
            <a:ext cx="101975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898802" y="190235"/>
            <a:ext cx="19303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9292" y="1383591"/>
            <a:ext cx="2816797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0,(8) + 0,(7)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28192" y="2369568"/>
                <a:ext cx="7657866" cy="9666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B)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D)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dirty="0" smtClean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E) 1,(5)</a:t>
                </a:r>
                <a:endParaRPr lang="ru-RU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2369568"/>
                <a:ext cx="7657866" cy="966675"/>
              </a:xfrm>
              <a:prstGeom prst="rect">
                <a:avLst/>
              </a:prstGeom>
              <a:blipFill rotWithShape="0">
                <a:blip r:embed="rId2"/>
                <a:stretch>
                  <a:fillRect l="-2707" r="-1672" b="-101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Прямоугольник 11"/>
          <p:cNvSpPr/>
          <p:nvPr/>
        </p:nvSpPr>
        <p:spPr>
          <a:xfrm>
            <a:off x="577439" y="3526270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9292" y="5904706"/>
            <a:ext cx="2440092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B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7439" y="4334684"/>
            <a:ext cx="3387466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0,(8) + 0,(7) = 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736504" y="4105229"/>
                <a:ext cx="2592288" cy="1140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6504" y="4105229"/>
                <a:ext cx="2592288" cy="114082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5863970" y="4105229"/>
                <a:ext cx="1616950" cy="1151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3970" y="4105229"/>
                <a:ext cx="1616950" cy="115140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7168897" y="4075544"/>
                <a:ext cx="2211087" cy="11512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8897" y="4075544"/>
                <a:ext cx="2211087" cy="115121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5176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1" grpId="0"/>
      <p:bldP spid="15" grpId="0"/>
      <p:bldP spid="16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928192" y="1368202"/>
                <a:ext cx="10197556" cy="10540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− 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+2,</m:t>
                    </m:r>
                    <m:d>
                      <m:dPr>
                        <m:ctrlP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ning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butun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US" sz="4000" dirty="0" err="1" smtClean="0">
                    <a:latin typeface="Arial" pitchFamily="34" charset="0"/>
                    <a:cs typeface="Arial" pitchFamily="34" charset="0"/>
                  </a:rPr>
                  <a:t>qismini</a:t>
                </a:r>
                <a:r>
                  <a:rPr lang="en-US" sz="4000" dirty="0" smtClean="0">
                    <a:latin typeface="Arial" pitchFamily="34" charset="0"/>
                    <a:cs typeface="Arial" pitchFamily="34" charset="0"/>
                  </a:rPr>
                  <a:t> toping</a:t>
                </a:r>
                <a:endParaRPr lang="ru-RU" sz="40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8192" y="1368202"/>
                <a:ext cx="10197556" cy="1054071"/>
              </a:xfrm>
              <a:prstGeom prst="rect">
                <a:avLst/>
              </a:prstGeom>
              <a:blipFill rotWithShape="0">
                <a:blip r:embed="rId2"/>
                <a:stretch>
                  <a:fillRect b="-7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Прямоугольник 1"/>
          <p:cNvSpPr/>
          <p:nvPr/>
        </p:nvSpPr>
        <p:spPr>
          <a:xfrm>
            <a:off x="4898802" y="190235"/>
            <a:ext cx="19303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64208" y="2612300"/>
            <a:ext cx="700865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A) -2      B) -1       D) 0       E) 1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7439" y="3526270"/>
            <a:ext cx="2245808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Yechish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chemeClr val="tx2"/>
              </a:solidFill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69292" y="5904706"/>
            <a:ext cx="2421560" cy="6924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Javob</a:t>
            </a:r>
            <a:r>
              <a:rPr lang="en-US" b="1" dirty="0" smtClean="0">
                <a:solidFill>
                  <a:schemeClr val="tx2"/>
                </a:solidFill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:  </a:t>
            </a:r>
            <a:r>
              <a:rPr lang="en-US" dirty="0" smtClean="0">
                <a:latin typeface="Arial" panose="020B0604020202020204" pitchFamily="34" charset="0"/>
                <a:ea typeface="Cambria Math" panose="02040503050406030204" pitchFamily="18" charset="0"/>
                <a:cs typeface="Arial" panose="020B0604020202020204" pitchFamily="34" charset="0"/>
              </a:rPr>
              <a:t>A</a:t>
            </a:r>
            <a:endParaRPr lang="ru-RU" dirty="0">
              <a:latin typeface="Arial" panose="020B0604020202020204" pitchFamily="34" charset="0"/>
              <a:ea typeface="Cambria Math" panose="02040503050406030204" pitchFamily="18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3699928" y="4396927"/>
                <a:ext cx="3925008" cy="11414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-3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+2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9928" y="4396927"/>
                <a:ext cx="3925008" cy="1141466"/>
              </a:xfrm>
              <a:prstGeom prst="rect">
                <a:avLst/>
              </a:prstGeom>
              <a:blipFill rotWithShape="0">
                <a:blip r:embed="rId3"/>
                <a:stretch>
                  <a:fillRect l="-6366" b="-74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6739246" y="4408794"/>
                <a:ext cx="4320758" cy="1151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-(3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den>
                    </m:f>
                    <m:r>
                      <a:rPr lang="en-US" sz="4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−2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)=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9246" y="4408794"/>
                <a:ext cx="4320758" cy="1151405"/>
              </a:xfrm>
              <a:prstGeom prst="rect">
                <a:avLst/>
              </a:prstGeom>
              <a:blipFill rotWithShape="0">
                <a:blip r:embed="rId4"/>
                <a:stretch>
                  <a:fillRect l="-2119" b="-68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264860" y="4408794"/>
                <a:ext cx="3454792" cy="11414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4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 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en-US" dirty="0" smtClean="0"/>
                  <a:t>  + </a:t>
                </a:r>
                <a:r>
                  <a:rPr lang="en-US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2,(2) =</a:t>
                </a:r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860" y="4408794"/>
                <a:ext cx="3454792" cy="1141466"/>
              </a:xfrm>
              <a:prstGeom prst="rect">
                <a:avLst/>
              </a:prstGeom>
              <a:blipFill rotWithShape="0">
                <a:blip r:embed="rId5"/>
                <a:stretch>
                  <a:fillRect r="-4938" b="-58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10145216" y="4403279"/>
                <a:ext cx="2870312" cy="1152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18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5216" y="4403279"/>
                <a:ext cx="2870312" cy="115249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единительная линия 16"/>
          <p:cNvCxnSpPr/>
          <p:nvPr/>
        </p:nvCxnSpPr>
        <p:spPr>
          <a:xfrm flipV="1">
            <a:off x="7438448" y="4403873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V="1">
            <a:off x="8830702" y="4375121"/>
            <a:ext cx="522426" cy="205689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9"/>
          <p:cNvSpPr txBox="1"/>
          <p:nvPr/>
        </p:nvSpPr>
        <p:spPr>
          <a:xfrm>
            <a:off x="7381357" y="4119145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10"/>
          <p:cNvSpPr txBox="1"/>
          <p:nvPr/>
        </p:nvSpPr>
        <p:spPr>
          <a:xfrm>
            <a:off x="8765244" y="4050512"/>
            <a:ext cx="34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47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3" grpId="0"/>
      <p:bldP spid="13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474058" y="1203431"/>
            <a:ext cx="119940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Yig‘indini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hisoblang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natijani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davriy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kasr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ko‘rinishida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800400" y="2227591"/>
                <a:ext cx="4896544" cy="1151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+(−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8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</m:t>
                    </m:r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00" y="2227591"/>
                <a:ext cx="4896544" cy="1151405"/>
              </a:xfrm>
              <a:prstGeom prst="rect">
                <a:avLst/>
              </a:prstGeom>
              <a:blipFill rotWithShape="0">
                <a:blip r:embed="rId2"/>
                <a:stretch>
                  <a:fillRect l="-4975" b="-79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Стрелка углом вверх 19"/>
          <p:cNvSpPr/>
          <p:nvPr/>
        </p:nvSpPr>
        <p:spPr>
          <a:xfrm>
            <a:off x="167386" y="174546"/>
            <a:ext cx="360040" cy="288032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630677" y="180427"/>
            <a:ext cx="36808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972- 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2800400" y="3811200"/>
                <a:ext cx="6408712" cy="11514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2)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 2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+(−1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)+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5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00" y="3811200"/>
                <a:ext cx="6408712" cy="1151405"/>
              </a:xfrm>
              <a:prstGeom prst="rect">
                <a:avLst/>
              </a:prstGeom>
              <a:blipFill rotWithShape="0">
                <a:blip r:embed="rId3"/>
                <a:stretch>
                  <a:fillRect l="-3802" b="-79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2800400" y="5427315"/>
                <a:ext cx="6192688" cy="11408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400" dirty="0" smtClean="0">
                    <a:latin typeface="Arial" pitchFamily="34" charset="0"/>
                    <a:cs typeface="Arial" pitchFamily="34" charset="0"/>
                  </a:rPr>
                  <a:t>3) 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+(−1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  <m:r>
                      <a:rPr lang="en-US" sz="4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)+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7</m:t>
                        </m:r>
                      </m:num>
                      <m:den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9</m:t>
                        </m:r>
                      </m:den>
                    </m:f>
                  </m:oMath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0400" y="5427315"/>
                <a:ext cx="6192688" cy="1140825"/>
              </a:xfrm>
              <a:prstGeom prst="rect">
                <a:avLst/>
              </a:prstGeom>
              <a:blipFill rotWithShape="0">
                <a:blip r:embed="rId4"/>
                <a:stretch>
                  <a:fillRect l="-3937" b="-80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9730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12545</TotalTime>
  <Words>487</Words>
  <Application>Microsoft Office PowerPoint</Application>
  <PresentationFormat>Произвольный</PresentationFormat>
  <Paragraphs>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Sharipova Durdona</dc:creator>
  <cp:lastModifiedBy>User</cp:lastModifiedBy>
  <cp:revision>738</cp:revision>
  <dcterms:created xsi:type="dcterms:W3CDTF">2020-04-09T07:32:19Z</dcterms:created>
  <dcterms:modified xsi:type="dcterms:W3CDTF">2021-01-21T15:47:40Z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