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483" r:id="rId3"/>
    <p:sldId id="482" r:id="rId4"/>
    <p:sldId id="478" r:id="rId5"/>
    <p:sldId id="481" r:id="rId6"/>
    <p:sldId id="475" r:id="rId7"/>
    <p:sldId id="476" r:id="rId8"/>
    <p:sldId id="484" r:id="rId9"/>
    <p:sldId id="470" r:id="rId10"/>
    <p:sldId id="479" r:id="rId11"/>
    <p:sldId id="365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A859"/>
    <a:srgbClr val="FF5050"/>
    <a:srgbClr val="D2F4FE"/>
    <a:srgbClr val="D3A31B"/>
    <a:srgbClr val="D8CA1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8" autoAdjust="0"/>
    <p:restoredTop sz="94255" autoAdjust="0"/>
  </p:normalViewPr>
  <p:slideViewPr>
    <p:cSldViewPr>
      <p:cViewPr varScale="1">
        <p:scale>
          <a:sx n="67" d="100"/>
          <a:sy n="67" d="100"/>
        </p:scale>
        <p:origin x="804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778563" y="2403015"/>
            <a:ext cx="11231785" cy="2088677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MAVZU: MASALALAR </a:t>
            </a:r>
          </a:p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7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9425136" y="4180863"/>
            <a:ext cx="2839024" cy="2549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MASALALAR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9064" y="5474399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1) 1,(3)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3052" y="5400470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2) 0,(28)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22476" y="5407411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0,(001)</a:t>
            </a:r>
            <a:endParaRPr lang="ru-RU" sz="3600" dirty="0"/>
          </a:p>
        </p:txBody>
      </p:sp>
      <p:sp>
        <p:nvSpPr>
          <p:cNvPr id="12" name="Стрелка углом вверх 11"/>
          <p:cNvSpPr/>
          <p:nvPr/>
        </p:nvSpPr>
        <p:spPr>
          <a:xfrm>
            <a:off x="166584" y="17454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6624" y="4322913"/>
            <a:ext cx="11974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Cheksiz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4617" y="1278943"/>
            <a:ext cx="302679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970-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0527" y="1971440"/>
            <a:ext cx="11974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Ushbu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ko‘rinishda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0527" y="2814050"/>
            <a:ext cx="252505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1) 5,222…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86974" y="2784812"/>
            <a:ext cx="336181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1,373737…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7872" y="2814049"/>
            <a:ext cx="336181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3) 3,108108…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4616" y="3574660"/>
            <a:ext cx="302679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971-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180-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976-, 977-, 978-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0001.atbasar.aqmoedu.kz/arc/attach/528/298901/matematicaperleclassi2scuolasecondariadi1deggrad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6332" y="3888482"/>
            <a:ext cx="4336595" cy="2857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955" y="1212610"/>
            <a:ext cx="3090177" cy="123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7²</a:t>
            </a:r>
            <a:r>
              <a:rPr lang="ru-RU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</a:t>
            </a:r>
            <a:endParaRPr lang="ru-RU" sz="7212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1127" y="2648813"/>
            <a:ext cx="5798718" cy="120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(- 11)² </a:t>
            </a:r>
            <a:r>
              <a:rPr lang="ru-RU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7212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3252" y="4057718"/>
            <a:ext cx="5589980" cy="120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(- 3)³</a:t>
            </a:r>
            <a:r>
              <a:rPr lang="ru-RU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</a:t>
            </a:r>
            <a:endParaRPr lang="ru-RU" sz="7212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687" y="1297306"/>
            <a:ext cx="3702925" cy="120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(- 7)² </a:t>
            </a:r>
            <a:r>
              <a:rPr lang="ru-RU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7212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5778" y="4103540"/>
            <a:ext cx="2389383" cy="123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3³  </a:t>
            </a:r>
            <a:r>
              <a:rPr lang="ru-RU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7212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2379" y="5361919"/>
            <a:ext cx="5116215" cy="120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(- 4)³ </a:t>
            </a:r>
            <a:r>
              <a:rPr lang="ru-RU" sz="7212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7212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450" y="199156"/>
            <a:ext cx="9659533" cy="948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OG‘ZAKI BAJARAMIZ</a:t>
            </a:r>
            <a:endParaRPr lang="ru-RU" sz="540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36728" y="2598086"/>
            <a:ext cx="3532008" cy="123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11²</a:t>
            </a:r>
            <a:r>
              <a:rPr lang="ru-RU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</a:t>
            </a:r>
            <a:endParaRPr lang="ru-RU" sz="7212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5920" y="5539995"/>
            <a:ext cx="2579241" cy="120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4 ³ </a:t>
            </a:r>
            <a:r>
              <a:rPr lang="ru-RU" sz="7212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7212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2754573" y="1173157"/>
            <a:ext cx="1508679" cy="1272927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49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8584714" y="1186846"/>
            <a:ext cx="1508679" cy="1272927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49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2812589" y="2476133"/>
            <a:ext cx="1605400" cy="1383433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121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8761307" y="2509296"/>
            <a:ext cx="1605400" cy="1383433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121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2905061" y="3978486"/>
            <a:ext cx="1605400" cy="1383433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27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8680409" y="3934456"/>
            <a:ext cx="1605400" cy="1383433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-27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2945954" y="5336722"/>
            <a:ext cx="1605400" cy="1383433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64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8761307" y="5356999"/>
            <a:ext cx="1605400" cy="1383433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cs typeface="Arial" panose="020B0604020202020204" pitchFamily="34" charset="0"/>
              </a:rPr>
              <a:t>-64</a:t>
            </a:r>
            <a:endParaRPr lang="ru-RU" altLang="ru-RU" sz="6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2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2053" y="1349168"/>
                <a:ext cx="4722438" cy="1357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  <m:t>𝟏𝟔</m:t>
                        </m:r>
                      </m:e>
                    </m:rad>
                  </m:oMath>
                </a14:m>
                <a:r>
                  <a:rPr lang="ru-RU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7212" b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53" y="1349168"/>
                <a:ext cx="4722438" cy="1357936"/>
              </a:xfrm>
              <a:prstGeom prst="rect">
                <a:avLst/>
              </a:prstGeom>
              <a:blipFill rotWithShape="0">
                <a:blip r:embed="rId2"/>
                <a:stretch>
                  <a:fillRect t="-9417" b="-32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143450" y="199156"/>
            <a:ext cx="9659533" cy="948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OG‘ZAKI BAJARAMIZ</a:t>
            </a:r>
            <a:endParaRPr lang="ru-RU" sz="540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3641776" y="1499001"/>
            <a:ext cx="1502594" cy="1049135"/>
          </a:xfrm>
          <a:prstGeom prst="cloudCallout">
            <a:avLst>
              <a:gd name="adj1" fmla="val -14177"/>
              <a:gd name="adj2" fmla="val 414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7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1932" y="2831728"/>
                <a:ext cx="4722438" cy="1357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  <m:t>𝟒𝟗</m:t>
                        </m:r>
                      </m:e>
                    </m:rad>
                  </m:oMath>
                </a14:m>
                <a:r>
                  <a:rPr lang="ru-RU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7212" b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32" y="2831728"/>
                <a:ext cx="4722438" cy="1357936"/>
              </a:xfrm>
              <a:prstGeom prst="rect">
                <a:avLst/>
              </a:prstGeom>
              <a:blipFill rotWithShape="0">
                <a:blip r:embed="rId3"/>
                <a:stretch>
                  <a:fillRect t="-9459" b="-3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0120" y="4315971"/>
                <a:ext cx="4722438" cy="1357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  <m:t>𝟗</m:t>
                        </m:r>
                      </m:e>
                    </m:rad>
                  </m:oMath>
                </a14:m>
                <a:r>
                  <a:rPr lang="ru-RU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7212" b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20" y="4315971"/>
                <a:ext cx="4722438" cy="1357936"/>
              </a:xfrm>
              <a:prstGeom prst="rect">
                <a:avLst/>
              </a:prstGeom>
              <a:blipFill rotWithShape="0">
                <a:blip r:embed="rId4"/>
                <a:stretch>
                  <a:fillRect t="-9417" b="-32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28792" y="4315971"/>
                <a:ext cx="4722438" cy="1357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  <m:t>𝟏𝟔𝟗</m:t>
                        </m:r>
                      </m:e>
                    </m:rad>
                  </m:oMath>
                </a14:m>
                <a:r>
                  <a:rPr lang="ru-RU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13</a:t>
                </a:r>
                <a:endParaRPr lang="ru-RU" sz="7212" b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792" y="4315971"/>
                <a:ext cx="4722438" cy="1357936"/>
              </a:xfrm>
              <a:prstGeom prst="rect">
                <a:avLst/>
              </a:prstGeom>
              <a:blipFill rotWithShape="0">
                <a:blip r:embed="rId5"/>
                <a:stretch>
                  <a:fillRect t="-9417" r="-7226" b="-32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28792" y="2811479"/>
                <a:ext cx="4722438" cy="1357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  <m:t>𝟏𝟐𝟏</m:t>
                        </m:r>
                      </m:e>
                    </m:rad>
                  </m:oMath>
                </a14:m>
                <a:r>
                  <a:rPr lang="ru-RU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11</a:t>
                </a:r>
                <a:endParaRPr lang="ru-RU" sz="7212" b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792" y="2811479"/>
                <a:ext cx="4722438" cy="1357936"/>
              </a:xfrm>
              <a:prstGeom prst="rect">
                <a:avLst/>
              </a:prstGeom>
              <a:blipFill rotWithShape="0">
                <a:blip r:embed="rId6"/>
                <a:stretch>
                  <a:fillRect t="-8969" r="-6710" b="-32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16711" y="1450384"/>
                <a:ext cx="4722438" cy="1357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7212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Arial" pitchFamily="34" charset="0"/>
                          </a:rPr>
                          <m:t>𝟖𝟏</m:t>
                        </m:r>
                      </m:e>
                    </m:rad>
                  </m:oMath>
                </a14:m>
                <a:r>
                  <a:rPr lang="ru-RU" sz="7212" b="1" dirty="0" smtClean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7212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  <a:cs typeface="Arial" pitchFamily="34" charset="0"/>
                  </a:rPr>
                  <a:t> 9</a:t>
                </a:r>
                <a:endParaRPr lang="ru-RU" sz="7212" b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711" y="1450384"/>
                <a:ext cx="4722438" cy="1357936"/>
              </a:xfrm>
              <a:prstGeom prst="rect">
                <a:avLst/>
              </a:prstGeom>
              <a:blipFill rotWithShape="0">
                <a:blip r:embed="rId7"/>
                <a:stretch>
                  <a:fillRect t="-9417" b="-32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Выноска-облако 29"/>
          <p:cNvSpPr/>
          <p:nvPr/>
        </p:nvSpPr>
        <p:spPr>
          <a:xfrm>
            <a:off x="3653857" y="2982556"/>
            <a:ext cx="1502594" cy="1049135"/>
          </a:xfrm>
          <a:prstGeom prst="cloudCallout">
            <a:avLst>
              <a:gd name="adj1" fmla="val -14177"/>
              <a:gd name="adj2" fmla="val 414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7"/>
          </a:p>
        </p:txBody>
      </p:sp>
      <p:sp>
        <p:nvSpPr>
          <p:cNvPr id="31" name="Выноска-облако 30"/>
          <p:cNvSpPr/>
          <p:nvPr/>
        </p:nvSpPr>
        <p:spPr>
          <a:xfrm>
            <a:off x="3356567" y="4466111"/>
            <a:ext cx="1502594" cy="1049135"/>
          </a:xfrm>
          <a:prstGeom prst="cloudCallout">
            <a:avLst>
              <a:gd name="adj1" fmla="val -14177"/>
              <a:gd name="adj2" fmla="val 414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7"/>
          </a:p>
        </p:txBody>
      </p:sp>
      <p:sp>
        <p:nvSpPr>
          <p:cNvPr id="32" name="Выноска-облако 31"/>
          <p:cNvSpPr/>
          <p:nvPr/>
        </p:nvSpPr>
        <p:spPr>
          <a:xfrm>
            <a:off x="9548636" y="1499001"/>
            <a:ext cx="1502594" cy="1049135"/>
          </a:xfrm>
          <a:prstGeom prst="cloudCallout">
            <a:avLst>
              <a:gd name="adj1" fmla="val -14177"/>
              <a:gd name="adj2" fmla="val 414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7"/>
          </a:p>
        </p:txBody>
      </p:sp>
      <p:sp>
        <p:nvSpPr>
          <p:cNvPr id="33" name="Выноска-облако 32"/>
          <p:cNvSpPr/>
          <p:nvPr/>
        </p:nvSpPr>
        <p:spPr>
          <a:xfrm>
            <a:off x="9785176" y="2952507"/>
            <a:ext cx="1502594" cy="1049135"/>
          </a:xfrm>
          <a:prstGeom prst="cloudCallout">
            <a:avLst>
              <a:gd name="adj1" fmla="val -14177"/>
              <a:gd name="adj2" fmla="val 414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7"/>
          </a:p>
        </p:txBody>
      </p:sp>
      <p:sp>
        <p:nvSpPr>
          <p:cNvPr id="34" name="Выноска-облако 33"/>
          <p:cNvSpPr/>
          <p:nvPr/>
        </p:nvSpPr>
        <p:spPr>
          <a:xfrm>
            <a:off x="9689825" y="4557140"/>
            <a:ext cx="1502594" cy="1049135"/>
          </a:xfrm>
          <a:prstGeom prst="cloudCallout">
            <a:avLst>
              <a:gd name="adj1" fmla="val -14177"/>
              <a:gd name="adj2" fmla="val 414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7"/>
          </a:p>
        </p:txBody>
      </p:sp>
    </p:spTree>
    <p:extLst>
      <p:ext uri="{BB962C8B-B14F-4D97-AF65-F5344CB8AC3E}">
        <p14:creationId xmlns:p14="http://schemas.microsoft.com/office/powerpoint/2010/main" val="317350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6648" y="1205166"/>
            <a:ext cx="3676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965- 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2473" y="2050437"/>
            <a:ext cx="5939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(- 1)¹³ – (- 1)¹⁵ + (- 1)¹⁷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2473" y="2895708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950530" y="2059245"/>
            <a:ext cx="54248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(- 2)³ – (- 3)³ + (- 3)²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3646" y="3632169"/>
            <a:ext cx="6239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(- 1)¹³ – (- 1)¹⁵ + (- 1)¹⁷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35661" y="3620138"/>
            <a:ext cx="5038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(- 1) – (- 1) + (- 1) =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65349" y="4340055"/>
            <a:ext cx="41665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= - 1 + 1 - 1 = -1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2028" y="5071861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(- 2)³ – (- 3)³ + (- 3)²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040760" y="5018329"/>
            <a:ext cx="4038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- 8 – (- 27) + 9 =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00200" y="5976714"/>
            <a:ext cx="3395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- 8 + 27 + 9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43065" y="5976714"/>
            <a:ext cx="3823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- 8 + 36 = 28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5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8" grpId="0"/>
      <p:bldP spid="29" grpId="0"/>
      <p:bldP spid="30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966- 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83646" y="1257705"/>
                <a:ext cx="11941667" cy="17289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  Agar x = - 5;  -9,3;  -0,8;  -8;  </a:t>
                </a:r>
                <a:r>
                  <a:rPr lang="uz-Cyrl-UZ" sz="4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x²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ifodaning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46" y="1257705"/>
                <a:ext cx="11941667" cy="1728935"/>
              </a:xfrm>
              <a:prstGeom prst="rect">
                <a:avLst/>
              </a:prstGeom>
              <a:blipFill rotWithShape="0">
                <a:blip r:embed="rId2"/>
                <a:stretch>
                  <a:fillRect l="-766" t="-352" r="-1124" b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02473" y="2895708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3646" y="3632169"/>
            <a:ext cx="38849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x² = (-5)²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62030" y="3650450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68795" y="3635281"/>
            <a:ext cx="38849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x² = (-9,3)²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253701" y="3598719"/>
            <a:ext cx="15985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86,49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45172" y="4692875"/>
                <a:ext cx="3316858" cy="1051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z-Cyrl-UZ" sz="4400" dirty="0" smtClean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 x² = (-</a:t>
                </a:r>
                <a:r>
                  <a:rPr lang="en-US" sz="4400" dirty="0">
                    <a:latin typeface="Arial" pitchFamily="34" charset="0"/>
                    <a:cs typeface="Arial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)²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72" y="4692875"/>
                <a:ext cx="3316858" cy="1051826"/>
              </a:xfrm>
              <a:prstGeom prst="rect">
                <a:avLst/>
              </a:prstGeom>
              <a:blipFill rotWithShape="0">
                <a:blip r:embed="rId3"/>
                <a:stretch>
                  <a:fillRect l="-7353" t="-1163" r="-5331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720732" y="4631698"/>
                <a:ext cx="1967205" cy="11375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(-</a:t>
                </a:r>
                <a:r>
                  <a:rPr lang="uz-Cyrl-UZ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Cyrl-UZ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²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32" y="4631698"/>
                <a:ext cx="1967205" cy="1137556"/>
              </a:xfrm>
              <a:prstGeom prst="rect">
                <a:avLst/>
              </a:prstGeom>
              <a:blipFill rotWithShape="0">
                <a:blip r:embed="rId4"/>
                <a:stretch>
                  <a:fillRect l="-13932" t="-1075" r="-13003" b="-12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771755" y="4616178"/>
                <a:ext cx="1406154" cy="1140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755" y="4616178"/>
                <a:ext cx="1406154" cy="1140825"/>
              </a:xfrm>
              <a:prstGeom prst="rect">
                <a:avLst/>
              </a:prstGeom>
              <a:blipFill rotWithShape="0">
                <a:blip r:embed="rId5"/>
                <a:stretch>
                  <a:fillRect l="-20000" t="-107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214958" y="4620026"/>
                <a:ext cx="1590500" cy="1136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958" y="4620026"/>
                <a:ext cx="1590500" cy="1136658"/>
              </a:xfrm>
              <a:prstGeom prst="rect">
                <a:avLst/>
              </a:prstGeom>
              <a:blipFill rotWithShape="0">
                <a:blip r:embed="rId6"/>
                <a:stretch>
                  <a:fillRect l="-17692" t="-1075" b="-12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445171" y="5769254"/>
                <a:ext cx="4129901" cy="1050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6) x² = (- 2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)²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71" y="5769254"/>
                <a:ext cx="4129901" cy="1050865"/>
              </a:xfrm>
              <a:prstGeom prst="rect">
                <a:avLst/>
              </a:prstGeom>
              <a:blipFill rotWithShape="0">
                <a:blip r:embed="rId7"/>
                <a:stretch>
                  <a:fillRect l="-5900" t="-578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874479" y="5695507"/>
                <a:ext cx="2226892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(-</a:t>
                </a:r>
                <a:r>
                  <a:rPr lang="uz-Cyrl-UZ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²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479" y="5695507"/>
                <a:ext cx="2226892" cy="1137940"/>
              </a:xfrm>
              <a:prstGeom prst="rect">
                <a:avLst/>
              </a:prstGeom>
              <a:blipFill rotWithShape="0">
                <a:blip r:embed="rId8"/>
                <a:stretch>
                  <a:fillRect l="-12603" t="-1070" r="-11233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6098447" y="5769254"/>
                <a:ext cx="1665841" cy="1151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447" y="5769254"/>
                <a:ext cx="1665841" cy="1151405"/>
              </a:xfrm>
              <a:prstGeom prst="rect">
                <a:avLst/>
              </a:prstGeom>
              <a:blipFill rotWithShape="0">
                <a:blip r:embed="rId9"/>
                <a:stretch>
                  <a:fillRect l="-16423" b="-11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688628" y="5756684"/>
                <a:ext cx="1838965" cy="113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628" y="5756684"/>
                <a:ext cx="1838965" cy="1139286"/>
              </a:xfrm>
              <a:prstGeom prst="rect">
                <a:avLst/>
              </a:prstGeom>
              <a:blipFill rotWithShape="0">
                <a:blip r:embed="rId10"/>
                <a:stretch>
                  <a:fillRect l="-14901" t="-107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84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" grpId="0"/>
      <p:bldP spid="15" grpId="0"/>
      <p:bldP spid="17" grpId="0"/>
      <p:bldP spid="23" grpId="0"/>
      <p:bldP spid="5" grpId="0"/>
      <p:bldP spid="6" grpId="0"/>
      <p:bldP spid="7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2126" y="156626"/>
            <a:ext cx="12307754" cy="889552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 defTabSz="962098">
              <a:spcBef>
                <a:spcPts val="289"/>
              </a:spcBef>
              <a:defRPr/>
            </a:pPr>
            <a:r>
              <a:rPr lang="en-US" sz="5050" b="1" kern="0" dirty="0">
                <a:solidFill>
                  <a:srgbClr val="002060"/>
                </a:solidFill>
                <a:latin typeface="Arial"/>
                <a:ea typeface="+mj-ea"/>
                <a:cs typeface="Arial"/>
              </a:rPr>
              <a:t>   </a:t>
            </a:r>
            <a:r>
              <a:rPr lang="en-US" sz="5539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MASALA</a:t>
            </a:r>
            <a:endParaRPr lang="en-US" sz="5539" b="1" kern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877" y="3178641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285734" y="1335264"/>
                <a:ext cx="11450571" cy="1787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 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o‘nli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kasr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ko‘rinishida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ifodalang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34" y="1335264"/>
                <a:ext cx="11450571" cy="1787925"/>
              </a:xfrm>
              <a:prstGeom prst="rect">
                <a:avLst/>
              </a:prstGeom>
              <a:blipFill rotWithShape="0">
                <a:blip r:embed="rId2"/>
                <a:stretch>
                  <a:fillRect l="-799" t="-341" r="-1278" b="-119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458518" y="2880370"/>
                <a:ext cx="1800493" cy="1270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4000" dirty="0" smtClean="0"/>
                  <a:t> =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518" y="2880370"/>
                <a:ext cx="1800493" cy="1270925"/>
              </a:xfrm>
              <a:prstGeom prst="rect">
                <a:avLst/>
              </a:prstGeom>
              <a:blipFill rotWithShape="0">
                <a:blip r:embed="rId3"/>
                <a:stretch>
                  <a:fillRect l="-11824" r="-10811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222738" y="2880370"/>
                <a:ext cx="1523559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17∙5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20∙5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738" y="2880370"/>
                <a:ext cx="1523559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615574" y="2886945"/>
                <a:ext cx="1676869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85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574" y="2886945"/>
                <a:ext cx="1676869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8292443" y="3102099"/>
            <a:ext cx="1721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= 0,85</a:t>
            </a:r>
            <a:endParaRPr lang="ru-RU" sz="4400" dirty="0"/>
          </a:p>
        </p:txBody>
      </p:sp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2220752" y="4482789"/>
            <a:ext cx="1221763" cy="809632"/>
            <a:chOff x="2142314" y="1500968"/>
            <a:chExt cx="1143802" cy="85725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51944" y="4238323"/>
            <a:ext cx="816450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 smtClean="0"/>
              <a:t>2</a:t>
            </a:r>
            <a:r>
              <a:rPr lang="en-US" altLang="ru-RU" sz="4000" dirty="0" smtClean="0"/>
              <a:t>0</a:t>
            </a:r>
            <a:endParaRPr lang="ru-RU" altLang="ru-RU" sz="40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95914" y="4816495"/>
            <a:ext cx="80616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0,</a:t>
            </a:r>
            <a:endParaRPr lang="ru-RU" altLang="ru-RU" sz="40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7774" y="4781267"/>
            <a:ext cx="118425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u="sng" dirty="0" smtClean="0"/>
              <a:t>1</a:t>
            </a:r>
            <a:r>
              <a:rPr lang="en-US" altLang="ru-RU" sz="4000" u="sng" dirty="0"/>
              <a:t>6</a:t>
            </a:r>
            <a:r>
              <a:rPr lang="en-US" altLang="ru-RU" sz="4000" u="sng" dirty="0" smtClean="0"/>
              <a:t>0</a:t>
            </a:r>
            <a:endParaRPr lang="ru-RU" altLang="ru-RU" sz="4000" u="sng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63062" y="4816495"/>
            <a:ext cx="80616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8</a:t>
            </a:r>
            <a:endParaRPr lang="ru-RU" altLang="ru-RU" sz="4000" dirty="0"/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1371238" y="5262842"/>
            <a:ext cx="124025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10</a:t>
            </a:r>
            <a:endParaRPr lang="ru-RU" altLang="ru-RU" sz="4000" dirty="0"/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1395826" y="5707191"/>
            <a:ext cx="124025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u="sng" dirty="0" smtClean="0"/>
              <a:t>100</a:t>
            </a:r>
            <a:endParaRPr lang="ru-RU" altLang="ru-RU" sz="4000" u="sng" dirty="0"/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1007502" y="5551255"/>
            <a:ext cx="67743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Lucida Sans Unicode" pitchFamily="34" charset="0"/>
              </a:rPr>
              <a:t>-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864296" y="6230891"/>
            <a:ext cx="89298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/>
              <a:t>0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1188313" y="4248522"/>
            <a:ext cx="89200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 smtClean="0"/>
              <a:t>1</a:t>
            </a:r>
            <a:r>
              <a:rPr lang="en-US" altLang="ru-RU" sz="4000" dirty="0" smtClean="0"/>
              <a:t>7</a:t>
            </a:r>
            <a:endParaRPr lang="ru-RU" altLang="ru-RU" sz="40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16947" y="4538322"/>
            <a:ext cx="70424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latin typeface="Lucida Sans Unicode" pitchFamily="34" charset="0"/>
              </a:rPr>
              <a:t>-</a:t>
            </a: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>
            <a:off x="1581283" y="4248522"/>
            <a:ext cx="89298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,</a:t>
            </a:r>
            <a:r>
              <a:rPr lang="ru-RU" altLang="ru-RU" sz="4000" dirty="0" smtClean="0"/>
              <a:t>0</a:t>
            </a:r>
            <a:endParaRPr lang="ru-RU" altLang="ru-RU" sz="40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1902359" y="5262842"/>
            <a:ext cx="54897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/>
              <a:t>0</a:t>
            </a:r>
          </a:p>
        </p:txBody>
      </p: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2858936" y="4825179"/>
            <a:ext cx="712246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/>
              <a:t>5</a:t>
            </a:r>
            <a:endParaRPr lang="ru-RU" altLang="ru-RU" sz="4000" dirty="0"/>
          </a:p>
        </p:txBody>
      </p: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6827034" y="4482789"/>
            <a:ext cx="1221763" cy="809632"/>
            <a:chOff x="2142314" y="1500968"/>
            <a:chExt cx="1143802" cy="857256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858226" y="4238323"/>
            <a:ext cx="816450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3</a:t>
            </a:r>
            <a:endParaRPr lang="ru-RU" altLang="ru-RU" sz="4000" dirty="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02196" y="4816495"/>
            <a:ext cx="80616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0,</a:t>
            </a:r>
            <a:endParaRPr lang="ru-RU" altLang="ru-RU" sz="4000" dirty="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002108" y="4708206"/>
            <a:ext cx="992438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u="sng" dirty="0" smtClean="0"/>
              <a:t>1</a:t>
            </a:r>
            <a:r>
              <a:rPr lang="en-US" altLang="ru-RU" sz="4000" u="sng" dirty="0"/>
              <a:t>8</a:t>
            </a:r>
            <a:endParaRPr lang="ru-RU" altLang="ru-RU" sz="4000" u="sng" dirty="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169344" y="4816495"/>
            <a:ext cx="80616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6</a:t>
            </a:r>
            <a:endParaRPr lang="ru-RU" altLang="ru-RU" sz="4000" dirty="0"/>
          </a:p>
        </p:txBody>
      </p:sp>
      <p:sp>
        <p:nvSpPr>
          <p:cNvPr id="43" name="TextBox 21"/>
          <p:cNvSpPr txBox="1">
            <a:spLocks noChangeArrowheads="1"/>
          </p:cNvSpPr>
          <p:nvPr/>
        </p:nvSpPr>
        <p:spPr bwMode="auto">
          <a:xfrm>
            <a:off x="6206904" y="5245238"/>
            <a:ext cx="124025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2</a:t>
            </a:r>
            <a:endParaRPr lang="ru-RU" altLang="ru-RU" sz="4000" dirty="0"/>
          </a:p>
        </p:txBody>
      </p:sp>
      <p:sp>
        <p:nvSpPr>
          <p:cNvPr id="44" name="TextBox 22"/>
          <p:cNvSpPr txBox="1">
            <a:spLocks noChangeArrowheads="1"/>
          </p:cNvSpPr>
          <p:nvPr/>
        </p:nvSpPr>
        <p:spPr bwMode="auto">
          <a:xfrm>
            <a:off x="6231113" y="5650860"/>
            <a:ext cx="124025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u="sng" dirty="0" smtClean="0"/>
              <a:t>18</a:t>
            </a:r>
            <a:endParaRPr lang="ru-RU" altLang="ru-RU" sz="4000" u="sng" dirty="0"/>
          </a:p>
        </p:txBody>
      </p:sp>
      <p:sp>
        <p:nvSpPr>
          <p:cNvPr id="45" name="TextBox 23"/>
          <p:cNvSpPr txBox="1">
            <a:spLocks noChangeArrowheads="1"/>
          </p:cNvSpPr>
          <p:nvPr/>
        </p:nvSpPr>
        <p:spPr bwMode="auto">
          <a:xfrm>
            <a:off x="5853059" y="5518667"/>
            <a:ext cx="67743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Lucida Sans Unicode" pitchFamily="34" charset="0"/>
              </a:rPr>
              <a:t>-</a:t>
            </a:r>
          </a:p>
        </p:txBody>
      </p: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6545341" y="6205496"/>
            <a:ext cx="89298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2</a:t>
            </a:r>
            <a:endParaRPr lang="ru-RU" altLang="ru-RU" sz="4000" dirty="0"/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5927727" y="4248522"/>
            <a:ext cx="89200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2</a:t>
            </a:r>
            <a:endParaRPr lang="ru-RU" altLang="ru-RU" sz="4000" dirty="0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544817" y="4538322"/>
            <a:ext cx="70424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latin typeface="Lucida Sans Unicode" pitchFamily="34" charset="0"/>
              </a:rPr>
              <a:t>-</a:t>
            </a:r>
          </a:p>
        </p:txBody>
      </p:sp>
      <p:sp>
        <p:nvSpPr>
          <p:cNvPr id="49" name="TextBox 24"/>
          <p:cNvSpPr txBox="1">
            <a:spLocks noChangeArrowheads="1"/>
          </p:cNvSpPr>
          <p:nvPr/>
        </p:nvSpPr>
        <p:spPr bwMode="auto">
          <a:xfrm>
            <a:off x="6187565" y="4248522"/>
            <a:ext cx="89298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,</a:t>
            </a:r>
            <a:r>
              <a:rPr lang="ru-RU" altLang="ru-RU" sz="4000" dirty="0" smtClean="0"/>
              <a:t>0</a:t>
            </a:r>
            <a:endParaRPr lang="ru-RU" altLang="ru-RU" sz="4000" dirty="0"/>
          </a:p>
        </p:txBody>
      </p:sp>
      <p:sp>
        <p:nvSpPr>
          <p:cNvPr id="50" name="TextBox 24"/>
          <p:cNvSpPr txBox="1">
            <a:spLocks noChangeArrowheads="1"/>
          </p:cNvSpPr>
          <p:nvPr/>
        </p:nvSpPr>
        <p:spPr bwMode="auto">
          <a:xfrm>
            <a:off x="6488577" y="5224253"/>
            <a:ext cx="54897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/>
              <a:t>0</a:t>
            </a:r>
          </a:p>
        </p:txBody>
      </p:sp>
      <p:sp>
        <p:nvSpPr>
          <p:cNvPr id="51" name="TextBox 24"/>
          <p:cNvSpPr txBox="1">
            <a:spLocks noChangeArrowheads="1"/>
          </p:cNvSpPr>
          <p:nvPr/>
        </p:nvSpPr>
        <p:spPr bwMode="auto">
          <a:xfrm>
            <a:off x="7465218" y="4825179"/>
            <a:ext cx="712246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6</a:t>
            </a:r>
            <a:endParaRPr lang="ru-RU" altLang="ru-RU" sz="4000" dirty="0"/>
          </a:p>
        </p:txBody>
      </p:sp>
      <p:sp>
        <p:nvSpPr>
          <p:cNvPr id="52" name="TextBox 24"/>
          <p:cNvSpPr txBox="1">
            <a:spLocks noChangeArrowheads="1"/>
          </p:cNvSpPr>
          <p:nvPr/>
        </p:nvSpPr>
        <p:spPr bwMode="auto">
          <a:xfrm>
            <a:off x="7732427" y="4825179"/>
            <a:ext cx="126066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/>
              <a:t>6…</a:t>
            </a:r>
            <a:endParaRPr lang="ru-RU" alt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55334" y="4266712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4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5" grpId="0"/>
      <p:bldP spid="6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8" grpId="0"/>
      <p:bldP spid="29" grpId="0"/>
      <p:bldP spid="33" grpId="0"/>
      <p:bldP spid="34" grpId="0"/>
      <p:bldP spid="35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87971" y="182325"/>
            <a:ext cx="12713629" cy="814275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 defTabSz="962098">
              <a:spcBef>
                <a:spcPts val="289"/>
              </a:spcBef>
              <a:defRPr/>
            </a:pPr>
            <a:r>
              <a:rPr lang="en-US" sz="505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DAVRIY O‘NLI KASRLAR</a:t>
            </a:r>
            <a:endParaRPr lang="en-US" sz="5539" b="1" kern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471" y="2304306"/>
            <a:ext cx="120026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Verguldan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uzluksiz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ketma-ket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takrorlanadigan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cheksiz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sof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davriy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Takrorlanadigan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majmuasi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to‘plami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024536" y="1199519"/>
                <a:ext cx="346825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𝟔𝟔𝟔𝟔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…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536" y="1199519"/>
                <a:ext cx="3468257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264896" y="1553994"/>
            <a:ext cx="171232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0,(6)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2128" y="5442406"/>
            <a:ext cx="23022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Masalan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4316" y="5442406"/>
            <a:ext cx="368081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3,888… =  3,(8)</a:t>
            </a:r>
            <a:endParaRPr lang="ru-RU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78971" y="5442405"/>
            <a:ext cx="479650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0,151515… =  0,(15)</a:t>
            </a:r>
            <a:endParaRPr lang="ru-RU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76092" y="6141412"/>
            <a:ext cx="563327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12,541541… =  12,(541)</a:t>
            </a:r>
            <a:endParaRPr lang="ru-RU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9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15" grpId="0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87971" y="182325"/>
            <a:ext cx="12713629" cy="814275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 defTabSz="962098">
              <a:spcBef>
                <a:spcPts val="289"/>
              </a:spcBef>
              <a:defRPr/>
            </a:pPr>
            <a:r>
              <a:rPr lang="en-US" sz="505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DAVRIY O‘NLI KASRLAR</a:t>
            </a:r>
            <a:endParaRPr lang="en-US" sz="5539" b="1" kern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3818" y="1401495"/>
            <a:ext cx="120026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oddiy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aylantirish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deb,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shuncha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oddiy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kifoya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3859" y="4333042"/>
            <a:ext cx="23022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Masalan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766873" y="4533060"/>
                <a:ext cx="2451312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3,(8) 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𝟖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𝟗</m:t>
                        </m:r>
                      </m:den>
                    </m:f>
                  </m:oMath>
                </a14:m>
                <a:endParaRPr lang="ru-RU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873" y="4533060"/>
                <a:ext cx="2451312" cy="1070358"/>
              </a:xfrm>
              <a:prstGeom prst="rect">
                <a:avLst/>
              </a:prstGeom>
              <a:blipFill rotWithShape="0">
                <a:blip r:embed="rId2"/>
                <a:stretch>
                  <a:fillRect l="-2736" b="-6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328792" y="4536554"/>
                <a:ext cx="2558714" cy="1112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0,(15)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𝟏𝟓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𝟗𝟗</m:t>
                        </m:r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792" y="4536554"/>
                <a:ext cx="2558714" cy="1112997"/>
              </a:xfrm>
              <a:prstGeom prst="rect">
                <a:avLst/>
              </a:prstGeom>
              <a:blipFill rotWithShape="0">
                <a:blip r:embed="rId3"/>
                <a:stretch>
                  <a:fillRect l="-8095"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839447" y="5760690"/>
                <a:ext cx="3993401" cy="990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12,(541) = 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𝟓𝟒𝟏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𝟗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𝟗</m:t>
                        </m:r>
                      </m:den>
                    </m:f>
                  </m:oMath>
                </a14:m>
                <a:endParaRPr lang="ru-RU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447" y="5760690"/>
                <a:ext cx="3993401" cy="990656"/>
              </a:xfrm>
              <a:prstGeom prst="rect">
                <a:avLst/>
              </a:prstGeom>
              <a:blipFill rotWithShape="0">
                <a:blip r:embed="rId4"/>
                <a:stretch>
                  <a:fillRect l="-5191" b="-9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808372" y="4567142"/>
                <a:ext cx="1120820" cy="1080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𝟑𝟑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372" y="4567142"/>
                <a:ext cx="1120820" cy="1080424"/>
              </a:xfrm>
              <a:prstGeom prst="rect">
                <a:avLst/>
              </a:prstGeom>
              <a:blipFill rotWithShape="0">
                <a:blip r:embed="rId5"/>
                <a:stretch>
                  <a:fillRect l="-19565" b="-7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09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15" grpId="0"/>
      <p:bldP spid="17" grpId="0"/>
      <p:bldP spid="20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936714" y="1667537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Davriy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ifodalang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221438" y="2748685"/>
                <a:ext cx="1135247" cy="1283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438" y="2748685"/>
                <a:ext cx="1135247" cy="1283813"/>
              </a:xfrm>
              <a:prstGeom prst="rect">
                <a:avLst/>
              </a:prstGeom>
              <a:blipFill rotWithShape="0">
                <a:blip r:embed="rId2"/>
                <a:stretch>
                  <a:fillRect l="-21390" b="-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Стрелка углом вверх 19"/>
          <p:cNvSpPr/>
          <p:nvPr/>
        </p:nvSpPr>
        <p:spPr>
          <a:xfrm>
            <a:off x="167386" y="17454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55135" y="2765228"/>
                <a:ext cx="1135247" cy="126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135" y="2765228"/>
                <a:ext cx="1135247" cy="1267270"/>
              </a:xfrm>
              <a:prstGeom prst="rect">
                <a:avLst/>
              </a:prstGeom>
              <a:blipFill rotWithShape="0">
                <a:blip r:embed="rId3"/>
                <a:stretch>
                  <a:fillRect l="-22043" b="-4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688832" y="2779179"/>
                <a:ext cx="1135247" cy="127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832" y="2779179"/>
                <a:ext cx="1135247" cy="1271951"/>
              </a:xfrm>
              <a:prstGeom prst="rect">
                <a:avLst/>
              </a:prstGeom>
              <a:blipFill rotWithShape="0">
                <a:blip r:embed="rId4"/>
                <a:stretch>
                  <a:fillRect l="-21505" b="-3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630677" y="180427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969-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12453</TotalTime>
  <Words>470</Words>
  <Application>Microsoft Office PowerPoint</Application>
  <PresentationFormat>Произвольный</PresentationFormat>
  <Paragraphs>127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Lucida Sans Unicode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728</cp:revision>
  <dcterms:created xsi:type="dcterms:W3CDTF">2020-04-09T07:32:19Z</dcterms:created>
  <dcterms:modified xsi:type="dcterms:W3CDTF">2021-01-21T04:20:02Z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