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256" r:id="rId2"/>
    <p:sldId id="483" r:id="rId3"/>
    <p:sldId id="482" r:id="rId4"/>
    <p:sldId id="478" r:id="rId5"/>
    <p:sldId id="481" r:id="rId6"/>
    <p:sldId id="475" r:id="rId7"/>
    <p:sldId id="476" r:id="rId8"/>
    <p:sldId id="484" r:id="rId9"/>
    <p:sldId id="470" r:id="rId10"/>
    <p:sldId id="479" r:id="rId11"/>
    <p:sldId id="365" r:id="rId12"/>
  </p:sldIdLst>
  <p:sldSz cx="1280160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292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24" userDrawn="1">
          <p15:clr>
            <a:srgbClr val="A4A3A4"/>
          </p15:clr>
        </p15:guide>
        <p15:guide id="5" pos="2328" userDrawn="1">
          <p15:clr>
            <a:srgbClr val="A4A3A4"/>
          </p15:clr>
        </p15:guide>
        <p15:guide id="6" pos="47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00A859"/>
    <a:srgbClr val="FF5050"/>
    <a:srgbClr val="D2F4FE"/>
    <a:srgbClr val="D3A31B"/>
    <a:srgbClr val="D8CA16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278" autoAdjust="0"/>
    <p:restoredTop sz="94255" autoAdjust="0"/>
  </p:normalViewPr>
  <p:slideViewPr>
    <p:cSldViewPr>
      <p:cViewPr varScale="1">
        <p:scale>
          <a:sx n="67" d="100"/>
          <a:sy n="67" d="100"/>
        </p:scale>
        <p:origin x="804" y="78"/>
      </p:cViewPr>
      <p:guideLst>
        <p:guide orient="horz" pos="2880"/>
        <p:guide pos="2292"/>
        <p:guide orient="horz" pos="6391"/>
        <p:guide pos="4724"/>
        <p:guide pos="2328"/>
        <p:guide pos="47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3" cy="914546"/>
          </a:xfrm>
        </p:spPr>
        <p:txBody>
          <a:bodyPr lIns="0" tIns="0" rIns="0" bIns="0"/>
          <a:lstStyle>
            <a:lvl1pPr>
              <a:defRPr sz="5943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7"/>
            <a:ext cx="8834039" cy="767582"/>
          </a:xfrm>
        </p:spPr>
        <p:txBody>
          <a:bodyPr lIns="0" tIns="0" rIns="0" bIns="0"/>
          <a:lstStyle>
            <a:lvl1pPr>
              <a:defRPr sz="4988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5" y="1189855"/>
            <a:ext cx="12546413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sp>
        <p:nvSpPr>
          <p:cNvPr id="17" name="bg object 17"/>
          <p:cNvSpPr/>
          <p:nvPr/>
        </p:nvSpPr>
        <p:spPr>
          <a:xfrm>
            <a:off x="148422" y="157913"/>
            <a:ext cx="12546413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3" cy="914546"/>
          </a:xfrm>
        </p:spPr>
        <p:txBody>
          <a:bodyPr lIns="0" tIns="0" rIns="0" bIns="0"/>
          <a:lstStyle>
            <a:lvl1pPr>
              <a:defRPr sz="5943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4" y="1599501"/>
            <a:ext cx="4050550" cy="4736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7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1/21/2021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2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3" cy="914546"/>
          </a:xfrm>
        </p:spPr>
        <p:txBody>
          <a:bodyPr lIns="0" tIns="0" rIns="0" bIns="0"/>
          <a:lstStyle>
            <a:lvl1pPr>
              <a:defRPr sz="5943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1/21/2021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1/21/2021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5" y="1189855"/>
            <a:ext cx="12546413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3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5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80" y="6696836"/>
            <a:ext cx="2944368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8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27500">
        <a:defRPr>
          <a:latin typeface="+mn-lt"/>
          <a:ea typeface="+mn-ea"/>
          <a:cs typeface="+mn-cs"/>
        </a:defRPr>
      </a:lvl2pPr>
      <a:lvl3pPr marL="2055000">
        <a:defRPr>
          <a:latin typeface="+mn-lt"/>
          <a:ea typeface="+mn-ea"/>
          <a:cs typeface="+mn-cs"/>
        </a:defRPr>
      </a:lvl3pPr>
      <a:lvl4pPr marL="3082500">
        <a:defRPr>
          <a:latin typeface="+mn-lt"/>
          <a:ea typeface="+mn-ea"/>
          <a:cs typeface="+mn-cs"/>
        </a:defRPr>
      </a:lvl4pPr>
      <a:lvl5pPr marL="4110000">
        <a:defRPr>
          <a:latin typeface="+mn-lt"/>
          <a:ea typeface="+mn-ea"/>
          <a:cs typeface="+mn-cs"/>
        </a:defRPr>
      </a:lvl5pPr>
      <a:lvl6pPr marL="5137502">
        <a:defRPr>
          <a:latin typeface="+mn-lt"/>
          <a:ea typeface="+mn-ea"/>
          <a:cs typeface="+mn-cs"/>
        </a:defRPr>
      </a:lvl6pPr>
      <a:lvl7pPr marL="6165001">
        <a:defRPr>
          <a:latin typeface="+mn-lt"/>
          <a:ea typeface="+mn-ea"/>
          <a:cs typeface="+mn-cs"/>
        </a:defRPr>
      </a:lvl7pPr>
      <a:lvl8pPr marL="7192501">
        <a:defRPr>
          <a:latin typeface="+mn-lt"/>
          <a:ea typeface="+mn-ea"/>
          <a:cs typeface="+mn-cs"/>
        </a:defRPr>
      </a:lvl8pPr>
      <a:lvl9pPr marL="822000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27500">
        <a:defRPr>
          <a:latin typeface="+mn-lt"/>
          <a:ea typeface="+mn-ea"/>
          <a:cs typeface="+mn-cs"/>
        </a:defRPr>
      </a:lvl2pPr>
      <a:lvl3pPr marL="2055000">
        <a:defRPr>
          <a:latin typeface="+mn-lt"/>
          <a:ea typeface="+mn-ea"/>
          <a:cs typeface="+mn-cs"/>
        </a:defRPr>
      </a:lvl3pPr>
      <a:lvl4pPr marL="3082500">
        <a:defRPr>
          <a:latin typeface="+mn-lt"/>
          <a:ea typeface="+mn-ea"/>
          <a:cs typeface="+mn-cs"/>
        </a:defRPr>
      </a:lvl4pPr>
      <a:lvl5pPr marL="4110000">
        <a:defRPr>
          <a:latin typeface="+mn-lt"/>
          <a:ea typeface="+mn-ea"/>
          <a:cs typeface="+mn-cs"/>
        </a:defRPr>
      </a:lvl5pPr>
      <a:lvl6pPr marL="5137502">
        <a:defRPr>
          <a:latin typeface="+mn-lt"/>
          <a:ea typeface="+mn-ea"/>
          <a:cs typeface="+mn-cs"/>
        </a:defRPr>
      </a:lvl6pPr>
      <a:lvl7pPr marL="6165001">
        <a:defRPr>
          <a:latin typeface="+mn-lt"/>
          <a:ea typeface="+mn-ea"/>
          <a:cs typeface="+mn-cs"/>
        </a:defRPr>
      </a:lvl7pPr>
      <a:lvl8pPr marL="7192501">
        <a:defRPr>
          <a:latin typeface="+mn-lt"/>
          <a:ea typeface="+mn-ea"/>
          <a:cs typeface="+mn-cs"/>
        </a:defRPr>
      </a:lvl8pPr>
      <a:lvl9pPr marL="822000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298929"/>
            <a:ext cx="12788912" cy="240493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228263" y="294858"/>
            <a:ext cx="7001819" cy="1208977"/>
          </a:xfrm>
          <a:prstGeom prst="rect">
            <a:avLst/>
          </a:prstGeom>
        </p:spPr>
        <p:txBody>
          <a:bodyPr vert="horz" wrap="square" lIns="0" tIns="32822" rIns="0" bIns="0" rtlCol="0">
            <a:spAutoFit/>
          </a:bodyPr>
          <a:lstStyle/>
          <a:p>
            <a:pPr marL="28542" algn="ctr">
              <a:spcBef>
                <a:spcPts val="257"/>
              </a:spcBef>
            </a:pPr>
            <a:r>
              <a:rPr lang="en-US" sz="7641" spc="12" dirty="0"/>
              <a:t>MATEMATIKA</a:t>
            </a:r>
            <a:endParaRPr lang="en-US" sz="7641" dirty="0"/>
          </a:p>
        </p:txBody>
      </p:sp>
      <p:sp>
        <p:nvSpPr>
          <p:cNvPr id="4" name="object 4"/>
          <p:cNvSpPr txBox="1"/>
          <p:nvPr/>
        </p:nvSpPr>
        <p:spPr>
          <a:xfrm>
            <a:off x="778563" y="2403015"/>
            <a:ext cx="11231785" cy="2088677"/>
          </a:xfrm>
          <a:prstGeom prst="rect">
            <a:avLst/>
          </a:prstGeom>
        </p:spPr>
        <p:txBody>
          <a:bodyPr vert="horz" wrap="square" lIns="0" tIns="31397" rIns="0" bIns="0" rtlCol="0">
            <a:spAutoFit/>
          </a:bodyPr>
          <a:lstStyle/>
          <a:p>
            <a:pPr marL="41385" algn="ctr">
              <a:spcBef>
                <a:spcPts val="246"/>
              </a:spcBef>
            </a:pPr>
            <a:r>
              <a:rPr lang="en-US" sz="6600" b="1" dirty="0" smtClean="0">
                <a:solidFill>
                  <a:srgbClr val="002060"/>
                </a:solidFill>
                <a:latin typeface="Arial"/>
                <a:cs typeface="Arial"/>
              </a:rPr>
              <a:t>MAVZU: MASALALAR </a:t>
            </a:r>
          </a:p>
          <a:p>
            <a:pPr marL="41385" algn="ctr">
              <a:spcBef>
                <a:spcPts val="246"/>
              </a:spcBef>
            </a:pPr>
            <a:r>
              <a:rPr lang="en-US" sz="6600" b="1" dirty="0" smtClean="0">
                <a:solidFill>
                  <a:srgbClr val="002060"/>
                </a:solidFill>
                <a:latin typeface="Arial"/>
                <a:cs typeface="Arial"/>
              </a:rPr>
              <a:t>YECHISH</a:t>
            </a:r>
            <a:endParaRPr lang="en-US" sz="72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59429" y="4747790"/>
            <a:ext cx="782253" cy="186656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grpSp>
        <p:nvGrpSpPr>
          <p:cNvPr id="7" name="object 7"/>
          <p:cNvGrpSpPr/>
          <p:nvPr/>
        </p:nvGrpSpPr>
        <p:grpSpPr>
          <a:xfrm>
            <a:off x="1041682" y="247652"/>
            <a:ext cx="11089046" cy="1276589"/>
            <a:chOff x="439458" y="228104"/>
            <a:chExt cx="4916283" cy="542011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4139"/>
            </a:p>
          </p:txBody>
        </p:sp>
        <p:sp>
          <p:nvSpPr>
            <p:cNvPr id="9" name="object 9"/>
            <p:cNvSpPr/>
            <p:nvPr/>
          </p:nvSpPr>
          <p:spPr>
            <a:xfrm>
              <a:off x="4285485" y="228104"/>
              <a:ext cx="1070256" cy="542011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413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285485" y="228104"/>
              <a:ext cx="1070256" cy="533396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4139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9314611" y="304116"/>
            <a:ext cx="3133399" cy="1007328"/>
          </a:xfrm>
          <a:prstGeom prst="rect">
            <a:avLst/>
          </a:prstGeom>
        </p:spPr>
        <p:txBody>
          <a:bodyPr vert="horz" wrap="square" lIns="0" tIns="27115" rIns="0" bIns="0" rtlCol="0">
            <a:spAutoFit/>
          </a:bodyPr>
          <a:lstStyle/>
          <a:p>
            <a:pPr algn="ctr">
              <a:spcBef>
                <a:spcPts val="214"/>
              </a:spcBef>
            </a:pPr>
            <a:r>
              <a:rPr lang="en-US" sz="6368" b="1" spc="-12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4670" b="1" spc="-12" dirty="0">
                <a:solidFill>
                  <a:schemeClr val="bg1"/>
                </a:solidFill>
                <a:latin typeface="Arial"/>
                <a:cs typeface="Arial"/>
              </a:rPr>
              <a:t>6- </a:t>
            </a:r>
            <a:r>
              <a:rPr sz="4670" b="1" spc="-12" dirty="0" err="1">
                <a:solidFill>
                  <a:schemeClr val="bg1"/>
                </a:solidFill>
                <a:latin typeface="Arial"/>
                <a:cs typeface="Arial"/>
              </a:rPr>
              <a:t>sinf</a:t>
            </a:r>
            <a:endParaRPr sz="467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1" name="object 5"/>
          <p:cNvSpPr/>
          <p:nvPr/>
        </p:nvSpPr>
        <p:spPr>
          <a:xfrm>
            <a:off x="245048" y="2381260"/>
            <a:ext cx="811015" cy="179960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9190"/>
          </a:p>
        </p:txBody>
      </p:sp>
      <p:sp>
        <p:nvSpPr>
          <p:cNvPr id="12" name="object 11"/>
          <p:cNvSpPr/>
          <p:nvPr/>
        </p:nvSpPr>
        <p:spPr>
          <a:xfrm>
            <a:off x="9425136" y="4180863"/>
            <a:ext cx="2839024" cy="254915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919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/>
          <p:cNvSpPr txBox="1"/>
          <p:nvPr/>
        </p:nvSpPr>
        <p:spPr>
          <a:xfrm>
            <a:off x="614617" y="154518"/>
            <a:ext cx="119900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endParaRPr lang="en-US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519064" y="5474399"/>
            <a:ext cx="167225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1) 1,(3)</a:t>
            </a:r>
            <a:endParaRPr lang="ru-RU" sz="36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563052" y="5400470"/>
            <a:ext cx="192873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2) 0,(28)</a:t>
            </a:r>
            <a:endParaRPr lang="ru-RU" sz="36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722476" y="5407411"/>
            <a:ext cx="218521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latin typeface="Arial" pitchFamily="34" charset="0"/>
                <a:cs typeface="Arial" pitchFamily="34" charset="0"/>
              </a:rPr>
              <a:t>3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) 0,(001)</a:t>
            </a:r>
            <a:endParaRPr lang="ru-RU" sz="3600" dirty="0"/>
          </a:p>
        </p:txBody>
      </p:sp>
      <p:sp>
        <p:nvSpPr>
          <p:cNvPr id="12" name="Стрелка углом вверх 11"/>
          <p:cNvSpPr/>
          <p:nvPr/>
        </p:nvSpPr>
        <p:spPr>
          <a:xfrm>
            <a:off x="166584" y="174546"/>
            <a:ext cx="360040" cy="288032"/>
          </a:xfrm>
          <a:prstGeom prst="bentUpArrow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26624" y="4322913"/>
            <a:ext cx="119740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Cheksiz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o‘nli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kasr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ko‘rinishida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yozing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:</a:t>
            </a:r>
            <a:endParaRPr lang="ru-RU" sz="40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614617" y="1278943"/>
            <a:ext cx="3026791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970- 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70527" y="1971440"/>
            <a:ext cx="119740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Ushbu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davriy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o‘nli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kasrni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qisqa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ko‘rinishda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yozing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:</a:t>
            </a:r>
            <a:endParaRPr lang="ru-RU" sz="40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170527" y="2814050"/>
            <a:ext cx="2525050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1) 5,222…</a:t>
            </a:r>
            <a:endParaRPr lang="ru-RU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086974" y="2784812"/>
            <a:ext cx="3361818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2</a:t>
            </a:r>
            <a:r>
              <a:rPr lang="en-US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) 1,373737…</a:t>
            </a:r>
            <a:endParaRPr lang="ru-RU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877872" y="2814049"/>
            <a:ext cx="3361818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3) 3,108108…</a:t>
            </a:r>
            <a:endParaRPr lang="ru-RU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14616" y="3574660"/>
            <a:ext cx="3026791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971- 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3026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80120" y="288082"/>
            <a:ext cx="12498064" cy="596958"/>
          </a:xfrm>
        </p:spPr>
        <p:txBody>
          <a:bodyPr/>
          <a:lstStyle/>
          <a:p>
            <a:pPr algn="ctr"/>
            <a:r>
              <a:rPr lang="en-US" sz="3879" b="1" dirty="0"/>
              <a:t>MUSTAQIL  BAJARISH  UCHUN  TOPSHIRIQLAR:</a:t>
            </a:r>
            <a:endParaRPr lang="ru-RU" sz="3879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712168" y="1440210"/>
            <a:ext cx="10706422" cy="2215991"/>
          </a:xfrm>
        </p:spPr>
        <p:txBody>
          <a:bodyPr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  </a:t>
            </a:r>
            <a:r>
              <a:rPr lang="en-US" sz="4800" b="1" dirty="0" err="1">
                <a:solidFill>
                  <a:schemeClr val="tx1"/>
                </a:solidFill>
              </a:rPr>
              <a:t>Darslikning</a:t>
            </a:r>
            <a:r>
              <a:rPr lang="en-US" sz="4800" b="1" dirty="0">
                <a:solidFill>
                  <a:schemeClr val="tx1"/>
                </a:solidFill>
              </a:rPr>
              <a:t> </a:t>
            </a:r>
            <a:r>
              <a:rPr lang="en-US" sz="4800" b="1" dirty="0" smtClean="0">
                <a:solidFill>
                  <a:schemeClr val="tx1"/>
                </a:solidFill>
              </a:rPr>
              <a:t>180- </a:t>
            </a:r>
            <a:r>
              <a:rPr lang="en-US" sz="4800" b="1" dirty="0" err="1">
                <a:solidFill>
                  <a:schemeClr val="tx1"/>
                </a:solidFill>
              </a:rPr>
              <a:t>betidagi</a:t>
            </a:r>
            <a:r>
              <a:rPr lang="ru-RU" sz="4800" b="1" dirty="0">
                <a:solidFill>
                  <a:schemeClr val="tx1"/>
                </a:solidFill>
              </a:rPr>
              <a:t> </a:t>
            </a:r>
            <a:r>
              <a:rPr lang="en-US" sz="4800" b="1" dirty="0">
                <a:solidFill>
                  <a:schemeClr val="tx1"/>
                </a:solidFill>
              </a:rPr>
              <a:t>   </a:t>
            </a:r>
          </a:p>
          <a:p>
            <a:pPr algn="ctr"/>
            <a:r>
              <a:rPr lang="en-US" sz="4800" b="1" dirty="0" smtClean="0">
                <a:solidFill>
                  <a:schemeClr val="tx1"/>
                </a:solidFill>
              </a:rPr>
              <a:t>976-, 977-, 978- </a:t>
            </a:r>
            <a:r>
              <a:rPr lang="en-US" sz="4800" b="1" dirty="0" err="1" smtClean="0">
                <a:solidFill>
                  <a:schemeClr val="tx1"/>
                </a:solidFill>
              </a:rPr>
              <a:t>masalalarni</a:t>
            </a:r>
            <a:endParaRPr lang="en-US" sz="4800" b="1" dirty="0">
              <a:solidFill>
                <a:schemeClr val="tx1"/>
              </a:solidFill>
            </a:endParaRPr>
          </a:p>
          <a:p>
            <a:pPr algn="ctr"/>
            <a:r>
              <a:rPr lang="en-US" sz="4800" b="1" dirty="0" err="1">
                <a:solidFill>
                  <a:schemeClr val="tx1"/>
                </a:solidFill>
              </a:rPr>
              <a:t>yeching</a:t>
            </a:r>
            <a:r>
              <a:rPr lang="ru-RU" sz="4800" b="1" dirty="0">
                <a:solidFill>
                  <a:schemeClr val="tx1"/>
                </a:solidFill>
              </a:rPr>
              <a:t>.</a:t>
            </a:r>
            <a:r>
              <a:rPr lang="en-US" sz="4800" b="1" dirty="0">
                <a:solidFill>
                  <a:schemeClr val="tx1"/>
                </a:solidFill>
              </a:rPr>
              <a:t> </a:t>
            </a:r>
            <a:endParaRPr lang="ru-RU" sz="4800" b="1" dirty="0">
              <a:solidFill>
                <a:schemeClr val="tx1"/>
              </a:solidFill>
            </a:endParaRPr>
          </a:p>
        </p:txBody>
      </p:sp>
      <p:pic>
        <p:nvPicPr>
          <p:cNvPr id="5" name="Picture 2" descr="http://sc0001.atbasar.aqmoedu.kz/arc/attach/528/298901/matematicaperleclassi2scuolasecondariadi1deggrado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16332" y="3888482"/>
            <a:ext cx="4336595" cy="285775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68961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62955" y="1212610"/>
            <a:ext cx="3090177" cy="12331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12" b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7²</a:t>
            </a:r>
            <a:r>
              <a:rPr lang="ru-RU" sz="7212" b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=</a:t>
            </a:r>
            <a:endParaRPr lang="ru-RU" sz="7212" b="1" dirty="0">
              <a:ln w="1905"/>
              <a:solidFill>
                <a:srgbClr val="0070C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361127" y="2648813"/>
            <a:ext cx="5798718" cy="12021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12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(- 11)² </a:t>
            </a:r>
            <a:r>
              <a:rPr lang="ru-RU" sz="7212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=</a:t>
            </a:r>
            <a:endParaRPr lang="ru-RU" sz="7212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263252" y="4057718"/>
            <a:ext cx="5589980" cy="12021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12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(- 3)³</a:t>
            </a:r>
            <a:r>
              <a:rPr lang="ru-RU" sz="7212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=</a:t>
            </a:r>
            <a:endParaRPr lang="ru-RU" sz="7212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508687" y="1297306"/>
            <a:ext cx="3702925" cy="12021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12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(- 7)² </a:t>
            </a:r>
            <a:r>
              <a:rPr lang="ru-RU" sz="7212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=</a:t>
            </a:r>
            <a:endParaRPr lang="ru-RU" sz="7212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95778" y="4103540"/>
            <a:ext cx="2389383" cy="12331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12" b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3³  </a:t>
            </a:r>
            <a:r>
              <a:rPr lang="ru-RU" sz="7212" b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=</a:t>
            </a:r>
            <a:endParaRPr lang="ru-RU" sz="7212" b="1" dirty="0">
              <a:ln w="1905"/>
              <a:solidFill>
                <a:srgbClr val="0070C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702379" y="5361919"/>
            <a:ext cx="5116215" cy="12021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12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(- 4)³ </a:t>
            </a:r>
            <a:r>
              <a:rPr lang="ru-RU" sz="7212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=</a:t>
            </a:r>
            <a:endParaRPr lang="ru-RU" sz="7212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143450" y="199156"/>
            <a:ext cx="9659533" cy="9485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9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OG‘ZAKI BAJARAMIZ</a:t>
            </a:r>
            <a:endParaRPr lang="ru-RU" sz="5409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-136728" y="2598086"/>
            <a:ext cx="3532008" cy="12331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12" b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11²</a:t>
            </a:r>
            <a:r>
              <a:rPr lang="ru-RU" sz="7212" b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=</a:t>
            </a:r>
            <a:endParaRPr lang="ru-RU" sz="7212" b="1" dirty="0">
              <a:ln w="1905"/>
              <a:solidFill>
                <a:srgbClr val="0070C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05920" y="5539995"/>
            <a:ext cx="2579241" cy="12021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12" b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4 ³ </a:t>
            </a:r>
            <a:r>
              <a:rPr lang="ru-RU" sz="7212" b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=</a:t>
            </a:r>
            <a:endParaRPr lang="ru-RU" sz="7212" b="1" dirty="0">
              <a:ln w="1905"/>
              <a:solidFill>
                <a:srgbClr val="0070C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AutoShape 11"/>
          <p:cNvSpPr>
            <a:spLocks noChangeArrowheads="1"/>
          </p:cNvSpPr>
          <p:nvPr/>
        </p:nvSpPr>
        <p:spPr bwMode="auto">
          <a:xfrm>
            <a:off x="2754573" y="1173157"/>
            <a:ext cx="1508679" cy="1272927"/>
          </a:xfrm>
          <a:prstGeom prst="star16">
            <a:avLst>
              <a:gd name="adj" fmla="val 41884"/>
            </a:avLst>
          </a:prstGeom>
          <a:gradFill rotWithShape="0">
            <a:gsLst>
              <a:gs pos="0">
                <a:srgbClr val="FFFFFF"/>
              </a:gs>
              <a:gs pos="100000">
                <a:srgbClr val="FF505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6000" b="1" dirty="0" smtClean="0">
                <a:cs typeface="Arial" panose="020B0604020202020204" pitchFamily="34" charset="0"/>
              </a:rPr>
              <a:t>49</a:t>
            </a:r>
            <a:endParaRPr lang="ru-RU" altLang="ru-RU" sz="6000" b="1" dirty="0">
              <a:cs typeface="Arial" panose="020B0604020202020204" pitchFamily="34" charset="0"/>
            </a:endParaRPr>
          </a:p>
        </p:txBody>
      </p:sp>
      <p:sp>
        <p:nvSpPr>
          <p:cNvPr id="29" name="AutoShape 11"/>
          <p:cNvSpPr>
            <a:spLocks noChangeArrowheads="1"/>
          </p:cNvSpPr>
          <p:nvPr/>
        </p:nvSpPr>
        <p:spPr bwMode="auto">
          <a:xfrm>
            <a:off x="8584714" y="1186846"/>
            <a:ext cx="1508679" cy="1272927"/>
          </a:xfrm>
          <a:prstGeom prst="star16">
            <a:avLst>
              <a:gd name="adj" fmla="val 41884"/>
            </a:avLst>
          </a:prstGeom>
          <a:gradFill rotWithShape="0">
            <a:gsLst>
              <a:gs pos="0">
                <a:srgbClr val="FFFFFF"/>
              </a:gs>
              <a:gs pos="100000">
                <a:srgbClr val="FF505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6000" b="1" dirty="0" smtClean="0">
                <a:cs typeface="Arial" panose="020B0604020202020204" pitchFamily="34" charset="0"/>
              </a:rPr>
              <a:t>49</a:t>
            </a:r>
            <a:endParaRPr lang="ru-RU" altLang="ru-RU" sz="6000" b="1" dirty="0">
              <a:cs typeface="Arial" panose="020B0604020202020204" pitchFamily="34" charset="0"/>
            </a:endParaRPr>
          </a:p>
        </p:txBody>
      </p:sp>
      <p:sp>
        <p:nvSpPr>
          <p:cNvPr id="30" name="AutoShape 11"/>
          <p:cNvSpPr>
            <a:spLocks noChangeArrowheads="1"/>
          </p:cNvSpPr>
          <p:nvPr/>
        </p:nvSpPr>
        <p:spPr bwMode="auto">
          <a:xfrm>
            <a:off x="2812589" y="2476133"/>
            <a:ext cx="1605400" cy="1383433"/>
          </a:xfrm>
          <a:prstGeom prst="star16">
            <a:avLst>
              <a:gd name="adj" fmla="val 41884"/>
            </a:avLst>
          </a:prstGeom>
          <a:gradFill rotWithShape="0">
            <a:gsLst>
              <a:gs pos="0">
                <a:srgbClr val="FFFFFF"/>
              </a:gs>
              <a:gs pos="100000">
                <a:srgbClr val="FF505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6000" b="1" dirty="0" smtClean="0">
                <a:cs typeface="Arial" panose="020B0604020202020204" pitchFamily="34" charset="0"/>
              </a:rPr>
              <a:t>121</a:t>
            </a:r>
            <a:endParaRPr lang="ru-RU" altLang="ru-RU" sz="6000" b="1" dirty="0">
              <a:cs typeface="Arial" panose="020B0604020202020204" pitchFamily="34" charset="0"/>
            </a:endParaRPr>
          </a:p>
        </p:txBody>
      </p:sp>
      <p:sp>
        <p:nvSpPr>
          <p:cNvPr id="31" name="AutoShape 11"/>
          <p:cNvSpPr>
            <a:spLocks noChangeArrowheads="1"/>
          </p:cNvSpPr>
          <p:nvPr/>
        </p:nvSpPr>
        <p:spPr bwMode="auto">
          <a:xfrm>
            <a:off x="8761307" y="2509296"/>
            <a:ext cx="1605400" cy="1383433"/>
          </a:xfrm>
          <a:prstGeom prst="star16">
            <a:avLst>
              <a:gd name="adj" fmla="val 41884"/>
            </a:avLst>
          </a:prstGeom>
          <a:gradFill rotWithShape="0">
            <a:gsLst>
              <a:gs pos="0">
                <a:srgbClr val="FFFFFF"/>
              </a:gs>
              <a:gs pos="100000">
                <a:srgbClr val="FF505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6000" b="1" dirty="0" smtClean="0">
                <a:cs typeface="Arial" panose="020B0604020202020204" pitchFamily="34" charset="0"/>
              </a:rPr>
              <a:t>121</a:t>
            </a:r>
            <a:endParaRPr lang="ru-RU" altLang="ru-RU" sz="6000" b="1" dirty="0">
              <a:cs typeface="Arial" panose="020B0604020202020204" pitchFamily="34" charset="0"/>
            </a:endParaRPr>
          </a:p>
        </p:txBody>
      </p:sp>
      <p:sp>
        <p:nvSpPr>
          <p:cNvPr id="32" name="AutoShape 11"/>
          <p:cNvSpPr>
            <a:spLocks noChangeArrowheads="1"/>
          </p:cNvSpPr>
          <p:nvPr/>
        </p:nvSpPr>
        <p:spPr bwMode="auto">
          <a:xfrm>
            <a:off x="2905061" y="3978486"/>
            <a:ext cx="1605400" cy="1383433"/>
          </a:xfrm>
          <a:prstGeom prst="star16">
            <a:avLst>
              <a:gd name="adj" fmla="val 41884"/>
            </a:avLst>
          </a:prstGeom>
          <a:gradFill rotWithShape="0">
            <a:gsLst>
              <a:gs pos="0">
                <a:srgbClr val="FFFFFF"/>
              </a:gs>
              <a:gs pos="100000">
                <a:srgbClr val="FF505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6000" b="1" dirty="0" smtClean="0">
                <a:cs typeface="Arial" panose="020B0604020202020204" pitchFamily="34" charset="0"/>
              </a:rPr>
              <a:t>27</a:t>
            </a:r>
            <a:endParaRPr lang="ru-RU" altLang="ru-RU" sz="6000" b="1" dirty="0">
              <a:cs typeface="Arial" panose="020B0604020202020204" pitchFamily="34" charset="0"/>
            </a:endParaRPr>
          </a:p>
        </p:txBody>
      </p:sp>
      <p:sp>
        <p:nvSpPr>
          <p:cNvPr id="33" name="AutoShape 11"/>
          <p:cNvSpPr>
            <a:spLocks noChangeArrowheads="1"/>
          </p:cNvSpPr>
          <p:nvPr/>
        </p:nvSpPr>
        <p:spPr bwMode="auto">
          <a:xfrm>
            <a:off x="8680409" y="3934456"/>
            <a:ext cx="1605400" cy="1383433"/>
          </a:xfrm>
          <a:prstGeom prst="star16">
            <a:avLst>
              <a:gd name="adj" fmla="val 41884"/>
            </a:avLst>
          </a:prstGeom>
          <a:gradFill rotWithShape="0">
            <a:gsLst>
              <a:gs pos="0">
                <a:srgbClr val="FFFFFF"/>
              </a:gs>
              <a:gs pos="100000">
                <a:srgbClr val="FF505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6000" b="1" dirty="0" smtClean="0">
                <a:cs typeface="Arial" panose="020B0604020202020204" pitchFamily="34" charset="0"/>
              </a:rPr>
              <a:t>-27</a:t>
            </a:r>
            <a:endParaRPr lang="ru-RU" altLang="ru-RU" sz="6000" b="1" dirty="0">
              <a:cs typeface="Arial" panose="020B0604020202020204" pitchFamily="34" charset="0"/>
            </a:endParaRPr>
          </a:p>
        </p:txBody>
      </p:sp>
      <p:sp>
        <p:nvSpPr>
          <p:cNvPr id="34" name="AutoShape 11"/>
          <p:cNvSpPr>
            <a:spLocks noChangeArrowheads="1"/>
          </p:cNvSpPr>
          <p:nvPr/>
        </p:nvSpPr>
        <p:spPr bwMode="auto">
          <a:xfrm>
            <a:off x="2945954" y="5336722"/>
            <a:ext cx="1605400" cy="1383433"/>
          </a:xfrm>
          <a:prstGeom prst="star16">
            <a:avLst>
              <a:gd name="adj" fmla="val 41884"/>
            </a:avLst>
          </a:prstGeom>
          <a:gradFill rotWithShape="0">
            <a:gsLst>
              <a:gs pos="0">
                <a:srgbClr val="FFFFFF"/>
              </a:gs>
              <a:gs pos="100000">
                <a:srgbClr val="FF505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6000" b="1" dirty="0" smtClean="0">
                <a:cs typeface="Arial" panose="020B0604020202020204" pitchFamily="34" charset="0"/>
              </a:rPr>
              <a:t>64</a:t>
            </a:r>
            <a:endParaRPr lang="ru-RU" altLang="ru-RU" sz="6000" b="1" dirty="0">
              <a:cs typeface="Arial" panose="020B0604020202020204" pitchFamily="34" charset="0"/>
            </a:endParaRPr>
          </a:p>
        </p:txBody>
      </p:sp>
      <p:sp>
        <p:nvSpPr>
          <p:cNvPr id="35" name="AutoShape 11"/>
          <p:cNvSpPr>
            <a:spLocks noChangeArrowheads="1"/>
          </p:cNvSpPr>
          <p:nvPr/>
        </p:nvSpPr>
        <p:spPr bwMode="auto">
          <a:xfrm>
            <a:off x="8761307" y="5356999"/>
            <a:ext cx="1605400" cy="1383433"/>
          </a:xfrm>
          <a:prstGeom prst="star16">
            <a:avLst>
              <a:gd name="adj" fmla="val 41884"/>
            </a:avLst>
          </a:prstGeom>
          <a:gradFill rotWithShape="0">
            <a:gsLst>
              <a:gs pos="0">
                <a:srgbClr val="FFFFFF"/>
              </a:gs>
              <a:gs pos="100000">
                <a:srgbClr val="FF505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6000" b="1" dirty="0" smtClean="0">
                <a:cs typeface="Arial" panose="020B0604020202020204" pitchFamily="34" charset="0"/>
              </a:rPr>
              <a:t>-64</a:t>
            </a:r>
            <a:endParaRPr lang="ru-RU" altLang="ru-RU" sz="6000" b="1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7421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282053" y="1349168"/>
                <a:ext cx="4722438" cy="13579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sz="7212" b="1" i="1" smtClean="0">
                            <a:ln w="1905"/>
                            <a:solidFill>
                              <a:srgbClr val="0070C0"/>
                            </a:solidFill>
                            <a:effectLst>
                              <a:innerShdw blurRad="69850" dist="43180" dir="5400000">
                                <a:srgbClr val="000000">
                                  <a:alpha val="65000"/>
                                </a:srgbClr>
                              </a:innerShdw>
                            </a:effectLst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radPr>
                      <m:deg/>
                      <m:e>
                        <m:r>
                          <a:rPr lang="en-US" sz="7212" b="1" i="1" smtClean="0">
                            <a:ln w="1905"/>
                            <a:solidFill>
                              <a:srgbClr val="0070C0"/>
                            </a:solidFill>
                            <a:effectLst>
                              <a:innerShdw blurRad="69850" dist="43180" dir="5400000">
                                <a:srgbClr val="000000">
                                  <a:alpha val="65000"/>
                                </a:srgbClr>
                              </a:innerShdw>
                            </a:effectLst>
                            <a:latin typeface="Cambria Math" panose="02040503050406030204" pitchFamily="18" charset="0"/>
                            <a:cs typeface="Arial" pitchFamily="34" charset="0"/>
                          </a:rPr>
                          <m:t>𝟏𝟔</m:t>
                        </m:r>
                      </m:e>
                    </m:rad>
                  </m:oMath>
                </a14:m>
                <a:r>
                  <a:rPr lang="ru-RU" sz="7212" b="1" dirty="0" smtClean="0">
                    <a:ln w="1905"/>
                    <a:solidFill>
                      <a:srgbClr val="0070C0"/>
                    </a:solidFill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7212" b="1" dirty="0">
                    <a:ln w="1905"/>
                    <a:solidFill>
                      <a:srgbClr val="0070C0"/>
                    </a:solidFill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  <a:latin typeface="Arial" pitchFamily="34" charset="0"/>
                    <a:cs typeface="Arial" pitchFamily="34" charset="0"/>
                  </a:rPr>
                  <a:t>=</a:t>
                </a:r>
                <a:r>
                  <a:rPr lang="en-US" sz="7212" b="1" dirty="0">
                    <a:ln w="1905"/>
                    <a:solidFill>
                      <a:srgbClr val="0070C0"/>
                    </a:solidFill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7212" b="1" dirty="0" smtClean="0">
                    <a:ln w="1905"/>
                    <a:solidFill>
                      <a:srgbClr val="0070C0"/>
                    </a:solidFill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  <a:latin typeface="Arial" pitchFamily="34" charset="0"/>
                    <a:cs typeface="Arial" pitchFamily="34" charset="0"/>
                  </a:rPr>
                  <a:t>4</a:t>
                </a:r>
                <a:endParaRPr lang="ru-RU" sz="7212" b="1" dirty="0">
                  <a:ln w="1905"/>
                  <a:solidFill>
                    <a:srgbClr val="0070C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2053" y="1349168"/>
                <a:ext cx="4722438" cy="1357936"/>
              </a:xfrm>
              <a:prstGeom prst="rect">
                <a:avLst/>
              </a:prstGeom>
              <a:blipFill rotWithShape="0">
                <a:blip r:embed="rId2"/>
                <a:stretch>
                  <a:fillRect t="-9417" b="-3228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/>
          <p:cNvSpPr txBox="1"/>
          <p:nvPr/>
        </p:nvSpPr>
        <p:spPr>
          <a:xfrm>
            <a:off x="2143450" y="199156"/>
            <a:ext cx="9659533" cy="9485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9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5409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OG‘ZAKI BAJARAMIZ</a:t>
            </a:r>
            <a:endParaRPr lang="ru-RU" sz="5409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Выноска-облако 19"/>
          <p:cNvSpPr/>
          <p:nvPr/>
        </p:nvSpPr>
        <p:spPr>
          <a:xfrm>
            <a:off x="3641776" y="1499001"/>
            <a:ext cx="1502594" cy="1049135"/>
          </a:xfrm>
          <a:prstGeom prst="cloudCallout">
            <a:avLst>
              <a:gd name="adj1" fmla="val -14177"/>
              <a:gd name="adj2" fmla="val 41481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907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421932" y="2831728"/>
                <a:ext cx="4722438" cy="13579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sz="7212" b="1" i="1" smtClean="0">
                            <a:ln w="1905"/>
                            <a:solidFill>
                              <a:srgbClr val="0070C0"/>
                            </a:solidFill>
                            <a:effectLst>
                              <a:innerShdw blurRad="69850" dist="43180" dir="5400000">
                                <a:srgbClr val="000000">
                                  <a:alpha val="65000"/>
                                </a:srgbClr>
                              </a:innerShdw>
                            </a:effectLst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radPr>
                      <m:deg/>
                      <m:e>
                        <m:r>
                          <a:rPr lang="en-US" sz="7212" b="1" i="1" smtClean="0">
                            <a:ln w="1905"/>
                            <a:solidFill>
                              <a:srgbClr val="0070C0"/>
                            </a:solidFill>
                            <a:effectLst>
                              <a:innerShdw blurRad="69850" dist="43180" dir="5400000">
                                <a:srgbClr val="000000">
                                  <a:alpha val="65000"/>
                                </a:srgbClr>
                              </a:innerShdw>
                            </a:effectLst>
                            <a:latin typeface="Cambria Math" panose="02040503050406030204" pitchFamily="18" charset="0"/>
                            <a:cs typeface="Arial" pitchFamily="34" charset="0"/>
                          </a:rPr>
                          <m:t>𝟒𝟗</m:t>
                        </m:r>
                      </m:e>
                    </m:rad>
                  </m:oMath>
                </a14:m>
                <a:r>
                  <a:rPr lang="ru-RU" sz="7212" b="1" dirty="0" smtClean="0">
                    <a:ln w="1905"/>
                    <a:solidFill>
                      <a:srgbClr val="0070C0"/>
                    </a:solidFill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7212" b="1" dirty="0">
                    <a:ln w="1905"/>
                    <a:solidFill>
                      <a:srgbClr val="0070C0"/>
                    </a:solidFill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  <a:latin typeface="Arial" pitchFamily="34" charset="0"/>
                    <a:cs typeface="Arial" pitchFamily="34" charset="0"/>
                  </a:rPr>
                  <a:t>=</a:t>
                </a:r>
                <a:r>
                  <a:rPr lang="en-US" sz="7212" b="1" dirty="0">
                    <a:ln w="1905"/>
                    <a:solidFill>
                      <a:srgbClr val="0070C0"/>
                    </a:solidFill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7212" b="1" dirty="0" smtClean="0">
                    <a:ln w="1905"/>
                    <a:solidFill>
                      <a:srgbClr val="0070C0"/>
                    </a:solidFill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  <a:latin typeface="Arial" pitchFamily="34" charset="0"/>
                    <a:cs typeface="Arial" pitchFamily="34" charset="0"/>
                  </a:rPr>
                  <a:t>7</a:t>
                </a:r>
                <a:endParaRPr lang="ru-RU" sz="7212" b="1" dirty="0">
                  <a:ln w="1905"/>
                  <a:solidFill>
                    <a:srgbClr val="0070C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932" y="2831728"/>
                <a:ext cx="4722438" cy="1357936"/>
              </a:xfrm>
              <a:prstGeom prst="rect">
                <a:avLst/>
              </a:prstGeom>
              <a:blipFill rotWithShape="0">
                <a:blip r:embed="rId3"/>
                <a:stretch>
                  <a:fillRect t="-9459" b="-328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280120" y="4315971"/>
                <a:ext cx="4722438" cy="13579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sz="7212" b="1" i="1" smtClean="0">
                            <a:ln w="1905"/>
                            <a:solidFill>
                              <a:srgbClr val="0070C0"/>
                            </a:solidFill>
                            <a:effectLst>
                              <a:innerShdw blurRad="69850" dist="43180" dir="5400000">
                                <a:srgbClr val="000000">
                                  <a:alpha val="65000"/>
                                </a:srgbClr>
                              </a:innerShdw>
                            </a:effectLst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radPr>
                      <m:deg/>
                      <m:e>
                        <m:r>
                          <a:rPr lang="en-US" sz="7212" b="1" i="1" smtClean="0">
                            <a:ln w="1905"/>
                            <a:solidFill>
                              <a:srgbClr val="0070C0"/>
                            </a:solidFill>
                            <a:effectLst>
                              <a:innerShdw blurRad="69850" dist="43180" dir="5400000">
                                <a:srgbClr val="000000">
                                  <a:alpha val="65000"/>
                                </a:srgbClr>
                              </a:innerShdw>
                            </a:effectLst>
                            <a:latin typeface="Cambria Math" panose="02040503050406030204" pitchFamily="18" charset="0"/>
                            <a:cs typeface="Arial" pitchFamily="34" charset="0"/>
                          </a:rPr>
                          <m:t>𝟗</m:t>
                        </m:r>
                      </m:e>
                    </m:rad>
                  </m:oMath>
                </a14:m>
                <a:r>
                  <a:rPr lang="ru-RU" sz="7212" b="1" dirty="0" smtClean="0">
                    <a:ln w="1905"/>
                    <a:solidFill>
                      <a:srgbClr val="0070C0"/>
                    </a:solidFill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7212" b="1" dirty="0">
                    <a:ln w="1905"/>
                    <a:solidFill>
                      <a:srgbClr val="0070C0"/>
                    </a:solidFill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  <a:latin typeface="Arial" pitchFamily="34" charset="0"/>
                    <a:cs typeface="Arial" pitchFamily="34" charset="0"/>
                  </a:rPr>
                  <a:t>=</a:t>
                </a:r>
                <a:r>
                  <a:rPr lang="en-US" sz="7212" b="1" dirty="0">
                    <a:ln w="1905"/>
                    <a:solidFill>
                      <a:srgbClr val="0070C0"/>
                    </a:solidFill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7212" b="1" dirty="0" smtClean="0">
                    <a:ln w="1905"/>
                    <a:solidFill>
                      <a:srgbClr val="0070C0"/>
                    </a:solidFill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  <a:latin typeface="Arial" pitchFamily="34" charset="0"/>
                    <a:cs typeface="Arial" pitchFamily="34" charset="0"/>
                  </a:rPr>
                  <a:t>3</a:t>
                </a:r>
                <a:endParaRPr lang="ru-RU" sz="7212" b="1" dirty="0">
                  <a:ln w="1905"/>
                  <a:solidFill>
                    <a:srgbClr val="0070C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120" y="4315971"/>
                <a:ext cx="4722438" cy="1357936"/>
              </a:xfrm>
              <a:prstGeom prst="rect">
                <a:avLst/>
              </a:prstGeom>
              <a:blipFill rotWithShape="0">
                <a:blip r:embed="rId4"/>
                <a:stretch>
                  <a:fillRect t="-9417" b="-3228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6328792" y="4315971"/>
                <a:ext cx="4722438" cy="13579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sz="7212" b="1" i="1" smtClean="0">
                            <a:ln w="1905"/>
                            <a:solidFill>
                              <a:srgbClr val="0070C0"/>
                            </a:solidFill>
                            <a:effectLst>
                              <a:innerShdw blurRad="69850" dist="43180" dir="5400000">
                                <a:srgbClr val="000000">
                                  <a:alpha val="65000"/>
                                </a:srgbClr>
                              </a:innerShdw>
                            </a:effectLst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radPr>
                      <m:deg/>
                      <m:e>
                        <m:r>
                          <a:rPr lang="en-US" sz="7212" b="1" i="1" smtClean="0">
                            <a:ln w="1905"/>
                            <a:solidFill>
                              <a:srgbClr val="0070C0"/>
                            </a:solidFill>
                            <a:effectLst>
                              <a:innerShdw blurRad="69850" dist="43180" dir="5400000">
                                <a:srgbClr val="000000">
                                  <a:alpha val="65000"/>
                                </a:srgbClr>
                              </a:innerShdw>
                            </a:effectLst>
                            <a:latin typeface="Cambria Math" panose="02040503050406030204" pitchFamily="18" charset="0"/>
                            <a:cs typeface="Arial" pitchFamily="34" charset="0"/>
                          </a:rPr>
                          <m:t>𝟏𝟔𝟗</m:t>
                        </m:r>
                      </m:e>
                    </m:rad>
                  </m:oMath>
                </a14:m>
                <a:r>
                  <a:rPr lang="ru-RU" sz="7212" b="1" dirty="0" smtClean="0">
                    <a:ln w="1905"/>
                    <a:solidFill>
                      <a:srgbClr val="0070C0"/>
                    </a:solidFill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7212" b="1" dirty="0">
                    <a:ln w="1905"/>
                    <a:solidFill>
                      <a:srgbClr val="0070C0"/>
                    </a:solidFill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  <a:latin typeface="Arial" pitchFamily="34" charset="0"/>
                    <a:cs typeface="Arial" pitchFamily="34" charset="0"/>
                  </a:rPr>
                  <a:t>=</a:t>
                </a:r>
                <a:r>
                  <a:rPr lang="en-US" sz="7212" b="1" dirty="0">
                    <a:ln w="1905"/>
                    <a:solidFill>
                      <a:srgbClr val="0070C0"/>
                    </a:solidFill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7212" b="1" dirty="0" smtClean="0">
                    <a:ln w="1905"/>
                    <a:solidFill>
                      <a:srgbClr val="0070C0"/>
                    </a:solidFill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  <a:latin typeface="Arial" pitchFamily="34" charset="0"/>
                    <a:cs typeface="Arial" pitchFamily="34" charset="0"/>
                  </a:rPr>
                  <a:t>13</a:t>
                </a:r>
                <a:endParaRPr lang="ru-RU" sz="7212" b="1" dirty="0">
                  <a:ln w="1905"/>
                  <a:solidFill>
                    <a:srgbClr val="0070C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8792" y="4315971"/>
                <a:ext cx="4722438" cy="1357936"/>
              </a:xfrm>
              <a:prstGeom prst="rect">
                <a:avLst/>
              </a:prstGeom>
              <a:blipFill rotWithShape="0">
                <a:blip r:embed="rId5"/>
                <a:stretch>
                  <a:fillRect t="-9417" r="-7226" b="-3228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6328792" y="2811479"/>
                <a:ext cx="4722438" cy="13579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sz="7212" b="1" i="1" smtClean="0">
                            <a:ln w="1905"/>
                            <a:solidFill>
                              <a:srgbClr val="0070C0"/>
                            </a:solidFill>
                            <a:effectLst>
                              <a:innerShdw blurRad="69850" dist="43180" dir="5400000">
                                <a:srgbClr val="000000">
                                  <a:alpha val="65000"/>
                                </a:srgbClr>
                              </a:innerShdw>
                            </a:effectLst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radPr>
                      <m:deg/>
                      <m:e>
                        <m:r>
                          <a:rPr lang="en-US" sz="7212" b="1" i="1" smtClean="0">
                            <a:ln w="1905"/>
                            <a:solidFill>
                              <a:srgbClr val="0070C0"/>
                            </a:solidFill>
                            <a:effectLst>
                              <a:innerShdw blurRad="69850" dist="43180" dir="5400000">
                                <a:srgbClr val="000000">
                                  <a:alpha val="65000"/>
                                </a:srgbClr>
                              </a:innerShdw>
                            </a:effectLst>
                            <a:latin typeface="Cambria Math" panose="02040503050406030204" pitchFamily="18" charset="0"/>
                            <a:cs typeface="Arial" pitchFamily="34" charset="0"/>
                          </a:rPr>
                          <m:t>𝟏𝟐𝟏</m:t>
                        </m:r>
                      </m:e>
                    </m:rad>
                  </m:oMath>
                </a14:m>
                <a:r>
                  <a:rPr lang="ru-RU" sz="7212" b="1" dirty="0" smtClean="0">
                    <a:ln w="1905"/>
                    <a:solidFill>
                      <a:srgbClr val="0070C0"/>
                    </a:solidFill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7212" b="1" dirty="0">
                    <a:ln w="1905"/>
                    <a:solidFill>
                      <a:srgbClr val="0070C0"/>
                    </a:solidFill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  <a:latin typeface="Arial" pitchFamily="34" charset="0"/>
                    <a:cs typeface="Arial" pitchFamily="34" charset="0"/>
                  </a:rPr>
                  <a:t>=</a:t>
                </a:r>
                <a:r>
                  <a:rPr lang="en-US" sz="7212" b="1" dirty="0">
                    <a:ln w="1905"/>
                    <a:solidFill>
                      <a:srgbClr val="0070C0"/>
                    </a:solidFill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7212" b="1" dirty="0" smtClean="0">
                    <a:ln w="1905"/>
                    <a:solidFill>
                      <a:srgbClr val="0070C0"/>
                    </a:solidFill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  <a:latin typeface="Arial" pitchFamily="34" charset="0"/>
                    <a:cs typeface="Arial" pitchFamily="34" charset="0"/>
                  </a:rPr>
                  <a:t>11</a:t>
                </a:r>
                <a:endParaRPr lang="ru-RU" sz="7212" b="1" dirty="0">
                  <a:ln w="1905"/>
                  <a:solidFill>
                    <a:srgbClr val="0070C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8792" y="2811479"/>
                <a:ext cx="4722438" cy="1357936"/>
              </a:xfrm>
              <a:prstGeom prst="rect">
                <a:avLst/>
              </a:prstGeom>
              <a:blipFill rotWithShape="0">
                <a:blip r:embed="rId6"/>
                <a:stretch>
                  <a:fillRect t="-8969" r="-6710" b="-3273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6316711" y="1450384"/>
                <a:ext cx="4722438" cy="13579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sz="7212" b="1" i="1" smtClean="0">
                            <a:ln w="1905"/>
                            <a:solidFill>
                              <a:srgbClr val="0070C0"/>
                            </a:solidFill>
                            <a:effectLst>
                              <a:innerShdw blurRad="69850" dist="43180" dir="5400000">
                                <a:srgbClr val="000000">
                                  <a:alpha val="65000"/>
                                </a:srgbClr>
                              </a:innerShdw>
                            </a:effectLst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radPr>
                      <m:deg/>
                      <m:e>
                        <m:r>
                          <a:rPr lang="en-US" sz="7212" b="1" i="1" smtClean="0">
                            <a:ln w="1905"/>
                            <a:solidFill>
                              <a:srgbClr val="0070C0"/>
                            </a:solidFill>
                            <a:effectLst>
                              <a:innerShdw blurRad="69850" dist="43180" dir="5400000">
                                <a:srgbClr val="000000">
                                  <a:alpha val="65000"/>
                                </a:srgbClr>
                              </a:innerShdw>
                            </a:effectLst>
                            <a:latin typeface="Cambria Math" panose="02040503050406030204" pitchFamily="18" charset="0"/>
                            <a:cs typeface="Arial" pitchFamily="34" charset="0"/>
                          </a:rPr>
                          <m:t>𝟖𝟏</m:t>
                        </m:r>
                      </m:e>
                    </m:rad>
                  </m:oMath>
                </a14:m>
                <a:r>
                  <a:rPr lang="ru-RU" sz="7212" b="1" dirty="0" smtClean="0">
                    <a:ln w="1905"/>
                    <a:solidFill>
                      <a:srgbClr val="0070C0"/>
                    </a:solidFill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7212" b="1" dirty="0">
                    <a:ln w="1905"/>
                    <a:solidFill>
                      <a:srgbClr val="0070C0"/>
                    </a:solidFill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  <a:latin typeface="Arial" pitchFamily="34" charset="0"/>
                    <a:cs typeface="Arial" pitchFamily="34" charset="0"/>
                  </a:rPr>
                  <a:t>=</a:t>
                </a:r>
                <a:r>
                  <a:rPr lang="en-US" sz="7212" b="1" dirty="0">
                    <a:ln w="1905"/>
                    <a:solidFill>
                      <a:srgbClr val="0070C0"/>
                    </a:solidFill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  <a:latin typeface="Arial" pitchFamily="34" charset="0"/>
                    <a:cs typeface="Arial" pitchFamily="34" charset="0"/>
                  </a:rPr>
                  <a:t> 9</a:t>
                </a:r>
                <a:endParaRPr lang="ru-RU" sz="7212" b="1" dirty="0">
                  <a:ln w="1905"/>
                  <a:solidFill>
                    <a:srgbClr val="0070C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6711" y="1450384"/>
                <a:ext cx="4722438" cy="1357936"/>
              </a:xfrm>
              <a:prstGeom prst="rect">
                <a:avLst/>
              </a:prstGeom>
              <a:blipFill rotWithShape="0">
                <a:blip r:embed="rId7"/>
                <a:stretch>
                  <a:fillRect t="-9417" b="-3228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Выноска-облако 29"/>
          <p:cNvSpPr/>
          <p:nvPr/>
        </p:nvSpPr>
        <p:spPr>
          <a:xfrm>
            <a:off x="3653857" y="2982556"/>
            <a:ext cx="1502594" cy="1049135"/>
          </a:xfrm>
          <a:prstGeom prst="cloudCallout">
            <a:avLst>
              <a:gd name="adj1" fmla="val -14177"/>
              <a:gd name="adj2" fmla="val 41481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907"/>
          </a:p>
        </p:txBody>
      </p:sp>
      <p:sp>
        <p:nvSpPr>
          <p:cNvPr id="31" name="Выноска-облако 30"/>
          <p:cNvSpPr/>
          <p:nvPr/>
        </p:nvSpPr>
        <p:spPr>
          <a:xfrm>
            <a:off x="3356567" y="4466111"/>
            <a:ext cx="1502594" cy="1049135"/>
          </a:xfrm>
          <a:prstGeom prst="cloudCallout">
            <a:avLst>
              <a:gd name="adj1" fmla="val -14177"/>
              <a:gd name="adj2" fmla="val 41481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907"/>
          </a:p>
        </p:txBody>
      </p:sp>
      <p:sp>
        <p:nvSpPr>
          <p:cNvPr id="32" name="Выноска-облако 31"/>
          <p:cNvSpPr/>
          <p:nvPr/>
        </p:nvSpPr>
        <p:spPr>
          <a:xfrm>
            <a:off x="9548636" y="1499001"/>
            <a:ext cx="1502594" cy="1049135"/>
          </a:xfrm>
          <a:prstGeom prst="cloudCallout">
            <a:avLst>
              <a:gd name="adj1" fmla="val -14177"/>
              <a:gd name="adj2" fmla="val 41481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907"/>
          </a:p>
        </p:txBody>
      </p:sp>
      <p:sp>
        <p:nvSpPr>
          <p:cNvPr id="33" name="Выноска-облако 32"/>
          <p:cNvSpPr/>
          <p:nvPr/>
        </p:nvSpPr>
        <p:spPr>
          <a:xfrm>
            <a:off x="9785176" y="2952507"/>
            <a:ext cx="1502594" cy="1049135"/>
          </a:xfrm>
          <a:prstGeom prst="cloudCallout">
            <a:avLst>
              <a:gd name="adj1" fmla="val -14177"/>
              <a:gd name="adj2" fmla="val 41481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907"/>
          </a:p>
        </p:txBody>
      </p:sp>
      <p:sp>
        <p:nvSpPr>
          <p:cNvPr id="34" name="Выноска-облако 33"/>
          <p:cNvSpPr/>
          <p:nvPr/>
        </p:nvSpPr>
        <p:spPr>
          <a:xfrm>
            <a:off x="9689825" y="4557140"/>
            <a:ext cx="1502594" cy="1049135"/>
          </a:xfrm>
          <a:prstGeom prst="cloudCallout">
            <a:avLst>
              <a:gd name="adj1" fmla="val -14177"/>
              <a:gd name="adj2" fmla="val 41481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907"/>
          </a:p>
        </p:txBody>
      </p:sp>
    </p:spTree>
    <p:extLst>
      <p:ext uri="{BB962C8B-B14F-4D97-AF65-F5344CB8AC3E}">
        <p14:creationId xmlns:p14="http://schemas.microsoft.com/office/powerpoint/2010/main" val="3173502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1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1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125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25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125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25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125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25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125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25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125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25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30" grpId="0" animBg="1"/>
      <p:bldP spid="31" grpId="0" animBg="1"/>
      <p:bldP spid="32" grpId="0" animBg="1"/>
      <p:bldP spid="33" grpId="0" animBg="1"/>
      <p:bldP spid="3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/>
          <p:cNvSpPr txBox="1"/>
          <p:nvPr/>
        </p:nvSpPr>
        <p:spPr>
          <a:xfrm>
            <a:off x="566648" y="1205166"/>
            <a:ext cx="36764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Hisoblang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:</a:t>
            </a:r>
            <a:endParaRPr lang="ru-RU" sz="4000" dirty="0"/>
          </a:p>
        </p:txBody>
      </p:sp>
      <p:sp>
        <p:nvSpPr>
          <p:cNvPr id="32" name="TextBox 31"/>
          <p:cNvSpPr txBox="1"/>
          <p:nvPr/>
        </p:nvSpPr>
        <p:spPr>
          <a:xfrm>
            <a:off x="614617" y="154518"/>
            <a:ext cx="119900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965- masala</a:t>
            </a:r>
            <a:endParaRPr lang="en-US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02473" y="2050437"/>
            <a:ext cx="593944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1) (- 1)¹³ – (- 1)¹⁵ + (- 1)¹⁷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02473" y="2895708"/>
            <a:ext cx="28619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4000" b="1" dirty="0">
              <a:solidFill>
                <a:schemeClr val="tx2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6950530" y="2059245"/>
            <a:ext cx="542488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) (- 2)³ – (- 3)³ + (- 3)²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283646" y="3632169"/>
            <a:ext cx="623920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1) (- 1)¹³ – (- 1)¹⁵ + (- 1)¹⁷ =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6235661" y="3620138"/>
            <a:ext cx="503855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(- 1) – (- 1) + (- 1) = 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765349" y="4340055"/>
            <a:ext cx="416652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= - 1 + 1 - 1 = -1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452028" y="5071861"/>
            <a:ext cx="572464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) (- 2)³ – (- 3)³ + (- 3)² =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6040760" y="5018329"/>
            <a:ext cx="403828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- 8 – (- 27) + 9 =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1000200" y="5976714"/>
            <a:ext cx="339548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= - 8 + 27 + 9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4243065" y="5976714"/>
            <a:ext cx="382348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= - 8 + 36 = 28 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8253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7" grpId="0"/>
      <p:bldP spid="28" grpId="0"/>
      <p:bldP spid="29" grpId="0"/>
      <p:bldP spid="30" grpId="0"/>
      <p:bldP spid="33" grpId="0"/>
      <p:bldP spid="34" grpId="0"/>
      <p:bldP spid="3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/>
          <p:cNvSpPr txBox="1"/>
          <p:nvPr/>
        </p:nvSpPr>
        <p:spPr>
          <a:xfrm>
            <a:off x="614617" y="154518"/>
            <a:ext cx="119900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966- masala</a:t>
            </a:r>
            <a:endParaRPr lang="en-US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283646" y="1257705"/>
                <a:ext cx="11941667" cy="172893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     Agar x = - 5;  -9,3;  -0,8;  -8;  </a:t>
                </a:r>
                <a:r>
                  <a:rPr lang="uz-Cyrl-UZ" sz="4000" dirty="0" smtClean="0">
                    <a:latin typeface="Arial" pitchFamily="34" charset="0"/>
                    <a:cs typeface="Arial" pitchFamily="34" charset="0"/>
                  </a:rPr>
                  <a:t>-</a:t>
                </a:r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1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  -2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</m:num>
                      <m:den>
                        <m:r>
                          <a:rPr lang="en-US" sz="44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x²</a:t>
                </a:r>
              </a:p>
              <a:p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ifodaning</a:t>
                </a:r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qiymatini</a:t>
                </a:r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</a:t>
                </a:r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3646" y="1257705"/>
                <a:ext cx="11941667" cy="1728935"/>
              </a:xfrm>
              <a:prstGeom prst="rect">
                <a:avLst/>
              </a:prstGeom>
              <a:blipFill rotWithShape="0">
                <a:blip r:embed="rId2"/>
                <a:stretch>
                  <a:fillRect l="-766" t="-352" r="-1124" b="-1549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/>
          <p:cNvSpPr txBox="1"/>
          <p:nvPr/>
        </p:nvSpPr>
        <p:spPr>
          <a:xfrm>
            <a:off x="302473" y="2895708"/>
            <a:ext cx="28619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4000" b="1" dirty="0">
              <a:solidFill>
                <a:schemeClr val="tx2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283646" y="3632169"/>
            <a:ext cx="388490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1)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x² = (-5)² =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762030" y="3650450"/>
            <a:ext cx="81304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6368795" y="3635281"/>
            <a:ext cx="388490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Cyrl-UZ" sz="4000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x² = (-9,3)² =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0253701" y="3598719"/>
            <a:ext cx="159851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86,49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445172" y="4692875"/>
                <a:ext cx="3316858" cy="105182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uz-Cyrl-UZ" sz="4400" dirty="0" smtClean="0">
                    <a:latin typeface="Arial" pitchFamily="34" charset="0"/>
                    <a:cs typeface="Arial" pitchFamily="34" charset="0"/>
                  </a:rPr>
                  <a:t>5</a:t>
                </a:r>
                <a:r>
                  <a:rPr lang="en-US" sz="4400" dirty="0" smtClean="0">
                    <a:latin typeface="Arial" pitchFamily="34" charset="0"/>
                    <a:cs typeface="Arial" pitchFamily="34" charset="0"/>
                  </a:rPr>
                  <a:t>) x² = (-</a:t>
                </a:r>
                <a:r>
                  <a:rPr lang="en-US" sz="4400" dirty="0">
                    <a:latin typeface="Arial" pitchFamily="34" charset="0"/>
                    <a:cs typeface="Arial" pitchFamily="34" charset="0"/>
                  </a:rPr>
                  <a:t>1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)²</a:t>
                </a:r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172" y="4692875"/>
                <a:ext cx="3316858" cy="1051826"/>
              </a:xfrm>
              <a:prstGeom prst="rect">
                <a:avLst/>
              </a:prstGeom>
              <a:blipFill rotWithShape="0">
                <a:blip r:embed="rId3"/>
                <a:stretch>
                  <a:fillRect l="-7353" t="-1163" r="-5331" b="-1162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3720732" y="4631698"/>
                <a:ext cx="1967205" cy="113755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(-</a:t>
                </a:r>
                <a:r>
                  <a:rPr lang="uz-Cyrl-UZ" sz="4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uz-Cyrl-UZ" sz="4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4</m:t>
                        </m:r>
                      </m:num>
                      <m:den>
                        <m:r>
                          <a:rPr lang="en-US" sz="4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r>
                  <a:rPr lang="en-US" sz="4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²</a:t>
                </a:r>
                <a:endParaRPr lang="ru-RU" sz="4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0732" y="4631698"/>
                <a:ext cx="1967205" cy="1137556"/>
              </a:xfrm>
              <a:prstGeom prst="rect">
                <a:avLst/>
              </a:prstGeom>
              <a:blipFill rotWithShape="0">
                <a:blip r:embed="rId4"/>
                <a:stretch>
                  <a:fillRect l="-13932" t="-1075" r="-13003" b="-1236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5771755" y="4616178"/>
                <a:ext cx="1406154" cy="114082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16</m:t>
                        </m:r>
                      </m:num>
                      <m:den>
                        <m:r>
                          <a:rPr lang="en-US" sz="4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9</m:t>
                        </m:r>
                      </m:den>
                    </m:f>
                  </m:oMath>
                </a14:m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71755" y="4616178"/>
                <a:ext cx="1406154" cy="1140825"/>
              </a:xfrm>
              <a:prstGeom prst="rect">
                <a:avLst/>
              </a:prstGeom>
              <a:blipFill rotWithShape="0">
                <a:blip r:embed="rId5"/>
                <a:stretch>
                  <a:fillRect l="-20000" t="-1070" b="-117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7214958" y="4620026"/>
                <a:ext cx="1590500" cy="113665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r>
                      <a:rPr lang="en-US" sz="4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1</m:t>
                    </m:r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7</m:t>
                        </m:r>
                      </m:num>
                      <m:den>
                        <m:r>
                          <a:rPr lang="en-US" sz="4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9</m:t>
                        </m:r>
                      </m:den>
                    </m:f>
                  </m:oMath>
                </a14:m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14958" y="4620026"/>
                <a:ext cx="1590500" cy="1136658"/>
              </a:xfrm>
              <a:prstGeom prst="rect">
                <a:avLst/>
              </a:prstGeom>
              <a:blipFill rotWithShape="0">
                <a:blip r:embed="rId6"/>
                <a:stretch>
                  <a:fillRect l="-17692" t="-1075" b="-1236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Прямоугольник 35"/>
              <p:cNvSpPr/>
              <p:nvPr/>
            </p:nvSpPr>
            <p:spPr>
              <a:xfrm>
                <a:off x="445171" y="5769254"/>
                <a:ext cx="4129901" cy="10508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400" dirty="0" smtClean="0">
                    <a:latin typeface="Arial" pitchFamily="34" charset="0"/>
                    <a:cs typeface="Arial" pitchFamily="34" charset="0"/>
                  </a:rPr>
                  <a:t>6) x² = (- 2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)²</a:t>
                </a:r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6" name="Прямоугольник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171" y="5769254"/>
                <a:ext cx="4129901" cy="1050865"/>
              </a:xfrm>
              <a:prstGeom prst="rect">
                <a:avLst/>
              </a:prstGeom>
              <a:blipFill rotWithShape="0">
                <a:blip r:embed="rId7"/>
                <a:stretch>
                  <a:fillRect l="-5900" t="-578" b="-109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Прямоугольник 36"/>
              <p:cNvSpPr/>
              <p:nvPr/>
            </p:nvSpPr>
            <p:spPr>
              <a:xfrm>
                <a:off x="3874479" y="5695507"/>
                <a:ext cx="2226892" cy="113794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(-</a:t>
                </a:r>
                <a:r>
                  <a:rPr lang="uz-Cyrl-UZ" sz="4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16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r>
                  <a:rPr lang="en-US" sz="4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²</a:t>
                </a:r>
                <a:endParaRPr lang="ru-RU" sz="4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7" name="Прямоугольник 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4479" y="5695507"/>
                <a:ext cx="2226892" cy="1137940"/>
              </a:xfrm>
              <a:prstGeom prst="rect">
                <a:avLst/>
              </a:prstGeom>
              <a:blipFill rotWithShape="0">
                <a:blip r:embed="rId8"/>
                <a:stretch>
                  <a:fillRect l="-12603" t="-1070" r="-11233" b="-117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Прямоугольник 37"/>
              <p:cNvSpPr/>
              <p:nvPr/>
            </p:nvSpPr>
            <p:spPr>
              <a:xfrm>
                <a:off x="6098447" y="5769254"/>
                <a:ext cx="1665841" cy="115140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25</m:t>
                        </m:r>
                        <m:r>
                          <a:rPr lang="en-US" sz="4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6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4</m:t>
                        </m:r>
                        <m:r>
                          <a:rPr lang="en-US" sz="4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9</m:t>
                        </m:r>
                      </m:den>
                    </m:f>
                  </m:oMath>
                </a14:m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8" name="Прямоугольник 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8447" y="5769254"/>
                <a:ext cx="1665841" cy="1151405"/>
              </a:xfrm>
              <a:prstGeom prst="rect">
                <a:avLst/>
              </a:prstGeom>
              <a:blipFill rotWithShape="0">
                <a:blip r:embed="rId9"/>
                <a:stretch>
                  <a:fillRect l="-16423" b="-1164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Прямоугольник 38"/>
              <p:cNvSpPr/>
              <p:nvPr/>
            </p:nvSpPr>
            <p:spPr>
              <a:xfrm>
                <a:off x="7688628" y="5756684"/>
                <a:ext cx="1838965" cy="11392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r>
                      <a:rPr lang="en-US" sz="480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5</m:t>
                    </m:r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11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4</m:t>
                        </m:r>
                        <m:r>
                          <a:rPr lang="en-US" sz="4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9</m:t>
                        </m:r>
                      </m:den>
                    </m:f>
                  </m:oMath>
                </a14:m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9" name="Прямоугольник 3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88628" y="5756684"/>
                <a:ext cx="1838965" cy="1139286"/>
              </a:xfrm>
              <a:prstGeom prst="rect">
                <a:avLst/>
              </a:prstGeom>
              <a:blipFill rotWithShape="0">
                <a:blip r:embed="rId10"/>
                <a:stretch>
                  <a:fillRect l="-14901" t="-1070" b="-117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47842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7" grpId="0"/>
      <p:bldP spid="2" grpId="0"/>
      <p:bldP spid="15" grpId="0"/>
      <p:bldP spid="17" grpId="0"/>
      <p:bldP spid="23" grpId="0"/>
      <p:bldP spid="5" grpId="0"/>
      <p:bldP spid="6" grpId="0"/>
      <p:bldP spid="7" grpId="0"/>
      <p:bldP spid="36" grpId="0"/>
      <p:bldP spid="37" grpId="0"/>
      <p:bldP spid="38" grpId="0"/>
      <p:bldP spid="3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3"/>
          <p:cNvSpPr txBox="1">
            <a:spLocks/>
          </p:cNvSpPr>
          <p:nvPr/>
        </p:nvSpPr>
        <p:spPr>
          <a:xfrm>
            <a:off x="-22126" y="156626"/>
            <a:ext cx="12307754" cy="889552"/>
          </a:xfrm>
          <a:prstGeom prst="rect">
            <a:avLst/>
          </a:prstGeom>
        </p:spPr>
        <p:txBody>
          <a:bodyPr vert="horz" wrap="square" lIns="0" tIns="36780" rIns="0" bIns="0" rtlCol="0">
            <a:spAutoFit/>
          </a:bodyPr>
          <a:lstStyle/>
          <a:p>
            <a:pPr marL="28294" algn="ctr" defTabSz="962098">
              <a:spcBef>
                <a:spcPts val="289"/>
              </a:spcBef>
              <a:defRPr/>
            </a:pPr>
            <a:r>
              <a:rPr lang="en-US" sz="5050" b="1" kern="0" dirty="0">
                <a:solidFill>
                  <a:srgbClr val="002060"/>
                </a:solidFill>
                <a:latin typeface="Arial"/>
                <a:ea typeface="+mj-ea"/>
                <a:cs typeface="Arial"/>
              </a:rPr>
              <a:t>   </a:t>
            </a:r>
            <a:r>
              <a:rPr lang="en-US" sz="5539" b="1" kern="0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MASALA</a:t>
            </a:r>
            <a:endParaRPr lang="en-US" sz="5539" b="1" kern="0" dirty="0">
              <a:solidFill>
                <a:schemeClr val="bg1"/>
              </a:solidFill>
              <a:latin typeface="Arial"/>
              <a:ea typeface="+mj-ea"/>
              <a:cs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47877" y="3178641"/>
            <a:ext cx="28619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4000" b="1" dirty="0">
              <a:solidFill>
                <a:schemeClr val="tx2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Прямоугольник 9"/>
              <p:cNvSpPr/>
              <p:nvPr/>
            </p:nvSpPr>
            <p:spPr>
              <a:xfrm>
                <a:off x="285734" y="1335264"/>
                <a:ext cx="11450571" cy="178792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    1)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17</m:t>
                        </m:r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20</m:t>
                        </m:r>
                      </m:den>
                    </m:f>
                  </m:oMath>
                </a14:m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2)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</m:num>
                      <m:den>
                        <m:r>
                          <a:rPr lang="en-US" sz="44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kasrlarni</a:t>
                </a:r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o‘nli</a:t>
                </a:r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kasr</a:t>
                </a:r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ko‘rinishida</a:t>
                </a:r>
                <a:endParaRPr lang="en-US" sz="44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ifodalang</a:t>
                </a:r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734" y="1335264"/>
                <a:ext cx="11450571" cy="1787925"/>
              </a:xfrm>
              <a:prstGeom prst="rect">
                <a:avLst/>
              </a:prstGeom>
              <a:blipFill rotWithShape="0">
                <a:blip r:embed="rId2"/>
                <a:stretch>
                  <a:fillRect l="-799" t="-341" r="-1278" b="-1194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3458518" y="2880370"/>
                <a:ext cx="1800493" cy="127092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1</a:t>
                </a:r>
                <a:r>
                  <a:rPr lang="en-US" sz="4800" dirty="0" smtClean="0">
                    <a:latin typeface="Arial" pitchFamily="34" charset="0"/>
                    <a:cs typeface="Arial" pitchFamily="34" charset="0"/>
                  </a:rPr>
                  <a:t>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17</m:t>
                        </m:r>
                      </m:num>
                      <m:den>
                        <m:r>
                          <a:rPr lang="en-US" sz="5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20</m:t>
                        </m:r>
                      </m:den>
                    </m:f>
                  </m:oMath>
                </a14:m>
                <a:r>
                  <a:rPr lang="en-US" sz="4000" dirty="0" smtClean="0"/>
                  <a:t> =</a:t>
                </a:r>
                <a:endParaRPr lang="ru-RU" sz="4000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58518" y="2880370"/>
                <a:ext cx="1800493" cy="1270925"/>
              </a:xfrm>
              <a:prstGeom prst="rect">
                <a:avLst/>
              </a:prstGeom>
              <a:blipFill rotWithShape="0">
                <a:blip r:embed="rId3"/>
                <a:stretch>
                  <a:fillRect l="-11824" r="-10811" b="-769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5222738" y="2880370"/>
                <a:ext cx="1523559" cy="126130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17∙5</m:t>
                          </m:r>
                        </m:num>
                        <m:den>
                          <m:r>
                            <a:rPr lang="en-US" sz="4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20∙5</m:t>
                          </m:r>
                        </m:den>
                      </m:f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2738" y="2880370"/>
                <a:ext cx="1523559" cy="1261307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6615574" y="2886945"/>
                <a:ext cx="1676869" cy="126130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85</m:t>
                          </m:r>
                        </m:num>
                        <m:den>
                          <m:r>
                            <a:rPr lang="en-US" sz="4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100</m:t>
                          </m:r>
                        </m:den>
                      </m:f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15574" y="2886945"/>
                <a:ext cx="1676869" cy="1261307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Прямоугольник 5"/>
          <p:cNvSpPr/>
          <p:nvPr/>
        </p:nvSpPr>
        <p:spPr>
          <a:xfrm>
            <a:off x="8292443" y="3102099"/>
            <a:ext cx="172194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/>
              <a:t>= 0,85</a:t>
            </a:r>
            <a:endParaRPr lang="ru-RU" sz="4400" dirty="0"/>
          </a:p>
        </p:txBody>
      </p:sp>
      <p:grpSp>
        <p:nvGrpSpPr>
          <p:cNvPr id="16" name="Группа 15"/>
          <p:cNvGrpSpPr>
            <a:grpSpLocks/>
          </p:cNvGrpSpPr>
          <p:nvPr/>
        </p:nvGrpSpPr>
        <p:grpSpPr bwMode="auto">
          <a:xfrm>
            <a:off x="2220752" y="4482789"/>
            <a:ext cx="1221763" cy="809632"/>
            <a:chOff x="2142314" y="1500968"/>
            <a:chExt cx="1143802" cy="857256"/>
          </a:xfrm>
        </p:grpSpPr>
        <p:cxnSp>
          <p:nvCxnSpPr>
            <p:cNvPr id="31" name="Прямая соединительная линия 30"/>
            <p:cNvCxnSpPr/>
            <p:nvPr/>
          </p:nvCxnSpPr>
          <p:spPr>
            <a:xfrm rot="5400000">
              <a:off x="1714456" y="1928826"/>
              <a:ext cx="857256" cy="1540"/>
            </a:xfrm>
            <a:prstGeom prst="line">
              <a:avLst/>
            </a:prstGeom>
            <a:ln w="762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Прямая соединительная линия 31"/>
            <p:cNvCxnSpPr/>
            <p:nvPr/>
          </p:nvCxnSpPr>
          <p:spPr>
            <a:xfrm>
              <a:off x="2143084" y="1929182"/>
              <a:ext cx="1143032" cy="828"/>
            </a:xfrm>
            <a:prstGeom prst="line">
              <a:avLst/>
            </a:prstGeom>
            <a:ln w="762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2251944" y="4238323"/>
            <a:ext cx="816450" cy="726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altLang="ru-RU" sz="4000" dirty="0" smtClean="0"/>
              <a:t>2</a:t>
            </a:r>
            <a:r>
              <a:rPr lang="en-US" altLang="ru-RU" sz="4000" dirty="0" smtClean="0"/>
              <a:t>0</a:t>
            </a:r>
            <a:endParaRPr lang="ru-RU" altLang="ru-RU" sz="4000" dirty="0"/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2195914" y="4816495"/>
            <a:ext cx="806167" cy="726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ru-RU" sz="4000" dirty="0" smtClean="0"/>
              <a:t>0,</a:t>
            </a:r>
            <a:endParaRPr lang="ru-RU" altLang="ru-RU" sz="4000" dirty="0"/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1147774" y="4781267"/>
            <a:ext cx="1184257" cy="726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altLang="ru-RU" sz="4000" u="sng" dirty="0" smtClean="0"/>
              <a:t>1</a:t>
            </a:r>
            <a:r>
              <a:rPr lang="en-US" altLang="ru-RU" sz="4000" u="sng" dirty="0"/>
              <a:t>6</a:t>
            </a:r>
            <a:r>
              <a:rPr lang="en-US" altLang="ru-RU" sz="4000" u="sng" dirty="0" smtClean="0"/>
              <a:t>0</a:t>
            </a:r>
            <a:endParaRPr lang="ru-RU" altLang="ru-RU" sz="4000" u="sng" dirty="0"/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2563062" y="4816495"/>
            <a:ext cx="806167" cy="726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ru-RU" sz="4000" dirty="0" smtClean="0"/>
              <a:t>8</a:t>
            </a:r>
            <a:endParaRPr lang="ru-RU" altLang="ru-RU" sz="4000" dirty="0"/>
          </a:p>
        </p:txBody>
      </p:sp>
      <p:sp>
        <p:nvSpPr>
          <p:cNvPr id="23" name="TextBox 21"/>
          <p:cNvSpPr txBox="1">
            <a:spLocks noChangeArrowheads="1"/>
          </p:cNvSpPr>
          <p:nvPr/>
        </p:nvSpPr>
        <p:spPr bwMode="auto">
          <a:xfrm>
            <a:off x="1371238" y="5262842"/>
            <a:ext cx="1240257" cy="726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ru-RU" sz="4000" dirty="0" smtClean="0"/>
              <a:t>10</a:t>
            </a:r>
            <a:endParaRPr lang="ru-RU" altLang="ru-RU" sz="4000" dirty="0"/>
          </a:p>
        </p:txBody>
      </p:sp>
      <p:sp>
        <p:nvSpPr>
          <p:cNvPr id="24" name="TextBox 22"/>
          <p:cNvSpPr txBox="1">
            <a:spLocks noChangeArrowheads="1"/>
          </p:cNvSpPr>
          <p:nvPr/>
        </p:nvSpPr>
        <p:spPr bwMode="auto">
          <a:xfrm>
            <a:off x="1395826" y="5707191"/>
            <a:ext cx="1240257" cy="726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ru-RU" sz="4000" u="sng" dirty="0" smtClean="0"/>
              <a:t>100</a:t>
            </a:r>
            <a:endParaRPr lang="ru-RU" altLang="ru-RU" sz="4000" u="sng" dirty="0"/>
          </a:p>
        </p:txBody>
      </p:sp>
      <p:sp>
        <p:nvSpPr>
          <p:cNvPr id="25" name="TextBox 23"/>
          <p:cNvSpPr txBox="1">
            <a:spLocks noChangeArrowheads="1"/>
          </p:cNvSpPr>
          <p:nvPr/>
        </p:nvSpPr>
        <p:spPr bwMode="auto">
          <a:xfrm>
            <a:off x="1007502" y="5551255"/>
            <a:ext cx="677431" cy="726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altLang="ru-RU" sz="4000" dirty="0">
                <a:latin typeface="Lucida Sans Unicode" pitchFamily="34" charset="0"/>
              </a:rPr>
              <a:t>-</a:t>
            </a:r>
          </a:p>
        </p:txBody>
      </p:sp>
      <p:sp>
        <p:nvSpPr>
          <p:cNvPr id="26" name="TextBox 24"/>
          <p:cNvSpPr txBox="1">
            <a:spLocks noChangeArrowheads="1"/>
          </p:cNvSpPr>
          <p:nvPr/>
        </p:nvSpPr>
        <p:spPr bwMode="auto">
          <a:xfrm>
            <a:off x="1864296" y="6230891"/>
            <a:ext cx="892985" cy="726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altLang="ru-RU" sz="4000" dirty="0"/>
              <a:t>0</a:t>
            </a:r>
          </a:p>
        </p:txBody>
      </p:sp>
      <p:sp>
        <p:nvSpPr>
          <p:cNvPr id="28" name="Прямоугольник 27"/>
          <p:cNvSpPr>
            <a:spLocks noChangeArrowheads="1"/>
          </p:cNvSpPr>
          <p:nvPr/>
        </p:nvSpPr>
        <p:spPr bwMode="auto">
          <a:xfrm>
            <a:off x="1188313" y="4248522"/>
            <a:ext cx="892007" cy="726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altLang="ru-RU" sz="4000" dirty="0" smtClean="0"/>
              <a:t>1</a:t>
            </a:r>
            <a:r>
              <a:rPr lang="en-US" altLang="ru-RU" sz="4000" dirty="0" smtClean="0"/>
              <a:t>7</a:t>
            </a:r>
            <a:endParaRPr lang="ru-RU" altLang="ru-RU" sz="4000" dirty="0"/>
          </a:p>
        </p:txBody>
      </p:sp>
      <p:sp>
        <p:nvSpPr>
          <p:cNvPr id="29" name="TextBox 28"/>
          <p:cNvSpPr txBox="1">
            <a:spLocks noChangeArrowheads="1"/>
          </p:cNvSpPr>
          <p:nvPr/>
        </p:nvSpPr>
        <p:spPr bwMode="auto">
          <a:xfrm>
            <a:off x="616947" y="4538322"/>
            <a:ext cx="704249" cy="787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altLang="ru-RU" sz="4400" dirty="0">
                <a:latin typeface="Lucida Sans Unicode" pitchFamily="34" charset="0"/>
              </a:rPr>
              <a:t>-</a:t>
            </a:r>
          </a:p>
        </p:txBody>
      </p:sp>
      <p:sp>
        <p:nvSpPr>
          <p:cNvPr id="33" name="TextBox 24"/>
          <p:cNvSpPr txBox="1">
            <a:spLocks noChangeArrowheads="1"/>
          </p:cNvSpPr>
          <p:nvPr/>
        </p:nvSpPr>
        <p:spPr bwMode="auto">
          <a:xfrm>
            <a:off x="1581283" y="4248522"/>
            <a:ext cx="892985" cy="726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ru-RU" sz="4000" dirty="0" smtClean="0"/>
              <a:t>,</a:t>
            </a:r>
            <a:r>
              <a:rPr lang="ru-RU" altLang="ru-RU" sz="4000" dirty="0" smtClean="0"/>
              <a:t>0</a:t>
            </a:r>
            <a:endParaRPr lang="ru-RU" altLang="ru-RU" sz="4000" dirty="0"/>
          </a:p>
        </p:txBody>
      </p:sp>
      <p:sp>
        <p:nvSpPr>
          <p:cNvPr id="34" name="TextBox 24"/>
          <p:cNvSpPr txBox="1">
            <a:spLocks noChangeArrowheads="1"/>
          </p:cNvSpPr>
          <p:nvPr/>
        </p:nvSpPr>
        <p:spPr bwMode="auto">
          <a:xfrm>
            <a:off x="1902359" y="5262842"/>
            <a:ext cx="548971" cy="726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altLang="ru-RU" sz="4000" dirty="0"/>
              <a:t>0</a:t>
            </a:r>
          </a:p>
        </p:txBody>
      </p:sp>
      <p:sp>
        <p:nvSpPr>
          <p:cNvPr id="35" name="TextBox 24"/>
          <p:cNvSpPr txBox="1">
            <a:spLocks noChangeArrowheads="1"/>
          </p:cNvSpPr>
          <p:nvPr/>
        </p:nvSpPr>
        <p:spPr bwMode="auto">
          <a:xfrm>
            <a:off x="2858936" y="4825179"/>
            <a:ext cx="712246" cy="726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ru-RU" sz="4000" dirty="0"/>
              <a:t>5</a:t>
            </a:r>
            <a:endParaRPr lang="ru-RU" altLang="ru-RU" sz="4000" dirty="0"/>
          </a:p>
        </p:txBody>
      </p:sp>
      <p:grpSp>
        <p:nvGrpSpPr>
          <p:cNvPr id="36" name="Группа 35"/>
          <p:cNvGrpSpPr>
            <a:grpSpLocks/>
          </p:cNvGrpSpPr>
          <p:nvPr/>
        </p:nvGrpSpPr>
        <p:grpSpPr bwMode="auto">
          <a:xfrm>
            <a:off x="6827034" y="4482789"/>
            <a:ext cx="1221763" cy="809632"/>
            <a:chOff x="2142314" y="1500968"/>
            <a:chExt cx="1143802" cy="857256"/>
          </a:xfrm>
        </p:grpSpPr>
        <p:cxnSp>
          <p:nvCxnSpPr>
            <p:cNvPr id="37" name="Прямая соединительная линия 36"/>
            <p:cNvCxnSpPr/>
            <p:nvPr/>
          </p:nvCxnSpPr>
          <p:spPr>
            <a:xfrm rot="5400000">
              <a:off x="1714456" y="1928826"/>
              <a:ext cx="857256" cy="1540"/>
            </a:xfrm>
            <a:prstGeom prst="line">
              <a:avLst/>
            </a:prstGeom>
            <a:ln w="762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Прямая соединительная линия 37"/>
            <p:cNvCxnSpPr/>
            <p:nvPr/>
          </p:nvCxnSpPr>
          <p:spPr>
            <a:xfrm>
              <a:off x="2143084" y="1929182"/>
              <a:ext cx="1143032" cy="828"/>
            </a:xfrm>
            <a:prstGeom prst="line">
              <a:avLst/>
            </a:prstGeom>
            <a:ln w="762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9" name="TextBox 38"/>
          <p:cNvSpPr txBox="1">
            <a:spLocks noChangeArrowheads="1"/>
          </p:cNvSpPr>
          <p:nvPr/>
        </p:nvSpPr>
        <p:spPr bwMode="auto">
          <a:xfrm>
            <a:off x="6858226" y="4238323"/>
            <a:ext cx="816450" cy="726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ru-RU" sz="4000" dirty="0" smtClean="0"/>
              <a:t>3</a:t>
            </a:r>
            <a:endParaRPr lang="ru-RU" altLang="ru-RU" sz="4000" dirty="0"/>
          </a:p>
        </p:txBody>
      </p:sp>
      <p:sp>
        <p:nvSpPr>
          <p:cNvPr id="40" name="TextBox 39"/>
          <p:cNvSpPr txBox="1">
            <a:spLocks noChangeArrowheads="1"/>
          </p:cNvSpPr>
          <p:nvPr/>
        </p:nvSpPr>
        <p:spPr bwMode="auto">
          <a:xfrm>
            <a:off x="6802196" y="4816495"/>
            <a:ext cx="806167" cy="726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ru-RU" sz="4000" dirty="0" smtClean="0"/>
              <a:t>0,</a:t>
            </a:r>
            <a:endParaRPr lang="ru-RU" altLang="ru-RU" sz="4000" dirty="0"/>
          </a:p>
        </p:txBody>
      </p:sp>
      <p:sp>
        <p:nvSpPr>
          <p:cNvPr id="41" name="TextBox 40"/>
          <p:cNvSpPr txBox="1">
            <a:spLocks noChangeArrowheads="1"/>
          </p:cNvSpPr>
          <p:nvPr/>
        </p:nvSpPr>
        <p:spPr bwMode="auto">
          <a:xfrm>
            <a:off x="6002108" y="4708206"/>
            <a:ext cx="992438" cy="726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altLang="ru-RU" sz="4000" u="sng" dirty="0" smtClean="0"/>
              <a:t>1</a:t>
            </a:r>
            <a:r>
              <a:rPr lang="en-US" altLang="ru-RU" sz="4000" u="sng" dirty="0"/>
              <a:t>8</a:t>
            </a:r>
            <a:endParaRPr lang="ru-RU" altLang="ru-RU" sz="4000" u="sng" dirty="0"/>
          </a:p>
        </p:txBody>
      </p:sp>
      <p:sp>
        <p:nvSpPr>
          <p:cNvPr id="42" name="TextBox 41"/>
          <p:cNvSpPr txBox="1">
            <a:spLocks noChangeArrowheads="1"/>
          </p:cNvSpPr>
          <p:nvPr/>
        </p:nvSpPr>
        <p:spPr bwMode="auto">
          <a:xfrm>
            <a:off x="7169344" y="4816495"/>
            <a:ext cx="806167" cy="726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ru-RU" sz="4000" dirty="0" smtClean="0"/>
              <a:t>6</a:t>
            </a:r>
            <a:endParaRPr lang="ru-RU" altLang="ru-RU" sz="4000" dirty="0"/>
          </a:p>
        </p:txBody>
      </p:sp>
      <p:sp>
        <p:nvSpPr>
          <p:cNvPr id="43" name="TextBox 21"/>
          <p:cNvSpPr txBox="1">
            <a:spLocks noChangeArrowheads="1"/>
          </p:cNvSpPr>
          <p:nvPr/>
        </p:nvSpPr>
        <p:spPr bwMode="auto">
          <a:xfrm>
            <a:off x="6206904" y="5245238"/>
            <a:ext cx="1240257" cy="726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ru-RU" sz="4000" dirty="0" smtClean="0"/>
              <a:t>2</a:t>
            </a:r>
            <a:endParaRPr lang="ru-RU" altLang="ru-RU" sz="4000" dirty="0"/>
          </a:p>
        </p:txBody>
      </p:sp>
      <p:sp>
        <p:nvSpPr>
          <p:cNvPr id="44" name="TextBox 22"/>
          <p:cNvSpPr txBox="1">
            <a:spLocks noChangeArrowheads="1"/>
          </p:cNvSpPr>
          <p:nvPr/>
        </p:nvSpPr>
        <p:spPr bwMode="auto">
          <a:xfrm>
            <a:off x="6231113" y="5650860"/>
            <a:ext cx="1240257" cy="726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ru-RU" sz="4000" u="sng" dirty="0" smtClean="0"/>
              <a:t>18</a:t>
            </a:r>
            <a:endParaRPr lang="ru-RU" altLang="ru-RU" sz="4000" u="sng" dirty="0"/>
          </a:p>
        </p:txBody>
      </p:sp>
      <p:sp>
        <p:nvSpPr>
          <p:cNvPr id="45" name="TextBox 23"/>
          <p:cNvSpPr txBox="1">
            <a:spLocks noChangeArrowheads="1"/>
          </p:cNvSpPr>
          <p:nvPr/>
        </p:nvSpPr>
        <p:spPr bwMode="auto">
          <a:xfrm>
            <a:off x="5853059" y="5518667"/>
            <a:ext cx="677431" cy="726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altLang="ru-RU" sz="4000" dirty="0">
                <a:latin typeface="Lucida Sans Unicode" pitchFamily="34" charset="0"/>
              </a:rPr>
              <a:t>-</a:t>
            </a:r>
          </a:p>
        </p:txBody>
      </p:sp>
      <p:sp>
        <p:nvSpPr>
          <p:cNvPr id="46" name="TextBox 24"/>
          <p:cNvSpPr txBox="1">
            <a:spLocks noChangeArrowheads="1"/>
          </p:cNvSpPr>
          <p:nvPr/>
        </p:nvSpPr>
        <p:spPr bwMode="auto">
          <a:xfrm>
            <a:off x="6545341" y="6205496"/>
            <a:ext cx="892985" cy="726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ru-RU" sz="4000" dirty="0" smtClean="0"/>
              <a:t>2</a:t>
            </a:r>
            <a:endParaRPr lang="ru-RU" altLang="ru-RU" sz="4000" dirty="0"/>
          </a:p>
        </p:txBody>
      </p:sp>
      <p:sp>
        <p:nvSpPr>
          <p:cNvPr id="47" name="Прямоугольник 46"/>
          <p:cNvSpPr>
            <a:spLocks noChangeArrowheads="1"/>
          </p:cNvSpPr>
          <p:nvPr/>
        </p:nvSpPr>
        <p:spPr bwMode="auto">
          <a:xfrm>
            <a:off x="5927727" y="4248522"/>
            <a:ext cx="892007" cy="726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ru-RU" sz="4000" dirty="0" smtClean="0"/>
              <a:t>2</a:t>
            </a:r>
            <a:endParaRPr lang="ru-RU" altLang="ru-RU" sz="4000" dirty="0"/>
          </a:p>
        </p:txBody>
      </p:sp>
      <p:sp>
        <p:nvSpPr>
          <p:cNvPr id="48" name="TextBox 47"/>
          <p:cNvSpPr txBox="1">
            <a:spLocks noChangeArrowheads="1"/>
          </p:cNvSpPr>
          <p:nvPr/>
        </p:nvSpPr>
        <p:spPr bwMode="auto">
          <a:xfrm>
            <a:off x="5544817" y="4538322"/>
            <a:ext cx="704249" cy="787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altLang="ru-RU" sz="4400" dirty="0">
                <a:latin typeface="Lucida Sans Unicode" pitchFamily="34" charset="0"/>
              </a:rPr>
              <a:t>-</a:t>
            </a:r>
          </a:p>
        </p:txBody>
      </p:sp>
      <p:sp>
        <p:nvSpPr>
          <p:cNvPr id="49" name="TextBox 24"/>
          <p:cNvSpPr txBox="1">
            <a:spLocks noChangeArrowheads="1"/>
          </p:cNvSpPr>
          <p:nvPr/>
        </p:nvSpPr>
        <p:spPr bwMode="auto">
          <a:xfrm>
            <a:off x="6187565" y="4248522"/>
            <a:ext cx="892985" cy="726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ru-RU" sz="4000" dirty="0" smtClean="0"/>
              <a:t>,</a:t>
            </a:r>
            <a:r>
              <a:rPr lang="ru-RU" altLang="ru-RU" sz="4000" dirty="0" smtClean="0"/>
              <a:t>0</a:t>
            </a:r>
            <a:endParaRPr lang="ru-RU" altLang="ru-RU" sz="4000" dirty="0"/>
          </a:p>
        </p:txBody>
      </p:sp>
      <p:sp>
        <p:nvSpPr>
          <p:cNvPr id="50" name="TextBox 24"/>
          <p:cNvSpPr txBox="1">
            <a:spLocks noChangeArrowheads="1"/>
          </p:cNvSpPr>
          <p:nvPr/>
        </p:nvSpPr>
        <p:spPr bwMode="auto">
          <a:xfrm>
            <a:off x="6488577" y="5224253"/>
            <a:ext cx="548971" cy="726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altLang="ru-RU" sz="4000" dirty="0"/>
              <a:t>0</a:t>
            </a:r>
          </a:p>
        </p:txBody>
      </p:sp>
      <p:sp>
        <p:nvSpPr>
          <p:cNvPr id="51" name="TextBox 24"/>
          <p:cNvSpPr txBox="1">
            <a:spLocks noChangeArrowheads="1"/>
          </p:cNvSpPr>
          <p:nvPr/>
        </p:nvSpPr>
        <p:spPr bwMode="auto">
          <a:xfrm>
            <a:off x="7465218" y="4825179"/>
            <a:ext cx="712246" cy="726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ru-RU" sz="4000" dirty="0" smtClean="0"/>
              <a:t>6</a:t>
            </a:r>
            <a:endParaRPr lang="ru-RU" altLang="ru-RU" sz="4000" dirty="0"/>
          </a:p>
        </p:txBody>
      </p:sp>
      <p:sp>
        <p:nvSpPr>
          <p:cNvPr id="52" name="TextBox 24"/>
          <p:cNvSpPr txBox="1">
            <a:spLocks noChangeArrowheads="1"/>
          </p:cNvSpPr>
          <p:nvPr/>
        </p:nvSpPr>
        <p:spPr bwMode="auto">
          <a:xfrm>
            <a:off x="7732427" y="4825179"/>
            <a:ext cx="1260661" cy="726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ru-RU" sz="4000" dirty="0" smtClean="0"/>
              <a:t>6…</a:t>
            </a:r>
            <a:endParaRPr lang="ru-RU" altLang="ru-RU" sz="4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055334" y="4266712"/>
            <a:ext cx="64152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2)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4042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3" grpId="0"/>
      <p:bldP spid="4" grpId="0"/>
      <p:bldP spid="5" grpId="0"/>
      <p:bldP spid="6" grpId="0"/>
      <p:bldP spid="18" grpId="0"/>
      <p:bldP spid="19" grpId="0"/>
      <p:bldP spid="20" grpId="0"/>
      <p:bldP spid="21" grpId="0"/>
      <p:bldP spid="23" grpId="0"/>
      <p:bldP spid="24" grpId="0"/>
      <p:bldP spid="25" grpId="0"/>
      <p:bldP spid="26" grpId="0"/>
      <p:bldP spid="28" grpId="0"/>
      <p:bldP spid="29" grpId="0"/>
      <p:bldP spid="33" grpId="0"/>
      <p:bldP spid="34" grpId="0"/>
      <p:bldP spid="35" grpId="0"/>
      <p:bldP spid="39" grpId="0"/>
      <p:bldP spid="40" grpId="0"/>
      <p:bldP spid="41" grpId="0"/>
      <p:bldP spid="42" grpId="0"/>
      <p:bldP spid="43" grpId="0"/>
      <p:bldP spid="44" grpId="0"/>
      <p:bldP spid="45" grpId="0"/>
      <p:bldP spid="46" grpId="0"/>
      <p:bldP spid="47" grpId="0"/>
      <p:bldP spid="48" grpId="0"/>
      <p:bldP spid="49" grpId="0"/>
      <p:bldP spid="50" grpId="0"/>
      <p:bldP spid="51" grpId="0"/>
      <p:bldP spid="52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3"/>
          <p:cNvSpPr txBox="1">
            <a:spLocks/>
          </p:cNvSpPr>
          <p:nvPr/>
        </p:nvSpPr>
        <p:spPr>
          <a:xfrm>
            <a:off x="87971" y="182325"/>
            <a:ext cx="12713629" cy="814275"/>
          </a:xfrm>
          <a:prstGeom prst="rect">
            <a:avLst/>
          </a:prstGeom>
        </p:spPr>
        <p:txBody>
          <a:bodyPr vert="horz" wrap="square" lIns="0" tIns="36780" rIns="0" bIns="0" rtlCol="0">
            <a:spAutoFit/>
          </a:bodyPr>
          <a:lstStyle/>
          <a:p>
            <a:pPr marL="28294" algn="ctr" defTabSz="962098">
              <a:spcBef>
                <a:spcPts val="289"/>
              </a:spcBef>
              <a:defRPr/>
            </a:pPr>
            <a:r>
              <a:rPr lang="en-US" sz="5050" b="1" kern="0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DAVRIY O‘NLI KASRLAR</a:t>
            </a:r>
            <a:endParaRPr lang="en-US" sz="5539" b="1" kern="0" dirty="0">
              <a:solidFill>
                <a:schemeClr val="bg1"/>
              </a:solidFill>
              <a:latin typeface="Arial"/>
              <a:ea typeface="+mj-ea"/>
              <a:cs typeface="Arial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43471" y="2304306"/>
            <a:ext cx="12002627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Verguldan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keyin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bir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yoki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bir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necha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raqami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uzluksiz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ketma-ket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takrorlanadigan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cheksiz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o‘nli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kasr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sof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davriy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o‘nli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kasr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deyiladi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Takrorlanadigan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raqamlar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majmuasi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to‘plami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kasrning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davri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deyiladi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qavsga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olib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yoziladi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.</a:t>
            </a:r>
            <a:endParaRPr lang="en-US" sz="4800" dirty="0" smtClean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4024536" y="1199519"/>
                <a:ext cx="3468257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𝟐</m:t>
                          </m:r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𝟑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𝟔𝟔𝟔𝟔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…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4536" y="1199519"/>
                <a:ext cx="3468257" cy="1248803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Прямоугольник 2"/>
          <p:cNvSpPr/>
          <p:nvPr/>
        </p:nvSpPr>
        <p:spPr>
          <a:xfrm>
            <a:off x="7264896" y="1553994"/>
            <a:ext cx="1712328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= 0,(6)</a:t>
            </a:r>
            <a:endParaRPr lang="ru-RU" b="1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52128" y="5442406"/>
            <a:ext cx="2302233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Masalan</a:t>
            </a:r>
            <a:r>
              <a:rPr lang="en-US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,</a:t>
            </a:r>
            <a:endParaRPr lang="ru-RU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664316" y="5442406"/>
            <a:ext cx="3680816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3,888… =  3,(8)</a:t>
            </a:r>
            <a:endParaRPr lang="ru-RU" b="1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578971" y="5442405"/>
            <a:ext cx="4796506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0,151515… =  0,(15)</a:t>
            </a:r>
            <a:endParaRPr lang="ru-RU" b="1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676092" y="6141412"/>
            <a:ext cx="5633273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12,541541… =  12,(541)</a:t>
            </a:r>
            <a:endParaRPr lang="ru-RU" b="1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2897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12" grpId="0"/>
      <p:bldP spid="15" grpId="0"/>
      <p:bldP spid="17" grpId="0"/>
      <p:bldP spid="2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3"/>
          <p:cNvSpPr txBox="1">
            <a:spLocks/>
          </p:cNvSpPr>
          <p:nvPr/>
        </p:nvSpPr>
        <p:spPr>
          <a:xfrm>
            <a:off x="87971" y="182325"/>
            <a:ext cx="12713629" cy="814275"/>
          </a:xfrm>
          <a:prstGeom prst="rect">
            <a:avLst/>
          </a:prstGeom>
        </p:spPr>
        <p:txBody>
          <a:bodyPr vert="horz" wrap="square" lIns="0" tIns="36780" rIns="0" bIns="0" rtlCol="0">
            <a:spAutoFit/>
          </a:bodyPr>
          <a:lstStyle/>
          <a:p>
            <a:pPr marL="28294" algn="ctr" defTabSz="962098">
              <a:spcBef>
                <a:spcPts val="289"/>
              </a:spcBef>
              <a:defRPr/>
            </a:pPr>
            <a:r>
              <a:rPr lang="en-US" sz="5050" b="1" kern="0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DAVRIY O‘NLI KASRLAR</a:t>
            </a:r>
            <a:endParaRPr lang="en-US" sz="5539" b="1" kern="0" dirty="0">
              <a:solidFill>
                <a:schemeClr val="bg1"/>
              </a:solidFill>
              <a:latin typeface="Arial"/>
              <a:ea typeface="+mj-ea"/>
              <a:cs typeface="Arial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43818" y="1401495"/>
            <a:ext cx="1200262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S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of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davriy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o‘nli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kasrni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oddiy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kasrga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aylantirish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uning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davridagi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sonni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kasrning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surati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deb,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davrida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nechta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raqam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bo‘lsa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shuncha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9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iborat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sonni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oddiy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kasrning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maxraji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deb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olish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kifoya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qiladi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.</a:t>
            </a:r>
            <a:endParaRPr lang="en-US" sz="48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73859" y="4333042"/>
            <a:ext cx="2302233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Masalan</a:t>
            </a:r>
            <a:r>
              <a:rPr lang="en-US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,</a:t>
            </a:r>
            <a:endParaRPr lang="ru-RU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2766873" y="4533060"/>
                <a:ext cx="2451312" cy="107035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3,(8) = 3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𝟖</m:t>
                        </m:r>
                      </m:num>
                      <m:den>
                        <m: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𝟗</m:t>
                        </m:r>
                      </m:den>
                    </m:f>
                  </m:oMath>
                </a14:m>
                <a:endParaRPr lang="ru-RU" b="1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66873" y="4533060"/>
                <a:ext cx="2451312" cy="1070358"/>
              </a:xfrm>
              <a:prstGeom prst="rect">
                <a:avLst/>
              </a:prstGeom>
              <a:blipFill rotWithShape="0">
                <a:blip r:embed="rId2"/>
                <a:stretch>
                  <a:fillRect l="-2736" b="-62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6328792" y="4536554"/>
                <a:ext cx="2558714" cy="1112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0,(15)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𝟏𝟓</m:t>
                        </m:r>
                      </m:num>
                      <m:den>
                        <m: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𝟗𝟗</m:t>
                        </m:r>
                      </m:den>
                    </m:f>
                  </m:oMath>
                </a14:m>
                <a:endParaRPr lang="ru-RU" sz="4000" b="1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8792" y="4536554"/>
                <a:ext cx="2558714" cy="1112997"/>
              </a:xfrm>
              <a:prstGeom prst="rect">
                <a:avLst/>
              </a:prstGeom>
              <a:blipFill rotWithShape="0">
                <a:blip r:embed="rId3"/>
                <a:stretch>
                  <a:fillRect l="-8095" b="-327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2839447" y="5760690"/>
                <a:ext cx="3993401" cy="99065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12,(541) = 12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𝟓𝟒𝟏</m:t>
                        </m:r>
                      </m:num>
                      <m:den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𝟗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𝟗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𝟗</m:t>
                        </m:r>
                      </m:den>
                    </m:f>
                  </m:oMath>
                </a14:m>
                <a:endParaRPr lang="ru-RU" b="1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39447" y="5760690"/>
                <a:ext cx="3993401" cy="990656"/>
              </a:xfrm>
              <a:prstGeom prst="rect">
                <a:avLst/>
              </a:prstGeom>
              <a:blipFill rotWithShape="0">
                <a:blip r:embed="rId4"/>
                <a:stretch>
                  <a:fillRect l="-5191" b="-920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8808372" y="4567142"/>
                <a:ext cx="1120820" cy="108042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b="1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𝟓</m:t>
                        </m:r>
                      </m:num>
                      <m:den>
                        <m: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𝟑𝟑</m:t>
                        </m:r>
                      </m:den>
                    </m:f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08372" y="4567142"/>
                <a:ext cx="1120820" cy="1080424"/>
              </a:xfrm>
              <a:prstGeom prst="rect">
                <a:avLst/>
              </a:prstGeom>
              <a:blipFill rotWithShape="0">
                <a:blip r:embed="rId5"/>
                <a:stretch>
                  <a:fillRect l="-19565" b="-791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58097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12" grpId="0"/>
      <p:bldP spid="15" grpId="0"/>
      <p:bldP spid="17" grpId="0"/>
      <p:bldP spid="20" grpId="0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/>
          <p:cNvSpPr txBox="1"/>
          <p:nvPr/>
        </p:nvSpPr>
        <p:spPr>
          <a:xfrm>
            <a:off x="936714" y="1667537"/>
            <a:ext cx="101975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Davriy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o‘nli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kasr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ko‘rinishida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ifodalang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:</a:t>
            </a:r>
            <a:endParaRPr lang="ru-RU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2221438" y="2748685"/>
                <a:ext cx="1135247" cy="128381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400" dirty="0" smtClean="0">
                    <a:latin typeface="Arial" pitchFamily="34" charset="0"/>
                    <a:cs typeface="Arial" pitchFamily="34" charset="0"/>
                  </a:rPr>
                  <a:t>1)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5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9</m:t>
                        </m:r>
                      </m:den>
                    </m:f>
                  </m:oMath>
                </a14:m>
                <a:endParaRPr lang="ru-RU" sz="4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1438" y="2748685"/>
                <a:ext cx="1135247" cy="1283813"/>
              </a:xfrm>
              <a:prstGeom prst="rect">
                <a:avLst/>
              </a:prstGeom>
              <a:blipFill rotWithShape="0">
                <a:blip r:embed="rId2"/>
                <a:stretch>
                  <a:fillRect l="-21390" b="-42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Стрелка углом вверх 19"/>
          <p:cNvSpPr/>
          <p:nvPr/>
        </p:nvSpPr>
        <p:spPr>
          <a:xfrm>
            <a:off x="167386" y="174546"/>
            <a:ext cx="360040" cy="288032"/>
          </a:xfrm>
          <a:prstGeom prst="bentUpArrow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4455135" y="2765228"/>
                <a:ext cx="1135247" cy="126727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400" dirty="0" smtClean="0">
                    <a:latin typeface="Arial" pitchFamily="34" charset="0"/>
                    <a:cs typeface="Arial" pitchFamily="34" charset="0"/>
                  </a:rPr>
                  <a:t>2)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7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9</m:t>
                        </m:r>
                      </m:den>
                    </m:f>
                  </m:oMath>
                </a14:m>
                <a:endParaRPr lang="ru-RU" sz="4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5135" y="2765228"/>
                <a:ext cx="1135247" cy="1267270"/>
              </a:xfrm>
              <a:prstGeom prst="rect">
                <a:avLst/>
              </a:prstGeom>
              <a:blipFill rotWithShape="0">
                <a:blip r:embed="rId3"/>
                <a:stretch>
                  <a:fillRect l="-22043" b="-483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6688832" y="2779179"/>
                <a:ext cx="1135247" cy="127195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400" dirty="0" smtClean="0">
                    <a:latin typeface="Arial" pitchFamily="34" charset="0"/>
                    <a:cs typeface="Arial" pitchFamily="34" charset="0"/>
                  </a:rPr>
                  <a:t>3)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8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9</m:t>
                        </m:r>
                      </m:den>
                    </m:f>
                  </m:oMath>
                </a14:m>
                <a:endParaRPr lang="ru-RU" sz="4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88832" y="2779179"/>
                <a:ext cx="1135247" cy="1271951"/>
              </a:xfrm>
              <a:prstGeom prst="rect">
                <a:avLst/>
              </a:prstGeom>
              <a:blipFill rotWithShape="0">
                <a:blip r:embed="rId4"/>
                <a:stretch>
                  <a:fillRect l="-21505" b="-382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Прямоугольник 1"/>
          <p:cNvSpPr/>
          <p:nvPr/>
        </p:nvSpPr>
        <p:spPr>
          <a:xfrm>
            <a:off x="4630677" y="180427"/>
            <a:ext cx="368081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969- masala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1861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12453</TotalTime>
  <Words>470</Words>
  <Application>Microsoft Office PowerPoint</Application>
  <PresentationFormat>Произвольный</PresentationFormat>
  <Paragraphs>127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Cambria Math</vt:lpstr>
      <vt:lpstr>Lucida Sans Unicode</vt:lpstr>
      <vt:lpstr>Office Theme</vt:lpstr>
      <vt:lpstr>MATEMATIKA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Sharipova Durdona</dc:creator>
  <cp:lastModifiedBy>Учетная запись Майкрософт</cp:lastModifiedBy>
  <cp:revision>728</cp:revision>
  <dcterms:created xsi:type="dcterms:W3CDTF">2020-04-09T07:32:19Z</dcterms:created>
  <dcterms:modified xsi:type="dcterms:W3CDTF">2021-01-21T04:20:02Z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