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472" r:id="rId3"/>
    <p:sldId id="471" r:id="rId4"/>
    <p:sldId id="473" r:id="rId5"/>
    <p:sldId id="474" r:id="rId6"/>
    <p:sldId id="475" r:id="rId7"/>
    <p:sldId id="476" r:id="rId8"/>
    <p:sldId id="480" r:id="rId9"/>
    <p:sldId id="478" r:id="rId10"/>
    <p:sldId id="470" r:id="rId11"/>
    <p:sldId id="479" r:id="rId12"/>
    <p:sldId id="365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55" autoAdjust="0"/>
  </p:normalViewPr>
  <p:slideViewPr>
    <p:cSldViewPr>
      <p:cViewPr varScale="1">
        <p:scale>
          <a:sx n="67" d="100"/>
          <a:sy n="67" d="100"/>
        </p:scale>
        <p:origin x="648" y="10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067498" y="2652587"/>
            <a:ext cx="11231785" cy="3725022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MAVZU: SODDA HOLLARDA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BUTUN SONLARNING DARAJALARI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, QIYMATLARI RATSIONAL SON BO‘LGAN KVADRAT ILDIZLARNI HISOBLASH 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32365" y="1342249"/>
            <a:ext cx="3880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964-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72466" y="2592338"/>
            <a:ext cx="56589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1) 3 ∙ (- 2)⁴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+ 5 ∙ (-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3)³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70184" y="3903982"/>
            <a:ext cx="62664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(-1)⁵ ∙ (- 2)³ - (- 4)³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2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151344" y="17454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8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32365" y="1342249"/>
            <a:ext cx="121722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Yuzi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968-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8232" y="3062801"/>
            <a:ext cx="2133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1) 36 cm</a:t>
            </a:r>
            <a:r>
              <a:rPr 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18290" y="3022422"/>
            <a:ext cx="2390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2) 121 cm</a:t>
            </a:r>
            <a:r>
              <a:rPr 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36218" y="3062800"/>
            <a:ext cx="2390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196 cm</a:t>
            </a:r>
            <a:r>
              <a:rPr 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5191" y="4341921"/>
            <a:ext cx="2544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0,16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99037" y="4328179"/>
            <a:ext cx="2518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1,96 cm</a:t>
            </a:r>
            <a:r>
              <a:rPr 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3600" dirty="0"/>
          </a:p>
        </p:txBody>
      </p:sp>
      <p:sp>
        <p:nvSpPr>
          <p:cNvPr id="12" name="Стрелка углом вверх 11"/>
          <p:cNvSpPr/>
          <p:nvPr/>
        </p:nvSpPr>
        <p:spPr>
          <a:xfrm>
            <a:off x="166584" y="17454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02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180-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973-, 974-, 975-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520480" y="3888482"/>
            <a:ext cx="4392488" cy="282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48185" y="1310783"/>
            <a:ext cx="4722438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6²</a:t>
            </a:r>
            <a:r>
              <a:rPr lang="ru-RU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r>
              <a:rPr lang="en-US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36</a:t>
            </a:r>
            <a:endParaRPr lang="ru-RU" sz="7212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6321" y="1668543"/>
            <a:ext cx="4078469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³ </a:t>
            </a:r>
            <a:r>
              <a:rPr lang="ru-RU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8</a:t>
            </a:r>
            <a:r>
              <a:rPr lang="ru-RU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852" y="3792514"/>
            <a:ext cx="4722438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10²</a:t>
            </a:r>
            <a:r>
              <a:rPr lang="ru-RU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12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100</a:t>
            </a:r>
            <a:endParaRPr lang="ru-RU" sz="7212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7975" y="2598722"/>
            <a:ext cx="4150021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9² </a:t>
            </a:r>
            <a:r>
              <a:rPr lang="ru-RU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81  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35257" y="4959941"/>
            <a:ext cx="4150021" cy="12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12² </a:t>
            </a:r>
            <a:r>
              <a:rPr lang="ru-RU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12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144  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73217" y="4315971"/>
            <a:ext cx="4078469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4³ </a:t>
            </a:r>
            <a:r>
              <a:rPr lang="ru-RU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64</a:t>
            </a:r>
            <a:r>
              <a:rPr lang="ru-RU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1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212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3217" y="2956482"/>
            <a:ext cx="4078469" cy="123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3³ </a:t>
            </a:r>
            <a:r>
              <a:rPr lang="ru-RU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27</a:t>
            </a:r>
            <a:r>
              <a:rPr lang="ru-RU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212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212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3450" y="199156"/>
            <a:ext cx="9659533" cy="948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SONNING  DARAJASI</a:t>
            </a:r>
            <a:endParaRPr lang="ru-RU" sz="540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6-конечная звезда 19"/>
          <p:cNvSpPr/>
          <p:nvPr/>
        </p:nvSpPr>
        <p:spPr>
          <a:xfrm>
            <a:off x="3356917" y="1223988"/>
            <a:ext cx="1502594" cy="1359490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22" name="6-конечная звезда 21"/>
          <p:cNvSpPr/>
          <p:nvPr/>
        </p:nvSpPr>
        <p:spPr>
          <a:xfrm>
            <a:off x="3246524" y="2528992"/>
            <a:ext cx="1860355" cy="1359490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23" name="6-конечная звезда 22"/>
          <p:cNvSpPr/>
          <p:nvPr/>
        </p:nvSpPr>
        <p:spPr>
          <a:xfrm>
            <a:off x="3740317" y="3644626"/>
            <a:ext cx="1931907" cy="1502594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24" name="6-конечная звезда 23"/>
          <p:cNvSpPr/>
          <p:nvPr/>
        </p:nvSpPr>
        <p:spPr>
          <a:xfrm>
            <a:off x="3824359" y="4771855"/>
            <a:ext cx="2003458" cy="1502594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25" name="6-конечная звезда 24"/>
          <p:cNvSpPr/>
          <p:nvPr/>
        </p:nvSpPr>
        <p:spPr>
          <a:xfrm>
            <a:off x="8701440" y="4257184"/>
            <a:ext cx="1502594" cy="1359490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26" name="6-конечная звезда 25"/>
          <p:cNvSpPr/>
          <p:nvPr/>
        </p:nvSpPr>
        <p:spPr>
          <a:xfrm>
            <a:off x="8701440" y="2857551"/>
            <a:ext cx="1502594" cy="1359490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  <p:sp>
        <p:nvSpPr>
          <p:cNvPr id="27" name="6-конечная звезда 26"/>
          <p:cNvSpPr/>
          <p:nvPr/>
        </p:nvSpPr>
        <p:spPr>
          <a:xfrm>
            <a:off x="8587952" y="1498061"/>
            <a:ext cx="1502594" cy="1359490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7"/>
          </a:p>
        </p:txBody>
      </p:sp>
    </p:spTree>
    <p:extLst>
      <p:ext uri="{BB962C8B-B14F-4D97-AF65-F5344CB8AC3E}">
        <p14:creationId xmlns:p14="http://schemas.microsoft.com/office/powerpoint/2010/main" val="100258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19990"/>
            <a:ext cx="12801600" cy="97970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150901" y="81622"/>
            <a:ext cx="12313594" cy="88955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MISOL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8818" y="1555521"/>
            <a:ext cx="71289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(-2) </a:t>
            </a:r>
            <a:r>
              <a:rPr lang="en-US" sz="6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(-2) </a:t>
            </a:r>
            <a:r>
              <a:rPr lang="en-US" sz="6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(-2) =</a:t>
            </a:r>
            <a:endParaRPr lang="ru-RU" sz="6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6090" y="1574918"/>
            <a:ext cx="2780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</a:t>
            </a:r>
            <a:r>
              <a:rPr lang="ru-RU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)³ </a:t>
            </a:r>
            <a:r>
              <a:rPr lang="ru-RU" sz="6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6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6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69152" y="1542166"/>
            <a:ext cx="1296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-8</a:t>
            </a:r>
            <a:r>
              <a:rPr lang="ru-RU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6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1132" y="4532910"/>
            <a:ext cx="10039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nᵏ = n </a:t>
            </a:r>
            <a:r>
              <a:rPr lang="en-US" sz="7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7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 </a:t>
            </a:r>
            <a:r>
              <a:rPr lang="en-US" sz="7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7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 </a:t>
            </a:r>
            <a:r>
              <a:rPr lang="en-US" sz="7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… · </a:t>
            </a:r>
            <a:r>
              <a:rPr lang="en-US" sz="7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</a:t>
            </a:r>
            <a:endParaRPr lang="ru-RU" sz="7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6563552" y="2683836"/>
            <a:ext cx="659516" cy="6338696"/>
          </a:xfrm>
          <a:prstGeom prst="rightBrace">
            <a:avLst>
              <a:gd name="adj1" fmla="val 82692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9" name="TextBox 18"/>
          <p:cNvSpPr txBox="1"/>
          <p:nvPr/>
        </p:nvSpPr>
        <p:spPr>
          <a:xfrm>
            <a:off x="6112768" y="5910334"/>
            <a:ext cx="2051831" cy="1134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k</a:t>
            </a:r>
            <a:r>
              <a:rPr lang="en-US" sz="6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6000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ta</a:t>
            </a:r>
            <a:endParaRPr lang="ru-RU" sz="5400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5502" y="2722886"/>
            <a:ext cx="12422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nᵏ </a:t>
            </a:r>
            <a:r>
              <a:rPr lang="en-US" sz="4000" dirty="0" err="1" smtClean="0">
                <a:ln w="1905"/>
                <a:latin typeface="Arial" pitchFamily="34" charset="0"/>
                <a:cs typeface="Arial" pitchFamily="34" charset="0"/>
              </a:rPr>
              <a:t>kabi</a:t>
            </a:r>
            <a:r>
              <a:rPr lang="en-US" sz="4000" dirty="0" smtClean="0">
                <a:ln w="1905"/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n w="1905"/>
                <a:latin typeface="Arial" pitchFamily="34" charset="0"/>
                <a:cs typeface="Arial" pitchFamily="34" charset="0"/>
              </a:rPr>
              <a:t>belgilanadi</a:t>
            </a:r>
            <a:r>
              <a:rPr lang="en-US" sz="4000" dirty="0" smtClean="0">
                <a:ln w="1905"/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0357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7" grpId="0"/>
      <p:bldP spid="18" grpId="0" animBg="1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3717" y="-42201"/>
            <a:ext cx="12787883" cy="11822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150902" y="85489"/>
            <a:ext cx="12713629" cy="88955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SONNING DARAJASI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89" y="2384861"/>
            <a:ext cx="11665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(-2)⁴ = (-2) </a:t>
            </a:r>
            <a:r>
              <a:rPr lang="en-US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(-2) · (-2) · (-2) =</a:t>
            </a:r>
            <a:endParaRPr lang="ru-RU" sz="5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25136" y="2384317"/>
            <a:ext cx="23583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16 = 2⁴</a:t>
            </a:r>
            <a:endParaRPr lang="ru-RU" sz="5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047" y="3487559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juft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672358" y="1331766"/>
            <a:ext cx="10480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</a:t>
            </a:r>
            <a:r>
              <a:rPr lang="ru-RU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)³ </a:t>
            </a:r>
            <a:r>
              <a:rPr lang="ru-RU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(-2) · (-2) · (-2) 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en-US" sz="5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ru-RU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9289" y="4967202"/>
                <a:ext cx="4287777" cy="8623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lang="en-US" sz="54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chemeClr val="tx2"/>
                    </a:solidFill>
                  </a:rPr>
                  <a:t>,</a:t>
                </a:r>
                <a:endParaRPr lang="ru-RU" sz="4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89" y="4967202"/>
                <a:ext cx="4287777" cy="862352"/>
              </a:xfrm>
              <a:prstGeom prst="rect">
                <a:avLst/>
              </a:prstGeom>
              <a:blipFill rotWithShape="0">
                <a:blip r:embed="rId2"/>
                <a:stretch>
                  <a:fillRect t="-7092" r="-7681" b="-425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915729" y="4974023"/>
                <a:ext cx="6147260" cy="8623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54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729" y="4974023"/>
                <a:ext cx="6147260" cy="8623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48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8" grpId="0"/>
      <p:bldP spid="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140" y="0"/>
            <a:ext cx="12784460" cy="11822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150902" y="85489"/>
            <a:ext cx="12713629" cy="88955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MASALA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388" y="1295143"/>
            <a:ext cx="12422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60 cm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345298" y="2938684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38803" y="3019156"/>
            <a:ext cx="56703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P = 4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60 : 4 = 15 (cm)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712168" y="4731097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= 15</a:t>
            </a:r>
            <a:r>
              <a:rPr lang="en-US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225 (cm</a:t>
            </a:r>
            <a:r>
              <a:rPr lang="en-US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312209" y="5759085"/>
            <a:ext cx="6448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225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cm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4000" dirty="0"/>
          </a:p>
          <a:p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2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784460" cy="11822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150902" y="85489"/>
            <a:ext cx="12713629" cy="88955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MASALA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388" y="1295143"/>
            <a:ext cx="124220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100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cm</a:t>
            </a:r>
            <a:r>
              <a:rPr lang="en-US" sz="4000" dirty="0" smtClean="0">
                <a:ln w="1905"/>
                <a:latin typeface="Arial" pitchFamily="34" charset="0"/>
                <a:cs typeface="Arial" pitchFamily="34" charset="0"/>
              </a:rPr>
              <a:t>² </a:t>
            </a:r>
            <a:r>
              <a:rPr lang="en-US" sz="4000" dirty="0" err="1" smtClean="0">
                <a:ln w="1905"/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n w="1905"/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n w="1905"/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n w="1905"/>
                <a:latin typeface="Arial" pitchFamily="34" charset="0"/>
                <a:cs typeface="Arial" pitchFamily="34" charset="0"/>
              </a:rPr>
              <a:t>. Shu </a:t>
            </a:r>
            <a:r>
              <a:rPr lang="en-US" sz="4000" dirty="0" err="1" smtClean="0">
                <a:ln w="1905"/>
                <a:latin typeface="Arial" pitchFamily="34" charset="0"/>
                <a:cs typeface="Arial" pitchFamily="34" charset="0"/>
              </a:rPr>
              <a:t>kvadratning</a:t>
            </a:r>
            <a:r>
              <a:rPr lang="en-US" sz="4000" dirty="0" smtClean="0">
                <a:ln w="1905"/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n w="1905"/>
                <a:latin typeface="Arial" pitchFamily="34" charset="0"/>
                <a:cs typeface="Arial" pitchFamily="34" charset="0"/>
              </a:rPr>
              <a:t>tomonini</a:t>
            </a:r>
            <a:r>
              <a:rPr lang="en-US" sz="4000" dirty="0" smtClean="0">
                <a:ln w="1905"/>
                <a:latin typeface="Arial" pitchFamily="34" charset="0"/>
                <a:cs typeface="Arial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5298" y="2938684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005" y="3615792"/>
            <a:ext cx="41935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son,   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03350" y="2818636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= 100 cm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640160" y="4819183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 cm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16624" y="3760417"/>
            <a:ext cx="26532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10 </a:t>
            </a:r>
            <a:r>
              <a:rPr lang="en-US" sz="4000" dirty="0">
                <a:ln w="1905"/>
                <a:latin typeface="Arial" pitchFamily="34" charset="0"/>
                <a:cs typeface="Arial" pitchFamily="34" charset="0"/>
              </a:rPr>
              <a:t>² = 100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404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7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4588"/>
            <a:ext cx="12801600" cy="11822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150902" y="85489"/>
            <a:ext cx="12713629" cy="88955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ARIFMETIK KVADRAT ILDIZ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4793" y="1232049"/>
            <a:ext cx="8656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&gt; 0,   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&gt; 0,    S =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46013" y="2318764"/>
                <a:ext cx="22665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S</m:t>
                        </m:r>
                      </m:e>
                    </m:rad>
                  </m:oMath>
                </a14:m>
                <a:endParaRPr lang="en-US" sz="5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013" y="2318764"/>
                <a:ext cx="2266587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5391" t="-16058" b="-379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92488" y="2168351"/>
                <a:ext cx="2266587" cy="94333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4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radPr>
                        <m:deg/>
                        <m:e/>
                      </m:rad>
                    </m:oMath>
                  </m:oMathPara>
                </a14:m>
                <a:endParaRPr lang="en-US" sz="5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488" y="2168351"/>
                <a:ext cx="2266587" cy="94333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08712" y="2312088"/>
            <a:ext cx="8478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arifmetik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ildiz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belgisi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7188" y="5472658"/>
                <a:ext cx="7533527" cy="833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S</m:t>
                        </m:r>
                      </m:e>
                    </m:rad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e>
                    </m:rad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=10 (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𝑐𝑚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endParaRPr lang="en-US" sz="5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88" y="5472658"/>
                <a:ext cx="7533527" cy="833113"/>
              </a:xfrm>
              <a:prstGeom prst="rect">
                <a:avLst/>
              </a:prstGeom>
              <a:blipFill rotWithShape="0">
                <a:blip r:embed="rId4"/>
                <a:stretch>
                  <a:fillRect l="-1618" t="-16176" b="-3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13832" y="3255423"/>
            <a:ext cx="126506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Arifmetik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ildizni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ildizdan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chiqarish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kvadratga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ko‘tarish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teskari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amaldir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9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36614"/>
            <a:ext cx="12801600" cy="11822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150902" y="85489"/>
            <a:ext cx="12713629" cy="889552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MISOLLAR</a:t>
            </a:r>
            <a:endParaRPr lang="en-US" sz="5539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6744" y="1390814"/>
            <a:ext cx="2051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 = 64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82117" y="1330567"/>
                <a:ext cx="3122539" cy="765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64</m:t>
                        </m:r>
                      </m:e>
                    </m:rad>
                    <m:r>
                      <a:rPr lang="en-US" sz="4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=8</m:t>
                    </m:r>
                  </m:oMath>
                </a14:m>
                <a:endParaRPr lang="en-US" sz="40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117" y="1330567"/>
                <a:ext cx="3122539" cy="765915"/>
              </a:xfrm>
              <a:prstGeom prst="rect">
                <a:avLst/>
              </a:prstGeom>
              <a:blipFill rotWithShape="0">
                <a:blip r:embed="rId2"/>
                <a:stretch>
                  <a:fillRect l="-2344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112768" y="2330363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r>
              <a:rPr lang="en-US" sz="4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 = 0,25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06890" y="2278290"/>
                <a:ext cx="3741782" cy="837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2)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0,25</m:t>
                        </m:r>
                      </m:e>
                    </m:rad>
                    <m:r>
                      <a:rPr lang="en-US" sz="4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=0,5</m:t>
                    </m:r>
                  </m:oMath>
                </a14:m>
                <a:endParaRPr lang="en-US" sz="40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890" y="2278290"/>
                <a:ext cx="3741782" cy="837793"/>
              </a:xfrm>
              <a:prstGeom prst="rect">
                <a:avLst/>
              </a:prstGeom>
              <a:blipFill rotWithShape="0">
                <a:blip r:embed="rId3"/>
                <a:stretch>
                  <a:fillRect l="-1954" t="-730" b="-27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112768" y="3467813"/>
                <a:ext cx="3240360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4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768" y="3467813"/>
                <a:ext cx="3240360" cy="1140633"/>
              </a:xfrm>
              <a:prstGeom prst="rect">
                <a:avLst/>
              </a:prstGeom>
              <a:blipFill rotWithShape="0">
                <a:blip r:embed="rId4"/>
                <a:stretch>
                  <a:fillRect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73801" y="3240410"/>
                <a:ext cx="3741782" cy="1595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3)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4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  <m:t>9</m:t>
                            </m:r>
                          </m:den>
                        </m:f>
                      </m:e>
                    </m:rad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8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801" y="3240410"/>
                <a:ext cx="3741782" cy="1595437"/>
              </a:xfrm>
              <a:prstGeom prst="rect">
                <a:avLst/>
              </a:prstGeom>
              <a:blipFill rotWithShape="0">
                <a:blip r:embed="rId5"/>
                <a:stretch>
                  <a:fillRect l="-2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07716" y="5298171"/>
                <a:ext cx="4429588" cy="115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4800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716" y="5298171"/>
                <a:ext cx="4429588" cy="1152047"/>
              </a:xfrm>
              <a:prstGeom prst="rect">
                <a:avLst/>
              </a:prstGeom>
              <a:blipFill rotWithShape="0">
                <a:blip r:embed="rId6"/>
                <a:stretch>
                  <a:fillRect b="-1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0120" y="5057817"/>
                <a:ext cx="5400600" cy="1628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4)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4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  <m:t>16</m:t>
                            </m:r>
                          </m:den>
                        </m:f>
                      </m:e>
                    </m:rad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4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itchFamily="34" charset="0"/>
                              </a:rPr>
                              <m:t>16</m:t>
                            </m:r>
                          </m:den>
                        </m:f>
                      </m:e>
                    </m:rad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8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5057817"/>
                <a:ext cx="5400600" cy="1628138"/>
              </a:xfrm>
              <a:prstGeom prst="rect">
                <a:avLst/>
              </a:prstGeom>
              <a:blipFill rotWithShape="0">
                <a:blip r:embed="rId7"/>
                <a:stretch>
                  <a:fillRect l="-1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552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7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32365" y="1342249"/>
            <a:ext cx="12433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Darajaning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963-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2365" y="2373721"/>
            <a:ext cx="22124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(- 1)¹⁰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37840" y="2373721"/>
            <a:ext cx="204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(- 1)⁷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5902" y="2373721"/>
            <a:ext cx="204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(- 3)⁸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57432" y="2373721"/>
            <a:ext cx="1898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)⁷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246092" y="2402296"/>
            <a:ext cx="25555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(- 1)²⁰¹⁷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883" y="3391476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6648" y="4319013"/>
            <a:ext cx="22124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(- 1)¹⁰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79113" y="4319013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&gt; 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5441" y="5249642"/>
            <a:ext cx="204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(- 1)⁷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90250" y="5256634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08035" y="4319013"/>
            <a:ext cx="204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(- 3)⁸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05566" y="4368005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&gt; 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44816" y="5256634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00600" y="5260267"/>
            <a:ext cx="1898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)⁷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546509" y="4319013"/>
            <a:ext cx="25555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(- 1)²⁰¹⁷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030762" y="4257458"/>
            <a:ext cx="9861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25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5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12029</TotalTime>
  <Words>488</Words>
  <Application>Microsoft Office PowerPoint</Application>
  <PresentationFormat>Произвольный</PresentationFormat>
  <Paragraphs>88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709</cp:revision>
  <dcterms:created xsi:type="dcterms:W3CDTF">2020-04-09T07:32:19Z</dcterms:created>
  <dcterms:modified xsi:type="dcterms:W3CDTF">2021-01-27T06:33:36Z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