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472" r:id="rId3"/>
    <p:sldId id="471" r:id="rId4"/>
    <p:sldId id="473" r:id="rId5"/>
    <p:sldId id="474" r:id="rId6"/>
    <p:sldId id="475" r:id="rId7"/>
    <p:sldId id="476" r:id="rId8"/>
    <p:sldId id="480" r:id="rId9"/>
    <p:sldId id="478" r:id="rId10"/>
    <p:sldId id="470" r:id="rId11"/>
    <p:sldId id="479" r:id="rId12"/>
    <p:sldId id="365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A859"/>
    <a:srgbClr val="FF5050"/>
    <a:srgbClr val="D2F4FE"/>
    <a:srgbClr val="D3A31B"/>
    <a:srgbClr val="D8CA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5" autoAdjust="0"/>
  </p:normalViewPr>
  <p:slideViewPr>
    <p:cSldViewPr>
      <p:cViewPr varScale="1">
        <p:scale>
          <a:sx n="67" d="100"/>
          <a:sy n="67" d="100"/>
        </p:scale>
        <p:origin x="648" y="10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067498" y="2652587"/>
            <a:ext cx="11231785" cy="3725022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MAVZU: SODDA HOLLARDA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BUTUN SONLARNING DARAJALARI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, QIYMATLARI RATSIONAL SON BO‘LGAN KVADRAT ILDIZLARNI HISOBLASH 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32365" y="1342249"/>
            <a:ext cx="388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964-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2466" y="2592338"/>
            <a:ext cx="5658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1) 3 ∙ (- 2)⁴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+ 5 ∙ (-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3)³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70184" y="3903982"/>
            <a:ext cx="6266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(-1)⁵ ∙ (- 2)³ - (- 4)³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151344" y="174546"/>
            <a:ext cx="360040" cy="28803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32365" y="1342249"/>
            <a:ext cx="1217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Yuzi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quyidagicha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968-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8232" y="306280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1) 36 cm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8290" y="3022422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2) 121 cm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36218" y="3062800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196 cm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5191" y="434192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0,16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99037" y="4328179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1,96 cm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3600" dirty="0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166584" y="174546"/>
            <a:ext cx="360040" cy="28803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180-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973-, 974-, 975-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520480" y="3888482"/>
            <a:ext cx="4392488" cy="28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8185" y="1310783"/>
            <a:ext cx="4722438" cy="123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6²</a:t>
            </a:r>
            <a:r>
              <a:rPr lang="ru-RU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en-US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36</a:t>
            </a:r>
            <a:endParaRPr lang="ru-RU" sz="7212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6321" y="1668543"/>
            <a:ext cx="4078469" cy="123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³ </a:t>
            </a:r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8</a:t>
            </a:r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212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852" y="3792514"/>
            <a:ext cx="4722438" cy="123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12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10²</a:t>
            </a:r>
            <a:r>
              <a:rPr lang="ru-RU" sz="7212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12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ru-RU" sz="7212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7975" y="2598722"/>
            <a:ext cx="4150021" cy="123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12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9² </a:t>
            </a:r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12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81  </a:t>
            </a:r>
            <a:endParaRPr lang="ru-RU" sz="7212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5257" y="4959941"/>
            <a:ext cx="4150021" cy="12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12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12² </a:t>
            </a:r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12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144  </a:t>
            </a:r>
            <a:endParaRPr lang="ru-RU" sz="7212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3217" y="4315971"/>
            <a:ext cx="4078469" cy="123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4³ </a:t>
            </a:r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64</a:t>
            </a:r>
            <a:r>
              <a:rPr lang="ru-RU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1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212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217" y="2956482"/>
            <a:ext cx="4078469" cy="123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3³ </a:t>
            </a:r>
            <a:r>
              <a:rPr lang="ru-RU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27</a:t>
            </a:r>
            <a:r>
              <a:rPr lang="ru-RU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212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212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450" y="199156"/>
            <a:ext cx="9659533" cy="94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9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SONNING  DARAJASI</a:t>
            </a:r>
            <a:endParaRPr lang="ru-RU" sz="540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6-конечная звезда 19"/>
          <p:cNvSpPr/>
          <p:nvPr/>
        </p:nvSpPr>
        <p:spPr>
          <a:xfrm>
            <a:off x="3356917" y="1223988"/>
            <a:ext cx="1502594" cy="135949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  <p:sp>
        <p:nvSpPr>
          <p:cNvPr id="22" name="6-конечная звезда 21"/>
          <p:cNvSpPr/>
          <p:nvPr/>
        </p:nvSpPr>
        <p:spPr>
          <a:xfrm>
            <a:off x="3246524" y="2528992"/>
            <a:ext cx="1860355" cy="135949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  <p:sp>
        <p:nvSpPr>
          <p:cNvPr id="23" name="6-конечная звезда 22"/>
          <p:cNvSpPr/>
          <p:nvPr/>
        </p:nvSpPr>
        <p:spPr>
          <a:xfrm>
            <a:off x="3740317" y="3644626"/>
            <a:ext cx="1931907" cy="150259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  <p:sp>
        <p:nvSpPr>
          <p:cNvPr id="24" name="6-конечная звезда 23"/>
          <p:cNvSpPr/>
          <p:nvPr/>
        </p:nvSpPr>
        <p:spPr>
          <a:xfrm>
            <a:off x="3824359" y="4771855"/>
            <a:ext cx="2003458" cy="150259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  <p:sp>
        <p:nvSpPr>
          <p:cNvPr id="25" name="6-конечная звезда 24"/>
          <p:cNvSpPr/>
          <p:nvPr/>
        </p:nvSpPr>
        <p:spPr>
          <a:xfrm>
            <a:off x="8701440" y="4257184"/>
            <a:ext cx="1502594" cy="135949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  <p:sp>
        <p:nvSpPr>
          <p:cNvPr id="26" name="6-конечная звезда 25"/>
          <p:cNvSpPr/>
          <p:nvPr/>
        </p:nvSpPr>
        <p:spPr>
          <a:xfrm>
            <a:off x="8701440" y="2857551"/>
            <a:ext cx="1502594" cy="135949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  <p:sp>
        <p:nvSpPr>
          <p:cNvPr id="27" name="6-конечная звезда 26"/>
          <p:cNvSpPr/>
          <p:nvPr/>
        </p:nvSpPr>
        <p:spPr>
          <a:xfrm>
            <a:off x="8587952" y="1498061"/>
            <a:ext cx="1502594" cy="135949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7"/>
          </a:p>
        </p:txBody>
      </p:sp>
    </p:spTree>
    <p:extLst>
      <p:ext uri="{BB962C8B-B14F-4D97-AF65-F5344CB8AC3E}">
        <p14:creationId xmlns:p14="http://schemas.microsoft.com/office/powerpoint/2010/main" val="10025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19990"/>
            <a:ext cx="12801600" cy="97970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03" dirty="0">
              <a:solidFill>
                <a:schemeClr val="bg1"/>
              </a:solidFill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0901" y="81622"/>
            <a:ext cx="12313594" cy="88955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 defTabSz="962098">
              <a:spcBef>
                <a:spcPts val="289"/>
              </a:spcBef>
              <a:defRPr/>
            </a:pPr>
            <a:r>
              <a:rPr lang="en-US" sz="5050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9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MISOL</a:t>
            </a:r>
            <a:endParaRPr lang="en-US" sz="5539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8818" y="1555521"/>
            <a:ext cx="7128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(-2) 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(-2) 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(-2) =</a:t>
            </a:r>
            <a:endParaRPr lang="ru-RU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090" y="1574918"/>
            <a:ext cx="2780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</a:t>
            </a: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)³ </a:t>
            </a:r>
            <a:r>
              <a:rPr lang="ru-RU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69152" y="1542166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-8</a:t>
            </a: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1132" y="4532910"/>
            <a:ext cx="1003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nᵏ = n </a:t>
            </a:r>
            <a:r>
              <a:rPr lang="en-US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</a:t>
            </a:r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 </a:t>
            </a:r>
            <a:r>
              <a:rPr lang="en-US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</a:t>
            </a:r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 </a:t>
            </a:r>
            <a:r>
              <a:rPr lang="en-US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… · </a:t>
            </a:r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6563552" y="2683836"/>
            <a:ext cx="659516" cy="6338696"/>
          </a:xfrm>
          <a:prstGeom prst="rightBrace">
            <a:avLst>
              <a:gd name="adj1" fmla="val 82692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p:sp>
        <p:nvSpPr>
          <p:cNvPr id="19" name="TextBox 18"/>
          <p:cNvSpPr txBox="1"/>
          <p:nvPr/>
        </p:nvSpPr>
        <p:spPr>
          <a:xfrm>
            <a:off x="6112768" y="5910334"/>
            <a:ext cx="2051831" cy="113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6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02" y="2722886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deyiladi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nᵏ </a:t>
            </a:r>
            <a:r>
              <a:rPr lang="en-US" sz="4000" dirty="0" err="1" smtClean="0">
                <a:ln w="1905"/>
                <a:latin typeface="Arial" pitchFamily="34" charset="0"/>
                <a:cs typeface="Arial" pitchFamily="34" charset="0"/>
              </a:rPr>
              <a:t>kabi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 w="1905"/>
                <a:latin typeface="Arial" pitchFamily="34" charset="0"/>
                <a:cs typeface="Arial" pitchFamily="34" charset="0"/>
              </a:rPr>
              <a:t>belgilanadi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35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717" y="-42201"/>
            <a:ext cx="12787883" cy="1182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03" dirty="0">
              <a:solidFill>
                <a:schemeClr val="bg1"/>
              </a:solidFill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0902" y="85489"/>
            <a:ext cx="12713629" cy="88955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 defTabSz="962098">
              <a:spcBef>
                <a:spcPts val="289"/>
              </a:spcBef>
              <a:defRPr/>
            </a:pPr>
            <a:r>
              <a:rPr lang="en-US" sz="5050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9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SONNING DARAJASI</a:t>
            </a:r>
            <a:endParaRPr lang="en-US" sz="5539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9" y="2384861"/>
            <a:ext cx="1166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(-2)⁴ = (-2) 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· 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(-2) · (-2) · (-2) =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25136" y="2384317"/>
            <a:ext cx="23583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16 = 2⁴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47" y="3487559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juft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358" y="1331766"/>
            <a:ext cx="1048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</a:t>
            </a:r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)³ </a:t>
            </a:r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(-2) · (-2) · (-2)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9289" y="4967202"/>
                <a:ext cx="4287777" cy="862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tx2"/>
                    </a:solidFill>
                  </a:rPr>
                  <a:t>,</a:t>
                </a:r>
                <a:endParaRPr lang="ru-RU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9" y="4967202"/>
                <a:ext cx="4287777" cy="862352"/>
              </a:xfrm>
              <a:prstGeom prst="rect">
                <a:avLst/>
              </a:prstGeom>
              <a:blipFill rotWithShape="0">
                <a:blip r:embed="rId2"/>
                <a:stretch>
                  <a:fillRect t="-7092" r="-7681" b="-42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15729" y="4974023"/>
                <a:ext cx="6147260" cy="862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29" y="4974023"/>
                <a:ext cx="6147260" cy="862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8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140" y="0"/>
            <a:ext cx="12784460" cy="1182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03" dirty="0">
              <a:solidFill>
                <a:schemeClr val="bg1"/>
              </a:solidFill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0902" y="85489"/>
            <a:ext cx="12713629" cy="88955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 defTabSz="962098">
              <a:spcBef>
                <a:spcPts val="289"/>
              </a:spcBef>
              <a:defRPr/>
            </a:pPr>
            <a:r>
              <a:rPr lang="en-US" sz="5050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9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MASALA</a:t>
            </a:r>
            <a:endParaRPr lang="en-US" sz="5539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88" y="1295143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perimetri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60 cm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yuzini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5298" y="2938684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8803" y="3019156"/>
            <a:ext cx="5670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P = 4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60 : 4 = 15 (cm)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2168" y="473109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= 15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225 (cm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2209" y="5759085"/>
            <a:ext cx="6448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225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4000" dirty="0"/>
          </a:p>
          <a:p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784460" cy="1182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03" dirty="0">
              <a:solidFill>
                <a:schemeClr val="bg1"/>
              </a:solidFill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0902" y="85489"/>
            <a:ext cx="12713629" cy="88955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 defTabSz="962098">
              <a:spcBef>
                <a:spcPts val="289"/>
              </a:spcBef>
              <a:defRPr/>
            </a:pPr>
            <a:r>
              <a:rPr lang="en-US" sz="5050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9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MASALA</a:t>
            </a:r>
            <a:endParaRPr lang="en-US" sz="5539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88" y="1295143"/>
            <a:ext cx="124220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100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² </a:t>
            </a:r>
            <a:r>
              <a:rPr lang="en-US" sz="4000" dirty="0" err="1" smtClean="0">
                <a:ln w="1905"/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 w="1905"/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. Shu </a:t>
            </a:r>
            <a:r>
              <a:rPr lang="en-US" sz="4000" dirty="0" err="1" smtClean="0">
                <a:ln w="1905"/>
                <a:latin typeface="Arial" pitchFamily="34" charset="0"/>
                <a:cs typeface="Arial" pitchFamily="34" charset="0"/>
              </a:rPr>
              <a:t>kvadratning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n w="1905"/>
                <a:latin typeface="Arial" pitchFamily="34" charset="0"/>
                <a:cs typeface="Arial" pitchFamily="34" charset="0"/>
              </a:rPr>
              <a:t>tomonini</a:t>
            </a:r>
            <a:r>
              <a:rPr lang="en-US" sz="4000" dirty="0" smtClean="0">
                <a:ln w="1905"/>
                <a:latin typeface="Arial" pitchFamily="34" charset="0"/>
                <a:cs typeface="Arial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98" y="2938684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005" y="3615792"/>
            <a:ext cx="4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son,   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3350" y="281863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= 100 cm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160" y="481918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 cm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6624" y="3760417"/>
            <a:ext cx="2653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10 </a:t>
            </a:r>
            <a:r>
              <a:rPr lang="en-US" sz="4000" dirty="0">
                <a:ln w="1905"/>
                <a:latin typeface="Arial" pitchFamily="34" charset="0"/>
                <a:cs typeface="Arial" pitchFamily="34" charset="0"/>
              </a:rPr>
              <a:t>² = 100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40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4588"/>
            <a:ext cx="12801600" cy="1182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03" dirty="0">
              <a:solidFill>
                <a:schemeClr val="bg1"/>
              </a:solidFill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0902" y="85489"/>
            <a:ext cx="12713629" cy="88955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 defTabSz="962098">
              <a:spcBef>
                <a:spcPts val="289"/>
              </a:spcBef>
              <a:defRPr/>
            </a:pPr>
            <a:r>
              <a:rPr lang="en-US" sz="5050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9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ARIFMETIK KVADRAT ILDIZ</a:t>
            </a:r>
            <a:endParaRPr lang="en-US" sz="5539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793" y="1232049"/>
            <a:ext cx="865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&gt; 0,   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&gt; 0,    S 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6013" y="2318764"/>
                <a:ext cx="2266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S</m:t>
                        </m:r>
                      </m:e>
                    </m:rad>
                  </m:oMath>
                </a14:m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13" y="2318764"/>
                <a:ext cx="226658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5391" t="-16058" b="-37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92488" y="2168351"/>
                <a:ext cx="2266587" cy="94333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88" y="2168351"/>
                <a:ext cx="2266587" cy="9433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08712" y="2312088"/>
            <a:ext cx="847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arifmetik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ildiz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belgisi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7188" y="5472658"/>
                <a:ext cx="7533527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S</m:t>
                        </m:r>
                      </m:e>
                    </m:rad>
                    <m:r>
                      <a:rPr lang="en-US" sz="4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100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=10 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sz="5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88" y="5472658"/>
                <a:ext cx="7533527" cy="833113"/>
              </a:xfrm>
              <a:prstGeom prst="rect">
                <a:avLst/>
              </a:prstGeom>
              <a:blipFill rotWithShape="0">
                <a:blip r:embed="rId4"/>
                <a:stretch>
                  <a:fillRect l="-1618" t="-16176" b="-3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13832" y="3255423"/>
            <a:ext cx="12650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Arifmetik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ildizni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topish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amali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ildizdan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chiqarish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kvadratga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ko‘tarish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amaliga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teskari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amaldir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36614"/>
            <a:ext cx="12801600" cy="1182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03" dirty="0">
              <a:solidFill>
                <a:schemeClr val="bg1"/>
              </a:solidFill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0902" y="85489"/>
            <a:ext cx="12713629" cy="88955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 defTabSz="962098">
              <a:spcBef>
                <a:spcPts val="289"/>
              </a:spcBef>
              <a:defRPr/>
            </a:pPr>
            <a:r>
              <a:rPr lang="en-US" sz="5050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9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MISOLLAR</a:t>
            </a:r>
            <a:endParaRPr lang="en-US" sz="5539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744" y="1390814"/>
            <a:ext cx="20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 = 64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2117" y="1330567"/>
                <a:ext cx="3122539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=8</m:t>
                    </m:r>
                  </m:oMath>
                </a14:m>
                <a:endParaRPr lang="en-US" sz="4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117" y="1330567"/>
                <a:ext cx="3122539" cy="765915"/>
              </a:xfrm>
              <a:prstGeom prst="rect">
                <a:avLst/>
              </a:prstGeom>
              <a:blipFill rotWithShape="0">
                <a:blip r:embed="rId2"/>
                <a:stretch>
                  <a:fillRect l="-2344" t="-634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12768" y="233036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² = 0,25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06890" y="2278290"/>
                <a:ext cx="3741782" cy="8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0,25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=0,5</m:t>
                    </m:r>
                  </m:oMath>
                </a14:m>
                <a:endParaRPr lang="en-US" sz="4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90" y="2278290"/>
                <a:ext cx="3741782" cy="837793"/>
              </a:xfrm>
              <a:prstGeom prst="rect">
                <a:avLst/>
              </a:prstGeom>
              <a:blipFill rotWithShape="0">
                <a:blip r:embed="rId3"/>
                <a:stretch>
                  <a:fillRect l="-1954" t="-730" b="-27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2768" y="3467813"/>
                <a:ext cx="3240360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768" y="3467813"/>
                <a:ext cx="3240360" cy="1140633"/>
              </a:xfrm>
              <a:prstGeom prst="rect">
                <a:avLst/>
              </a:prstGeom>
              <a:blipFill rotWithShape="0">
                <a:blip r:embed="rId4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3801" y="3240410"/>
                <a:ext cx="3741782" cy="159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01" y="3240410"/>
                <a:ext cx="3741782" cy="1595437"/>
              </a:xfrm>
              <a:prstGeom prst="rect">
                <a:avLst/>
              </a:prstGeom>
              <a:blipFill rotWithShape="0">
                <a:blip r:embed="rId5"/>
                <a:stretch>
                  <a:fillRect l="-2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07716" y="5298171"/>
                <a:ext cx="4429588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716" y="5298171"/>
                <a:ext cx="4429588" cy="1152047"/>
              </a:xfrm>
              <a:prstGeom prst="rect">
                <a:avLst/>
              </a:prstGeom>
              <a:blipFill rotWithShape="0">
                <a:blip r:embed="rId6"/>
                <a:stretch>
                  <a:fillRect b="-11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0120" y="5057817"/>
                <a:ext cx="5400600" cy="1628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4)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4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5057817"/>
                <a:ext cx="5400600" cy="1628138"/>
              </a:xfrm>
              <a:prstGeom prst="rect">
                <a:avLst/>
              </a:prstGeom>
              <a:blipFill rotWithShape="0">
                <a:blip r:embed="rId7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5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32365" y="1342249"/>
            <a:ext cx="1243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aniqlang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963-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365" y="2373721"/>
            <a:ext cx="2212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(- 1)¹⁰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7840" y="2373721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(- 1)⁷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5902" y="2373721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(- 3)⁸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7432" y="2373721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)⁷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46092" y="2402296"/>
            <a:ext cx="255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(- 1)²⁰¹⁷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83" y="3391476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648" y="4319013"/>
            <a:ext cx="2212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(- 1)¹⁰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9113" y="4319013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&gt; 0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441" y="5249642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(- 1)⁷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0250" y="5256634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8035" y="4319013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(- 3)⁸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5566" y="4368005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&gt; 0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4816" y="5256634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00600" y="5260267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)⁷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46509" y="4319013"/>
            <a:ext cx="255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(- 1)²⁰¹⁷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30762" y="4257458"/>
            <a:ext cx="986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12029</TotalTime>
  <Words>488</Words>
  <Application>Microsoft Office PowerPoint</Application>
  <PresentationFormat>Произвольный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User</cp:lastModifiedBy>
  <cp:revision>709</cp:revision>
  <dcterms:created xsi:type="dcterms:W3CDTF">2020-04-09T07:32:19Z</dcterms:created>
  <dcterms:modified xsi:type="dcterms:W3CDTF">2021-01-27T06:33:36Z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