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449" r:id="rId3"/>
    <p:sldId id="463" r:id="rId4"/>
    <p:sldId id="464" r:id="rId5"/>
    <p:sldId id="468" r:id="rId6"/>
    <p:sldId id="462" r:id="rId7"/>
    <p:sldId id="465" r:id="rId8"/>
    <p:sldId id="466" r:id="rId9"/>
    <p:sldId id="467" r:id="rId10"/>
    <p:sldId id="469" r:id="rId11"/>
    <p:sldId id="470" r:id="rId12"/>
    <p:sldId id="365" r:id="rId13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A859"/>
    <a:srgbClr val="FF5050"/>
    <a:srgbClr val="D2F4FE"/>
    <a:srgbClr val="D3A31B"/>
    <a:srgbClr val="D8CA1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5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1216224" y="2446597"/>
            <a:ext cx="9448748" cy="2063029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MAVZU:MASALALAR YECHISH</a:t>
            </a:r>
            <a:endParaRPr lang="en-US" sz="7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9504194" y="4032498"/>
            <a:ext cx="2839024" cy="26997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53838" y="2232298"/>
                <a:ext cx="5075044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−3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4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en-US" sz="44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8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38" y="2232298"/>
                <a:ext cx="5075044" cy="124656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45039" y="4582925"/>
                <a:ext cx="4990340" cy="1475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4) −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6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40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i="1" dirty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US" sz="40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039" y="4582925"/>
                <a:ext cx="4990340" cy="147540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14617" y="1440210"/>
                <a:ext cx="473719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1) – 25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28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(- 4) =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17" y="1440210"/>
                <a:ext cx="4737194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4633" t="-15517" r="-3475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23795" y="3816474"/>
                <a:ext cx="539442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18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(- 25)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(-4) =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95" y="3816474"/>
                <a:ext cx="5394425" cy="707886"/>
              </a:xfrm>
              <a:prstGeom prst="rect">
                <a:avLst/>
              </a:prstGeom>
              <a:blipFill rotWithShape="0">
                <a:blip r:embed="rId5"/>
                <a:stretch>
                  <a:fillRect l="-3955" t="-15517" r="-293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23795" y="6052740"/>
                <a:ext cx="419537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5) -75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(- 9)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 =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95" y="6052740"/>
                <a:ext cx="4195379" cy="707886"/>
              </a:xfrm>
              <a:prstGeom prst="rect">
                <a:avLst/>
              </a:prstGeom>
              <a:blipFill rotWithShape="0">
                <a:blip r:embed="rId6"/>
                <a:stretch>
                  <a:fillRect l="-5080" t="-15517" r="-4064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255542" y="1440210"/>
                <a:ext cx="405110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28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100 = 2800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542" y="1440210"/>
                <a:ext cx="4051109" cy="707886"/>
              </a:xfrm>
              <a:prstGeom prst="rect">
                <a:avLst/>
              </a:prstGeom>
              <a:blipFill rotWithShape="0">
                <a:blip r:embed="rId7"/>
                <a:stretch>
                  <a:fillRect l="-1805" t="-15517" r="-436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320680" y="2259042"/>
                <a:ext cx="4021294" cy="12811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4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en-US" sz="44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8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0680" y="2259042"/>
                <a:ext cx="4021294" cy="12811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281120" y="2610764"/>
                <a:ext cx="8274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4000" dirty="0" smtClean="0"/>
                  <a:t>1</a:t>
                </a:r>
                <a:endParaRPr lang="ru-RU" sz="4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120" y="2610764"/>
                <a:ext cx="827471" cy="707886"/>
              </a:xfrm>
              <a:prstGeom prst="rect">
                <a:avLst/>
              </a:prstGeom>
              <a:blipFill rotWithShape="0">
                <a:blip r:embed="rId9"/>
                <a:stretch>
                  <a:fillRect t="-15517" r="-25000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878083" y="3828761"/>
                <a:ext cx="405110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90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100 = 9000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8083" y="3828761"/>
                <a:ext cx="4051109" cy="707886"/>
              </a:xfrm>
              <a:prstGeom prst="rect">
                <a:avLst/>
              </a:prstGeom>
              <a:blipFill rotWithShape="0">
                <a:blip r:embed="rId10"/>
                <a:stretch>
                  <a:fillRect l="-1805" t="-15517" r="-436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332348" y="4659126"/>
                <a:ext cx="980268" cy="12465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6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348" y="4659126"/>
                <a:ext cx="980268" cy="124656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362693" y="6052740"/>
                <a:ext cx="376577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9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300 = 2700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693" y="6052740"/>
                <a:ext cx="3765774" cy="707886"/>
              </a:xfrm>
              <a:prstGeom prst="rect">
                <a:avLst/>
              </a:prstGeom>
              <a:blipFill rotWithShape="0">
                <a:blip r:embed="rId12"/>
                <a:stretch>
                  <a:fillRect t="-15517" r="-4538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V="1">
            <a:off x="6033954" y="2357740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7186937" y="3057935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760935" y="2094783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13329" y="3216653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V="1">
            <a:off x="7217801" y="2312924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697151" y="2049495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6042987" y="3060086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730072" y="3276086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49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2" grpId="0"/>
      <p:bldP spid="9" grpId="0"/>
      <p:bldP spid="13" grpId="0"/>
      <p:bldP spid="14" grpId="0"/>
      <p:bldP spid="17" grpId="0"/>
      <p:bldP spid="20" grpId="0"/>
      <p:bldP spid="21" grpId="0"/>
      <p:bldP spid="22" grpId="0"/>
      <p:bldP spid="23" grpId="0"/>
      <p:bldP spid="24" grpId="0"/>
      <p:bldP spid="26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71416" y="1117698"/>
            <a:ext cx="124332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Umumiy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ko‘paytuvchini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qavsdan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tashqariga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chiqaring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949-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226002" y="3689940"/>
                <a:ext cx="5611344" cy="14144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−</m:t>
                      </m:r>
                      <m:f>
                        <m:fPr>
                          <m:ctrlPr>
                            <a:rPr lang="en-US" sz="44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m:rPr>
                          <m:nor/>
                        </m:rPr>
                        <a:rPr lang="en-US" sz="44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8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en-US" sz="48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44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+(−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4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  <m:r>
                        <m:rPr>
                          <m:nor/>
                        </m:rPr>
                        <a:rPr lang="en-US" sz="54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4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02" y="3689940"/>
                <a:ext cx="5611344" cy="141442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028103" y="3723054"/>
                <a:ext cx="4940391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4) −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(−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9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8103" y="3723054"/>
                <a:ext cx="4940391" cy="126130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Стрелка углом вверх 18"/>
          <p:cNvSpPr/>
          <p:nvPr/>
        </p:nvSpPr>
        <p:spPr>
          <a:xfrm>
            <a:off x="226002" y="281984"/>
            <a:ext cx="360040" cy="2880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614617" y="2665416"/>
                <a:ext cx="5864106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1) 7,6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6,9 – 7,6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(- 3,1)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17" y="2665416"/>
                <a:ext cx="5864106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3742" t="-15517" r="-2599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013270" y="2634876"/>
                <a:ext cx="55787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6,2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8,4 – 8,4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(-3,8)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3270" y="2634876"/>
                <a:ext cx="5578771" cy="707886"/>
              </a:xfrm>
              <a:prstGeom prst="rect">
                <a:avLst/>
              </a:prstGeom>
              <a:blipFill rotWithShape="0">
                <a:blip r:embed="rId5"/>
                <a:stretch>
                  <a:fillRect l="-3821" t="-15517" r="-2729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186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712168" y="1440210"/>
            <a:ext cx="107064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176-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958-</a:t>
            </a:r>
            <a:r>
              <a:rPr lang="en-US" sz="4800" b="1" dirty="0" smtClean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959-</a:t>
            </a:r>
            <a:r>
              <a:rPr lang="en-US" sz="4800" b="1" dirty="0" smtClean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960-</a:t>
            </a:r>
            <a:r>
              <a:rPr lang="en-US" sz="4800" b="1" dirty="0" smtClean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961-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endParaRPr lang="en-US" sz="4800" b="1" dirty="0">
              <a:solidFill>
                <a:schemeClr val="tx1"/>
              </a:solidFill>
            </a:endParaRPr>
          </a:p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8437" t="14983" r="12313" b="20987"/>
          <a:stretch/>
        </p:blipFill>
        <p:spPr>
          <a:xfrm>
            <a:off x="6517742" y="3635613"/>
            <a:ext cx="3168352" cy="2987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379528" y="1197608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943-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857689" y="1920460"/>
                <a:ext cx="7654660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5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−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5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−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689" y="1920460"/>
                <a:ext cx="7654660" cy="1284519"/>
              </a:xfrm>
              <a:prstGeom prst="rect">
                <a:avLst/>
              </a:prstGeom>
              <a:blipFill rotWithShape="0">
                <a:blip r:embed="rId2"/>
                <a:stretch>
                  <a:fillRect l="-797" b="-9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1022108" y="3398125"/>
            <a:ext cx="64508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(2,6 : (-13) + 1,2) : (- 0,1)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905492" y="4299158"/>
                <a:ext cx="8303620" cy="11977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:</m:t>
                    </m:r>
                    <m:d>
                      <m:d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−2</m:t>
                        </m:r>
                        <m:f>
                          <m:f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: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  <m:r>
                      <m:rPr>
                        <m:nor/>
                      </m:rPr>
                      <a:rPr lang="en-US" sz="48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: (−2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 :(−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492" y="4299158"/>
                <a:ext cx="8303620" cy="1197764"/>
              </a:xfrm>
              <a:prstGeom prst="rect">
                <a:avLst/>
              </a:prstGeom>
              <a:blipFill rotWithShape="0">
                <a:blip r:embed="rId3"/>
                <a:stretch>
                  <a:fillRect l="-734" b="-3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857689" y="5598643"/>
                <a:ext cx="7416839" cy="1140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  <a:cs typeface="Arial" pitchFamily="34" charset="0"/>
                      </a:rPr>
                      <m:t>− </m:t>
                    </m:r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 </m:t>
                    </m:r>
                    <m:r>
                      <m:rPr>
                        <m:nor/>
                      </m:rP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m:rPr>
                        <m:nor/>
                      </m:rP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1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31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+(−6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  <m:r>
                      <m:rPr>
                        <m:nor/>
                      </m:rPr>
                      <a:rPr lang="en-US" sz="48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: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689" y="5598643"/>
                <a:ext cx="7416839" cy="1140633"/>
              </a:xfrm>
              <a:prstGeom prst="rect">
                <a:avLst/>
              </a:prstGeom>
              <a:blipFill rotWithShape="0">
                <a:blip r:embed="rId4"/>
                <a:stretch>
                  <a:fillRect l="-822" b="-4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7110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14617" y="1313320"/>
                <a:ext cx="8242962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5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−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5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−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800" dirty="0" smtClean="0"/>
                  <a:t> =</a:t>
                </a:r>
                <a:endParaRPr lang="ru-RU" sz="48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17" y="1313320"/>
                <a:ext cx="8242962" cy="1284519"/>
              </a:xfrm>
              <a:prstGeom prst="rect">
                <a:avLst/>
              </a:prstGeom>
              <a:blipFill rotWithShape="0">
                <a:blip r:embed="rId2"/>
                <a:stretch>
                  <a:fillRect l="-740" r="-9320" b="-94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897259" y="4687863"/>
            <a:ext cx="64508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(2,6 : (-13) + 1,2) : (- 0,1)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81055" y="3207777"/>
                <a:ext cx="3219151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5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−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5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−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055" y="3207777"/>
                <a:ext cx="3219151" cy="1272656"/>
              </a:xfrm>
              <a:prstGeom prst="rect">
                <a:avLst/>
              </a:prstGeom>
              <a:blipFill rotWithShape="0">
                <a:blip r:embed="rId3"/>
                <a:stretch>
                  <a:fillRect l="-2652" r="-14015" b="-38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448623" y="3130987"/>
                <a:ext cx="2715808" cy="12845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5−8−10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623" y="3130987"/>
                <a:ext cx="2715808" cy="1284519"/>
              </a:xfrm>
              <a:prstGeom prst="rect">
                <a:avLst/>
              </a:prstGeom>
              <a:blipFill rotWithShape="0">
                <a:blip r:embed="rId4"/>
                <a:stretch>
                  <a:fillRect l="-3371" b="-42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014227" y="3191890"/>
                <a:ext cx="2031325" cy="127265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5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den>
                    </m:f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4227" y="3191890"/>
                <a:ext cx="2031325" cy="1272656"/>
              </a:xfrm>
              <a:prstGeom prst="rect">
                <a:avLst/>
              </a:prstGeom>
              <a:blipFill rotWithShape="0">
                <a:blip r:embed="rId5"/>
                <a:stretch>
                  <a:fillRect l="-4505" b="-43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1107040" y="5760418"/>
            <a:ext cx="27109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: (- 0,1)</a:t>
            </a:r>
            <a:endParaRPr lang="ru-RU" sz="4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348064" y="4748306"/>
            <a:ext cx="48093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=(-0,2 + 1,2) : (- 0,1)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820020" y="5760418"/>
            <a:ext cx="13692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-10</a:t>
            </a:r>
            <a:endParaRPr lang="ru-RU" sz="4400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1504256" y="2190483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2225500" y="1422721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2192476" y="2200979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2872408" y="1422721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4244735" y="2178658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4953318" y="1422721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4976131" y="2190483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5680720" y="1422721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7017246" y="2159790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7705693" y="1483541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7685887" y="2159790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8433095" y="1422721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7015224" y="1407128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8433095" y="2190483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1382379" y="3205964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2560598" y="3195665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346043" y="2932017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519888" y="2853597"/>
            <a:ext cx="342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V="1">
            <a:off x="3979857" y="3212417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786931" y="2350936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803743" y="2904952"/>
            <a:ext cx="7476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063674" y="1164110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942500" y="2324741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89720" y="2382303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301633" y="1189476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911882" y="2414145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855730" y="1208753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732449" y="2353450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616181" y="1227492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655716" y="2335031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685887" y="1176428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448562" y="2366584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297291" y="1193787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775003" y="1224186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92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9" grpId="0"/>
      <p:bldP spid="11" grpId="0"/>
      <p:bldP spid="14" grpId="0"/>
      <p:bldP spid="16" grpId="0"/>
      <p:bldP spid="17" grpId="0"/>
      <p:bldP spid="38" grpId="0"/>
      <p:bldP spid="39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0514883" y="3123920"/>
                <a:ext cx="1594796" cy="11801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0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500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5000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4883" y="3123920"/>
                <a:ext cx="1594796" cy="1180131"/>
              </a:xfrm>
              <a:prstGeom prst="rect">
                <a:avLst/>
              </a:prstGeom>
              <a:blipFill rotWithShape="0">
                <a:blip r:embed="rId2"/>
                <a:stretch>
                  <a:fillRect l="-18391" t="-515" b="-12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14617" y="1414252"/>
                <a:ext cx="9028434" cy="11977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:</m:t>
                    </m:r>
                    <m:d>
                      <m:d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−2</m:t>
                        </m:r>
                        <m:f>
                          <m:f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4</m:t>
                            </m:r>
                          </m:den>
                        </m:f>
                      </m:e>
                    </m:d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: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  <m:r>
                      <m:rPr>
                        <m:nor/>
                      </m:rPr>
                      <a:rPr lang="en-US" sz="48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: (−2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 :</m:t>
                    </m:r>
                    <m:d>
                      <m:d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800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6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25</m:t>
                            </m:r>
                          </m:den>
                        </m:f>
                      </m:e>
                    </m:d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17" y="1414252"/>
                <a:ext cx="9028434" cy="1197764"/>
              </a:xfrm>
              <a:prstGeom prst="rect">
                <a:avLst/>
              </a:prstGeom>
              <a:blipFill rotWithShape="0">
                <a:blip r:embed="rId3"/>
                <a:stretch>
                  <a:fillRect l="-675" b="-3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536704" y="3070165"/>
                <a:ext cx="5132815" cy="1196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5000" dirty="0" smtClean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50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m:rPr>
                        <m:nor/>
                      </m:rPr>
                      <a:rPr lang="en-US" sz="50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m:rPr>
                        <m:nor/>
                      </m:rPr>
                      <a:rPr lang="en-US" sz="50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50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50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num>
                      <m:den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  <m:r>
                      <m:rPr>
                        <m:nor/>
                      </m:rPr>
                      <a:rPr lang="en-US" sz="50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endParaRPr lang="ru-RU" sz="5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6704" y="3070165"/>
                <a:ext cx="5132815" cy="1196610"/>
              </a:xfrm>
              <a:prstGeom prst="rect">
                <a:avLst/>
              </a:prstGeom>
              <a:blipFill rotWithShape="0">
                <a:blip r:embed="rId4"/>
                <a:stretch>
                  <a:fillRect b="-122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89055" y="3123920"/>
                <a:ext cx="5115696" cy="1196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000" dirty="0" smtClean="0">
                    <a:latin typeface="Arial" pitchFamily="34" charset="0"/>
                    <a:cs typeface="Arial" pitchFamily="34" charset="0"/>
                  </a:rPr>
                  <a:t> =  </a:t>
                </a:r>
                <a14:m>
                  <m:oMath xmlns:m="http://schemas.openxmlformats.org/officeDocument/2006/math">
                    <m:r>
                      <a:rPr lang="en-US" sz="50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5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: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5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: 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  <m:r>
                      <m:rPr>
                        <m:nor/>
                      </m:rPr>
                      <a:rPr lang="en-US" sz="50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: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  <m:r>
                      <a:rPr lang="en-US" sz="50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:</m:t>
                    </m:r>
                    <m:f>
                      <m:fPr>
                        <m:ctrlPr>
                          <a:rPr lang="en-US" sz="50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0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den>
                    </m:f>
                  </m:oMath>
                </a14:m>
                <a:endParaRPr lang="ru-RU" sz="50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55" y="3123920"/>
                <a:ext cx="5115696" cy="1196610"/>
              </a:xfrm>
              <a:prstGeom prst="rect">
                <a:avLst/>
              </a:prstGeom>
              <a:blipFill rotWithShape="0">
                <a:blip r:embed="rId5"/>
                <a:stretch>
                  <a:fillRect l="-2265" b="-121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V="1">
            <a:off x="6976864" y="3836820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7696944" y="3168402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8993088" y="3168401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8335928" y="3168400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9785176" y="3853186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8279810" y="3833343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8993088" y="3853186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9785176" y="3168399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560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3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144216" y="1510278"/>
                <a:ext cx="7511415" cy="1140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4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</a:t>
                </a:r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(- 4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 </m:t>
                    </m:r>
                    <m:r>
                      <m:rPr>
                        <m:nor/>
                      </m:rP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m:rPr>
                        <m:nor/>
                      </m:rP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1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31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+(−6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  <m:r>
                      <m:rPr>
                        <m:nor/>
                      </m:rPr>
                      <a:rPr lang="en-US" sz="48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: </m:t>
                    </m:r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400" dirty="0" smtClean="0"/>
                  <a:t> =</a:t>
                </a:r>
                <a:endParaRPr lang="ru-RU" sz="4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4216" y="1510278"/>
                <a:ext cx="7511415" cy="1140633"/>
              </a:xfrm>
              <a:prstGeom prst="rect">
                <a:avLst/>
              </a:prstGeom>
              <a:blipFill rotWithShape="0">
                <a:blip r:embed="rId2"/>
                <a:stretch>
                  <a:fillRect l="-812" r="-2273" b="-101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453287" y="2916978"/>
                <a:ext cx="4049507" cy="961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1) 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(</m:t>
                    </m:r>
                    <m:r>
                      <a:rPr lang="en-US" sz="3600" i="1">
                        <a:latin typeface="Cambria Math" panose="02040503050406030204" pitchFamily="18" charset="0"/>
                        <a:cs typeface="Arial" pitchFamily="34" charset="0"/>
                      </a:rPr>
                      <m:t>−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31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 </m:t>
                    </m:r>
                    <m:r>
                      <m:rPr>
                        <m:nor/>
                      </m:rP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r>
                      <m:rPr>
                        <m:nor/>
                      </m:rPr>
                      <a:rPr lang="en-US" sz="48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31</m:t>
                        </m:r>
                      </m:den>
                    </m:f>
                  </m:oMath>
                </a14:m>
                <a:r>
                  <a:rPr lang="en-US" sz="4400" dirty="0" smtClean="0"/>
                  <a:t> =</a:t>
                </a:r>
                <a:endParaRPr lang="ru-RU" sz="4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287" y="2916978"/>
                <a:ext cx="4049507" cy="961161"/>
              </a:xfrm>
              <a:prstGeom prst="rect">
                <a:avLst/>
              </a:prstGeom>
              <a:blipFill rotWithShape="0">
                <a:blip r:embed="rId3"/>
                <a:stretch>
                  <a:fillRect t="-2548" r="-5113" b="-210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1813327" y="4101233"/>
                <a:ext cx="3670172" cy="10532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anose="020B0604020202020204" pitchFamily="34" charset="0"/>
                    <a:cs typeface="Arial" pitchFamily="34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)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(−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  <m:r>
                      <m:rPr>
                        <m:nor/>
                      </m:rPr>
                      <a:rPr lang="en-US" sz="4400" b="0" i="0" smtClean="0">
                        <a:latin typeface="Cambria Math" panose="02040503050406030204" pitchFamily="18" charset="0"/>
                        <a:cs typeface="Arial" pitchFamily="34" charset="0"/>
                      </a:rPr>
                      <m:t> : 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000" dirty="0" smtClean="0"/>
                  <a:t> =</a:t>
                </a:r>
                <a:endParaRPr lang="ru-RU" sz="40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327" y="4101233"/>
                <a:ext cx="3670172" cy="1053237"/>
              </a:xfrm>
              <a:prstGeom prst="rect">
                <a:avLst/>
              </a:prstGeom>
              <a:blipFill rotWithShape="0">
                <a:blip r:embed="rId4"/>
                <a:stretch>
                  <a:fillRect l="-5804" r="-3648" b="-92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443654" y="4101232"/>
                <a:ext cx="2987485" cy="11056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d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4400" i="1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20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itchFamily="34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m:rPr>
                        <m:nor/>
                      </m:rPr>
                      <a:rPr lang="en-US" sz="4800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∙</m:t>
                    </m:r>
                    <m:f>
                      <m:fPr>
                        <m:ctrlPr>
                          <a:rPr lang="en-US" sz="4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r>
                  <a:rPr lang="en-US" sz="4400" dirty="0" smtClean="0"/>
                  <a:t> =</a:t>
                </a:r>
                <a:endParaRPr lang="ru-RU" sz="4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3654" y="4101232"/>
                <a:ext cx="2987485" cy="1105687"/>
              </a:xfrm>
              <a:prstGeom prst="rect">
                <a:avLst/>
              </a:prstGeom>
              <a:blipFill rotWithShape="0">
                <a:blip r:embed="rId5"/>
                <a:stretch>
                  <a:fillRect r="-7347" b="-116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ик 1"/>
          <p:cNvSpPr/>
          <p:nvPr/>
        </p:nvSpPr>
        <p:spPr>
          <a:xfrm>
            <a:off x="5443654" y="3047103"/>
            <a:ext cx="7713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- 5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421971" y="4269354"/>
            <a:ext cx="6431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/>
              <a:t>-2</a:t>
            </a:r>
            <a:endParaRPr lang="ru-RU" sz="40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813327" y="5520529"/>
            <a:ext cx="4437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3) – 5 + (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2) =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16094" y="1787178"/>
            <a:ext cx="8980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– 7</a:t>
            </a:r>
            <a:endParaRPr lang="ru-RU" sz="40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V="1">
            <a:off x="3174013" y="2968879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4494229" y="3440785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3174013" y="3396896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4494229" y="3001807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6274571" y="4214262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7550814" y="4785789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7436167" y="4196930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6340135" y="4769269"/>
            <a:ext cx="474400" cy="413589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758100" y="2733474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54291" y="3687371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78324" y="3695487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012338" y="2687562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897572" y="3878139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943378" y="5029942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006372" y="3919967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751945" y="5051343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773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2" grpId="0"/>
      <p:bldP spid="3" grpId="0"/>
      <p:bldP spid="14" grpId="0"/>
      <p:bldP spid="4" grpId="0"/>
      <p:bldP spid="26" grpId="0"/>
      <p:bldP spid="27" grpId="0"/>
      <p:bldP spid="28" grpId="0"/>
      <p:bldP spid="29" grpId="0"/>
      <p:bldP spid="30" grpId="0"/>
      <p:bldP spid="31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71416" y="1117698"/>
            <a:ext cx="12422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Qulay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946-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59848" y="2753859"/>
                <a:ext cx="6893105" cy="11512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2) 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+ 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−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848" y="2753859"/>
                <a:ext cx="6893105" cy="115121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59848" y="5481481"/>
                <a:ext cx="7180940" cy="1337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4) −3</m:t>
                      </m:r>
                      <m:f>
                        <m:fPr>
                          <m:ctrlPr>
                            <a:rPr lang="en-US" sz="36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−2</m:t>
                          </m:r>
                          <m:f>
                            <m:fPr>
                              <m:ctrlPr>
                                <a:rPr lang="en-US" sz="3600" i="1" dirty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36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36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+3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+(−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3</m:t>
                      </m:r>
                      <m:f>
                        <m:fPr>
                          <m:ctrlPr>
                            <a:rPr lang="en-US" sz="36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a:rPr lang="en-US" sz="36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848" y="5481481"/>
                <a:ext cx="7180940" cy="133716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734746" y="1910906"/>
            <a:ext cx="65646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4,4 + (-2,3) + 2,5 + (- 1,7)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77013" y="4454319"/>
            <a:ext cx="72218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0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,4 + (-4,1) + (- 3,4) + (- 5,9)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84006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348064" y="1584226"/>
            <a:ext cx="34948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6,9 – 4 = 2,9</a:t>
            </a:r>
            <a:endParaRPr lang="ru-RU" sz="4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83446" y="1596420"/>
            <a:ext cx="65646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1) 4,4 + (-2,3) + 2,5 + (- 1,7)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759848" y="2881285"/>
                <a:ext cx="7423699" cy="11512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2) 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+ 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−</m:t>
                    </m:r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848" y="2881285"/>
                <a:ext cx="7423699" cy="1151213"/>
              </a:xfrm>
              <a:prstGeom prst="rect">
                <a:avLst/>
              </a:prstGeom>
              <a:blipFill rotWithShape="0">
                <a:blip r:embed="rId2"/>
                <a:stretch>
                  <a:fillRect r="-2794" b="-122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7912968" y="2867925"/>
                <a:ext cx="3207929" cy="1140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f>
                      <m:fPr>
                        <m:ctrlPr>
                          <a:rPr lang="en-US" sz="48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800" i="1" dirty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48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itchFamily="34" charset="0"/>
                    <a:cs typeface="Arial" pitchFamily="34" charset="0"/>
                  </a:rPr>
                  <a:t> = 0</a:t>
                </a:r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2968" y="2867925"/>
                <a:ext cx="3207929" cy="1140633"/>
              </a:xfrm>
              <a:prstGeom prst="rect">
                <a:avLst/>
              </a:prstGeom>
              <a:blipFill rotWithShape="0">
                <a:blip r:embed="rId3"/>
                <a:stretch>
                  <a:fillRect t="-1064" r="-7985" b="-111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Прямая соединительная линия 2"/>
          <p:cNvCxnSpPr/>
          <p:nvPr/>
        </p:nvCxnSpPr>
        <p:spPr>
          <a:xfrm flipV="1">
            <a:off x="1504256" y="3007796"/>
            <a:ext cx="648072" cy="952694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5608712" y="3007796"/>
            <a:ext cx="576064" cy="100322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777013" y="4764772"/>
            <a:ext cx="76642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0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,4 + (-4,1) + (- 3,4) + (- 5,9) =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201000" y="4764772"/>
            <a:ext cx="29386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0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,4 - 13,4 =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1147637" y="4764772"/>
            <a:ext cx="9268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-13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967693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5" grpId="0"/>
      <p:bldP spid="20" grpId="0"/>
      <p:bldP spid="21" grpId="0"/>
      <p:bldP spid="2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614617" y="3047367"/>
                <a:ext cx="6217471" cy="9754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1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)  −3</m:t>
                    </m:r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+(−2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4000" dirty="0">
                    <a:cs typeface="Arial" pitchFamily="34" charset="0"/>
                  </a:rPr>
                  <a:t> </a:t>
                </a:r>
                <a:r>
                  <a:rPr lang="ru-RU" sz="4000" dirty="0" smtClean="0">
                    <a:cs typeface="Arial" pitchFamily="34" charset="0"/>
                  </a:rPr>
                  <a:t>+(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cs typeface="Arial" pitchFamily="34" charset="0"/>
                      </a:rPr>
                      <m:t>−3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sz="4000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17" y="3047367"/>
                <a:ext cx="6217471" cy="975460"/>
              </a:xfrm>
              <a:prstGeom prst="rect">
                <a:avLst/>
              </a:prstGeom>
              <a:blipFill rotWithShape="0">
                <a:blip r:embed="rId2"/>
                <a:stretch>
                  <a:fillRect r="-2353" b="-1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330687" y="4314993"/>
                <a:ext cx="3604192" cy="9666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ru-RU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8</m:t>
                    </m:r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16+20+ 9</m:t>
                        </m:r>
                      </m:num>
                      <m:den>
                        <m:r>
                          <a:rPr lang="ru-RU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687" y="4314993"/>
                <a:ext cx="3604192" cy="966675"/>
              </a:xfrm>
              <a:prstGeom prst="rect">
                <a:avLst/>
              </a:prstGeom>
              <a:blipFill rotWithShape="0">
                <a:blip r:embed="rId3"/>
                <a:stretch>
                  <a:fillRect r="-4899"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14617" y="1222673"/>
                <a:ext cx="8461804" cy="1475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4) −3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−2</m:t>
                          </m:r>
                          <m:f>
                            <m:fPr>
                              <m:ctrlPr>
                                <a:rPr lang="en-US" sz="4000" i="1" dirty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US" sz="40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6</m:t>
                              </m:r>
                            </m:den>
                          </m:f>
                        </m:e>
                      </m:d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+3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+</m:t>
                      </m:r>
                      <m:d>
                        <m:dPr>
                          <m:ctrlP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−</m:t>
                          </m:r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  <m:f>
                            <m:fPr>
                              <m:ctrlPr>
                                <a:rPr lang="en-US" sz="4000" i="1" dirty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3</m:t>
                              </m:r>
                            </m:num>
                            <m:den>
                              <m:r>
                                <a:rPr lang="en-US" sz="40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  <m:t>8</m:t>
                              </m:r>
                            </m:den>
                          </m:f>
                        </m:e>
                      </m:d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617" y="1222673"/>
                <a:ext cx="8461804" cy="147540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822023" y="4295454"/>
                <a:ext cx="1750800" cy="8837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−</m:t>
                    </m:r>
                    <m:r>
                      <a:rPr lang="ru-RU" sz="36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8</m:t>
                    </m:r>
                    <m:f>
                      <m:fPr>
                        <m:ctrlPr>
                          <a:rPr lang="en-US" sz="36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45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ru-RU" sz="36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2023" y="4295454"/>
                <a:ext cx="1750800" cy="883703"/>
              </a:xfrm>
              <a:prstGeom prst="rect">
                <a:avLst/>
              </a:prstGeom>
              <a:blipFill rotWithShape="0">
                <a:blip r:embed="rId5"/>
                <a:stretch>
                  <a:fillRect r="-10105" b="-1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342972" y="4241301"/>
                <a:ext cx="1924438" cy="962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−</m:t>
                    </m:r>
                    <m:r>
                      <a:rPr lang="ru-RU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9</m:t>
                    </m:r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  <m:r>
                          <a:rPr lang="ru-RU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ru-RU" sz="40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2972" y="4241301"/>
                <a:ext cx="1924438" cy="962828"/>
              </a:xfrm>
              <a:prstGeom prst="rect">
                <a:avLst/>
              </a:prstGeom>
              <a:blipFill rotWithShape="0">
                <a:blip r:embed="rId6"/>
                <a:stretch>
                  <a:fillRect r="-10159"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784176" y="5656283"/>
                <a:ext cx="3757952" cy="966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400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) −</m:t>
                    </m:r>
                    <m:r>
                      <a:rPr lang="ru-RU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9</m:t>
                    </m:r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ru-RU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+</m:t>
                    </m:r>
                    <m:r>
                      <a:rPr lang="ru-RU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ru-RU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76" y="5656283"/>
                <a:ext cx="3757952" cy="966996"/>
              </a:xfrm>
              <a:prstGeom prst="rect">
                <a:avLst/>
              </a:prstGeom>
              <a:blipFill rotWithShape="0">
                <a:blip r:embed="rId7"/>
                <a:stretch>
                  <a:fillRect r="-1299"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4272546" y="5644195"/>
                <a:ext cx="3347198" cy="9669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−(</m:t>
                    </m:r>
                    <m:r>
                      <a:rPr lang="ru-RU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9</m:t>
                    </m:r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ru-RU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−</m:t>
                    </m:r>
                    <m:r>
                      <a:rPr lang="ru-RU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ru-RU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2546" y="5644195"/>
                <a:ext cx="3347198" cy="966996"/>
              </a:xfrm>
              <a:prstGeom prst="rect">
                <a:avLst/>
              </a:prstGeom>
              <a:blipFill rotWithShape="0">
                <a:blip r:embed="rId8"/>
                <a:stretch>
                  <a:fillRect r="-1457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7213735" y="5559743"/>
                <a:ext cx="1218089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−6</m:t>
                      </m:r>
                      <m:f>
                        <m:fPr>
                          <m:ctrlPr>
                            <a:rPr lang="en-US" sz="32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3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3735" y="5559743"/>
                <a:ext cx="1218089" cy="101752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8777064" y="1263128"/>
                <a:ext cx="147559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−6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4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7064" y="1263128"/>
                <a:ext cx="1475597" cy="1248803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 flipV="1">
            <a:off x="7482920" y="2937180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482920" y="2681204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8714711" y="2927689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664374" y="2700846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V="1">
            <a:off x="6289486" y="5584798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253150" y="5310851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6530055" y="2989523"/>
                <a:ext cx="4473019" cy="97546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−</m:t>
                    </m:r>
                    <m:r>
                      <a:rPr lang="ru-RU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(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+2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000" dirty="0">
                    <a:cs typeface="Arial" pitchFamily="34" charset="0"/>
                  </a:rPr>
                  <a:t> </a:t>
                </a:r>
                <a:r>
                  <a:rPr lang="ru-RU" sz="4000" dirty="0" smtClean="0">
                    <a:cs typeface="Arial" pitchFamily="34" charset="0"/>
                  </a:rPr>
                  <a:t> +</a:t>
                </a:r>
                <a14:m>
                  <m:oMath xmlns:m="http://schemas.openxmlformats.org/officeDocument/2006/math">
                    <m:r>
                      <a:rPr lang="ru-RU" sz="4000" b="0" i="0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  <m:r>
                      <a:rPr lang="en-US" sz="4000" i="1" dirty="0">
                        <a:latin typeface="Cambria Math" panose="02040503050406030204" pitchFamily="18" charset="0"/>
                        <a:cs typeface="Arial" pitchFamily="34" charset="0"/>
                      </a:rPr>
                      <m:t>3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sz="4000" dirty="0" smtClean="0">
                    <a:latin typeface="Arial" pitchFamily="34" charset="0"/>
                    <a:cs typeface="Arial" pitchFamily="34" charset="0"/>
                  </a:rPr>
                  <a:t>)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=</a:t>
                </a:r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0055" y="2989523"/>
                <a:ext cx="4473019" cy="975460"/>
              </a:xfrm>
              <a:prstGeom prst="rect">
                <a:avLst/>
              </a:prstGeom>
              <a:blipFill rotWithShape="0">
                <a:blip r:embed="rId13"/>
                <a:stretch>
                  <a:fillRect r="-3815" b="-131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 flipV="1">
            <a:off x="9845828" y="2927689"/>
            <a:ext cx="522426" cy="20568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9809492" y="2653742"/>
            <a:ext cx="4313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8064409" y="4207984"/>
                <a:ext cx="1408271" cy="9635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 −</m:t>
                    </m:r>
                    <m:r>
                      <a:rPr lang="ru-RU" sz="40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9</m:t>
                    </m:r>
                    <m:f>
                      <m:f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ru-RU" sz="40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sz="4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4409" y="4207984"/>
                <a:ext cx="1408271" cy="963534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173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4" grpId="0"/>
      <p:bldP spid="17" grpId="0"/>
      <p:bldP spid="27" grpId="0"/>
      <p:bldP spid="29" grpId="0"/>
      <p:bldP spid="30" grpId="0"/>
      <p:bldP spid="31" grpId="0"/>
      <p:bldP spid="18" grpId="0"/>
      <p:bldP spid="21" grpId="0"/>
      <p:bldP spid="25" grpId="0"/>
      <p:bldP spid="26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136104" y="1281023"/>
            <a:ext cx="14510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Guruhlash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qulay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usulda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p:sp>
        <p:nvSpPr>
          <p:cNvPr id="32" name="TextBox 31"/>
          <p:cNvSpPr txBox="1"/>
          <p:nvPr/>
        </p:nvSpPr>
        <p:spPr>
          <a:xfrm>
            <a:off x="614617" y="154518"/>
            <a:ext cx="11990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948- masala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40160" y="2992304"/>
                <a:ext cx="4954433" cy="13619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2) −3</m:t>
                      </m:r>
                      <m:f>
                        <m:fPr>
                          <m:ctrlPr>
                            <a:rPr lang="en-US" sz="44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m:rPr>
                          <m:nor/>
                        </m:rPr>
                        <a:rPr lang="en-US" sz="44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8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en-US" sz="48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a:rPr lang="en-US" sz="4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den>
                      </m:f>
                      <m:r>
                        <m:rPr>
                          <m:nor/>
                        </m:rPr>
                        <a:rPr lang="en-US" sz="44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54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5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f>
                        <m:fPr>
                          <m:ctrlPr>
                            <a:rPr lang="en-US" sz="44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0" y="2992304"/>
                <a:ext cx="4954433" cy="136191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6184776" y="1878892"/>
                <a:ext cx="421705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4) −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6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(−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8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i="1" dirty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en-US" sz="4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4776" y="1878892"/>
                <a:ext cx="4217052" cy="124880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734746" y="2149351"/>
                <a:ext cx="429797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1) – 25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28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 (- 4) </a:t>
                </a: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746" y="2149351"/>
                <a:ext cx="4297971" cy="707886"/>
              </a:xfrm>
              <a:prstGeom prst="rect">
                <a:avLst/>
              </a:prstGeom>
              <a:blipFill rotWithShape="0">
                <a:blip r:embed="rId4"/>
                <a:stretch>
                  <a:fillRect l="-5106" t="-15517" r="-3830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77013" y="4692764"/>
                <a:ext cx="495199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) 18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(- 25)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5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(-4)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13" y="4692764"/>
                <a:ext cx="4951997" cy="707886"/>
              </a:xfrm>
              <a:prstGeom prst="rect">
                <a:avLst/>
              </a:prstGeom>
              <a:blipFill rotWithShape="0">
                <a:blip r:embed="rId5"/>
                <a:stretch>
                  <a:fillRect l="-4305" t="-15517" r="-3321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382452" y="3396620"/>
                <a:ext cx="361028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latin typeface="Arial" pitchFamily="34" charset="0"/>
                    <a:cs typeface="Arial" pitchFamily="34" charset="0"/>
                  </a:rPr>
                  <a:t>5) -75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(- 9)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4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2452" y="3396620"/>
                <a:ext cx="3610284" cy="707886"/>
              </a:xfrm>
              <a:prstGeom prst="rect">
                <a:avLst/>
              </a:prstGeom>
              <a:blipFill rotWithShape="0">
                <a:blip r:embed="rId6"/>
                <a:stretch>
                  <a:fillRect l="-6081" t="-15517" r="-4899" b="-362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361914" y="4302146"/>
                <a:ext cx="5225405" cy="12425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>
                <a:defPPr>
                  <a:defRPr lang="ru-RU"/>
                </a:defPPr>
                <a:lvl1pPr marL="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968152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93630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90445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3872609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4840763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808915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777067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45220" algn="l" defTabSz="1936305" rtl="0" eaLnBrk="1" latinLnBrk="0" hangingPunct="1">
                  <a:defRPr sz="39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6</m:t>
                      </m:r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 −</m:t>
                      </m:r>
                      <m:f>
                        <m:fPr>
                          <m:ctrlPr>
                            <a:rPr lang="en-US" sz="400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11</m:t>
                          </m:r>
                        </m:den>
                      </m:f>
                      <m:r>
                        <m:rPr>
                          <m:nor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4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en-US" sz="44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(− 8)</m:t>
                      </m:r>
                      <m:r>
                        <m:rPr>
                          <m:nor/>
                        </m:rPr>
                        <a:rPr lang="en-US" sz="4000" b="0" i="0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4800" dirty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∙</m:t>
                      </m:r>
                      <m:r>
                        <m:rPr>
                          <m:nor/>
                        </m:rPr>
                        <a:rPr lang="en-US" sz="4800" b="0" i="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(−1</m:t>
                      </m:r>
                      <m:f>
                        <m:fPr>
                          <m:ctrlPr>
                            <a:rPr lang="en-US" sz="40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  <m:r>
                        <a:rPr lang="en-US" sz="4000" b="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)</m:t>
                      </m:r>
                    </m:oMath>
                  </m:oMathPara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914" y="4302146"/>
                <a:ext cx="5225405" cy="12425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505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11864</TotalTime>
  <Words>472</Words>
  <Application>Microsoft Office PowerPoint</Application>
  <PresentationFormat>Произвольный</PresentationFormat>
  <Paragraphs>121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User</cp:lastModifiedBy>
  <cp:revision>693</cp:revision>
  <dcterms:created xsi:type="dcterms:W3CDTF">2020-04-09T07:32:19Z</dcterms:created>
  <dcterms:modified xsi:type="dcterms:W3CDTF">2021-01-21T15:49:16Z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