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461" r:id="rId3"/>
    <p:sldId id="463" r:id="rId4"/>
    <p:sldId id="464" r:id="rId5"/>
    <p:sldId id="465" r:id="rId6"/>
    <p:sldId id="458" r:id="rId7"/>
    <p:sldId id="466" r:id="rId8"/>
    <p:sldId id="449" r:id="rId9"/>
    <p:sldId id="462" r:id="rId10"/>
    <p:sldId id="365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A859"/>
    <a:srgbClr val="FF5050"/>
    <a:srgbClr val="D2F4FE"/>
    <a:srgbClr val="D3A31B"/>
    <a:srgbClr val="D8CA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255" autoAdjust="0"/>
  </p:normalViewPr>
  <p:slideViewPr>
    <p:cSldViewPr>
      <p:cViewPr varScale="1">
        <p:scale>
          <a:sx n="63" d="100"/>
          <a:sy n="63" d="100"/>
        </p:scale>
        <p:origin x="852" y="78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9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8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1216224" y="2927437"/>
            <a:ext cx="11391947" cy="2986359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: RATSIONAL SONLAR HAQIDA TUSHUNCHA. RATSIONAL SONLAR USTIDA BAJARILADIGAN AMALLAR XOSSALARI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29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2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1" y="304116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48" y="2381260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12168" y="1440210"/>
            <a:ext cx="107064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176-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954-, 955-, 956-, 957-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37" t="14983" r="12313" b="20987"/>
          <a:stretch/>
        </p:blipFill>
        <p:spPr>
          <a:xfrm>
            <a:off x="6517742" y="3635613"/>
            <a:ext cx="3168352" cy="29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0377" y="1132027"/>
                <a:ext cx="12003616" cy="2671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kasr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ko‘rinishida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yozilishi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mumkin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sonlar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ratsional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sonlar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deyiladi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bunda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i="1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–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butun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son,  </a:t>
                </a:r>
                <a:r>
                  <a:rPr lang="en-US" sz="4000" i="1" dirty="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– natural son.</a:t>
                </a:r>
                <a:endParaRPr lang="ru-RU" sz="4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77" y="1132027"/>
                <a:ext cx="12003616" cy="2671052"/>
              </a:xfrm>
              <a:prstGeom prst="rect">
                <a:avLst/>
              </a:prstGeom>
              <a:blipFill rotWithShape="0">
                <a:blip r:embed="rId2"/>
                <a:stretch>
                  <a:fillRect l="-1828" b="-8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14617" y="154518"/>
            <a:ext cx="11990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RATSIONAL SONLAR HAQIDA TUSHUNCHA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277615" y="3600450"/>
                <a:ext cx="2342308" cy="1704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7200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7200" b="1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7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den>
                    </m:f>
                  </m:oMath>
                </a14:m>
                <a:endParaRPr lang="ru-RU" sz="72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615" y="3600450"/>
                <a:ext cx="2342308" cy="1704249"/>
              </a:xfrm>
              <a:prstGeom prst="rect">
                <a:avLst/>
              </a:prstGeom>
              <a:blipFill rotWithShape="0">
                <a:blip r:embed="rId3"/>
                <a:stretch>
                  <a:fillRect l="-19792" b="-14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614617" y="4698466"/>
            <a:ext cx="3005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40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935964" y="5501034"/>
                <a:ext cx="2430474" cy="1262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-7 =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ru-RU" sz="5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64" y="5501034"/>
                <a:ext cx="2430474" cy="1262782"/>
              </a:xfrm>
              <a:prstGeom prst="rect">
                <a:avLst/>
              </a:prstGeom>
              <a:blipFill rotWithShape="0">
                <a:blip r:embed="rId4"/>
                <a:stretch>
                  <a:fillRect l="-13568"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432793" y="5569917"/>
                <a:ext cx="2509020" cy="1265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14 =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5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ru-RU" sz="5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793" y="5569917"/>
                <a:ext cx="2509020" cy="1265731"/>
              </a:xfrm>
              <a:prstGeom prst="rect">
                <a:avLst/>
              </a:prstGeom>
              <a:blipFill rotWithShape="0">
                <a:blip r:embed="rId5"/>
                <a:stretch>
                  <a:fillRect l="-12864" t="-1449" b="-14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984976" y="5435513"/>
                <a:ext cx="1834156" cy="1267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0 =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a:rPr lang="en-US" sz="5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ru-RU" sz="5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76" y="5435513"/>
                <a:ext cx="1834156" cy="1267463"/>
              </a:xfrm>
              <a:prstGeom prst="rect">
                <a:avLst/>
              </a:prstGeom>
              <a:blipFill rotWithShape="0">
                <a:blip r:embed="rId6"/>
                <a:stretch>
                  <a:fillRect l="-17940"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1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48474" y="189527"/>
            <a:ext cx="11702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MISOL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64157" y="1463907"/>
                <a:ext cx="10473829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   2) -2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;   3) -0,5;    4)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5) 4,13  </a:t>
                </a:r>
                <a:endParaRPr lang="ru-RU" sz="4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57" y="1463907"/>
                <a:ext cx="10473829" cy="1063753"/>
              </a:xfrm>
              <a:prstGeom prst="rect">
                <a:avLst/>
              </a:prstGeom>
              <a:blipFill rotWithShape="0">
                <a:blip r:embed="rId2"/>
                <a:stretch>
                  <a:fillRect l="-2327" r="-1396"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948474" y="3424598"/>
                <a:ext cx="3163045" cy="1268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1) </a:t>
                </a:r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−4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4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74" y="3424598"/>
                <a:ext cx="3163045" cy="1268489"/>
              </a:xfrm>
              <a:prstGeom prst="rect">
                <a:avLst/>
              </a:prstGeom>
              <a:blipFill rotWithShape="0">
                <a:blip r:embed="rId3"/>
                <a:stretch>
                  <a:fillRect l="-7915"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71053" y="270589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ratsional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sonmi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48474" y="4906017"/>
                <a:ext cx="3685624" cy="1284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2</a:t>
                </a:r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) </a:t>
                </a:r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−17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4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74" y="4906017"/>
                <a:ext cx="3685624" cy="1284519"/>
              </a:xfrm>
              <a:prstGeom prst="rect">
                <a:avLst/>
              </a:prstGeom>
              <a:blipFill rotWithShape="0">
                <a:blip r:embed="rId4"/>
                <a:stretch>
                  <a:fillRect l="-6788" t="-474" b="-127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38075" y="3424598"/>
                <a:ext cx="3248005" cy="1284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3) -0,5 = </a:t>
                </a:r>
                <a:r>
                  <a:rPr lang="en-US" sz="5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075" y="3424598"/>
                <a:ext cx="3248005" cy="1284519"/>
              </a:xfrm>
              <a:prstGeom prst="rect">
                <a:avLst/>
              </a:prstGeom>
              <a:blipFill rotWithShape="0">
                <a:blip r:embed="rId5"/>
                <a:stretch>
                  <a:fillRect l="-6767" b="-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20680" y="4824586"/>
                <a:ext cx="2914580" cy="1268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4)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dirty="0" smtClean="0"/>
                  <a:t> </a:t>
                </a:r>
                <a:r>
                  <a:rPr lang="en-US" sz="5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dirty="0" smtClean="0"/>
                  <a:t> </a:t>
                </a:r>
                <a:endParaRPr lang="ru-RU" sz="4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80" y="4824586"/>
                <a:ext cx="2914580" cy="1268681"/>
              </a:xfrm>
              <a:prstGeom prst="rect">
                <a:avLst/>
              </a:prstGeom>
              <a:blipFill rotWithShape="0">
                <a:blip r:embed="rId6"/>
                <a:stretch>
                  <a:fillRect l="-9623" b="-14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263452" y="3970187"/>
                <a:ext cx="3538148" cy="1272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5) 4,13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413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endParaRPr lang="ru-RU" sz="4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452" y="3970187"/>
                <a:ext cx="3538148" cy="1272656"/>
              </a:xfrm>
              <a:prstGeom prst="rect">
                <a:avLst/>
              </a:prstGeom>
              <a:blipFill rotWithShape="0">
                <a:blip r:embed="rId7"/>
                <a:stretch>
                  <a:fillRect l="-6207" b="-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79500" y="6276940"/>
            <a:ext cx="965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ratsional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son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9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4" grpId="0"/>
      <p:bldP spid="5" grpId="0"/>
      <p:bldP spid="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14617" y="1224186"/>
                <a:ext cx="12003616" cy="5441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ratsional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son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kasr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son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u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kasr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sonlarning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barcha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xossalariga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bo‘ysunadi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endParaRPr lang="en-US" sz="40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Ratsional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sonlar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yig‘indisi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ayirmasi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ko‘paytmasi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bo‘linmasi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(agar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bo‘luvchi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noldan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farqli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ham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ratsional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son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40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7" y="1224186"/>
                <a:ext cx="12003616" cy="5441041"/>
              </a:xfrm>
              <a:prstGeom prst="rect">
                <a:avLst/>
              </a:prstGeom>
              <a:blipFill rotWithShape="0">
                <a:blip r:embed="rId2"/>
                <a:stretch>
                  <a:fillRect l="-1828" b="-1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14617" y="154518"/>
            <a:ext cx="11990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RATSIONAL SONLAR </a:t>
            </a:r>
            <a:r>
              <a:rPr lang="en-US" sz="4400" b="1" dirty="0" smtClean="0">
                <a:solidFill>
                  <a:schemeClr val="bg1"/>
                </a:solidFill>
                <a:latin typeface="Arial"/>
                <a:cs typeface="Arial"/>
              </a:rPr>
              <a:t> USTIDA AMALLAR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48474" y="189527"/>
            <a:ext cx="11702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MISOLLAR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96144" y="1401181"/>
                <a:ext cx="2935419" cy="1279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1) </a:t>
                </a:r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ru-RU" sz="4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4" y="1401181"/>
                <a:ext cx="2935419" cy="1279325"/>
              </a:xfrm>
              <a:prstGeom prst="rect">
                <a:avLst/>
              </a:prstGeom>
              <a:blipFill rotWithShape="0">
                <a:blip r:embed="rId2"/>
                <a:stretch>
                  <a:fillRect l="-8299" t="-476" r="-415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19146" y="1508936"/>
                <a:ext cx="2737638" cy="127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5+6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14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146" y="1508936"/>
                <a:ext cx="2737638" cy="1279325"/>
              </a:xfrm>
              <a:prstGeom prst="rect">
                <a:avLst/>
              </a:prstGeom>
              <a:blipFill rotWithShape="0">
                <a:blip r:embed="rId3"/>
                <a:stretch>
                  <a:fillRect l="-11804" t="-478" b="-13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841220" y="1468267"/>
                <a:ext cx="2241713" cy="126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14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20" y="1468267"/>
                <a:ext cx="2241713" cy="1265731"/>
              </a:xfrm>
              <a:prstGeom prst="rect">
                <a:avLst/>
              </a:prstGeom>
              <a:blipFill rotWithShape="0">
                <a:blip r:embed="rId4"/>
                <a:stretch>
                  <a:fillRect l="-14402" t="-1449" b="-14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96143" y="3109589"/>
                <a:ext cx="2935419" cy="1269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2</a:t>
                </a:r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) </a:t>
                </a:r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ru-RU" sz="4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3" y="3109589"/>
                <a:ext cx="2935419" cy="1269194"/>
              </a:xfrm>
              <a:prstGeom prst="rect">
                <a:avLst/>
              </a:prstGeom>
              <a:blipFill rotWithShape="0">
                <a:blip r:embed="rId5"/>
                <a:stretch>
                  <a:fillRect l="-8299" b="-4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990922" y="3109589"/>
                <a:ext cx="2737638" cy="127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5 − 28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35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22" y="3109589"/>
                <a:ext cx="2737638" cy="1279325"/>
              </a:xfrm>
              <a:prstGeom prst="rect">
                <a:avLst/>
              </a:prstGeom>
              <a:blipFill rotWithShape="0">
                <a:blip r:embed="rId6"/>
                <a:stretch>
                  <a:fillRect l="-12027" t="-476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841220" y="3096394"/>
                <a:ext cx="2241713" cy="1270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5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35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20" y="3096394"/>
                <a:ext cx="2241713" cy="1270925"/>
              </a:xfrm>
              <a:prstGeom prst="rect">
                <a:avLst/>
              </a:prstGeom>
              <a:blipFill rotWithShape="0">
                <a:blip r:embed="rId7"/>
                <a:stretch>
                  <a:fillRect l="-14402"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96144" y="4715308"/>
                <a:ext cx="2727029" cy="1284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3</a:t>
                </a:r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) </a:t>
                </a:r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ru-RU" sz="4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4" y="4715308"/>
                <a:ext cx="2727029" cy="1284519"/>
              </a:xfrm>
              <a:prstGeom prst="rect">
                <a:avLst/>
              </a:prstGeom>
              <a:blipFill rotWithShape="0">
                <a:blip r:embed="rId8"/>
                <a:stretch>
                  <a:fillRect l="-8929" t="-476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223173" y="4739302"/>
                <a:ext cx="3537667" cy="1284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5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5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 3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173" y="4739302"/>
                <a:ext cx="3537667" cy="1284519"/>
              </a:xfrm>
              <a:prstGeom prst="rect">
                <a:avLst/>
              </a:prstGeom>
              <a:blipFill rotWithShape="0">
                <a:blip r:embed="rId9"/>
                <a:stretch>
                  <a:fillRect l="-9310" t="-1422" b="-11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841220" y="4697047"/>
                <a:ext cx="2241713" cy="1269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5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20" y="4697047"/>
                <a:ext cx="2241713" cy="1269194"/>
              </a:xfrm>
              <a:prstGeom prst="rect">
                <a:avLst/>
              </a:prstGeom>
              <a:blipFill rotWithShape="0">
                <a:blip r:embed="rId10"/>
                <a:stretch>
                  <a:fillRect l="-14402" t="-1442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V="1">
            <a:off x="1531412" y="1391901"/>
            <a:ext cx="560934" cy="1909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684763" y="1397796"/>
            <a:ext cx="522426" cy="20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31412" y="1121150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48442" y="1131094"/>
            <a:ext cx="59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1233054" y="3085300"/>
            <a:ext cx="560934" cy="1909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186708" y="3109589"/>
            <a:ext cx="498055" cy="2281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33054" y="2814549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0084" y="2824493"/>
            <a:ext cx="59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422148" y="4975777"/>
            <a:ext cx="560934" cy="1909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572078" y="5662694"/>
            <a:ext cx="522426" cy="20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77177" y="4417352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9147" y="5934139"/>
            <a:ext cx="59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648272" y="5616674"/>
            <a:ext cx="487184" cy="2549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583734" y="4929722"/>
            <a:ext cx="522426" cy="20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57433" y="5802666"/>
            <a:ext cx="3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3484" y="4530064"/>
            <a:ext cx="59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6" grpId="0"/>
      <p:bldP spid="29" grpId="0"/>
      <p:bldP spid="30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557916" y="1298503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a, b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 –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ixtiyoriy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ratsional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bo‘lsin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5901" y="1863112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xossa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4028" y="2448322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b + a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131" y="288082"/>
            <a:ext cx="11513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AMALLAR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XOSSALARI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6704" y="244832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(b + c) = (a + b) + c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901" y="3278229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xossa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0520" y="3392275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+ 0 =  a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6833" y="4462929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3-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xossa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80520" y="4464546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(-a) =  0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6039" y="5362746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xossa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44216" y="5966017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b </a:t>
            </a:r>
            <a:r>
              <a:rPr lang="en-US" sz="48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04656" y="588958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 </a:t>
            </a:r>
            <a:r>
              <a:rPr lang="en-US" sz="48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= (a </a:t>
            </a:r>
            <a:r>
              <a:rPr lang="en-US" sz="48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48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7" grpId="0"/>
      <p:bldP spid="6" grpId="0"/>
      <p:bldP spid="8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131" y="288082"/>
            <a:ext cx="11513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AMALLAR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XOSSALARI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636" y="1368202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xossa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98800" y="1368202"/>
            <a:ext cx="6030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1</a:t>
            </a:r>
            <a:r>
              <a:rPr lang="en-US" sz="48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∙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a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144" y="2427417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xossa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80520" y="2304306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=  0 </a:t>
            </a:r>
            <a:r>
              <a:rPr lang="en-US" sz="48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0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628" y="3672508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7-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xossa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845074" y="3154383"/>
                <a:ext cx="6872758" cy="1531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48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∙</a:t>
                </a:r>
                <a:r>
                  <a:rPr lang="en-US" sz="4800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800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800" b="1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4800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a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800" b="1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4800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074" y="3154383"/>
                <a:ext cx="6872758" cy="1531958"/>
              </a:xfrm>
              <a:prstGeom prst="rect">
                <a:avLst/>
              </a:prstGeom>
              <a:blipFill rotWithShape="0">
                <a:blip r:embed="rId2"/>
                <a:stretch>
                  <a:fillRect l="-2041"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491628" y="4778408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8-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xossa</a:t>
            </a:r>
            <a:endParaRPr lang="ru-RU" sz="4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45074" y="4727502"/>
            <a:ext cx="682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+b)</a:t>
            </a:r>
            <a:r>
              <a:rPr lang="en-US" sz="48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 a </a:t>
            </a:r>
            <a:r>
              <a:rPr lang="en-US" sz="4800" b="1" i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 c + b</a:t>
            </a:r>
            <a:r>
              <a:rPr lang="en-US" sz="4800" b="1" i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∙ </a:t>
            </a:r>
            <a:r>
              <a:rPr lang="en-US" sz="4800" b="1" i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1628" y="5826766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9-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xossa</a:t>
            </a:r>
            <a:endParaRPr lang="ru-RU" sz="4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20480" y="5793552"/>
            <a:ext cx="682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0 ,   a =0, </a:t>
            </a:r>
            <a:r>
              <a:rPr lang="en-US" sz="4400" b="1" i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b =0</a:t>
            </a:r>
            <a:endParaRPr lang="ru-RU" sz="4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9528" y="1197608"/>
                <a:ext cx="12422072" cy="2764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Sonlarni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ko‘rinishida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yozing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bunda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k –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butun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son, n – natural son:</a:t>
                </a:r>
              </a:p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   5;  1;  0;  -1;  -2,19;   3,21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;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44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 smtClean="0"/>
                  <a:t> ;  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8" y="1197608"/>
                <a:ext cx="12422072" cy="2764026"/>
              </a:xfrm>
              <a:prstGeom prst="rect">
                <a:avLst/>
              </a:prstGeom>
              <a:blipFill rotWithShape="0">
                <a:blip r:embed="rId2"/>
                <a:stretch>
                  <a:fillRect l="-1717" b="-4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941-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32101" y="4600684"/>
                <a:ext cx="2073003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1) 5 =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01" y="4600684"/>
                <a:ext cx="2073003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2647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80992" y="4455314"/>
                <a:ext cx="1771639" cy="1135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2) 1=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992" y="4455314"/>
                <a:ext cx="1771639" cy="1135311"/>
              </a:xfrm>
              <a:prstGeom prst="rect">
                <a:avLst/>
              </a:prstGeom>
              <a:blipFill rotWithShape="0">
                <a:blip r:embed="rId4"/>
                <a:stretch>
                  <a:fillRect l="-12027" b="-5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142272" y="4453775"/>
                <a:ext cx="1914307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3)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272" y="4453775"/>
                <a:ext cx="1914307" cy="1136850"/>
              </a:xfrm>
              <a:prstGeom prst="rect">
                <a:avLst/>
              </a:prstGeom>
              <a:blipFill rotWithShape="0">
                <a:blip r:embed="rId5"/>
                <a:stretch>
                  <a:fillRect l="-11465" b="-5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696222" y="4536554"/>
                <a:ext cx="3701654" cy="1054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4) -2,19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−219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4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222" y="4536554"/>
                <a:ext cx="3701654" cy="1054071"/>
              </a:xfrm>
              <a:prstGeom prst="rect">
                <a:avLst/>
              </a:prstGeom>
              <a:blipFill rotWithShape="0">
                <a:blip r:embed="rId6"/>
                <a:stretch>
                  <a:fillRect l="-5931" b="-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91146" y="5775187"/>
                <a:ext cx="3227165" cy="1054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5) 3,21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321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46" y="5775187"/>
                <a:ext cx="3227165" cy="1054071"/>
              </a:xfrm>
              <a:prstGeom prst="rect">
                <a:avLst/>
              </a:prstGeom>
              <a:blipFill rotWithShape="0">
                <a:blip r:embed="rId7"/>
                <a:stretch>
                  <a:fillRect l="-6805" b="-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466812" y="5688682"/>
                <a:ext cx="2880917" cy="1137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4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812" y="5688682"/>
                <a:ext cx="2880917" cy="1137940"/>
              </a:xfrm>
              <a:prstGeom prst="rect">
                <a:avLst/>
              </a:prstGeom>
              <a:blipFill rotWithShape="0">
                <a:blip r:embed="rId8"/>
                <a:stretch>
                  <a:fillRect l="-7627" t="-1070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402448" y="3895151"/>
            <a:ext cx="2426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8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1416" y="1117698"/>
                <a:ext cx="12422072" cy="160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Amallarni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bajaring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natijani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ko‘rinishida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 smtClean="0">
                    <a:latin typeface="Arial" pitchFamily="34" charset="0"/>
                    <a:cs typeface="Arial" pitchFamily="34" charset="0"/>
                  </a:rPr>
                  <a:t>yozing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(k –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butun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son, n – natural </a:t>
                </a:r>
                <a:r>
                  <a:rPr lang="en-US" sz="4000" dirty="0" smtClean="0">
                    <a:latin typeface="Arial" pitchFamily="34" charset="0"/>
                    <a:cs typeface="Arial" pitchFamily="34" charset="0"/>
                  </a:rPr>
                  <a:t>son):</a:t>
                </a:r>
                <a:endParaRPr lang="ru-RU" sz="4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16" y="1117698"/>
                <a:ext cx="12422072" cy="1606337"/>
              </a:xfrm>
              <a:prstGeom prst="rect">
                <a:avLst/>
              </a:prstGeom>
              <a:blipFill rotWithShape="0">
                <a:blip r:embed="rId2"/>
                <a:stretch>
                  <a:fillRect l="-1717" b="-14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942-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37512" y="2724035"/>
                <a:ext cx="3122137" cy="1259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1)−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2" y="2724035"/>
                <a:ext cx="3122137" cy="12590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62376" y="5559255"/>
                <a:ext cx="3672408" cy="1283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sz="4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(−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8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76" y="5559255"/>
                <a:ext cx="3672408" cy="12833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14617" y="4158926"/>
                <a:ext cx="384547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−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7" y="4158926"/>
                <a:ext cx="3845476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608712" y="2724035"/>
                <a:ext cx="423045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4) 2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+(−3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712" y="2724035"/>
                <a:ext cx="4230453" cy="1248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464696" y="5559255"/>
                <a:ext cx="4505589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6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−2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en-US" sz="4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(−1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8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96" y="5559255"/>
                <a:ext cx="4505589" cy="12488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585817" y="4158926"/>
                <a:ext cx="360355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8152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93630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0445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872609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840763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808915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777067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45220" algn="l" defTabSz="1936305" rtl="0" eaLnBrk="1" latinLnBrk="0" hangingPunct="1"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5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817" y="4158926"/>
                <a:ext cx="3603551" cy="124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трелка углом вверх 18"/>
          <p:cNvSpPr/>
          <p:nvPr/>
        </p:nvSpPr>
        <p:spPr>
          <a:xfrm>
            <a:off x="226002" y="281984"/>
            <a:ext cx="360040" cy="288032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11379</TotalTime>
  <Words>330</Words>
  <Application>Microsoft Office PowerPoint</Application>
  <PresentationFormat>Произвольный</PresentationFormat>
  <Paragraphs>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Учетная запись Майкрософт</cp:lastModifiedBy>
  <cp:revision>663</cp:revision>
  <dcterms:created xsi:type="dcterms:W3CDTF">2020-04-09T07:32:19Z</dcterms:created>
  <dcterms:modified xsi:type="dcterms:W3CDTF">2021-01-21T04:12:18Z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