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456" r:id="rId3"/>
    <p:sldId id="458" r:id="rId4"/>
    <p:sldId id="457" r:id="rId5"/>
    <p:sldId id="459" r:id="rId6"/>
    <p:sldId id="460" r:id="rId7"/>
    <p:sldId id="461" r:id="rId8"/>
    <p:sldId id="463" r:id="rId9"/>
    <p:sldId id="446" r:id="rId10"/>
    <p:sldId id="449" r:id="rId11"/>
    <p:sldId id="365" r:id="rId12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292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24" userDrawn="1">
          <p15:clr>
            <a:srgbClr val="A4A3A4"/>
          </p15:clr>
        </p15:guide>
        <p15:guide id="5" pos="2328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00A859"/>
    <a:srgbClr val="D2F4FE"/>
    <a:srgbClr val="D3A31B"/>
    <a:srgbClr val="D8CA16"/>
    <a:srgbClr val="FF00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255" autoAdjust="0"/>
  </p:normalViewPr>
  <p:slideViewPr>
    <p:cSldViewPr>
      <p:cViewPr varScale="1">
        <p:scale>
          <a:sx n="34" d="100"/>
          <a:sy n="34" d="100"/>
        </p:scale>
        <p:origin x="84" y="552"/>
      </p:cViewPr>
      <p:guideLst>
        <p:guide orient="horz" pos="2880"/>
        <p:guide pos="2292"/>
        <p:guide orient="horz" pos="6391"/>
        <p:guide pos="4724"/>
        <p:guide pos="2328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7"/>
            <a:ext cx="8834039" cy="767582"/>
          </a:xfrm>
        </p:spPr>
        <p:txBody>
          <a:bodyPr lIns="0" tIns="0" rIns="0" bIns="0"/>
          <a:lstStyle>
            <a:lvl1pPr>
              <a:defRPr sz="4988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17" name="bg object 17"/>
          <p:cNvSpPr/>
          <p:nvPr/>
        </p:nvSpPr>
        <p:spPr>
          <a:xfrm>
            <a:off x="148422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4" y="1599501"/>
            <a:ext cx="4050550" cy="473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7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2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9"/>
            <a:ext cx="12788912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8"/>
            <a:ext cx="7001819" cy="1208977"/>
          </a:xfrm>
          <a:prstGeom prst="rect">
            <a:avLst/>
          </a:prstGeom>
        </p:spPr>
        <p:txBody>
          <a:bodyPr vert="horz" wrap="square" lIns="0" tIns="32822" rIns="0" bIns="0" rtlCol="0">
            <a:spAutoFit/>
          </a:bodyPr>
          <a:lstStyle/>
          <a:p>
            <a:pPr marL="28542" algn="ctr">
              <a:spcBef>
                <a:spcPts val="257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1056063" y="2939143"/>
            <a:ext cx="9247550" cy="2247695"/>
          </a:xfrm>
          <a:prstGeom prst="rect">
            <a:avLst/>
          </a:prstGeom>
        </p:spPr>
        <p:txBody>
          <a:bodyPr vert="horz" wrap="square" lIns="0" tIns="31397" rIns="0" bIns="0" rtlCol="0">
            <a:spAutoFit/>
          </a:bodyPr>
          <a:lstStyle/>
          <a:p>
            <a:pPr marL="41385" algn="ctr">
              <a:spcBef>
                <a:spcPts val="246"/>
              </a:spcBef>
            </a:pPr>
            <a:r>
              <a:rPr lang="en-US" sz="7200" b="1" dirty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7200" b="1" dirty="0" smtClean="0">
                <a:solidFill>
                  <a:srgbClr val="002060"/>
                </a:solidFill>
                <a:latin typeface="Arial"/>
                <a:cs typeface="Arial"/>
              </a:rPr>
              <a:t>: SONLARNI KO‘PAYTIRISH</a:t>
            </a:r>
            <a:endParaRPr lang="en-US" sz="8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429" y="4747790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2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3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314611" y="304116"/>
            <a:ext cx="3133399" cy="1007328"/>
          </a:xfrm>
          <a:prstGeom prst="rect">
            <a:avLst/>
          </a:prstGeom>
        </p:spPr>
        <p:txBody>
          <a:bodyPr vert="horz" wrap="square" lIns="0" tIns="27115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6368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70" b="1" spc="-12" dirty="0">
                <a:solidFill>
                  <a:schemeClr val="bg1"/>
                </a:solidFill>
                <a:latin typeface="Arial"/>
                <a:cs typeface="Arial"/>
              </a:rPr>
              <a:t>6- </a:t>
            </a:r>
            <a:r>
              <a:rPr sz="4670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67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45048" y="2381260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  <p:sp>
        <p:nvSpPr>
          <p:cNvPr id="12" name="object 11"/>
          <p:cNvSpPr/>
          <p:nvPr/>
        </p:nvSpPr>
        <p:spPr>
          <a:xfrm>
            <a:off x="10289233" y="3058111"/>
            <a:ext cx="2408793" cy="22455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19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597714" y="1285321"/>
            <a:ext cx="12422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Ko‘paytmani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toping: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900-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1750" y="2293013"/>
            <a:ext cx="46937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1) -8 ∙ 11 ∙ (-25)   </a:t>
            </a:r>
            <a:endParaRPr lang="ru-RU" sz="4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63615" y="3362260"/>
            <a:ext cx="407675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15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12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(-6) </a:t>
            </a:r>
            <a:endParaRPr lang="ru-RU"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84176" y="4522855"/>
            <a:ext cx="395012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-3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(-12)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7 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346036" y="2293013"/>
            <a:ext cx="365978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-48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∙ 11 ∙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4 </a:t>
            </a:r>
            <a:endParaRPr lang="ru-RU" sz="4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318577" y="3427364"/>
            <a:ext cx="451277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5) -57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(-3)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∙ (-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2) </a:t>
            </a:r>
            <a:endParaRPr lang="ru-RU" sz="4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346036" y="4561715"/>
            <a:ext cx="47850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6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-11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(-12)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(-5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) </a:t>
            </a:r>
            <a:endParaRPr lang="ru-RU" sz="4400" dirty="0"/>
          </a:p>
        </p:txBody>
      </p:sp>
      <p:sp>
        <p:nvSpPr>
          <p:cNvPr id="12" name="Стрелка углом вверх 11"/>
          <p:cNvSpPr/>
          <p:nvPr/>
        </p:nvSpPr>
        <p:spPr>
          <a:xfrm>
            <a:off x="156512" y="154518"/>
            <a:ext cx="278672" cy="216024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3" name="Стрелка углом вверх 12"/>
          <p:cNvSpPr/>
          <p:nvPr/>
        </p:nvSpPr>
        <p:spPr>
          <a:xfrm rot="2201907">
            <a:off x="178653" y="129909"/>
            <a:ext cx="290956" cy="170602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11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12168" y="1440210"/>
            <a:ext cx="10706422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Darslikning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167-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en-US" sz="4800" b="1" dirty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910-, 911-, 915-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endParaRPr lang="en-US" sz="4800" b="1" dirty="0">
              <a:solidFill>
                <a:schemeClr val="tx1"/>
              </a:solidFill>
            </a:endParaRPr>
          </a:p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yeching</a:t>
            </a:r>
            <a:r>
              <a:rPr lang="ru-RU" sz="4800" b="1" dirty="0">
                <a:solidFill>
                  <a:schemeClr val="tx1"/>
                </a:solidFill>
              </a:rPr>
              <a:t>.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53375" t="13983" r="4438" b="36994"/>
          <a:stretch/>
        </p:blipFill>
        <p:spPr>
          <a:xfrm>
            <a:off x="3880520" y="3960490"/>
            <a:ext cx="4320480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YODDA TUTING!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875" t="46998" r="53749" b="18985"/>
          <a:stretch/>
        </p:blipFill>
        <p:spPr>
          <a:xfrm>
            <a:off x="856184" y="1800250"/>
            <a:ext cx="7352056" cy="46290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75991" t="63031" r="15009" b="13958"/>
          <a:stretch/>
        </p:blipFill>
        <p:spPr>
          <a:xfrm>
            <a:off x="8705056" y="2448322"/>
            <a:ext cx="2053793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3748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360131" y="1410377"/>
            <a:ext cx="124220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1-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qoida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xil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ishorali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ikkita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ko‘paytirish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ularning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modullari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ko‘paytiriladi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ko‘paytma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oldiga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“+”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ishorasi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qo‘yiladi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37148" y="3774231"/>
            <a:ext cx="43272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1)  12 ∙ 11 = 132 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SONLARNI KO‘PAYTIRISH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7148" y="4707651"/>
            <a:ext cx="62117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2)  -8 ∙ (- 9) = 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│</a:t>
            </a:r>
            <a:r>
              <a:rPr lang="ru-RU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8│∙│</a:t>
            </a:r>
            <a:r>
              <a:rPr lang="ru-RU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│= 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23292" y="4736197"/>
            <a:ext cx="25578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8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∙ 9 = 72 </a:t>
            </a:r>
            <a:endParaRPr lang="ru-RU" sz="4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93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4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360131" y="1410377"/>
            <a:ext cx="124220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qoida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xil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ishorali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ikkita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ko‘paytirish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ularning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modullari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ko‘paytiriladi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ko‘paytma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oldiga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“-”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ishorasi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qo‘yiladi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080544" y="3774231"/>
            <a:ext cx="71924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1) 15 ∙ (-4) = -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│15│∙│-4│ = 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SONLARNI KO‘PAYTIRISH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80544" y="4908788"/>
            <a:ext cx="59210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2) -7 ∙  11 = -│-7│∙│11│= 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94094" y="4922953"/>
            <a:ext cx="14265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-77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356425" y="3755945"/>
            <a:ext cx="10642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-60</a:t>
            </a:r>
            <a:endParaRPr lang="ru-RU" sz="4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320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4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360131" y="1410377"/>
            <a:ext cx="124220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1. Agar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ko‘paytuvchilardan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0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u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holda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ko‘paytma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0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974993" y="3158678"/>
            <a:ext cx="7192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n ∙ 0 = 0;             0 </a:t>
            </a:r>
            <a:r>
              <a:rPr lang="en-US" sz="4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∙ </a:t>
            </a:r>
            <a:r>
              <a:rPr lang="en-US" sz="4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n </a:t>
            </a:r>
            <a:r>
              <a:rPr lang="en-US" sz="4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= 0</a:t>
            </a:r>
            <a:r>
              <a:rPr lang="en-US" sz="4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4800" b="1" dirty="0">
              <a:solidFill>
                <a:schemeClr val="accent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QUYIDAGI TASDIQLAR O‘RINLI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4617" y="4325187"/>
            <a:ext cx="59210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34715" y="4338309"/>
            <a:ext cx="36379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12 ∙ 0 = 0 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348483" y="4338309"/>
            <a:ext cx="36379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0 ∙ (+8) = 0 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16907" y="5413260"/>
            <a:ext cx="36379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-</a:t>
            </a:r>
            <a:r>
              <a:rPr lang="en-US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23 ∙ 0 = 0 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040760" y="5426382"/>
            <a:ext cx="36379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en-US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∙ (-9) = 0  </a:t>
            </a:r>
            <a:endParaRPr lang="ru-RU" sz="4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086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4" grpId="0"/>
      <p:bldP spid="6" grpId="0"/>
      <p:bldP spid="7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246817" y="1209404"/>
            <a:ext cx="124220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Agar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ko‘paytuvchilardan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(-1)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u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holda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ko‘paytma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ikkinchi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ko‘paytuvchining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qarama-qarshisiga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740943" y="3235106"/>
            <a:ext cx="9245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n ∙ (-1) = -n;      (-1) </a:t>
            </a:r>
            <a:r>
              <a:rPr lang="en-US" sz="4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∙ </a:t>
            </a:r>
            <a:r>
              <a:rPr lang="en-US" sz="4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n </a:t>
            </a:r>
            <a:r>
              <a:rPr lang="en-US" sz="4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4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-n  </a:t>
            </a:r>
            <a:endParaRPr lang="ru-RU" sz="4800" b="1" dirty="0">
              <a:solidFill>
                <a:schemeClr val="accent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QUYIDAGI TASDIQLAR O‘RINLI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8388" y="4205237"/>
            <a:ext cx="59210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30544" y="4205237"/>
            <a:ext cx="466628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12 ∙ (-1) = -12 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4617" y="5392855"/>
            <a:ext cx="497192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(- 1) ∙ (-23) = 23  </a:t>
            </a:r>
            <a:endParaRPr lang="ru-RU" sz="4400" b="1" dirty="0">
              <a:solidFill>
                <a:schemeClr val="tx2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57980" y="5392854"/>
            <a:ext cx="36379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-9 ∙ (-1) = 9  </a:t>
            </a:r>
            <a:endParaRPr lang="ru-RU" sz="4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016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4" grpId="0"/>
      <p:bldP spid="6" grpId="0"/>
      <p:bldP spid="7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246817" y="1209404"/>
            <a:ext cx="124220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Agar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manfiy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ishorali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ko‘paytuvchilar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juft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u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holda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ko‘paytmaning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ishorasi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musbat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QUYIDAGI TASDIQLAR O‘RINLI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9187" y="4166448"/>
            <a:ext cx="59210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99694" y="4177249"/>
            <a:ext cx="742601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 ∙ (-1) ∙(-3) ∙ (-4) =  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69460" y="5980834"/>
            <a:ext cx="497192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(- 4) ∙ (-3) </a:t>
            </a:r>
            <a:r>
              <a:rPr lang="en-US" sz="4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∙ </a:t>
            </a:r>
            <a:r>
              <a:rPr lang="en-US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(-5) = </a:t>
            </a:r>
            <a:endParaRPr lang="ru-RU" sz="4400" b="1" dirty="0">
              <a:solidFill>
                <a:schemeClr val="tx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2570" y="2644144"/>
            <a:ext cx="124220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Agar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manfiy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ishorali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ko‘paytuvchilar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toq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u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holda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ko‘paytmaning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ishorasi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manfiy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471145" y="4188050"/>
            <a:ext cx="117090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24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192888" y="5925797"/>
            <a:ext cx="139773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60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2" name="Левая фигурная скобка 1"/>
          <p:cNvSpPr/>
          <p:nvPr/>
        </p:nvSpPr>
        <p:spPr>
          <a:xfrm rot="16200000">
            <a:off x="5621606" y="3079348"/>
            <a:ext cx="655111" cy="4175246"/>
          </a:xfrm>
          <a:prstGeom prst="leftBrace">
            <a:avLst>
              <a:gd name="adj1" fmla="val 55457"/>
              <a:gd name="adj2" fmla="val 47947"/>
            </a:avLst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255423" y="5156356"/>
            <a:ext cx="220955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4 ta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182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6" grpId="0"/>
      <p:bldP spid="7" grpId="0"/>
      <p:bldP spid="10" grpId="0"/>
      <p:bldP spid="9" grpId="0"/>
      <p:bldP spid="12" grpId="0"/>
      <p:bldP spid="15" grpId="0"/>
      <p:bldP spid="2" grpId="0" animBg="1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370792" y="1254894"/>
            <a:ext cx="124220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birinchi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darajasi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o‘ziga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QUYIDAGI TASDIQLAR O‘RINLI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0995" y="3888482"/>
            <a:ext cx="31286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76854" y="3907508"/>
            <a:ext cx="20650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0</a:t>
            </a:r>
            <a:r>
              <a:rPr lang="en-US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¹</a:t>
            </a:r>
            <a:r>
              <a:rPr lang="en-US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= 0</a:t>
            </a:r>
            <a:endParaRPr lang="ru-RU" sz="4400" b="1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97237" y="5018596"/>
            <a:ext cx="33674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(- 4)</a:t>
            </a:r>
            <a:r>
              <a:rPr lang="en-US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¹</a:t>
            </a:r>
            <a:r>
              <a:rPr lang="en-US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= - 4 </a:t>
            </a:r>
            <a:endParaRPr lang="ru-RU" sz="4400" b="1" dirty="0">
              <a:solidFill>
                <a:schemeClr val="tx2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57852" y="3953675"/>
            <a:ext cx="33993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(-1)</a:t>
            </a:r>
            <a:r>
              <a:rPr lang="en-US" sz="4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¹</a:t>
            </a:r>
            <a:r>
              <a:rPr lang="en-US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= -1</a:t>
            </a:r>
            <a:endParaRPr lang="ru-RU" sz="4400" b="1" dirty="0">
              <a:solidFill>
                <a:schemeClr val="tx2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457852" y="5110929"/>
            <a:ext cx="32475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(1,6)</a:t>
            </a:r>
            <a:r>
              <a:rPr lang="en-US" sz="4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¹ = 1,6</a:t>
            </a:r>
            <a:endParaRPr lang="ru-RU" sz="4800" b="1" dirty="0">
              <a:solidFill>
                <a:schemeClr val="tx2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83200" y="2502448"/>
            <a:ext cx="31581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n¹ = n</a:t>
            </a:r>
            <a:endParaRPr lang="ru-RU" sz="54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033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6" grpId="0"/>
      <p:bldP spid="7" grpId="0"/>
      <p:bldP spid="10" grpId="0"/>
      <p:bldP spid="12" grpId="0"/>
      <p:bldP spid="15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614617" y="1368202"/>
            <a:ext cx="42627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Jadvalni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to‘ldiring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899-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0189" t="44998" r="10062" b="32992"/>
          <a:stretch/>
        </p:blipFill>
        <p:spPr>
          <a:xfrm>
            <a:off x="352128" y="2304306"/>
            <a:ext cx="12032516" cy="25202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90000" y="3975730"/>
            <a:ext cx="93610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-40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78328" y="3975729"/>
            <a:ext cx="93610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-48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51416" y="3975729"/>
            <a:ext cx="93610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108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39744" y="3975729"/>
            <a:ext cx="93610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-81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28072" y="3975728"/>
            <a:ext cx="936104" cy="63094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401160" y="3975727"/>
            <a:ext cx="93610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152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383608" y="3975579"/>
            <a:ext cx="93610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-91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392902" y="3975579"/>
            <a:ext cx="93610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360264" y="3975579"/>
            <a:ext cx="93610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-1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548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  <p:bldP spid="15" grpId="0" animBg="1"/>
      <p:bldP spid="16" grpId="0" animBg="1"/>
      <p:bldP spid="18" grpId="0" animBg="1"/>
      <p:bldP spid="1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11156</TotalTime>
  <Words>492</Words>
  <Application>Microsoft Office PowerPoint</Application>
  <PresentationFormat>Произвольный</PresentationFormat>
  <Paragraphs>71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Sharipova Durdona</dc:creator>
  <cp:lastModifiedBy>User</cp:lastModifiedBy>
  <cp:revision>647</cp:revision>
  <dcterms:created xsi:type="dcterms:W3CDTF">2020-04-09T07:32:19Z</dcterms:created>
  <dcterms:modified xsi:type="dcterms:W3CDTF">2021-01-19T15:46:55Z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