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451" r:id="rId3"/>
    <p:sldId id="440" r:id="rId4"/>
    <p:sldId id="445" r:id="rId5"/>
    <p:sldId id="435" r:id="rId6"/>
    <p:sldId id="446" r:id="rId7"/>
    <p:sldId id="447" r:id="rId8"/>
    <p:sldId id="448" r:id="rId9"/>
    <p:sldId id="449" r:id="rId10"/>
    <p:sldId id="450" r:id="rId11"/>
    <p:sldId id="365" r:id="rId12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292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24" userDrawn="1">
          <p15:clr>
            <a:srgbClr val="A4A3A4"/>
          </p15:clr>
        </p15:guide>
        <p15:guide id="5" pos="2328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00A859"/>
    <a:srgbClr val="D2F4FE"/>
    <a:srgbClr val="D3A31B"/>
    <a:srgbClr val="D8CA16"/>
    <a:srgbClr val="FF00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255" autoAdjust="0"/>
  </p:normalViewPr>
  <p:slideViewPr>
    <p:cSldViewPr>
      <p:cViewPr varScale="1">
        <p:scale>
          <a:sx n="63" d="100"/>
          <a:sy n="63" d="100"/>
        </p:scale>
        <p:origin x="852" y="78"/>
      </p:cViewPr>
      <p:guideLst>
        <p:guide orient="horz" pos="2880"/>
        <p:guide pos="2292"/>
        <p:guide orient="horz" pos="6391"/>
        <p:guide pos="4724"/>
        <p:guide pos="2328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7"/>
            <a:ext cx="8834039" cy="767582"/>
          </a:xfrm>
        </p:spPr>
        <p:txBody>
          <a:bodyPr lIns="0" tIns="0" rIns="0" bIns="0"/>
          <a:lstStyle>
            <a:lvl1pPr>
              <a:defRPr sz="4988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17" name="bg object 17"/>
          <p:cNvSpPr/>
          <p:nvPr/>
        </p:nvSpPr>
        <p:spPr>
          <a:xfrm>
            <a:off x="148422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4" y="1599501"/>
            <a:ext cx="4050550" cy="473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7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2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688" y="0"/>
            <a:ext cx="12788912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34821" y="535879"/>
            <a:ext cx="7001819" cy="1208977"/>
          </a:xfrm>
          <a:prstGeom prst="rect">
            <a:avLst/>
          </a:prstGeom>
        </p:spPr>
        <p:txBody>
          <a:bodyPr vert="horz" wrap="square" lIns="0" tIns="32822" rIns="0" bIns="0" rtlCol="0">
            <a:spAutoFit/>
          </a:bodyPr>
          <a:lstStyle/>
          <a:p>
            <a:pPr marL="28542" algn="ctr">
              <a:spcBef>
                <a:spcPts val="257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545357" y="2359342"/>
            <a:ext cx="11231263" cy="2247695"/>
          </a:xfrm>
          <a:prstGeom prst="rect">
            <a:avLst/>
          </a:prstGeom>
        </p:spPr>
        <p:txBody>
          <a:bodyPr vert="horz" wrap="square" lIns="0" tIns="31397" rIns="0" bIns="0" rtlCol="0">
            <a:spAutoFit/>
          </a:bodyPr>
          <a:lstStyle/>
          <a:p>
            <a:pPr marL="41385" algn="ctr">
              <a:spcBef>
                <a:spcPts val="246"/>
              </a:spcBef>
            </a:pPr>
            <a:r>
              <a:rPr lang="en-US" sz="7200" b="1" dirty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7200" b="1" dirty="0" smtClean="0">
                <a:solidFill>
                  <a:srgbClr val="002060"/>
                </a:solidFill>
                <a:latin typeface="Arial"/>
                <a:cs typeface="Arial"/>
              </a:rPr>
              <a:t>: MASALALAR YECHISH</a:t>
            </a:r>
            <a:endParaRPr lang="en-US" sz="8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7095" y="4341276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grpSp>
        <p:nvGrpSpPr>
          <p:cNvPr id="7" name="object 7"/>
          <p:cNvGrpSpPr/>
          <p:nvPr/>
        </p:nvGrpSpPr>
        <p:grpSpPr>
          <a:xfrm>
            <a:off x="1018036" y="567641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3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230082" y="547350"/>
            <a:ext cx="3133399" cy="1007328"/>
          </a:xfrm>
          <a:prstGeom prst="rect">
            <a:avLst/>
          </a:prstGeom>
        </p:spPr>
        <p:txBody>
          <a:bodyPr vert="horz" wrap="square" lIns="0" tIns="27115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6368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70" b="1" spc="-12" dirty="0">
                <a:solidFill>
                  <a:schemeClr val="bg1"/>
                </a:solidFill>
                <a:latin typeface="Arial"/>
                <a:cs typeface="Arial"/>
              </a:rPr>
              <a:t>6- </a:t>
            </a:r>
            <a:r>
              <a:rPr sz="4670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67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87094" y="2323839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  <p:sp>
        <p:nvSpPr>
          <p:cNvPr id="12" name="object 11"/>
          <p:cNvSpPr/>
          <p:nvPr/>
        </p:nvSpPr>
        <p:spPr>
          <a:xfrm>
            <a:off x="10069331" y="3781399"/>
            <a:ext cx="2408793" cy="22455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19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387895" y="139515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3366" y="1440832"/>
            <a:ext cx="418415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(- 45) + (- 55)</a:t>
            </a:r>
            <a:endParaRPr lang="ru-RU" sz="4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43376" y="2491622"/>
            <a:ext cx="449834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(- 54)  + (- 16) </a:t>
            </a:r>
            <a:endParaRPr lang="ru-RU"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03366" y="3472145"/>
            <a:ext cx="342254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 51 + (-11)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43376" y="4501545"/>
            <a:ext cx="346441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72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+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(- 22)</a:t>
            </a:r>
            <a:endParaRPr lang="ru-RU" sz="4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43376" y="5412778"/>
            <a:ext cx="578716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5) (- 35) + (- 45 + 10)=</a:t>
            </a:r>
            <a:endParaRPr lang="ru-RU" sz="4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555502" y="1409257"/>
            <a:ext cx="290175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- 45 – 55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457258" y="1409256"/>
            <a:ext cx="195919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= - 100</a:t>
            </a:r>
            <a:endParaRPr lang="ru-RU" sz="4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968752" y="5328642"/>
            <a:ext cx="257153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- 35 – 35</a:t>
            </a:r>
            <a:endParaRPr lang="ru-RU" sz="4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633048" y="5305995"/>
            <a:ext cx="164500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= -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70</a:t>
            </a:r>
            <a:endParaRPr lang="ru-RU" sz="4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977144" y="2453800"/>
            <a:ext cx="290175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- 54 – 16</a:t>
            </a:r>
            <a:endParaRPr lang="ru-RU" sz="4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878900" y="2453799"/>
            <a:ext cx="164500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= -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70</a:t>
            </a:r>
            <a:endParaRPr lang="ru-RU" sz="4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912782" y="3528442"/>
            <a:ext cx="251524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51 – 11</a:t>
            </a:r>
            <a:endParaRPr lang="ru-RU" sz="4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485713" y="3528442"/>
            <a:ext cx="130035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40</a:t>
            </a:r>
            <a:endParaRPr lang="ru-RU" sz="4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907786" y="4548037"/>
            <a:ext cx="255711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72 – 22</a:t>
            </a:r>
            <a:endParaRPr lang="ru-RU" sz="4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6507392" y="4536554"/>
            <a:ext cx="130035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50</a:t>
            </a:r>
            <a:endParaRPr lang="ru-RU" sz="4400" dirty="0"/>
          </a:p>
        </p:txBody>
      </p:sp>
      <p:sp>
        <p:nvSpPr>
          <p:cNvPr id="21" name="Стрелка углом вверх 20"/>
          <p:cNvSpPr/>
          <p:nvPr/>
        </p:nvSpPr>
        <p:spPr>
          <a:xfrm rot="1965711">
            <a:off x="238318" y="166887"/>
            <a:ext cx="239098" cy="181916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489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13" grpId="0"/>
      <p:bldP spid="14" grpId="0"/>
      <p:bldP spid="15" grpId="0"/>
      <p:bldP spid="17" grpId="0"/>
      <p:bldP spid="18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12168" y="1440210"/>
            <a:ext cx="10706422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Darslikning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163-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en-US" sz="4800" b="1" dirty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895-, 896-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897- </a:t>
            </a:r>
            <a:r>
              <a:rPr lang="en-US" sz="4800" b="1" dirty="0" err="1">
                <a:solidFill>
                  <a:schemeClr val="tx1"/>
                </a:solidFill>
              </a:rPr>
              <a:t>masalalarni</a:t>
            </a:r>
            <a:endParaRPr lang="en-US" sz="4800" b="1" dirty="0">
              <a:solidFill>
                <a:schemeClr val="tx1"/>
              </a:solidFill>
            </a:endParaRPr>
          </a:p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yeching</a:t>
            </a:r>
            <a:r>
              <a:rPr lang="ru-RU" sz="4800" b="1" dirty="0">
                <a:solidFill>
                  <a:schemeClr val="tx1"/>
                </a:solidFill>
              </a:rPr>
              <a:t>.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58438" t="19986" r="4438" b="37994"/>
          <a:stretch/>
        </p:blipFill>
        <p:spPr>
          <a:xfrm>
            <a:off x="3808512" y="4032498"/>
            <a:ext cx="4680520" cy="260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620712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SONLARNI AYIRISH</a:t>
            </a:r>
            <a:endParaRPr lang="ru-RU" sz="5094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520480" y="3350751"/>
            <a:ext cx="45365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– n = k + (- n)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8112" y="1402970"/>
            <a:ext cx="131047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kamayuvchiga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ayiriluvchiga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84376" y="4392538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– 11 =  9 + (- 11) = -2</a:t>
            </a:r>
            <a:endParaRPr lang="ru-RU" sz="4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75500" y="5468223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– (- 8) =  6 + 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14</a:t>
            </a:r>
            <a:endParaRPr lang="ru-RU" sz="4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5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688" t="51001" r="13438" b="27989"/>
          <a:stretch/>
        </p:blipFill>
        <p:spPr>
          <a:xfrm>
            <a:off x="264880" y="1873999"/>
            <a:ext cx="12241360" cy="230251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endParaRPr lang="ru-RU" sz="5094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348154" y="289489"/>
            <a:ext cx="58055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JADVALNI TO‘LDIRING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553896" y="3441194"/>
            <a:ext cx="936104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-10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28592" y="3441193"/>
            <a:ext cx="936104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-3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521464" y="3441193"/>
            <a:ext cx="936104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04660" y="3428481"/>
            <a:ext cx="936104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486484" y="3443720"/>
            <a:ext cx="936104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-31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468308" y="3443719"/>
            <a:ext cx="936104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0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434892" y="3443718"/>
            <a:ext cx="936104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-36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416837" y="3441193"/>
            <a:ext cx="936104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1409628" y="3430146"/>
            <a:ext cx="936104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05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371491" y="1344636"/>
            <a:ext cx="124220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Koordinatasi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1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A(1)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koordinatasi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6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B(6)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nuqta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orasidagi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masofani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toping.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424136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635" y="2777945"/>
            <a:ext cx="3503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4136" y="3595701"/>
            <a:ext cx="118619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│a – b │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-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koordinatasi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a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b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nuqtalar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orasidagi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masofa</a:t>
            </a:r>
            <a:endParaRPr lang="ru-RU" sz="4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95865" y="5023076"/>
            <a:ext cx="26340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│1 – 6 │=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533342" y="4968602"/>
            <a:ext cx="25074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│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- 5│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= 5 </a:t>
            </a:r>
            <a:endParaRPr lang="ru-RU" sz="4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714766" y="5977212"/>
            <a:ext cx="240001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6 – 1 = 5</a:t>
            </a:r>
            <a:endParaRPr lang="ru-RU" sz="4400" dirty="0"/>
          </a:p>
        </p:txBody>
      </p:sp>
      <p:sp>
        <p:nvSpPr>
          <p:cNvPr id="17" name="TextBox 16"/>
          <p:cNvSpPr txBox="1"/>
          <p:nvPr/>
        </p:nvSpPr>
        <p:spPr>
          <a:xfrm>
            <a:off x="5507272" y="5999654"/>
            <a:ext cx="3503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5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39125" y="4968602"/>
            <a:ext cx="13821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>
                <a:latin typeface="Arial" pitchFamily="34" charset="0"/>
                <a:cs typeface="Arial" pitchFamily="34" charset="0"/>
              </a:rPr>
              <a:t>y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oki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23482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2" grpId="0"/>
      <p:bldP spid="15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338904" y="297553"/>
            <a:ext cx="12422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Ayirishni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bajaring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8112" y="2016274"/>
            <a:ext cx="33874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- 3,8 – 2,2</a:t>
            </a:r>
            <a:endParaRPr lang="ru-RU" sz="4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89480" y="2808362"/>
            <a:ext cx="44518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- 4,9  - (- 4,8) </a:t>
            </a:r>
            <a:endParaRPr lang="ru-RU" sz="4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809233" y="2016274"/>
            <a:ext cx="310373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- 0,45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0</a:t>
            </a:r>
            <a:endParaRPr lang="ru-RU" sz="4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833140" y="2808362"/>
            <a:ext cx="316464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0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(- 4,1)</a:t>
            </a:r>
            <a:endParaRPr lang="ru-RU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11278" y="4094348"/>
                <a:ext cx="3701654" cy="1272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1) 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US" sz="5400" dirty="0" smtClean="0"/>
                  <a:t> - (-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US" sz="5400" dirty="0" smtClean="0"/>
                  <a:t>)</a:t>
                </a:r>
                <a:endParaRPr lang="ru-RU" sz="54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278" y="4094348"/>
                <a:ext cx="3701654" cy="1272656"/>
              </a:xfrm>
              <a:prstGeom prst="rect">
                <a:avLst/>
              </a:prstGeom>
              <a:blipFill rotWithShape="0">
                <a:blip r:embed="rId2"/>
                <a:stretch>
                  <a:fillRect l="-6590" r="-8072" b="-15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200454" y="1314792"/>
            <a:ext cx="11990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879- masala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31388" y="3600450"/>
            <a:ext cx="3503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880- masala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269738" y="2046933"/>
            <a:ext cx="45784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5) - 9,31 – (-9,31)</a:t>
            </a:r>
            <a:endParaRPr lang="ru-RU" sz="4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269738" y="2808361"/>
            <a:ext cx="382348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6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-8,3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(- 9,3)</a:t>
            </a:r>
            <a:endParaRPr lang="ru-RU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23880" y="5367004"/>
                <a:ext cx="3118161" cy="12719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2) 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5400" dirty="0" smtClean="0"/>
                  <a:t> - (-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5400" dirty="0" smtClean="0"/>
                  <a:t>)</a:t>
                </a:r>
                <a:endParaRPr lang="ru-RU" sz="54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880" y="5367004"/>
                <a:ext cx="3118161" cy="1271951"/>
              </a:xfrm>
              <a:prstGeom prst="rect">
                <a:avLst/>
              </a:prstGeom>
              <a:blipFill rotWithShape="0">
                <a:blip r:embed="rId3"/>
                <a:stretch>
                  <a:fillRect l="-8023" r="-9393" b="-148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4445954" y="4188553"/>
                <a:ext cx="3496470" cy="12845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3) 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sz="5400" dirty="0" smtClean="0"/>
                  <a:t> - (-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26</m:t>
                        </m:r>
                      </m:den>
                    </m:f>
                  </m:oMath>
                </a14:m>
                <a:r>
                  <a:rPr lang="en-US" sz="5400" dirty="0" smtClean="0"/>
                  <a:t>)</a:t>
                </a:r>
                <a:endParaRPr lang="ru-RU" sz="54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5954" y="4188553"/>
                <a:ext cx="3496470" cy="1284519"/>
              </a:xfrm>
              <a:prstGeom prst="rect">
                <a:avLst/>
              </a:prstGeom>
              <a:blipFill rotWithShape="0">
                <a:blip r:embed="rId4"/>
                <a:stretch>
                  <a:fillRect l="-6969" r="-8362" b="-14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428223" y="5409020"/>
                <a:ext cx="3143809" cy="12716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4) 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0</a:t>
                </a:r>
                <a:r>
                  <a:rPr lang="en-US" sz="5400" dirty="0" smtClean="0"/>
                  <a:t> - (- 1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5400" dirty="0" smtClean="0"/>
                  <a:t>)</a:t>
                </a:r>
                <a:endParaRPr lang="ru-RU" sz="54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8223" y="5409020"/>
                <a:ext cx="3143809" cy="1271695"/>
              </a:xfrm>
              <a:prstGeom prst="rect">
                <a:avLst/>
              </a:prstGeom>
              <a:blipFill rotWithShape="0">
                <a:blip r:embed="rId5"/>
                <a:stretch>
                  <a:fillRect l="-7752" r="-9302" b="-148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8458214" y="4188553"/>
                <a:ext cx="3701654" cy="12686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5) 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17</m:t>
                        </m:r>
                      </m:den>
                    </m:f>
                  </m:oMath>
                </a14:m>
                <a:r>
                  <a:rPr lang="en-US" sz="5400" dirty="0" smtClean="0"/>
                  <a:t> - (-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5400" dirty="0" smtClean="0"/>
                  <a:t>)</a:t>
                </a:r>
                <a:endParaRPr lang="ru-RU" sz="54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8214" y="4188553"/>
                <a:ext cx="3701654" cy="1268681"/>
              </a:xfrm>
              <a:prstGeom prst="rect">
                <a:avLst/>
              </a:prstGeom>
              <a:blipFill rotWithShape="0">
                <a:blip r:embed="rId6"/>
                <a:stretch>
                  <a:fillRect l="-6755" r="-7908" b="-15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8349888" y="5482615"/>
                <a:ext cx="3663182" cy="12838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6) 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–(-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5400" dirty="0" smtClean="0"/>
                  <a:t> - </a:t>
                </a:r>
                <a14:m>
                  <m:oMath xmlns:m="http://schemas.openxmlformats.org/officeDocument/2006/math">
                    <m:r>
                      <a:rPr lang="en-US" sz="54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9888" y="5482615"/>
                <a:ext cx="3663182" cy="1283813"/>
              </a:xfrm>
              <a:prstGeom prst="rect">
                <a:avLst/>
              </a:prstGeom>
              <a:blipFill rotWithShape="0">
                <a:blip r:embed="rId7"/>
                <a:stretch>
                  <a:fillRect l="-6822" b="-14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Стрелка углом вверх 1"/>
          <p:cNvSpPr/>
          <p:nvPr/>
        </p:nvSpPr>
        <p:spPr>
          <a:xfrm>
            <a:off x="171752" y="185594"/>
            <a:ext cx="278672" cy="216024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38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597714" y="1285321"/>
            <a:ext cx="124220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Koordinata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chizig‘ida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koordinatalari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berilgan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nuqta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orasidagi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masofani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toping: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08112" y="3025627"/>
            <a:ext cx="125972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 A(-2), B(2);    C(0), D(4);   E(3), F(5);   M(-3), O(0);  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71836" y="4150380"/>
            <a:ext cx="126755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 K(-4), L(-1);  P(-1), Q(1);  M(-5), N(-2);  S(-5), T(-1) 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883-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54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52128" y="1506118"/>
            <a:ext cx="34377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  A(-2), B(2)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86716" y="4441000"/>
            <a:ext cx="30107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M(-3), O(0)  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325636" y="1494850"/>
            <a:ext cx="28664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│-2 – 2│ = </a:t>
            </a:r>
            <a:endParaRPr lang="ru-RU" sz="4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822891" y="1465158"/>
            <a:ext cx="25811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│- 4│ = 4,</a:t>
            </a:r>
            <a:endParaRPr lang="ru-RU" sz="4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86716" y="2590244"/>
            <a:ext cx="24673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C(0), D(4)</a:t>
            </a:r>
            <a:endParaRPr lang="ru-RU" sz="4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297411" y="2604532"/>
            <a:ext cx="26244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4 – 0 =  4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41048" y="3540636"/>
            <a:ext cx="23807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E(3), F(5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176150" y="1472354"/>
            <a:ext cx="15824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AB = 4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0179600" y="2590244"/>
            <a:ext cx="16337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CD = 4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297411" y="3540636"/>
            <a:ext cx="26244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 5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– 3 =  2</a:t>
            </a:r>
            <a:endParaRPr lang="ru-RU" sz="4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823529" y="4476740"/>
            <a:ext cx="47371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 0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– (-3) = 0 + 3 = 3</a:t>
            </a:r>
            <a:endParaRPr lang="ru-RU" sz="4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0328502" y="3542183"/>
            <a:ext cx="15568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EF = 2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0332000" y="4513910"/>
            <a:ext cx="17107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MO = 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1656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4" grpId="0"/>
      <p:bldP spid="15" grpId="0"/>
      <p:bldP spid="16" grpId="0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614617" y="1506118"/>
            <a:ext cx="34387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2)  K(-4), L(-1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49205" y="4867623"/>
            <a:ext cx="29998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S(-5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), 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T(-1) 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55988" y="1548422"/>
            <a:ext cx="27398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-1 – (-4) = </a:t>
            </a:r>
            <a:endParaRPr lang="ru-RU" sz="4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927933" y="1596420"/>
            <a:ext cx="26677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- 1 + 4 = 3</a:t>
            </a:r>
            <a:endParaRPr lang="ru-RU" sz="4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88232" y="2546811"/>
            <a:ext cx="27815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P(-1),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Q(1)</a:t>
            </a:r>
            <a:endParaRPr lang="ru-RU" sz="4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597346" y="2562743"/>
            <a:ext cx="21259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 – (-1)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30924" y="3744466"/>
            <a:ext cx="30107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M(-5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), 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N(-2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176150" y="1585967"/>
            <a:ext cx="15140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KL = 3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0179600" y="2518236"/>
            <a:ext cx="16337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PQ = 2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658081" y="3744466"/>
            <a:ext cx="49375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-2 – (-5) = -2 +5 = 3</a:t>
            </a:r>
            <a:endParaRPr lang="ru-RU" sz="4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651512" y="4878978"/>
            <a:ext cx="50802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-1 – (-5) = -1 + 5 = 4</a:t>
            </a:r>
            <a:endParaRPr lang="ru-RU" sz="4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0181180" y="3717381"/>
            <a:ext cx="16850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MN = 3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0332000" y="4940533"/>
            <a:ext cx="15485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ST = 4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699031" y="2572626"/>
            <a:ext cx="27959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=  1 + 1 = 2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066251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4" grpId="0"/>
      <p:bldP spid="15" grpId="0"/>
      <p:bldP spid="18" grpId="0"/>
      <p:bldP spid="19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597714" y="1285321"/>
            <a:ext cx="12422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Yig‘indini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qavssiz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hisoblang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885-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1750" y="2293013"/>
            <a:ext cx="418415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(- 45) + (- 55)</a:t>
            </a:r>
            <a:endParaRPr lang="ru-RU" sz="4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63615" y="3362260"/>
            <a:ext cx="449834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(- 54)  + (- 16) </a:t>
            </a:r>
            <a:endParaRPr lang="ru-RU"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84176" y="4522855"/>
            <a:ext cx="342254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 51 + (-11)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346036" y="2293013"/>
            <a:ext cx="346441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72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+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(- 22)</a:t>
            </a:r>
            <a:endParaRPr lang="ru-RU" sz="4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318577" y="3427364"/>
            <a:ext cx="545694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5) (- 35) + (- 45 + 10)</a:t>
            </a:r>
            <a:endParaRPr lang="ru-RU" sz="4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346036" y="4561715"/>
            <a:ext cx="49247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6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-35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+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(- 25 + 75)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42711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9513</TotalTime>
  <Words>617</Words>
  <Application>Microsoft Office PowerPoint</Application>
  <PresentationFormat>Произвольный</PresentationFormat>
  <Paragraphs>104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Sharipova Durdona</dc:creator>
  <cp:lastModifiedBy>Учетная запись Майкрософт</cp:lastModifiedBy>
  <cp:revision>623</cp:revision>
  <dcterms:created xsi:type="dcterms:W3CDTF">2020-04-09T07:32:19Z</dcterms:created>
  <dcterms:modified xsi:type="dcterms:W3CDTF">2021-01-18T05:44:34Z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