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438" r:id="rId3"/>
    <p:sldId id="435" r:id="rId4"/>
    <p:sldId id="441" r:id="rId5"/>
    <p:sldId id="440" r:id="rId6"/>
    <p:sldId id="439" r:id="rId7"/>
    <p:sldId id="442" r:id="rId8"/>
    <p:sldId id="443" r:id="rId9"/>
    <p:sldId id="365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A859"/>
    <a:srgbClr val="D2F4FE"/>
    <a:srgbClr val="D3A31B"/>
    <a:srgbClr val="D8CA16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270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259429" y="3096394"/>
            <a:ext cx="11231263" cy="1904011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/>
                <a:cs typeface="Arial"/>
              </a:rPr>
              <a:t>: MASALALAR </a:t>
            </a:r>
          </a:p>
          <a:p>
            <a:pPr marL="41385" algn="ctr">
              <a:spcBef>
                <a:spcPts val="246"/>
              </a:spcBef>
            </a:pPr>
            <a:r>
              <a:rPr lang="en-US" sz="6000" b="1" dirty="0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6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10275767" y="3071588"/>
            <a:ext cx="2429850" cy="221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OG‘ZAKI  HISOBLAYMIZ</a:t>
            </a:r>
            <a:endParaRPr lang="ru-RU" sz="5094" b="1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13076" y="1731115"/>
            <a:ext cx="571500" cy="823912"/>
            <a:chOff x="1928" y="812"/>
            <a:chExt cx="360" cy="519"/>
          </a:xfrm>
        </p:grpSpPr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467730" y="1559182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i="1" dirty="0" smtClean="0">
                <a:latin typeface="Times New Roman" panose="02020603050405020304" pitchFamily="18" charset="0"/>
              </a:rPr>
              <a:t>6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3916612" y="3222471"/>
            <a:ext cx="571500" cy="823912"/>
            <a:chOff x="1928" y="812"/>
            <a:chExt cx="360" cy="519"/>
          </a:xfrm>
        </p:grpSpPr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4467730" y="3096292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i="1" dirty="0" smtClean="0">
                <a:latin typeface="Times New Roman" panose="02020603050405020304" pitchFamily="18" charset="0"/>
              </a:rPr>
              <a:t>3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21" name="Group 16"/>
          <p:cNvGrpSpPr>
            <a:grpSpLocks/>
          </p:cNvGrpSpPr>
          <p:nvPr/>
        </p:nvGrpSpPr>
        <p:grpSpPr bwMode="auto">
          <a:xfrm>
            <a:off x="3916612" y="4881680"/>
            <a:ext cx="571500" cy="823912"/>
            <a:chOff x="1928" y="812"/>
            <a:chExt cx="360" cy="519"/>
          </a:xfrm>
        </p:grpSpPr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4528592" y="4729279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5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27760" y="1813665"/>
            <a:ext cx="3236069" cy="3787730"/>
            <a:chOff x="627760" y="1813665"/>
            <a:chExt cx="3236069" cy="3787730"/>
          </a:xfrm>
        </p:grpSpPr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627760" y="1813665"/>
              <a:ext cx="637447" cy="708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solidFill>
                    <a:srgbClr val="00B050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1)</a:t>
              </a: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1257337" y="1839065"/>
              <a:ext cx="2488796" cy="646112"/>
            </a:xfrm>
            <a:prstGeom prst="rect">
              <a:avLst/>
            </a:prstGeom>
            <a:gradFill rotWithShape="1">
              <a:gsLst>
                <a:gs pos="0">
                  <a:srgbClr val="00B050"/>
                </a:gs>
                <a:gs pos="50000">
                  <a:srgbClr val="FFFFFF"/>
                </a:gs>
                <a:gs pos="100000">
                  <a:srgbClr val="00B050"/>
                </a:gs>
              </a:gsLst>
              <a:lin ang="5400000" scaled="1"/>
            </a:grad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10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(-</a:t>
              </a:r>
              <a:r>
                <a:rPr lang="en-US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4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628080" y="3358553"/>
              <a:ext cx="732260" cy="708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solidFill>
                    <a:srgbClr val="00B050"/>
                  </a:solidFill>
                  <a:cs typeface="Arial" panose="020B0604020202020204" pitchFamily="34" charset="0"/>
                </a:rPr>
                <a:t>2)</a:t>
              </a:r>
            </a:p>
          </p:txBody>
        </p:sp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1369522" y="3354672"/>
              <a:ext cx="2490604" cy="646113"/>
            </a:xfrm>
            <a:prstGeom prst="rect">
              <a:avLst/>
            </a:prstGeom>
            <a:gradFill rotWithShape="1">
              <a:gsLst>
                <a:gs pos="0">
                  <a:srgbClr val="00B050"/>
                </a:gs>
                <a:gs pos="50000">
                  <a:srgbClr val="FFFFFF"/>
                </a:gs>
                <a:gs pos="100000">
                  <a:srgbClr val="00B050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-5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8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647717" y="4889853"/>
              <a:ext cx="752433" cy="707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solidFill>
                    <a:srgbClr val="00B050"/>
                  </a:solidFill>
                  <a:cs typeface="Arial" panose="020B0604020202020204" pitchFamily="34" charset="0"/>
                </a:rPr>
                <a:t>3)</a:t>
              </a:r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1359303" y="4955351"/>
              <a:ext cx="2504526" cy="646044"/>
            </a:xfrm>
            <a:prstGeom prst="rect">
              <a:avLst/>
            </a:prstGeom>
            <a:gradFill rotWithShape="1">
              <a:gsLst>
                <a:gs pos="0">
                  <a:srgbClr val="00B050"/>
                </a:gs>
                <a:gs pos="50000">
                  <a:srgbClr val="FFFFFF"/>
                </a:gs>
                <a:gs pos="100000">
                  <a:srgbClr val="00B050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12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7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8"/>
          <p:cNvGrpSpPr>
            <a:grpSpLocks/>
          </p:cNvGrpSpPr>
          <p:nvPr/>
        </p:nvGrpSpPr>
        <p:grpSpPr bwMode="auto">
          <a:xfrm>
            <a:off x="9670468" y="1839065"/>
            <a:ext cx="571500" cy="823912"/>
            <a:chOff x="1941" y="793"/>
            <a:chExt cx="360" cy="519"/>
          </a:xfrm>
        </p:grpSpPr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50" name="AutoShape 10"/>
            <p:cNvSpPr>
              <a:spLocks noChangeArrowheads="1"/>
            </p:cNvSpPr>
            <p:nvPr/>
          </p:nvSpPr>
          <p:spPr bwMode="auto">
            <a:xfrm>
              <a:off x="1941" y="793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10307853" y="1732922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5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9729580" y="3334378"/>
            <a:ext cx="571500" cy="823912"/>
            <a:chOff x="1928" y="812"/>
            <a:chExt cx="360" cy="519"/>
          </a:xfrm>
        </p:grpSpPr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54" name="AutoShape 14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10370930" y="3298671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8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56" name="Group 16"/>
          <p:cNvGrpSpPr>
            <a:grpSpLocks/>
          </p:cNvGrpSpPr>
          <p:nvPr/>
        </p:nvGrpSpPr>
        <p:grpSpPr bwMode="auto">
          <a:xfrm>
            <a:off x="9819447" y="4972167"/>
            <a:ext cx="571500" cy="823912"/>
            <a:chOff x="1928" y="812"/>
            <a:chExt cx="360" cy="519"/>
          </a:xfrm>
        </p:grpSpPr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10435397" y="4849170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505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i="1" dirty="0" smtClean="0">
                <a:latin typeface="Times New Roman" panose="02020603050405020304" pitchFamily="18" charset="0"/>
              </a:rPr>
              <a:t>4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438102" y="1917866"/>
            <a:ext cx="3236069" cy="3787726"/>
            <a:chOff x="6510578" y="1813665"/>
            <a:chExt cx="3236069" cy="3787726"/>
          </a:xfrm>
        </p:grpSpPr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6510578" y="1813665"/>
              <a:ext cx="637447" cy="708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4000" b="1" dirty="0">
                  <a:solidFill>
                    <a:srgbClr val="00B050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4</a:t>
              </a:r>
              <a:r>
                <a:rPr lang="ru-RU" altLang="ru-RU" sz="4000" b="1" dirty="0" smtClean="0">
                  <a:solidFill>
                    <a:srgbClr val="00B050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)</a:t>
              </a:r>
              <a:endParaRPr lang="ru-RU" altLang="ru-RU" sz="4000" b="1" dirty="0">
                <a:solidFill>
                  <a:srgbClr val="00B050"/>
                </a:solidFill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2" name="Text Box 30"/>
            <p:cNvSpPr txBox="1">
              <a:spLocks noChangeArrowheads="1"/>
            </p:cNvSpPr>
            <p:nvPr/>
          </p:nvSpPr>
          <p:spPr bwMode="auto">
            <a:xfrm>
              <a:off x="7140155" y="1839065"/>
              <a:ext cx="2488796" cy="646112"/>
            </a:xfrm>
            <a:prstGeom prst="rect">
              <a:avLst/>
            </a:prstGeom>
            <a:gradFill rotWithShape="1">
              <a:gsLst>
                <a:gs pos="0">
                  <a:srgbClr val="00B050"/>
                </a:gs>
                <a:gs pos="50000">
                  <a:srgbClr val="FFFFFF"/>
                </a:gs>
                <a:gs pos="100000">
                  <a:srgbClr val="00B050"/>
                </a:gs>
              </a:gsLst>
              <a:lin ang="5400000" scaled="1"/>
            </a:grad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13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(-</a:t>
              </a:r>
              <a:r>
                <a:rPr lang="en-US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18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4" name="Text Box 32"/>
            <p:cNvSpPr txBox="1">
              <a:spLocks noChangeArrowheads="1"/>
            </p:cNvSpPr>
            <p:nvPr/>
          </p:nvSpPr>
          <p:spPr bwMode="auto">
            <a:xfrm>
              <a:off x="6510898" y="3358555"/>
              <a:ext cx="732260" cy="70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4000" b="1" dirty="0">
                  <a:solidFill>
                    <a:srgbClr val="00B050"/>
                  </a:solidFill>
                  <a:cs typeface="Arial" panose="020B0604020202020204" pitchFamily="34" charset="0"/>
                </a:rPr>
                <a:t>5</a:t>
              </a:r>
              <a:r>
                <a:rPr lang="ru-RU" altLang="ru-RU" sz="4000" b="1" dirty="0" smtClean="0">
                  <a:solidFill>
                    <a:srgbClr val="00B050"/>
                  </a:solidFill>
                  <a:cs typeface="Arial" panose="020B0604020202020204" pitchFamily="34" charset="0"/>
                </a:rPr>
                <a:t>)</a:t>
              </a:r>
              <a:endParaRPr lang="ru-RU" altLang="ru-RU" sz="4000" b="1" dirty="0">
                <a:solidFill>
                  <a:srgbClr val="00B05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5" name="Text Box 34"/>
            <p:cNvSpPr txBox="1">
              <a:spLocks noChangeArrowheads="1"/>
            </p:cNvSpPr>
            <p:nvPr/>
          </p:nvSpPr>
          <p:spPr bwMode="auto">
            <a:xfrm>
              <a:off x="7252340" y="3354674"/>
              <a:ext cx="2490604" cy="646113"/>
            </a:xfrm>
            <a:prstGeom prst="rect">
              <a:avLst/>
            </a:prstGeom>
            <a:gradFill rotWithShape="1">
              <a:gsLst>
                <a:gs pos="0">
                  <a:srgbClr val="00B050"/>
                </a:gs>
                <a:gs pos="50000">
                  <a:srgbClr val="FFFFFF"/>
                </a:gs>
                <a:gs pos="100000">
                  <a:srgbClr val="00B050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14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6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7" name="Text Box 36"/>
            <p:cNvSpPr txBox="1">
              <a:spLocks noChangeArrowheads="1"/>
            </p:cNvSpPr>
            <p:nvPr/>
          </p:nvSpPr>
          <p:spPr bwMode="auto">
            <a:xfrm>
              <a:off x="6530535" y="4889850"/>
              <a:ext cx="752433" cy="707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4000" b="1" dirty="0" smtClean="0">
                  <a:solidFill>
                    <a:srgbClr val="00B050"/>
                  </a:solidFill>
                  <a:cs typeface="Arial" panose="020B0604020202020204" pitchFamily="34" charset="0"/>
                </a:rPr>
                <a:t>6</a:t>
              </a:r>
              <a:r>
                <a:rPr lang="ru-RU" altLang="ru-RU" sz="4000" b="1" dirty="0" smtClean="0">
                  <a:solidFill>
                    <a:srgbClr val="00B050"/>
                  </a:solidFill>
                  <a:cs typeface="Arial" panose="020B0604020202020204" pitchFamily="34" charset="0"/>
                </a:rPr>
                <a:t>)</a:t>
              </a:r>
              <a:endParaRPr lang="ru-RU" altLang="ru-RU" sz="4000" b="1" dirty="0">
                <a:solidFill>
                  <a:srgbClr val="00B05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8" name="Text Box 38"/>
            <p:cNvSpPr txBox="1">
              <a:spLocks noChangeArrowheads="1"/>
            </p:cNvSpPr>
            <p:nvPr/>
          </p:nvSpPr>
          <p:spPr bwMode="auto">
            <a:xfrm>
              <a:off x="7242121" y="4955347"/>
              <a:ext cx="2504526" cy="646044"/>
            </a:xfrm>
            <a:prstGeom prst="rect">
              <a:avLst/>
            </a:prstGeom>
            <a:gradFill rotWithShape="1">
              <a:gsLst>
                <a:gs pos="0">
                  <a:srgbClr val="00B050"/>
                </a:gs>
                <a:gs pos="50000">
                  <a:srgbClr val="FFFFFF"/>
                </a:gs>
                <a:gs pos="100000">
                  <a:srgbClr val="00B050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16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20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603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4" grpId="0" animBg="1"/>
      <p:bldP spid="51" grpId="0" animBg="1"/>
      <p:bldP spid="55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 QONUNLARI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3166" y="1590323"/>
            <a:ext cx="675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‘rin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almashtirish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qonuni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3166" y="4127077"/>
            <a:ext cx="675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Guruhla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qonuni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2448" y="2512064"/>
            <a:ext cx="675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= b + a</a:t>
            </a:r>
            <a:endParaRPr lang="en-US" sz="7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8232" y="5050980"/>
            <a:ext cx="10133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+ b) + c = a + (b + c)</a:t>
            </a:r>
            <a:endParaRPr lang="en-US" sz="7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5094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5941" y="1454944"/>
            <a:ext cx="608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 (-11) +(- 35) = 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-46 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400" y="267586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(-11) +(- 35) = (-35) + (-11)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6103" y="1390849"/>
            <a:ext cx="47544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(-35) + (-11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941" y="4027278"/>
            <a:ext cx="5768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(14 +(- 21)) + (-9) =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4216" y="4932413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14 +((- 21) + (-9)) =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00800" y="3987903"/>
            <a:ext cx="34596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-7 + (-9) = -16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2446" y="4932413"/>
            <a:ext cx="38363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+ (-30) = -16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0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0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5094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4136" y="1492731"/>
            <a:ext cx="80329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-4,5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(-2,6) + (-1,7) + 4,5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4136" y="3999992"/>
            <a:ext cx="79864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12,3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(-10,4) + 3,9 + (-8,3)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19467" y="3990073"/>
            <a:ext cx="42210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(12,3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3,9) +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221018" y="5023509"/>
            <a:ext cx="10167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2,5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16224" y="2470532"/>
            <a:ext cx="36070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(-4,5 + 4,5)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76555" y="5047374"/>
            <a:ext cx="45656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16,2 + (-18,7)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863228" y="4915857"/>
            <a:ext cx="417594" cy="916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07617" y="5023509"/>
            <a:ext cx="43268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+(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-10,4 + (-8,3))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95958" y="2470969"/>
            <a:ext cx="46570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+ (-2,6 + (-1,7))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528351" y="2416070"/>
            <a:ext cx="11272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4,3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280021" y="2323132"/>
            <a:ext cx="417594" cy="916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2966577" y="2076051"/>
            <a:ext cx="432048" cy="2403949"/>
          </a:xfrm>
          <a:prstGeom prst="rightBrace">
            <a:avLst>
              <a:gd name="adj1" fmla="val 6477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772789" y="3316078"/>
            <a:ext cx="5982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2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3" grpId="0"/>
      <p:bldP spid="24" grpId="0"/>
      <p:bldP spid="25" grpId="0"/>
      <p:bldP spid="26" grpId="0"/>
      <p:bldP spid="27" grpId="0"/>
      <p:bldP spid="16" grpId="0"/>
      <p:bldP spid="17" grpId="0"/>
      <p:bldP spid="20" grpId="0"/>
      <p:bldP spid="2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углом вверх 19"/>
          <p:cNvSpPr/>
          <p:nvPr/>
        </p:nvSpPr>
        <p:spPr>
          <a:xfrm>
            <a:off x="208112" y="184015"/>
            <a:ext cx="260822" cy="32009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8934" y="117753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839-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4263" y="2277431"/>
            <a:ext cx="47804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-9,2 + 5,4 + (-3,6)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68287" y="3186672"/>
            <a:ext cx="5580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2) -0,4 + (-8,01) + (-6,6)</a:t>
            </a:r>
            <a:endParaRPr lang="ru-RU" sz="4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20956" y="4263754"/>
            <a:ext cx="71080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-5,3 + (-2,2) + (-4,7) + (-3,8)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158953" y="5340836"/>
            <a:ext cx="69365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8,1 + (-4,3) + (-8,1) + (-1,9)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4593" y="1289718"/>
            <a:ext cx="5660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Qulay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usulda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hisoblang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9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углом вверх 19"/>
          <p:cNvSpPr/>
          <p:nvPr/>
        </p:nvSpPr>
        <p:spPr>
          <a:xfrm>
            <a:off x="208112" y="184015"/>
            <a:ext cx="260822" cy="32009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8934" y="117753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840-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247" y="4462542"/>
            <a:ext cx="6865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+ b +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-34 + 17 + (-16)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8523" y="5340836"/>
            <a:ext cx="79512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b +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,3 + (-1,9) + (-3,4)=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8934" y="1161272"/>
            <a:ext cx="1142885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Agar: 1)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-34,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17,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 c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-16; 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2)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2,3, 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-1,9, 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-3,4;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-11,8,  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-20,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c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-7,2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b + c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33323" y="4495026"/>
            <a:ext cx="2868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17 + (-50)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416" y="4532547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- 33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2168" y="6234213"/>
            <a:ext cx="3153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2,3 + (-5,3)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65595" y="6240621"/>
            <a:ext cx="1226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- 3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2168" y="3783781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углом вверх 19"/>
          <p:cNvSpPr/>
          <p:nvPr/>
        </p:nvSpPr>
        <p:spPr>
          <a:xfrm>
            <a:off x="208112" y="184015"/>
            <a:ext cx="260822" cy="32009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8934" y="117753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841-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8934" y="2238195"/>
            <a:ext cx="11418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-1 + 2 + (-3) + 4 + (-5) + 6 + (-7) + 8 + (-9) + 10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4593" y="1289718"/>
            <a:ext cx="4841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hisoblang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8934" y="3186672"/>
            <a:ext cx="11904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 + (-2) + 3 + (-4) + 5 + (-6) + 7 + (-8) + 9 + (-10)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5154" y="4290126"/>
            <a:ext cx="12178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-1 + (-2) + (-3) + (-4) +(-5) + (-6) + (-7) + (-8) + (-9)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877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158-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863-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864-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869-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870-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344" y="3816474"/>
            <a:ext cx="3456384" cy="2704501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9954</TotalTime>
  <Words>542</Words>
  <Application>Microsoft Office PowerPoint</Application>
  <PresentationFormat>Произвольный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SimSun-ExtB</vt:lpstr>
      <vt:lpstr>Arial</vt:lpstr>
      <vt:lpstr>Calibri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User</cp:lastModifiedBy>
  <cp:revision>604</cp:revision>
  <dcterms:created xsi:type="dcterms:W3CDTF">2020-04-09T07:32:19Z</dcterms:created>
  <dcterms:modified xsi:type="dcterms:W3CDTF">2021-01-08T05:26:53Z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