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2"/>
    <p:sldId id="438" r:id="rId3"/>
    <p:sldId id="435" r:id="rId4"/>
    <p:sldId id="441" r:id="rId5"/>
    <p:sldId id="440" r:id="rId6"/>
    <p:sldId id="439" r:id="rId7"/>
    <p:sldId id="442" r:id="rId8"/>
    <p:sldId id="443" r:id="rId9"/>
    <p:sldId id="365" r:id="rId10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292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24" userDrawn="1">
          <p15:clr>
            <a:srgbClr val="A4A3A4"/>
          </p15:clr>
        </p15:guide>
        <p15:guide id="5" pos="2328" userDrawn="1">
          <p15:clr>
            <a:srgbClr val="A4A3A4"/>
          </p15:clr>
        </p15:guide>
        <p15:guide id="6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00A859"/>
    <a:srgbClr val="D2F4FE"/>
    <a:srgbClr val="D3A31B"/>
    <a:srgbClr val="D8CA16"/>
    <a:srgbClr val="FF00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67" autoAdjust="0"/>
    <p:restoredTop sz="94255" autoAdjust="0"/>
  </p:normalViewPr>
  <p:slideViewPr>
    <p:cSldViewPr>
      <p:cViewPr varScale="1">
        <p:scale>
          <a:sx n="63" d="100"/>
          <a:sy n="63" d="100"/>
        </p:scale>
        <p:origin x="270" y="78"/>
      </p:cViewPr>
      <p:guideLst>
        <p:guide orient="horz" pos="2880"/>
        <p:guide pos="2292"/>
        <p:guide orient="horz" pos="6391"/>
        <p:guide pos="4724"/>
        <p:guide pos="2328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07.01.2021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7"/>
            <a:ext cx="8834039" cy="767582"/>
          </a:xfrm>
        </p:spPr>
        <p:txBody>
          <a:bodyPr lIns="0" tIns="0" rIns="0" bIns="0"/>
          <a:lstStyle>
            <a:lvl1pPr>
              <a:defRPr sz="4988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5" y="1189855"/>
            <a:ext cx="12546413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17" name="bg object 17"/>
          <p:cNvSpPr/>
          <p:nvPr/>
        </p:nvSpPr>
        <p:spPr>
          <a:xfrm>
            <a:off x="148422" y="157913"/>
            <a:ext cx="12546413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4" y="1599501"/>
            <a:ext cx="4050550" cy="473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78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1/7/2021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2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1/7/2021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1/7/2021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5" y="1189855"/>
            <a:ext cx="12546413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5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80" y="6696836"/>
            <a:ext cx="2944368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8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27500">
        <a:defRPr>
          <a:latin typeface="+mn-lt"/>
          <a:ea typeface="+mn-ea"/>
          <a:cs typeface="+mn-cs"/>
        </a:defRPr>
      </a:lvl2pPr>
      <a:lvl3pPr marL="2055000">
        <a:defRPr>
          <a:latin typeface="+mn-lt"/>
          <a:ea typeface="+mn-ea"/>
          <a:cs typeface="+mn-cs"/>
        </a:defRPr>
      </a:lvl3pPr>
      <a:lvl4pPr marL="3082500">
        <a:defRPr>
          <a:latin typeface="+mn-lt"/>
          <a:ea typeface="+mn-ea"/>
          <a:cs typeface="+mn-cs"/>
        </a:defRPr>
      </a:lvl4pPr>
      <a:lvl5pPr marL="4110000">
        <a:defRPr>
          <a:latin typeface="+mn-lt"/>
          <a:ea typeface="+mn-ea"/>
          <a:cs typeface="+mn-cs"/>
        </a:defRPr>
      </a:lvl5pPr>
      <a:lvl6pPr marL="5137502">
        <a:defRPr>
          <a:latin typeface="+mn-lt"/>
          <a:ea typeface="+mn-ea"/>
          <a:cs typeface="+mn-cs"/>
        </a:defRPr>
      </a:lvl6pPr>
      <a:lvl7pPr marL="6165001">
        <a:defRPr>
          <a:latin typeface="+mn-lt"/>
          <a:ea typeface="+mn-ea"/>
          <a:cs typeface="+mn-cs"/>
        </a:defRPr>
      </a:lvl7pPr>
      <a:lvl8pPr marL="7192501">
        <a:defRPr>
          <a:latin typeface="+mn-lt"/>
          <a:ea typeface="+mn-ea"/>
          <a:cs typeface="+mn-cs"/>
        </a:defRPr>
      </a:lvl8pPr>
      <a:lvl9pPr marL="822000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27500">
        <a:defRPr>
          <a:latin typeface="+mn-lt"/>
          <a:ea typeface="+mn-ea"/>
          <a:cs typeface="+mn-cs"/>
        </a:defRPr>
      </a:lvl2pPr>
      <a:lvl3pPr marL="2055000">
        <a:defRPr>
          <a:latin typeface="+mn-lt"/>
          <a:ea typeface="+mn-ea"/>
          <a:cs typeface="+mn-cs"/>
        </a:defRPr>
      </a:lvl3pPr>
      <a:lvl4pPr marL="3082500">
        <a:defRPr>
          <a:latin typeface="+mn-lt"/>
          <a:ea typeface="+mn-ea"/>
          <a:cs typeface="+mn-cs"/>
        </a:defRPr>
      </a:lvl4pPr>
      <a:lvl5pPr marL="4110000">
        <a:defRPr>
          <a:latin typeface="+mn-lt"/>
          <a:ea typeface="+mn-ea"/>
          <a:cs typeface="+mn-cs"/>
        </a:defRPr>
      </a:lvl5pPr>
      <a:lvl6pPr marL="5137502">
        <a:defRPr>
          <a:latin typeface="+mn-lt"/>
          <a:ea typeface="+mn-ea"/>
          <a:cs typeface="+mn-cs"/>
        </a:defRPr>
      </a:lvl6pPr>
      <a:lvl7pPr marL="6165001">
        <a:defRPr>
          <a:latin typeface="+mn-lt"/>
          <a:ea typeface="+mn-ea"/>
          <a:cs typeface="+mn-cs"/>
        </a:defRPr>
      </a:lvl7pPr>
      <a:lvl8pPr marL="7192501">
        <a:defRPr>
          <a:latin typeface="+mn-lt"/>
          <a:ea typeface="+mn-ea"/>
          <a:cs typeface="+mn-cs"/>
        </a:defRPr>
      </a:lvl8pPr>
      <a:lvl9pPr marL="822000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298929"/>
            <a:ext cx="12788912" cy="240493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28263" y="294858"/>
            <a:ext cx="7001819" cy="1208977"/>
          </a:xfrm>
          <a:prstGeom prst="rect">
            <a:avLst/>
          </a:prstGeom>
        </p:spPr>
        <p:txBody>
          <a:bodyPr vert="horz" wrap="square" lIns="0" tIns="32822" rIns="0" bIns="0" rtlCol="0">
            <a:spAutoFit/>
          </a:bodyPr>
          <a:lstStyle/>
          <a:p>
            <a:pPr marL="28542" algn="ctr">
              <a:spcBef>
                <a:spcPts val="257"/>
              </a:spcBef>
            </a:pPr>
            <a:r>
              <a:rPr lang="en-US" sz="7641" spc="12" dirty="0"/>
              <a:t>MATEMATIKA</a:t>
            </a:r>
            <a:endParaRPr lang="en-US" sz="7641" dirty="0"/>
          </a:p>
        </p:txBody>
      </p:sp>
      <p:sp>
        <p:nvSpPr>
          <p:cNvPr id="4" name="object 4"/>
          <p:cNvSpPr txBox="1"/>
          <p:nvPr/>
        </p:nvSpPr>
        <p:spPr>
          <a:xfrm>
            <a:off x="259429" y="3096394"/>
            <a:ext cx="11231263" cy="1904011"/>
          </a:xfrm>
          <a:prstGeom prst="rect">
            <a:avLst/>
          </a:prstGeom>
        </p:spPr>
        <p:txBody>
          <a:bodyPr vert="horz" wrap="square" lIns="0" tIns="31397" rIns="0" bIns="0" rtlCol="0">
            <a:spAutoFit/>
          </a:bodyPr>
          <a:lstStyle/>
          <a:p>
            <a:pPr marL="41385" algn="ctr">
              <a:spcBef>
                <a:spcPts val="246"/>
              </a:spcBef>
            </a:pPr>
            <a:r>
              <a:rPr lang="en-US" sz="6000" b="1" dirty="0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lang="en-US" sz="6000" b="1" dirty="0" smtClean="0">
                <a:solidFill>
                  <a:srgbClr val="002060"/>
                </a:solidFill>
                <a:latin typeface="Arial"/>
                <a:cs typeface="Arial"/>
              </a:rPr>
              <a:t>: MASALALAR </a:t>
            </a:r>
          </a:p>
          <a:p>
            <a:pPr marL="41385" algn="ctr">
              <a:spcBef>
                <a:spcPts val="246"/>
              </a:spcBef>
            </a:pPr>
            <a:r>
              <a:rPr lang="en-US" sz="6000" b="1" dirty="0" smtClean="0">
                <a:solidFill>
                  <a:srgbClr val="002060"/>
                </a:solidFill>
                <a:latin typeface="Arial"/>
                <a:cs typeface="Arial"/>
              </a:rPr>
              <a:t>YECHISH</a:t>
            </a:r>
            <a:endParaRPr lang="en-US" sz="66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59429" y="4747790"/>
            <a:ext cx="782253" cy="186656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grpSp>
        <p:nvGrpSpPr>
          <p:cNvPr id="7" name="object 7"/>
          <p:cNvGrpSpPr/>
          <p:nvPr/>
        </p:nvGrpSpPr>
        <p:grpSpPr>
          <a:xfrm>
            <a:off x="1041682" y="247652"/>
            <a:ext cx="11089046" cy="1276589"/>
            <a:chOff x="439458" y="228104"/>
            <a:chExt cx="4916283" cy="542011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4139"/>
            </a:p>
          </p:txBody>
        </p:sp>
        <p:sp>
          <p:nvSpPr>
            <p:cNvPr id="9" name="object 9"/>
            <p:cNvSpPr/>
            <p:nvPr/>
          </p:nvSpPr>
          <p:spPr>
            <a:xfrm>
              <a:off x="4285485" y="228104"/>
              <a:ext cx="1070256" cy="54201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413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285485" y="228104"/>
              <a:ext cx="1070256" cy="533396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4139"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9314611" y="304116"/>
            <a:ext cx="3133399" cy="1007328"/>
          </a:xfrm>
          <a:prstGeom prst="rect">
            <a:avLst/>
          </a:prstGeom>
        </p:spPr>
        <p:txBody>
          <a:bodyPr vert="horz" wrap="square" lIns="0" tIns="27115" rIns="0" bIns="0" rtlCol="0">
            <a:spAutoFit/>
          </a:bodyPr>
          <a:lstStyle/>
          <a:p>
            <a:pPr algn="ctr">
              <a:spcBef>
                <a:spcPts val="214"/>
              </a:spcBef>
            </a:pPr>
            <a:r>
              <a:rPr lang="en-US" sz="6368" b="1" spc="-12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670" b="1" spc="-12" dirty="0">
                <a:solidFill>
                  <a:schemeClr val="bg1"/>
                </a:solidFill>
                <a:latin typeface="Arial"/>
                <a:cs typeface="Arial"/>
              </a:rPr>
              <a:t>6- </a:t>
            </a:r>
            <a:r>
              <a:rPr sz="4670" b="1" spc="-12" dirty="0" err="1">
                <a:solidFill>
                  <a:schemeClr val="bg1"/>
                </a:solidFill>
                <a:latin typeface="Arial"/>
                <a:cs typeface="Arial"/>
              </a:rPr>
              <a:t>sinf</a:t>
            </a:r>
            <a:endParaRPr sz="467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" name="object 5"/>
          <p:cNvSpPr/>
          <p:nvPr/>
        </p:nvSpPr>
        <p:spPr>
          <a:xfrm>
            <a:off x="245048" y="2381260"/>
            <a:ext cx="811015" cy="17996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9190"/>
          </a:p>
        </p:txBody>
      </p:sp>
      <p:sp>
        <p:nvSpPr>
          <p:cNvPr id="12" name="object 11"/>
          <p:cNvSpPr/>
          <p:nvPr/>
        </p:nvSpPr>
        <p:spPr>
          <a:xfrm>
            <a:off x="10275767" y="3071588"/>
            <a:ext cx="2429850" cy="22185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919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464" y="184015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OG‘ZAKI  HISOBLAYMIZ</a:t>
            </a:r>
            <a:endParaRPr lang="ru-RU" sz="5094" b="1" dirty="0"/>
          </a:p>
        </p:txBody>
      </p: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3813076" y="1731115"/>
            <a:ext cx="571500" cy="823912"/>
            <a:chOff x="1928" y="812"/>
            <a:chExt cx="360" cy="519"/>
          </a:xfrm>
        </p:grpSpPr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1956" y="908"/>
              <a:ext cx="288" cy="288"/>
            </a:xfrm>
            <a:prstGeom prst="ellipse">
              <a:avLst/>
            </a:prstGeom>
            <a:solidFill>
              <a:srgbClr val="FBFAC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000"/>
            </a:p>
          </p:txBody>
        </p:sp>
        <p:sp>
          <p:nvSpPr>
            <p:cNvPr id="11" name="AutoShape 10"/>
            <p:cNvSpPr>
              <a:spLocks noChangeArrowheads="1"/>
            </p:cNvSpPr>
            <p:nvPr/>
          </p:nvSpPr>
          <p:spPr bwMode="auto">
            <a:xfrm>
              <a:off x="1928" y="812"/>
              <a:ext cx="360" cy="519"/>
            </a:xfrm>
            <a:prstGeom prst="roundRect">
              <a:avLst>
                <a:gd name="adj" fmla="val 35833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ru-RU" altLang="ru-RU" sz="4000" b="1" dirty="0">
                  <a:latin typeface="Times New Roman" panose="02020603050405020304" pitchFamily="18" charset="0"/>
                </a:rPr>
                <a:t>=</a:t>
              </a:r>
            </a:p>
          </p:txBody>
        </p:sp>
      </p:grpSp>
      <p:sp>
        <p:nvSpPr>
          <p:cNvPr id="12" name="AutoShape 11"/>
          <p:cNvSpPr>
            <a:spLocks noChangeArrowheads="1"/>
          </p:cNvSpPr>
          <p:nvPr/>
        </p:nvSpPr>
        <p:spPr bwMode="auto">
          <a:xfrm>
            <a:off x="4467730" y="1559182"/>
            <a:ext cx="1143000" cy="1066800"/>
          </a:xfrm>
          <a:prstGeom prst="star16">
            <a:avLst>
              <a:gd name="adj" fmla="val 41884"/>
            </a:avLst>
          </a:prstGeom>
          <a:gradFill rotWithShape="0">
            <a:gsLst>
              <a:gs pos="0">
                <a:srgbClr val="FFFFFF"/>
              </a:gs>
              <a:gs pos="100000">
                <a:srgbClr val="FF505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4000" b="1" i="1" dirty="0" smtClean="0">
                <a:latin typeface="Times New Roman" panose="02020603050405020304" pitchFamily="18" charset="0"/>
              </a:rPr>
              <a:t>6</a:t>
            </a:r>
            <a:endParaRPr lang="ru-RU" altLang="ru-RU" sz="4000" b="1" i="1" dirty="0">
              <a:latin typeface="Times New Roman" panose="02020603050405020304" pitchFamily="18" charset="0"/>
            </a:endParaRPr>
          </a:p>
        </p:txBody>
      </p:sp>
      <p:grpSp>
        <p:nvGrpSpPr>
          <p:cNvPr id="17" name="Group 12"/>
          <p:cNvGrpSpPr>
            <a:grpSpLocks/>
          </p:cNvGrpSpPr>
          <p:nvPr/>
        </p:nvGrpSpPr>
        <p:grpSpPr bwMode="auto">
          <a:xfrm>
            <a:off x="3916612" y="3222471"/>
            <a:ext cx="571500" cy="823912"/>
            <a:chOff x="1928" y="812"/>
            <a:chExt cx="360" cy="519"/>
          </a:xfrm>
        </p:grpSpPr>
        <p:sp>
          <p:nvSpPr>
            <p:cNvPr id="18" name="Oval 13"/>
            <p:cNvSpPr>
              <a:spLocks noChangeArrowheads="1"/>
            </p:cNvSpPr>
            <p:nvPr/>
          </p:nvSpPr>
          <p:spPr bwMode="auto">
            <a:xfrm>
              <a:off x="1956" y="908"/>
              <a:ext cx="288" cy="288"/>
            </a:xfrm>
            <a:prstGeom prst="ellipse">
              <a:avLst/>
            </a:prstGeom>
            <a:solidFill>
              <a:srgbClr val="FBFAC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000"/>
            </a:p>
          </p:txBody>
        </p:sp>
        <p:sp>
          <p:nvSpPr>
            <p:cNvPr id="19" name="AutoShape 14"/>
            <p:cNvSpPr>
              <a:spLocks noChangeArrowheads="1"/>
            </p:cNvSpPr>
            <p:nvPr/>
          </p:nvSpPr>
          <p:spPr bwMode="auto">
            <a:xfrm>
              <a:off x="1928" y="812"/>
              <a:ext cx="360" cy="519"/>
            </a:xfrm>
            <a:prstGeom prst="roundRect">
              <a:avLst>
                <a:gd name="adj" fmla="val 35833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ru-RU" altLang="ru-RU" sz="4000" b="1" dirty="0">
                  <a:latin typeface="Times New Roman" panose="02020603050405020304" pitchFamily="18" charset="0"/>
                </a:rPr>
                <a:t>=</a:t>
              </a:r>
            </a:p>
          </p:txBody>
        </p:sp>
      </p:grpSp>
      <p:sp>
        <p:nvSpPr>
          <p:cNvPr id="20" name="AutoShape 15"/>
          <p:cNvSpPr>
            <a:spLocks noChangeArrowheads="1"/>
          </p:cNvSpPr>
          <p:nvPr/>
        </p:nvSpPr>
        <p:spPr bwMode="auto">
          <a:xfrm>
            <a:off x="4467730" y="3096292"/>
            <a:ext cx="1143000" cy="1066800"/>
          </a:xfrm>
          <a:prstGeom prst="star16">
            <a:avLst>
              <a:gd name="adj" fmla="val 41884"/>
            </a:avLst>
          </a:prstGeom>
          <a:gradFill rotWithShape="0">
            <a:gsLst>
              <a:gs pos="0">
                <a:srgbClr val="FFFFFF"/>
              </a:gs>
              <a:gs pos="100000">
                <a:srgbClr val="FF505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4000" b="1" i="1" dirty="0" smtClean="0">
                <a:latin typeface="Times New Roman" panose="02020603050405020304" pitchFamily="18" charset="0"/>
              </a:rPr>
              <a:t>3</a:t>
            </a:r>
            <a:endParaRPr lang="ru-RU" altLang="ru-RU" sz="4000" b="1" i="1" dirty="0">
              <a:latin typeface="Times New Roman" panose="02020603050405020304" pitchFamily="18" charset="0"/>
            </a:endParaRPr>
          </a:p>
        </p:txBody>
      </p:sp>
      <p:grpSp>
        <p:nvGrpSpPr>
          <p:cNvPr id="21" name="Group 16"/>
          <p:cNvGrpSpPr>
            <a:grpSpLocks/>
          </p:cNvGrpSpPr>
          <p:nvPr/>
        </p:nvGrpSpPr>
        <p:grpSpPr bwMode="auto">
          <a:xfrm>
            <a:off x="3916612" y="4881680"/>
            <a:ext cx="571500" cy="823912"/>
            <a:chOff x="1928" y="812"/>
            <a:chExt cx="360" cy="519"/>
          </a:xfrm>
        </p:grpSpPr>
        <p:sp>
          <p:nvSpPr>
            <p:cNvPr id="22" name="Oval 17"/>
            <p:cNvSpPr>
              <a:spLocks noChangeArrowheads="1"/>
            </p:cNvSpPr>
            <p:nvPr/>
          </p:nvSpPr>
          <p:spPr bwMode="auto">
            <a:xfrm>
              <a:off x="1956" y="908"/>
              <a:ext cx="288" cy="288"/>
            </a:xfrm>
            <a:prstGeom prst="ellipse">
              <a:avLst/>
            </a:prstGeom>
            <a:solidFill>
              <a:srgbClr val="FBFAC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000"/>
            </a:p>
          </p:txBody>
        </p:sp>
        <p:sp>
          <p:nvSpPr>
            <p:cNvPr id="23" name="AutoShape 18"/>
            <p:cNvSpPr>
              <a:spLocks noChangeArrowheads="1"/>
            </p:cNvSpPr>
            <p:nvPr/>
          </p:nvSpPr>
          <p:spPr bwMode="auto">
            <a:xfrm>
              <a:off x="1928" y="812"/>
              <a:ext cx="360" cy="519"/>
            </a:xfrm>
            <a:prstGeom prst="roundRect">
              <a:avLst>
                <a:gd name="adj" fmla="val 35833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ru-RU" altLang="ru-RU" sz="4000" b="1">
                  <a:latin typeface="Times New Roman" panose="02020603050405020304" pitchFamily="18" charset="0"/>
                </a:rPr>
                <a:t>=</a:t>
              </a:r>
            </a:p>
          </p:txBody>
        </p:sp>
      </p:grpSp>
      <p:sp>
        <p:nvSpPr>
          <p:cNvPr id="24" name="AutoShape 19"/>
          <p:cNvSpPr>
            <a:spLocks noChangeArrowheads="1"/>
          </p:cNvSpPr>
          <p:nvPr/>
        </p:nvSpPr>
        <p:spPr bwMode="auto">
          <a:xfrm>
            <a:off x="4528592" y="4729279"/>
            <a:ext cx="1143000" cy="1066800"/>
          </a:xfrm>
          <a:prstGeom prst="star16">
            <a:avLst>
              <a:gd name="adj" fmla="val 41884"/>
            </a:avLst>
          </a:prstGeom>
          <a:gradFill rotWithShape="0">
            <a:gsLst>
              <a:gs pos="0">
                <a:srgbClr val="FFFFFF"/>
              </a:gs>
              <a:gs pos="100000">
                <a:srgbClr val="FF505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4000" b="1" i="1" dirty="0" smtClean="0">
                <a:latin typeface="Times New Roman" panose="02020603050405020304" pitchFamily="18" charset="0"/>
              </a:rPr>
              <a:t>-</a:t>
            </a:r>
            <a:r>
              <a:rPr lang="en-US" altLang="ru-RU" sz="4000" b="1" i="1" dirty="0" smtClean="0">
                <a:latin typeface="Times New Roman" panose="02020603050405020304" pitchFamily="18" charset="0"/>
              </a:rPr>
              <a:t>5</a:t>
            </a:r>
            <a:endParaRPr lang="ru-RU" altLang="ru-RU" sz="4000" b="1" i="1" dirty="0">
              <a:latin typeface="Times New Roman" panose="02020603050405020304" pitchFamily="18" charset="0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627760" y="1813665"/>
            <a:ext cx="3236069" cy="3787730"/>
            <a:chOff x="627760" y="1813665"/>
            <a:chExt cx="3236069" cy="3787730"/>
          </a:xfrm>
        </p:grpSpPr>
        <p:sp>
          <p:nvSpPr>
            <p:cNvPr id="34" name="Text Box 29"/>
            <p:cNvSpPr txBox="1">
              <a:spLocks noChangeArrowheads="1"/>
            </p:cNvSpPr>
            <p:nvPr/>
          </p:nvSpPr>
          <p:spPr bwMode="auto">
            <a:xfrm>
              <a:off x="627760" y="1813665"/>
              <a:ext cx="637447" cy="7080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ru-RU" altLang="ru-RU" sz="4000" b="1" dirty="0">
                  <a:solidFill>
                    <a:srgbClr val="00B050"/>
                  </a:solidFill>
                  <a:ea typeface="SimSun-ExtB" panose="02010609060101010101" pitchFamily="49" charset="-122"/>
                  <a:cs typeface="Arial" panose="020B0604020202020204" pitchFamily="34" charset="0"/>
                </a:rPr>
                <a:t>1)</a:t>
              </a:r>
            </a:p>
          </p:txBody>
        </p:sp>
        <p:sp>
          <p:nvSpPr>
            <p:cNvPr id="35" name="Text Box 30"/>
            <p:cNvSpPr txBox="1">
              <a:spLocks noChangeArrowheads="1"/>
            </p:cNvSpPr>
            <p:nvPr/>
          </p:nvSpPr>
          <p:spPr bwMode="auto">
            <a:xfrm>
              <a:off x="1257337" y="1839065"/>
              <a:ext cx="2488796" cy="646112"/>
            </a:xfrm>
            <a:prstGeom prst="rect">
              <a:avLst/>
            </a:prstGeom>
            <a:gradFill rotWithShape="1">
              <a:gsLst>
                <a:gs pos="0">
                  <a:srgbClr val="00B050"/>
                </a:gs>
                <a:gs pos="50000">
                  <a:srgbClr val="FFFFFF"/>
                </a:gs>
                <a:gs pos="100000">
                  <a:srgbClr val="00B050"/>
                </a:gs>
              </a:gsLst>
              <a:lin ang="5400000" scaled="1"/>
            </a:gradFill>
            <a:ln>
              <a:noFill/>
            </a:ln>
            <a:extLst/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ru-RU" sz="3600" b="1" dirty="0" smtClean="0">
                  <a:solidFill>
                    <a:srgbClr val="000066"/>
                  </a:solidFill>
                  <a:ea typeface="SimSun-ExtB" panose="02010609060101010101" pitchFamily="49" charset="-122"/>
                  <a:cs typeface="Arial" panose="020B0604020202020204" pitchFamily="34" charset="0"/>
                </a:rPr>
                <a:t>10</a:t>
              </a:r>
              <a:r>
                <a:rPr lang="ru-RU" altLang="ru-RU" sz="3600" b="1" dirty="0" smtClean="0">
                  <a:solidFill>
                    <a:srgbClr val="000066"/>
                  </a:solidFill>
                  <a:ea typeface="SimSun-ExtB" panose="02010609060101010101" pitchFamily="49" charset="-122"/>
                  <a:cs typeface="Arial" panose="020B0604020202020204" pitchFamily="34" charset="0"/>
                </a:rPr>
                <a:t> </a:t>
              </a:r>
              <a:r>
                <a:rPr lang="ru-RU" altLang="ru-RU" sz="3600" b="1" dirty="0">
                  <a:solidFill>
                    <a:srgbClr val="000066"/>
                  </a:solidFill>
                  <a:ea typeface="SimSun-ExtB" panose="02010609060101010101" pitchFamily="49" charset="-122"/>
                  <a:cs typeface="Arial" panose="020B0604020202020204" pitchFamily="34" charset="0"/>
                </a:rPr>
                <a:t>+ </a:t>
              </a:r>
              <a:r>
                <a:rPr lang="ru-RU" altLang="ru-RU" sz="3600" b="1" dirty="0" smtClean="0">
                  <a:solidFill>
                    <a:srgbClr val="000066"/>
                  </a:solidFill>
                  <a:ea typeface="SimSun-ExtB" panose="02010609060101010101" pitchFamily="49" charset="-122"/>
                  <a:cs typeface="Arial" panose="020B0604020202020204" pitchFamily="34" charset="0"/>
                </a:rPr>
                <a:t>(-</a:t>
              </a:r>
              <a:r>
                <a:rPr lang="en-US" altLang="ru-RU" sz="3600" b="1" dirty="0" smtClean="0">
                  <a:solidFill>
                    <a:srgbClr val="000066"/>
                  </a:solidFill>
                  <a:ea typeface="SimSun-ExtB" panose="02010609060101010101" pitchFamily="49" charset="-122"/>
                  <a:cs typeface="Arial" panose="020B0604020202020204" pitchFamily="34" charset="0"/>
                </a:rPr>
                <a:t>4</a:t>
              </a:r>
              <a:r>
                <a:rPr lang="ru-RU" altLang="ru-RU" sz="3600" b="1" dirty="0" smtClean="0">
                  <a:solidFill>
                    <a:srgbClr val="000066"/>
                  </a:solidFill>
                  <a:ea typeface="SimSun-ExtB" panose="02010609060101010101" pitchFamily="49" charset="-122"/>
                  <a:cs typeface="Arial" panose="020B0604020202020204" pitchFamily="34" charset="0"/>
                </a:rPr>
                <a:t>)</a:t>
              </a:r>
              <a:endParaRPr lang="en-US" altLang="ru-RU" sz="3600" b="1" dirty="0">
                <a:solidFill>
                  <a:srgbClr val="000066"/>
                </a:solidFill>
                <a:ea typeface="SimSun-ExtB" panose="02010609060101010101" pitchFamily="49" charset="-122"/>
                <a:cs typeface="Arial" panose="020B0604020202020204" pitchFamily="34" charset="0"/>
              </a:endParaRPr>
            </a:p>
          </p:txBody>
        </p:sp>
        <p:sp>
          <p:nvSpPr>
            <p:cNvPr id="37" name="Text Box 32"/>
            <p:cNvSpPr txBox="1">
              <a:spLocks noChangeArrowheads="1"/>
            </p:cNvSpPr>
            <p:nvPr/>
          </p:nvSpPr>
          <p:spPr bwMode="auto">
            <a:xfrm>
              <a:off x="628080" y="3358553"/>
              <a:ext cx="732260" cy="7082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ru-RU" altLang="ru-RU" sz="4000" b="1" dirty="0">
                  <a:solidFill>
                    <a:srgbClr val="00B050"/>
                  </a:solidFill>
                  <a:cs typeface="Arial" panose="020B0604020202020204" pitchFamily="34" charset="0"/>
                </a:rPr>
                <a:t>2)</a:t>
              </a:r>
            </a:p>
          </p:txBody>
        </p:sp>
        <p:sp>
          <p:nvSpPr>
            <p:cNvPr id="38" name="Text Box 34"/>
            <p:cNvSpPr txBox="1">
              <a:spLocks noChangeArrowheads="1"/>
            </p:cNvSpPr>
            <p:nvPr/>
          </p:nvSpPr>
          <p:spPr bwMode="auto">
            <a:xfrm>
              <a:off x="1369522" y="3354672"/>
              <a:ext cx="2490604" cy="646113"/>
            </a:xfrm>
            <a:prstGeom prst="rect">
              <a:avLst/>
            </a:prstGeom>
            <a:gradFill rotWithShape="1">
              <a:gsLst>
                <a:gs pos="0">
                  <a:srgbClr val="00B050"/>
                </a:gs>
                <a:gs pos="50000">
                  <a:srgbClr val="FFFFFF"/>
                </a:gs>
                <a:gs pos="100000">
                  <a:srgbClr val="00B050"/>
                </a:gs>
              </a:gsLst>
              <a:lin ang="5400000" scaled="1"/>
            </a:gradFill>
            <a:ln>
              <a:noFill/>
            </a:ln>
            <a:extLst/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ru-RU" altLang="ru-RU" sz="3600" b="1" dirty="0" smtClean="0">
                  <a:solidFill>
                    <a:srgbClr val="000066"/>
                  </a:solidFill>
                  <a:cs typeface="Arial" panose="020B0604020202020204" pitchFamily="34" charset="0"/>
                </a:rPr>
                <a:t>-5 </a:t>
              </a:r>
              <a:r>
                <a:rPr lang="ru-RU" altLang="ru-RU" sz="3600" b="1" dirty="0">
                  <a:solidFill>
                    <a:srgbClr val="000066"/>
                  </a:solidFill>
                  <a:cs typeface="Arial" panose="020B0604020202020204" pitchFamily="34" charset="0"/>
                </a:rPr>
                <a:t>+ </a:t>
              </a:r>
              <a:r>
                <a:rPr lang="en-US" altLang="ru-RU" sz="3600" b="1" dirty="0" smtClean="0">
                  <a:solidFill>
                    <a:srgbClr val="000066"/>
                  </a:solidFill>
                  <a:cs typeface="Arial" panose="020B0604020202020204" pitchFamily="34" charset="0"/>
                </a:rPr>
                <a:t>8</a:t>
              </a:r>
              <a:endParaRPr lang="en-US" altLang="ru-RU" sz="3600" b="1" dirty="0">
                <a:solidFill>
                  <a:srgbClr val="000066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0" name="Text Box 36"/>
            <p:cNvSpPr txBox="1">
              <a:spLocks noChangeArrowheads="1"/>
            </p:cNvSpPr>
            <p:nvPr/>
          </p:nvSpPr>
          <p:spPr bwMode="auto">
            <a:xfrm>
              <a:off x="647717" y="4889853"/>
              <a:ext cx="752433" cy="7075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ru-RU" altLang="ru-RU" sz="4000" b="1" dirty="0">
                  <a:solidFill>
                    <a:srgbClr val="00B050"/>
                  </a:solidFill>
                  <a:cs typeface="Arial" panose="020B0604020202020204" pitchFamily="34" charset="0"/>
                </a:rPr>
                <a:t>3)</a:t>
              </a:r>
            </a:p>
          </p:txBody>
        </p:sp>
        <p:sp>
          <p:nvSpPr>
            <p:cNvPr id="41" name="Text Box 38"/>
            <p:cNvSpPr txBox="1">
              <a:spLocks noChangeArrowheads="1"/>
            </p:cNvSpPr>
            <p:nvPr/>
          </p:nvSpPr>
          <p:spPr bwMode="auto">
            <a:xfrm>
              <a:off x="1359303" y="4955351"/>
              <a:ext cx="2504526" cy="646044"/>
            </a:xfrm>
            <a:prstGeom prst="rect">
              <a:avLst/>
            </a:prstGeom>
            <a:gradFill rotWithShape="1">
              <a:gsLst>
                <a:gs pos="0">
                  <a:srgbClr val="00B050"/>
                </a:gs>
                <a:gs pos="50000">
                  <a:srgbClr val="FFFFFF"/>
                </a:gs>
                <a:gs pos="100000">
                  <a:srgbClr val="00B050"/>
                </a:gs>
              </a:gsLst>
              <a:lin ang="5400000" scaled="1"/>
            </a:gradFill>
            <a:ln>
              <a:noFill/>
            </a:ln>
            <a:extLst/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ru-RU" altLang="ru-RU" sz="3600" b="1" dirty="0" smtClean="0">
                  <a:solidFill>
                    <a:srgbClr val="000066"/>
                  </a:solidFill>
                  <a:cs typeface="Arial" panose="020B0604020202020204" pitchFamily="34" charset="0"/>
                </a:rPr>
                <a:t>-</a:t>
              </a:r>
              <a:r>
                <a:rPr lang="en-US" altLang="ru-RU" sz="3600" b="1" dirty="0" smtClean="0">
                  <a:solidFill>
                    <a:srgbClr val="000066"/>
                  </a:solidFill>
                  <a:cs typeface="Arial" panose="020B0604020202020204" pitchFamily="34" charset="0"/>
                </a:rPr>
                <a:t>12</a:t>
              </a:r>
              <a:r>
                <a:rPr lang="ru-RU" altLang="ru-RU" sz="3600" b="1" dirty="0" smtClean="0">
                  <a:solidFill>
                    <a:srgbClr val="000066"/>
                  </a:solidFill>
                  <a:cs typeface="Arial" panose="020B0604020202020204" pitchFamily="34" charset="0"/>
                </a:rPr>
                <a:t> </a:t>
              </a:r>
              <a:r>
                <a:rPr lang="ru-RU" altLang="ru-RU" sz="3600" b="1" dirty="0">
                  <a:solidFill>
                    <a:srgbClr val="000066"/>
                  </a:solidFill>
                  <a:cs typeface="Arial" panose="020B0604020202020204" pitchFamily="34" charset="0"/>
                </a:rPr>
                <a:t>+ </a:t>
              </a:r>
              <a:r>
                <a:rPr lang="ru-RU" altLang="ru-RU" sz="3600" b="1" dirty="0" smtClean="0">
                  <a:solidFill>
                    <a:srgbClr val="000066"/>
                  </a:solidFill>
                  <a:cs typeface="Arial" panose="020B0604020202020204" pitchFamily="34" charset="0"/>
                </a:rPr>
                <a:t>7</a:t>
              </a:r>
              <a:endParaRPr lang="en-US" altLang="ru-RU" sz="3600" b="1" dirty="0">
                <a:solidFill>
                  <a:srgbClr val="000066"/>
                </a:solidFill>
                <a:cs typeface="Arial" panose="020B0604020202020204" pitchFamily="34" charset="0"/>
              </a:endParaRPr>
            </a:p>
          </p:txBody>
        </p:sp>
      </p:grpSp>
      <p:grpSp>
        <p:nvGrpSpPr>
          <p:cNvPr id="48" name="Group 8"/>
          <p:cNvGrpSpPr>
            <a:grpSpLocks/>
          </p:cNvGrpSpPr>
          <p:nvPr/>
        </p:nvGrpSpPr>
        <p:grpSpPr bwMode="auto">
          <a:xfrm>
            <a:off x="9670468" y="1839065"/>
            <a:ext cx="571500" cy="823912"/>
            <a:chOff x="1941" y="793"/>
            <a:chExt cx="360" cy="519"/>
          </a:xfrm>
        </p:grpSpPr>
        <p:sp>
          <p:nvSpPr>
            <p:cNvPr id="49" name="Oval 9"/>
            <p:cNvSpPr>
              <a:spLocks noChangeArrowheads="1"/>
            </p:cNvSpPr>
            <p:nvPr/>
          </p:nvSpPr>
          <p:spPr bwMode="auto">
            <a:xfrm>
              <a:off x="1956" y="908"/>
              <a:ext cx="288" cy="288"/>
            </a:xfrm>
            <a:prstGeom prst="ellipse">
              <a:avLst/>
            </a:prstGeom>
            <a:solidFill>
              <a:srgbClr val="FBFAC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000"/>
            </a:p>
          </p:txBody>
        </p:sp>
        <p:sp>
          <p:nvSpPr>
            <p:cNvPr id="50" name="AutoShape 10"/>
            <p:cNvSpPr>
              <a:spLocks noChangeArrowheads="1"/>
            </p:cNvSpPr>
            <p:nvPr/>
          </p:nvSpPr>
          <p:spPr bwMode="auto">
            <a:xfrm>
              <a:off x="1941" y="793"/>
              <a:ext cx="360" cy="519"/>
            </a:xfrm>
            <a:prstGeom prst="roundRect">
              <a:avLst>
                <a:gd name="adj" fmla="val 35833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ru-RU" altLang="ru-RU" sz="4000" b="1" dirty="0">
                  <a:latin typeface="Times New Roman" panose="02020603050405020304" pitchFamily="18" charset="0"/>
                </a:rPr>
                <a:t>=</a:t>
              </a:r>
            </a:p>
          </p:txBody>
        </p:sp>
      </p:grpSp>
      <p:sp>
        <p:nvSpPr>
          <p:cNvPr id="51" name="AutoShape 11"/>
          <p:cNvSpPr>
            <a:spLocks noChangeArrowheads="1"/>
          </p:cNvSpPr>
          <p:nvPr/>
        </p:nvSpPr>
        <p:spPr bwMode="auto">
          <a:xfrm>
            <a:off x="10307853" y="1732922"/>
            <a:ext cx="1143000" cy="1066800"/>
          </a:xfrm>
          <a:prstGeom prst="star16">
            <a:avLst>
              <a:gd name="adj" fmla="val 41884"/>
            </a:avLst>
          </a:prstGeom>
          <a:gradFill rotWithShape="0">
            <a:gsLst>
              <a:gs pos="0">
                <a:srgbClr val="FFFFFF"/>
              </a:gs>
              <a:gs pos="100000">
                <a:srgbClr val="FF505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4000" b="1" i="1" dirty="0" smtClean="0">
                <a:latin typeface="Times New Roman" panose="02020603050405020304" pitchFamily="18" charset="0"/>
              </a:rPr>
              <a:t>-</a:t>
            </a:r>
            <a:r>
              <a:rPr lang="en-US" altLang="ru-RU" sz="4000" b="1" i="1" dirty="0" smtClean="0">
                <a:latin typeface="Times New Roman" panose="02020603050405020304" pitchFamily="18" charset="0"/>
              </a:rPr>
              <a:t>5</a:t>
            </a:r>
            <a:endParaRPr lang="ru-RU" altLang="ru-RU" sz="4000" b="1" i="1" dirty="0">
              <a:latin typeface="Times New Roman" panose="02020603050405020304" pitchFamily="18" charset="0"/>
            </a:endParaRPr>
          </a:p>
        </p:txBody>
      </p:sp>
      <p:grpSp>
        <p:nvGrpSpPr>
          <p:cNvPr id="52" name="Group 12"/>
          <p:cNvGrpSpPr>
            <a:grpSpLocks/>
          </p:cNvGrpSpPr>
          <p:nvPr/>
        </p:nvGrpSpPr>
        <p:grpSpPr bwMode="auto">
          <a:xfrm>
            <a:off x="9729580" y="3334378"/>
            <a:ext cx="571500" cy="823912"/>
            <a:chOff x="1928" y="812"/>
            <a:chExt cx="360" cy="519"/>
          </a:xfrm>
        </p:grpSpPr>
        <p:sp>
          <p:nvSpPr>
            <p:cNvPr id="53" name="Oval 13"/>
            <p:cNvSpPr>
              <a:spLocks noChangeArrowheads="1"/>
            </p:cNvSpPr>
            <p:nvPr/>
          </p:nvSpPr>
          <p:spPr bwMode="auto">
            <a:xfrm>
              <a:off x="1956" y="908"/>
              <a:ext cx="288" cy="288"/>
            </a:xfrm>
            <a:prstGeom prst="ellipse">
              <a:avLst/>
            </a:prstGeom>
            <a:solidFill>
              <a:srgbClr val="FBFAC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000"/>
            </a:p>
          </p:txBody>
        </p:sp>
        <p:sp>
          <p:nvSpPr>
            <p:cNvPr id="54" name="AutoShape 14"/>
            <p:cNvSpPr>
              <a:spLocks noChangeArrowheads="1"/>
            </p:cNvSpPr>
            <p:nvPr/>
          </p:nvSpPr>
          <p:spPr bwMode="auto">
            <a:xfrm>
              <a:off x="1928" y="812"/>
              <a:ext cx="360" cy="519"/>
            </a:xfrm>
            <a:prstGeom prst="roundRect">
              <a:avLst>
                <a:gd name="adj" fmla="val 35833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ru-RU" altLang="ru-RU" sz="4000" b="1" dirty="0">
                  <a:latin typeface="Times New Roman" panose="02020603050405020304" pitchFamily="18" charset="0"/>
                </a:rPr>
                <a:t>=</a:t>
              </a:r>
            </a:p>
          </p:txBody>
        </p:sp>
      </p:grpSp>
      <p:sp>
        <p:nvSpPr>
          <p:cNvPr id="55" name="AutoShape 15"/>
          <p:cNvSpPr>
            <a:spLocks noChangeArrowheads="1"/>
          </p:cNvSpPr>
          <p:nvPr/>
        </p:nvSpPr>
        <p:spPr bwMode="auto">
          <a:xfrm>
            <a:off x="10370930" y="3298671"/>
            <a:ext cx="1143000" cy="1066800"/>
          </a:xfrm>
          <a:prstGeom prst="star16">
            <a:avLst>
              <a:gd name="adj" fmla="val 41884"/>
            </a:avLst>
          </a:prstGeom>
          <a:gradFill rotWithShape="0">
            <a:gsLst>
              <a:gs pos="0">
                <a:srgbClr val="FFFFFF"/>
              </a:gs>
              <a:gs pos="100000">
                <a:srgbClr val="FF505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4000" b="1" i="1" dirty="0" smtClean="0">
                <a:latin typeface="Times New Roman" panose="02020603050405020304" pitchFamily="18" charset="0"/>
              </a:rPr>
              <a:t>-</a:t>
            </a:r>
            <a:r>
              <a:rPr lang="en-US" altLang="ru-RU" sz="4000" b="1" i="1" dirty="0" smtClean="0">
                <a:latin typeface="Times New Roman" panose="02020603050405020304" pitchFamily="18" charset="0"/>
              </a:rPr>
              <a:t>8</a:t>
            </a:r>
            <a:endParaRPr lang="ru-RU" altLang="ru-RU" sz="4000" b="1" i="1" dirty="0">
              <a:latin typeface="Times New Roman" panose="02020603050405020304" pitchFamily="18" charset="0"/>
            </a:endParaRPr>
          </a:p>
        </p:txBody>
      </p:sp>
      <p:grpSp>
        <p:nvGrpSpPr>
          <p:cNvPr id="56" name="Group 16"/>
          <p:cNvGrpSpPr>
            <a:grpSpLocks/>
          </p:cNvGrpSpPr>
          <p:nvPr/>
        </p:nvGrpSpPr>
        <p:grpSpPr bwMode="auto">
          <a:xfrm>
            <a:off x="9819447" y="4972167"/>
            <a:ext cx="571500" cy="823912"/>
            <a:chOff x="1928" y="812"/>
            <a:chExt cx="360" cy="519"/>
          </a:xfrm>
        </p:grpSpPr>
        <p:sp>
          <p:nvSpPr>
            <p:cNvPr id="57" name="Oval 17"/>
            <p:cNvSpPr>
              <a:spLocks noChangeArrowheads="1"/>
            </p:cNvSpPr>
            <p:nvPr/>
          </p:nvSpPr>
          <p:spPr bwMode="auto">
            <a:xfrm>
              <a:off x="1956" y="908"/>
              <a:ext cx="288" cy="288"/>
            </a:xfrm>
            <a:prstGeom prst="ellipse">
              <a:avLst/>
            </a:prstGeom>
            <a:solidFill>
              <a:srgbClr val="FBFAC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000"/>
            </a:p>
          </p:txBody>
        </p:sp>
        <p:sp>
          <p:nvSpPr>
            <p:cNvPr id="58" name="AutoShape 18"/>
            <p:cNvSpPr>
              <a:spLocks noChangeArrowheads="1"/>
            </p:cNvSpPr>
            <p:nvPr/>
          </p:nvSpPr>
          <p:spPr bwMode="auto">
            <a:xfrm>
              <a:off x="1928" y="812"/>
              <a:ext cx="360" cy="519"/>
            </a:xfrm>
            <a:prstGeom prst="roundRect">
              <a:avLst>
                <a:gd name="adj" fmla="val 35833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ru-RU" altLang="ru-RU" sz="4000" b="1" dirty="0">
                  <a:latin typeface="Times New Roman" panose="02020603050405020304" pitchFamily="18" charset="0"/>
                </a:rPr>
                <a:t>=</a:t>
              </a:r>
            </a:p>
          </p:txBody>
        </p:sp>
      </p:grpSp>
      <p:sp>
        <p:nvSpPr>
          <p:cNvPr id="59" name="AutoShape 19"/>
          <p:cNvSpPr>
            <a:spLocks noChangeArrowheads="1"/>
          </p:cNvSpPr>
          <p:nvPr/>
        </p:nvSpPr>
        <p:spPr bwMode="auto">
          <a:xfrm>
            <a:off x="10435397" y="4849170"/>
            <a:ext cx="1143000" cy="1066800"/>
          </a:xfrm>
          <a:prstGeom prst="star16">
            <a:avLst>
              <a:gd name="adj" fmla="val 41884"/>
            </a:avLst>
          </a:prstGeom>
          <a:gradFill rotWithShape="0">
            <a:gsLst>
              <a:gs pos="0">
                <a:srgbClr val="FFFFFF"/>
              </a:gs>
              <a:gs pos="100000">
                <a:srgbClr val="FF505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4000" b="1" i="1" dirty="0" smtClean="0">
                <a:latin typeface="Times New Roman" panose="02020603050405020304" pitchFamily="18" charset="0"/>
              </a:rPr>
              <a:t>4</a:t>
            </a:r>
            <a:endParaRPr lang="ru-RU" altLang="ru-RU" sz="4000" b="1" i="1" dirty="0">
              <a:latin typeface="Times New Roman" panose="02020603050405020304" pitchFamily="18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6438102" y="1917866"/>
            <a:ext cx="3236069" cy="3787726"/>
            <a:chOff x="6510578" y="1813665"/>
            <a:chExt cx="3236069" cy="3787726"/>
          </a:xfrm>
        </p:grpSpPr>
        <p:sp>
          <p:nvSpPr>
            <p:cNvPr id="61" name="Text Box 29"/>
            <p:cNvSpPr txBox="1">
              <a:spLocks noChangeArrowheads="1"/>
            </p:cNvSpPr>
            <p:nvPr/>
          </p:nvSpPr>
          <p:spPr bwMode="auto">
            <a:xfrm>
              <a:off x="6510578" y="1813665"/>
              <a:ext cx="637447" cy="7080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ru-RU" sz="4000" b="1" dirty="0">
                  <a:solidFill>
                    <a:srgbClr val="00B050"/>
                  </a:solidFill>
                  <a:ea typeface="SimSun-ExtB" panose="02010609060101010101" pitchFamily="49" charset="-122"/>
                  <a:cs typeface="Arial" panose="020B0604020202020204" pitchFamily="34" charset="0"/>
                </a:rPr>
                <a:t>4</a:t>
              </a:r>
              <a:r>
                <a:rPr lang="ru-RU" altLang="ru-RU" sz="4000" b="1" dirty="0" smtClean="0">
                  <a:solidFill>
                    <a:srgbClr val="00B050"/>
                  </a:solidFill>
                  <a:ea typeface="SimSun-ExtB" panose="02010609060101010101" pitchFamily="49" charset="-122"/>
                  <a:cs typeface="Arial" panose="020B0604020202020204" pitchFamily="34" charset="0"/>
                </a:rPr>
                <a:t>)</a:t>
              </a:r>
              <a:endParaRPr lang="ru-RU" altLang="ru-RU" sz="4000" b="1" dirty="0">
                <a:solidFill>
                  <a:srgbClr val="00B050"/>
                </a:solidFill>
                <a:ea typeface="SimSun-ExtB" panose="02010609060101010101" pitchFamily="49" charset="-122"/>
                <a:cs typeface="Arial" panose="020B0604020202020204" pitchFamily="34" charset="0"/>
              </a:endParaRPr>
            </a:p>
          </p:txBody>
        </p:sp>
        <p:sp>
          <p:nvSpPr>
            <p:cNvPr id="62" name="Text Box 30"/>
            <p:cNvSpPr txBox="1">
              <a:spLocks noChangeArrowheads="1"/>
            </p:cNvSpPr>
            <p:nvPr/>
          </p:nvSpPr>
          <p:spPr bwMode="auto">
            <a:xfrm>
              <a:off x="7140155" y="1839065"/>
              <a:ext cx="2488796" cy="646112"/>
            </a:xfrm>
            <a:prstGeom prst="rect">
              <a:avLst/>
            </a:prstGeom>
            <a:gradFill rotWithShape="1">
              <a:gsLst>
                <a:gs pos="0">
                  <a:srgbClr val="00B050"/>
                </a:gs>
                <a:gs pos="50000">
                  <a:srgbClr val="FFFFFF"/>
                </a:gs>
                <a:gs pos="100000">
                  <a:srgbClr val="00B050"/>
                </a:gs>
              </a:gsLst>
              <a:lin ang="5400000" scaled="1"/>
            </a:gradFill>
            <a:ln>
              <a:noFill/>
            </a:ln>
            <a:extLst/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ru-RU" sz="3600" b="1" dirty="0" smtClean="0">
                  <a:solidFill>
                    <a:srgbClr val="000066"/>
                  </a:solidFill>
                  <a:ea typeface="SimSun-ExtB" panose="02010609060101010101" pitchFamily="49" charset="-122"/>
                  <a:cs typeface="Arial" panose="020B0604020202020204" pitchFamily="34" charset="0"/>
                </a:rPr>
                <a:t>13</a:t>
              </a:r>
              <a:r>
                <a:rPr lang="ru-RU" altLang="ru-RU" sz="3600" b="1" dirty="0" smtClean="0">
                  <a:solidFill>
                    <a:srgbClr val="000066"/>
                  </a:solidFill>
                  <a:ea typeface="SimSun-ExtB" panose="02010609060101010101" pitchFamily="49" charset="-122"/>
                  <a:cs typeface="Arial" panose="020B0604020202020204" pitchFamily="34" charset="0"/>
                </a:rPr>
                <a:t> </a:t>
              </a:r>
              <a:r>
                <a:rPr lang="ru-RU" altLang="ru-RU" sz="3600" b="1" dirty="0">
                  <a:solidFill>
                    <a:srgbClr val="000066"/>
                  </a:solidFill>
                  <a:ea typeface="SimSun-ExtB" panose="02010609060101010101" pitchFamily="49" charset="-122"/>
                  <a:cs typeface="Arial" panose="020B0604020202020204" pitchFamily="34" charset="0"/>
                </a:rPr>
                <a:t>+ </a:t>
              </a:r>
              <a:r>
                <a:rPr lang="ru-RU" altLang="ru-RU" sz="3600" b="1" dirty="0" smtClean="0">
                  <a:solidFill>
                    <a:srgbClr val="000066"/>
                  </a:solidFill>
                  <a:ea typeface="SimSun-ExtB" panose="02010609060101010101" pitchFamily="49" charset="-122"/>
                  <a:cs typeface="Arial" panose="020B0604020202020204" pitchFamily="34" charset="0"/>
                </a:rPr>
                <a:t>(-</a:t>
              </a:r>
              <a:r>
                <a:rPr lang="en-US" altLang="ru-RU" sz="3600" b="1" dirty="0" smtClean="0">
                  <a:solidFill>
                    <a:srgbClr val="000066"/>
                  </a:solidFill>
                  <a:ea typeface="SimSun-ExtB" panose="02010609060101010101" pitchFamily="49" charset="-122"/>
                  <a:cs typeface="Arial" panose="020B0604020202020204" pitchFamily="34" charset="0"/>
                </a:rPr>
                <a:t>18</a:t>
              </a:r>
              <a:r>
                <a:rPr lang="ru-RU" altLang="ru-RU" sz="3600" b="1" dirty="0" smtClean="0">
                  <a:solidFill>
                    <a:srgbClr val="000066"/>
                  </a:solidFill>
                  <a:ea typeface="SimSun-ExtB" panose="02010609060101010101" pitchFamily="49" charset="-122"/>
                  <a:cs typeface="Arial" panose="020B0604020202020204" pitchFamily="34" charset="0"/>
                </a:rPr>
                <a:t>)</a:t>
              </a:r>
              <a:endParaRPr lang="en-US" altLang="ru-RU" sz="3600" b="1" dirty="0">
                <a:solidFill>
                  <a:srgbClr val="000066"/>
                </a:solidFill>
                <a:ea typeface="SimSun-ExtB" panose="02010609060101010101" pitchFamily="49" charset="-122"/>
                <a:cs typeface="Arial" panose="020B0604020202020204" pitchFamily="34" charset="0"/>
              </a:endParaRPr>
            </a:p>
          </p:txBody>
        </p:sp>
        <p:sp>
          <p:nvSpPr>
            <p:cNvPr id="64" name="Text Box 32"/>
            <p:cNvSpPr txBox="1">
              <a:spLocks noChangeArrowheads="1"/>
            </p:cNvSpPr>
            <p:nvPr/>
          </p:nvSpPr>
          <p:spPr bwMode="auto">
            <a:xfrm>
              <a:off x="6510898" y="3358555"/>
              <a:ext cx="732260" cy="708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ru-RU" sz="4000" b="1" dirty="0">
                  <a:solidFill>
                    <a:srgbClr val="00B050"/>
                  </a:solidFill>
                  <a:cs typeface="Arial" panose="020B0604020202020204" pitchFamily="34" charset="0"/>
                </a:rPr>
                <a:t>5</a:t>
              </a:r>
              <a:r>
                <a:rPr lang="ru-RU" altLang="ru-RU" sz="4000" b="1" dirty="0" smtClean="0">
                  <a:solidFill>
                    <a:srgbClr val="00B050"/>
                  </a:solidFill>
                  <a:cs typeface="Arial" panose="020B0604020202020204" pitchFamily="34" charset="0"/>
                </a:rPr>
                <a:t>)</a:t>
              </a:r>
              <a:endParaRPr lang="ru-RU" altLang="ru-RU" sz="4000" b="1" dirty="0">
                <a:solidFill>
                  <a:srgbClr val="00B05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65" name="Text Box 34"/>
            <p:cNvSpPr txBox="1">
              <a:spLocks noChangeArrowheads="1"/>
            </p:cNvSpPr>
            <p:nvPr/>
          </p:nvSpPr>
          <p:spPr bwMode="auto">
            <a:xfrm>
              <a:off x="7252340" y="3354674"/>
              <a:ext cx="2490604" cy="646113"/>
            </a:xfrm>
            <a:prstGeom prst="rect">
              <a:avLst/>
            </a:prstGeom>
            <a:gradFill rotWithShape="1">
              <a:gsLst>
                <a:gs pos="0">
                  <a:srgbClr val="00B050"/>
                </a:gs>
                <a:gs pos="50000">
                  <a:srgbClr val="FFFFFF"/>
                </a:gs>
                <a:gs pos="100000">
                  <a:srgbClr val="00B050"/>
                </a:gs>
              </a:gsLst>
              <a:lin ang="5400000" scaled="1"/>
            </a:gradFill>
            <a:ln>
              <a:noFill/>
            </a:ln>
            <a:extLst/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ru-RU" altLang="ru-RU" sz="3600" b="1" dirty="0" smtClean="0">
                  <a:solidFill>
                    <a:srgbClr val="000066"/>
                  </a:solidFill>
                  <a:cs typeface="Arial" panose="020B0604020202020204" pitchFamily="34" charset="0"/>
                </a:rPr>
                <a:t>-</a:t>
              </a:r>
              <a:r>
                <a:rPr lang="en-US" altLang="ru-RU" sz="3600" b="1" dirty="0" smtClean="0">
                  <a:solidFill>
                    <a:srgbClr val="000066"/>
                  </a:solidFill>
                  <a:cs typeface="Arial" panose="020B0604020202020204" pitchFamily="34" charset="0"/>
                </a:rPr>
                <a:t>14</a:t>
              </a:r>
              <a:r>
                <a:rPr lang="ru-RU" altLang="ru-RU" sz="3600" b="1" dirty="0" smtClean="0">
                  <a:solidFill>
                    <a:srgbClr val="000066"/>
                  </a:solidFill>
                  <a:cs typeface="Arial" panose="020B0604020202020204" pitchFamily="34" charset="0"/>
                </a:rPr>
                <a:t> </a:t>
              </a:r>
              <a:r>
                <a:rPr lang="ru-RU" altLang="ru-RU" sz="3600" b="1" dirty="0">
                  <a:solidFill>
                    <a:srgbClr val="000066"/>
                  </a:solidFill>
                  <a:cs typeface="Arial" panose="020B0604020202020204" pitchFamily="34" charset="0"/>
                </a:rPr>
                <a:t>+ </a:t>
              </a:r>
              <a:r>
                <a:rPr lang="en-US" altLang="ru-RU" sz="3600" b="1" dirty="0" smtClean="0">
                  <a:solidFill>
                    <a:srgbClr val="000066"/>
                  </a:solidFill>
                  <a:cs typeface="Arial" panose="020B0604020202020204" pitchFamily="34" charset="0"/>
                </a:rPr>
                <a:t>6</a:t>
              </a:r>
              <a:r>
                <a:rPr lang="ru-RU" altLang="ru-RU" sz="3600" b="1" dirty="0" smtClean="0">
                  <a:solidFill>
                    <a:srgbClr val="000066"/>
                  </a:solidFill>
                  <a:cs typeface="Arial" panose="020B0604020202020204" pitchFamily="34" charset="0"/>
                </a:rPr>
                <a:t> </a:t>
              </a:r>
              <a:endParaRPr lang="en-US" altLang="ru-RU" sz="3600" b="1" dirty="0">
                <a:solidFill>
                  <a:srgbClr val="000066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67" name="Text Box 36"/>
            <p:cNvSpPr txBox="1">
              <a:spLocks noChangeArrowheads="1"/>
            </p:cNvSpPr>
            <p:nvPr/>
          </p:nvSpPr>
          <p:spPr bwMode="auto">
            <a:xfrm>
              <a:off x="6530535" y="4889850"/>
              <a:ext cx="752433" cy="7075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ru-RU" sz="4000" b="1" dirty="0" smtClean="0">
                  <a:solidFill>
                    <a:srgbClr val="00B050"/>
                  </a:solidFill>
                  <a:cs typeface="Arial" panose="020B0604020202020204" pitchFamily="34" charset="0"/>
                </a:rPr>
                <a:t>6</a:t>
              </a:r>
              <a:r>
                <a:rPr lang="ru-RU" altLang="ru-RU" sz="4000" b="1" dirty="0" smtClean="0">
                  <a:solidFill>
                    <a:srgbClr val="00B050"/>
                  </a:solidFill>
                  <a:cs typeface="Arial" panose="020B0604020202020204" pitchFamily="34" charset="0"/>
                </a:rPr>
                <a:t>)</a:t>
              </a:r>
              <a:endParaRPr lang="ru-RU" altLang="ru-RU" sz="4000" b="1" dirty="0">
                <a:solidFill>
                  <a:srgbClr val="00B05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68" name="Text Box 38"/>
            <p:cNvSpPr txBox="1">
              <a:spLocks noChangeArrowheads="1"/>
            </p:cNvSpPr>
            <p:nvPr/>
          </p:nvSpPr>
          <p:spPr bwMode="auto">
            <a:xfrm>
              <a:off x="7242121" y="4955347"/>
              <a:ext cx="2504526" cy="646044"/>
            </a:xfrm>
            <a:prstGeom prst="rect">
              <a:avLst/>
            </a:prstGeom>
            <a:gradFill rotWithShape="1">
              <a:gsLst>
                <a:gs pos="0">
                  <a:srgbClr val="00B050"/>
                </a:gs>
                <a:gs pos="50000">
                  <a:srgbClr val="FFFFFF"/>
                </a:gs>
                <a:gs pos="100000">
                  <a:srgbClr val="00B050"/>
                </a:gs>
              </a:gsLst>
              <a:lin ang="5400000" scaled="1"/>
            </a:gradFill>
            <a:ln>
              <a:noFill/>
            </a:ln>
            <a:extLst/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ru-RU" altLang="ru-RU" sz="3600" b="1" dirty="0" smtClean="0">
                  <a:solidFill>
                    <a:srgbClr val="000066"/>
                  </a:solidFill>
                  <a:cs typeface="Arial" panose="020B0604020202020204" pitchFamily="34" charset="0"/>
                </a:rPr>
                <a:t>-</a:t>
              </a:r>
              <a:r>
                <a:rPr lang="en-US" altLang="ru-RU" sz="3600" b="1" dirty="0" smtClean="0">
                  <a:solidFill>
                    <a:srgbClr val="000066"/>
                  </a:solidFill>
                  <a:cs typeface="Arial" panose="020B0604020202020204" pitchFamily="34" charset="0"/>
                </a:rPr>
                <a:t>16</a:t>
              </a:r>
              <a:r>
                <a:rPr lang="ru-RU" altLang="ru-RU" sz="3600" b="1" dirty="0" smtClean="0">
                  <a:solidFill>
                    <a:srgbClr val="000066"/>
                  </a:solidFill>
                  <a:cs typeface="Arial" panose="020B0604020202020204" pitchFamily="34" charset="0"/>
                </a:rPr>
                <a:t> </a:t>
              </a:r>
              <a:r>
                <a:rPr lang="ru-RU" altLang="ru-RU" sz="3600" b="1" dirty="0">
                  <a:solidFill>
                    <a:srgbClr val="000066"/>
                  </a:solidFill>
                  <a:cs typeface="Arial" panose="020B0604020202020204" pitchFamily="34" charset="0"/>
                </a:rPr>
                <a:t>+ </a:t>
              </a:r>
              <a:r>
                <a:rPr lang="en-US" altLang="ru-RU" sz="3600" b="1" dirty="0" smtClean="0">
                  <a:solidFill>
                    <a:srgbClr val="000066"/>
                  </a:solidFill>
                  <a:cs typeface="Arial" panose="020B0604020202020204" pitchFamily="34" charset="0"/>
                </a:rPr>
                <a:t>20</a:t>
              </a:r>
              <a:endParaRPr lang="en-US" altLang="ru-RU" sz="3600" b="1" dirty="0">
                <a:solidFill>
                  <a:srgbClr val="000066"/>
                </a:solidFill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46030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4" grpId="0" animBg="1"/>
      <p:bldP spid="51" grpId="0" animBg="1"/>
      <p:bldP spid="55" grpId="0" animBg="1"/>
      <p:bldP spid="5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464" y="184015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QO‘SHISH QONUNLARI</a:t>
            </a:r>
            <a:endParaRPr lang="ru-RU" sz="5094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803166" y="1590323"/>
            <a:ext cx="67557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‘rin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almashtirish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qonuni</a:t>
            </a:r>
            <a:endParaRPr lang="en-US" sz="4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03166" y="4127077"/>
            <a:ext cx="67557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Guruhla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qonuni</a:t>
            </a:r>
            <a:endParaRPr lang="en-US" sz="4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32448" y="2512064"/>
            <a:ext cx="67557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7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+ b = b + a</a:t>
            </a:r>
            <a:endParaRPr lang="en-US" sz="72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288232" y="5050980"/>
            <a:ext cx="101336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7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 + b) + c = a + (b + c)</a:t>
            </a:r>
            <a:endParaRPr lang="en-US" sz="72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6385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464" y="184015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MISOLLAR</a:t>
            </a:r>
            <a:endParaRPr lang="ru-RU" sz="5094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75941" y="1454944"/>
            <a:ext cx="608016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  (-11) +(- 35) = </a:t>
            </a:r>
            <a:r>
              <a:rPr lang="en-US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-46 </a:t>
            </a:r>
            <a:endParaRPr lang="en-US" sz="4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00400" y="2675866"/>
            <a:ext cx="88569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(-11) +(- 35) = (-35) + (-11)</a:t>
            </a:r>
            <a:endParaRPr lang="en-US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856103" y="1390849"/>
            <a:ext cx="475447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(-35) + (-11</a:t>
            </a:r>
            <a:r>
              <a:rPr lang="en-US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-</a:t>
            </a:r>
            <a:r>
              <a:rPr lang="en-US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46</a:t>
            </a:r>
            <a:endParaRPr lang="en-US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75941" y="4027278"/>
            <a:ext cx="57688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  (14 +(- 21)) + (-9) =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44216" y="4932413"/>
            <a:ext cx="5400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14 +((- 21) + (-9)) =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400800" y="3987903"/>
            <a:ext cx="345960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-7 + (-9) = -16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212446" y="4932413"/>
            <a:ext cx="383630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 + (-30) = -16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3408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" grpId="0"/>
      <p:bldP spid="10" grpId="0"/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464" y="184015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MISOLLAR</a:t>
            </a:r>
            <a:endParaRPr lang="ru-RU" sz="5094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24136" y="1492731"/>
            <a:ext cx="803296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)  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-4,5  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+ 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(-2,6) + (-1,7) + 4,5 =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24136" y="3999992"/>
            <a:ext cx="798648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12,3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+ 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(-10,4) + 3,9 + (-8,3) 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019467" y="3990073"/>
            <a:ext cx="422102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(12,3 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+ 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3,9) +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0221018" y="5023509"/>
            <a:ext cx="101675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2,5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216224" y="2470532"/>
            <a:ext cx="360707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= 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(-4,5 + 4,5) 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376555" y="5047374"/>
            <a:ext cx="456567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= 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16,2 + (-18,7) =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9863228" y="4915857"/>
            <a:ext cx="417594" cy="9168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207617" y="5023509"/>
            <a:ext cx="432682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+(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-10,4 + (-8,3)) 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795958" y="2470969"/>
            <a:ext cx="465704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+ (-2,6 + (-1,7)) 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=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9528351" y="2416070"/>
            <a:ext cx="112723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 4,3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9280021" y="2323132"/>
            <a:ext cx="417594" cy="9168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авая фигурная скобка 1"/>
          <p:cNvSpPr/>
          <p:nvPr/>
        </p:nvSpPr>
        <p:spPr>
          <a:xfrm rot="5400000">
            <a:off x="2966577" y="2076051"/>
            <a:ext cx="432048" cy="2403949"/>
          </a:xfrm>
          <a:prstGeom prst="rightBrace">
            <a:avLst>
              <a:gd name="adj1" fmla="val 64771"/>
              <a:gd name="adj2" fmla="val 50000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2772789" y="3316078"/>
            <a:ext cx="59824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0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2428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23" grpId="0"/>
      <p:bldP spid="24" grpId="0"/>
      <p:bldP spid="25" grpId="0"/>
      <p:bldP spid="26" grpId="0"/>
      <p:bldP spid="27" grpId="0"/>
      <p:bldP spid="16" grpId="0"/>
      <p:bldP spid="17" grpId="0"/>
      <p:bldP spid="20" grpId="0"/>
      <p:bldP spid="2" grpId="0" animBg="1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Стрелка углом вверх 19"/>
          <p:cNvSpPr/>
          <p:nvPr/>
        </p:nvSpPr>
        <p:spPr>
          <a:xfrm>
            <a:off x="208112" y="184015"/>
            <a:ext cx="260822" cy="320091"/>
          </a:xfrm>
          <a:prstGeom prst="bent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468934" y="117753"/>
            <a:ext cx="119900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839- </a:t>
            </a:r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en-US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044263" y="2277431"/>
            <a:ext cx="47804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1)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-9,2 + 5,4 + (-3,6)</a:t>
            </a:r>
            <a:endParaRPr lang="ru-RU" sz="44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068287" y="3186672"/>
            <a:ext cx="558037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2) -0,4 + (-8,01) + (-6,6)</a:t>
            </a:r>
            <a:endParaRPr lang="ru-RU" sz="44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1020956" y="4263754"/>
            <a:ext cx="710803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3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 -5,3 + (-2,2) + (-4,7) + (-3,8)</a:t>
            </a:r>
            <a:endParaRPr lang="ru-RU" sz="4400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1158953" y="5340836"/>
            <a:ext cx="693651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4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 8,1 + (-4,3) + (-8,1) + (-1,9)</a:t>
            </a:r>
            <a:endParaRPr lang="ru-RU" sz="4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804593" y="1289718"/>
            <a:ext cx="566052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Qulay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usulda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hisoblang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9981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Стрелка углом вверх 19"/>
          <p:cNvSpPr/>
          <p:nvPr/>
        </p:nvSpPr>
        <p:spPr>
          <a:xfrm>
            <a:off x="208112" y="184015"/>
            <a:ext cx="260822" cy="320091"/>
          </a:xfrm>
          <a:prstGeom prst="bent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468934" y="117753"/>
            <a:ext cx="119900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840- </a:t>
            </a:r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en-US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77247" y="4462542"/>
            <a:ext cx="686598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+ b + </a:t>
            </a:r>
            <a:r>
              <a:rPr lang="en-US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=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-34 + 17 + (-16)</a:t>
            </a:r>
            <a:endParaRPr lang="ru-RU" sz="4400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338523" y="5340836"/>
            <a:ext cx="795121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+ b + </a:t>
            </a:r>
            <a:r>
              <a:rPr lang="en-US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=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,3 + (-1,9) + (-3,4)=</a:t>
            </a:r>
            <a:endParaRPr lang="ru-RU" sz="4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68934" y="1161272"/>
            <a:ext cx="11428855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Agar: 1) </a:t>
            </a:r>
            <a:r>
              <a:rPr lang="en-US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= -34, </a:t>
            </a:r>
            <a:r>
              <a:rPr lang="en-US" sz="4000" i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= 17,</a:t>
            </a:r>
            <a:r>
              <a:rPr lang="en-US" sz="4000" i="1" dirty="0" smtClean="0">
                <a:latin typeface="Arial" pitchFamily="34" charset="0"/>
                <a:cs typeface="Arial" pitchFamily="34" charset="0"/>
              </a:rPr>
              <a:t> c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= -16;  </a:t>
            </a:r>
          </a:p>
          <a:p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          2) 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= 2,3,  </a:t>
            </a:r>
            <a:r>
              <a:rPr lang="en-US" sz="4000" i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= -1,9,  </a:t>
            </a:r>
            <a:r>
              <a:rPr lang="en-US" sz="4000" i="1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= -3,4; </a:t>
            </a:r>
          </a:p>
          <a:p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          3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=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-11,8,  </a:t>
            </a:r>
            <a:r>
              <a:rPr lang="en-US" sz="4000" i="1" dirty="0">
                <a:latin typeface="Arial" pitchFamily="34" charset="0"/>
                <a:cs typeface="Arial" pitchFamily="34" charset="0"/>
              </a:rPr>
              <a:t>b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=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-20,</a:t>
            </a:r>
            <a:r>
              <a:rPr lang="en-US" sz="4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i="1" dirty="0">
                <a:latin typeface="Arial" pitchFamily="34" charset="0"/>
                <a:cs typeface="Arial" pitchFamily="34" charset="0"/>
              </a:rPr>
              <a:t>c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-7,2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bo‘lsa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b + c 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ifodning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son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qiymatini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133323" y="4495026"/>
            <a:ext cx="286809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= 17 + (-50)</a:t>
            </a:r>
            <a:endParaRPr lang="ru-RU" sz="4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0001416" y="4532547"/>
            <a:ext cx="151195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= - 33</a:t>
            </a:r>
            <a:endParaRPr lang="ru-RU" sz="4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712168" y="6234213"/>
            <a:ext cx="315342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= 2,3 + (-5,3)</a:t>
            </a:r>
            <a:endParaRPr lang="ru-RU" sz="44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865595" y="6240621"/>
            <a:ext cx="122661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= - 3</a:t>
            </a:r>
            <a:endParaRPr lang="ru-RU" sz="4400" dirty="0"/>
          </a:p>
        </p:txBody>
      </p:sp>
      <p:sp>
        <p:nvSpPr>
          <p:cNvPr id="13" name="TextBox 12"/>
          <p:cNvSpPr txBox="1"/>
          <p:nvPr/>
        </p:nvSpPr>
        <p:spPr>
          <a:xfrm>
            <a:off x="712168" y="3783781"/>
            <a:ext cx="2952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4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047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3" grpId="0"/>
      <p:bldP spid="10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Стрелка углом вверх 19"/>
          <p:cNvSpPr/>
          <p:nvPr/>
        </p:nvSpPr>
        <p:spPr>
          <a:xfrm>
            <a:off x="208112" y="184015"/>
            <a:ext cx="260822" cy="320091"/>
          </a:xfrm>
          <a:prstGeom prst="bent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468934" y="117753"/>
            <a:ext cx="119900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841- </a:t>
            </a:r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en-US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68934" y="2238195"/>
            <a:ext cx="114185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1)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-1 + 2 + (-3) + 4 + (-5) + 6 + (-7) + 8 + (-9) + 10</a:t>
            </a:r>
            <a:endParaRPr lang="ru-RU" sz="4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804593" y="1289718"/>
            <a:ext cx="484158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Yig‘indini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hisoblang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68934" y="3186672"/>
            <a:ext cx="1190422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2)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1 + (-2) + 3 + (-4) + 5 + (-6) + 7 + (-8) + 9 + (-10)</a:t>
            </a:r>
            <a:endParaRPr lang="ru-RU" sz="4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15154" y="4290126"/>
            <a:ext cx="121783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3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 -1 + (-2) + (-3) + (-4) +(-5) + (-6) + (-7) + (-8) + (-9)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587739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80120" y="288082"/>
            <a:ext cx="12498064" cy="596958"/>
          </a:xfrm>
        </p:spPr>
        <p:txBody>
          <a:bodyPr/>
          <a:lstStyle/>
          <a:p>
            <a:pPr algn="ctr"/>
            <a:r>
              <a:rPr lang="en-US" sz="3879" b="1" dirty="0"/>
              <a:t>MUSTAQIL  BAJARISH  UCHUN  TOPSHIRIQLAR:</a:t>
            </a:r>
            <a:endParaRPr lang="ru-RU" sz="3879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712168" y="1440210"/>
            <a:ext cx="10706422" cy="2215991"/>
          </a:xfrm>
        </p:spPr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</a:rPr>
              <a:t>  </a:t>
            </a:r>
            <a:r>
              <a:rPr lang="en-US" sz="4800" b="1" dirty="0" err="1">
                <a:solidFill>
                  <a:schemeClr val="tx1"/>
                </a:solidFill>
              </a:rPr>
              <a:t>Darslikning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r>
              <a:rPr lang="en-US" sz="4800" b="1" dirty="0" smtClean="0">
                <a:solidFill>
                  <a:schemeClr val="tx1"/>
                </a:solidFill>
              </a:rPr>
              <a:t>158- </a:t>
            </a:r>
            <a:r>
              <a:rPr lang="en-US" sz="4800" b="1" dirty="0" err="1">
                <a:solidFill>
                  <a:schemeClr val="tx1"/>
                </a:solidFill>
              </a:rPr>
              <a:t>betidagi</a:t>
            </a:r>
            <a:r>
              <a:rPr lang="ru-RU" sz="4800" b="1" dirty="0">
                <a:solidFill>
                  <a:schemeClr val="tx1"/>
                </a:solidFill>
              </a:rPr>
              <a:t> </a:t>
            </a:r>
            <a:r>
              <a:rPr lang="en-US" sz="4800" b="1" dirty="0">
                <a:solidFill>
                  <a:schemeClr val="tx1"/>
                </a:solidFill>
              </a:rPr>
              <a:t>   </a:t>
            </a:r>
          </a:p>
          <a:p>
            <a:pPr algn="ctr"/>
            <a:r>
              <a:rPr lang="en-US" sz="4800" b="1" dirty="0" smtClean="0">
                <a:solidFill>
                  <a:schemeClr val="tx1"/>
                </a:solidFill>
              </a:rPr>
              <a:t>863-</a:t>
            </a:r>
            <a:r>
              <a:rPr lang="en-US" sz="4800" b="1" dirty="0" smtClean="0">
                <a:solidFill>
                  <a:schemeClr val="tx1"/>
                </a:solidFill>
              </a:rPr>
              <a:t>, </a:t>
            </a:r>
            <a:r>
              <a:rPr lang="en-US" sz="4800" b="1" dirty="0" smtClean="0">
                <a:solidFill>
                  <a:schemeClr val="tx1"/>
                </a:solidFill>
              </a:rPr>
              <a:t>864-</a:t>
            </a:r>
            <a:r>
              <a:rPr lang="en-US" sz="4800" b="1" dirty="0">
                <a:solidFill>
                  <a:schemeClr val="tx1"/>
                </a:solidFill>
              </a:rPr>
              <a:t>, </a:t>
            </a:r>
            <a:r>
              <a:rPr lang="en-US" sz="4800" b="1" dirty="0" smtClean="0">
                <a:solidFill>
                  <a:schemeClr val="tx1"/>
                </a:solidFill>
              </a:rPr>
              <a:t>869-</a:t>
            </a:r>
            <a:r>
              <a:rPr lang="en-US" sz="4800" b="1" dirty="0">
                <a:solidFill>
                  <a:schemeClr val="tx1"/>
                </a:solidFill>
              </a:rPr>
              <a:t>, </a:t>
            </a:r>
            <a:r>
              <a:rPr lang="en-US" sz="4800" b="1" dirty="0" smtClean="0">
                <a:solidFill>
                  <a:schemeClr val="tx1"/>
                </a:solidFill>
              </a:rPr>
              <a:t>870- </a:t>
            </a:r>
            <a:r>
              <a:rPr lang="en-US" sz="4800" b="1" dirty="0" err="1">
                <a:solidFill>
                  <a:schemeClr val="tx1"/>
                </a:solidFill>
              </a:rPr>
              <a:t>masalalarni</a:t>
            </a:r>
            <a:endParaRPr lang="en-US" sz="4800" b="1" dirty="0">
              <a:solidFill>
                <a:schemeClr val="tx1"/>
              </a:solidFill>
            </a:endParaRPr>
          </a:p>
          <a:p>
            <a:pPr algn="ctr"/>
            <a:r>
              <a:rPr lang="en-US" sz="4800" b="1" dirty="0" err="1">
                <a:solidFill>
                  <a:schemeClr val="tx1"/>
                </a:solidFill>
              </a:rPr>
              <a:t>yeching</a:t>
            </a:r>
            <a:r>
              <a:rPr lang="ru-RU" sz="4800" b="1" dirty="0">
                <a:solidFill>
                  <a:schemeClr val="tx1"/>
                </a:solidFill>
              </a:rPr>
              <a:t>.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endParaRPr lang="ru-RU" sz="4800" b="1" dirty="0">
              <a:solidFill>
                <a:schemeClr val="tx1"/>
              </a:solidFill>
            </a:endParaRPr>
          </a:p>
        </p:txBody>
      </p:sp>
      <p:pic>
        <p:nvPicPr>
          <p:cNvPr id="5" name="Picture 2" descr="SMART - детский сад - Юные математики | Facebook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6344" y="3816474"/>
            <a:ext cx="3456384" cy="2704501"/>
          </a:xfrm>
          <a:prstGeom prst="rect">
            <a:avLst/>
          </a:prstGeom>
          <a:noFill/>
          <a:extLst/>
        </p:spPr>
      </p:pic>
    </p:spTree>
    <p:extLst>
      <p:ext uri="{BB962C8B-B14F-4D97-AF65-F5344CB8AC3E}">
        <p14:creationId xmlns:p14="http://schemas.microsoft.com/office/powerpoint/2010/main" val="2368961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9954</TotalTime>
  <Words>542</Words>
  <Application>Microsoft Office PowerPoint</Application>
  <PresentationFormat>Произвольный</PresentationFormat>
  <Paragraphs>82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SimSun-ExtB</vt:lpstr>
      <vt:lpstr>Arial</vt:lpstr>
      <vt:lpstr>Calibri</vt:lpstr>
      <vt:lpstr>Times New Roman</vt:lpstr>
      <vt:lpstr>Office Theme</vt:lpstr>
      <vt:lpstr>MATEMATIKA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Sharipova Durdona</dc:creator>
  <cp:lastModifiedBy>User</cp:lastModifiedBy>
  <cp:revision>604</cp:revision>
  <dcterms:created xsi:type="dcterms:W3CDTF">2020-04-09T07:32:19Z</dcterms:created>
  <dcterms:modified xsi:type="dcterms:W3CDTF">2021-01-08T05:26:53Z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