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436" r:id="rId3"/>
    <p:sldId id="437" r:id="rId4"/>
    <p:sldId id="415" r:id="rId5"/>
    <p:sldId id="434" r:id="rId6"/>
    <p:sldId id="438" r:id="rId7"/>
    <p:sldId id="435" r:id="rId8"/>
    <p:sldId id="439" r:id="rId9"/>
    <p:sldId id="365" r:id="rId1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A859"/>
    <a:srgbClr val="D2F4FE"/>
    <a:srgbClr val="D3A31B"/>
    <a:srgbClr val="D8CA16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255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650555" y="2670279"/>
            <a:ext cx="11231263" cy="1693697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: HAR XIL ISHORALI SONLARNI QO‘SHISH</a:t>
            </a: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YIG‘INDINI  TOPING</a:t>
            </a:r>
            <a:endParaRPr lang="ru-RU" sz="5094" b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622590" y="1533949"/>
            <a:ext cx="2154757" cy="70788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sz="4000" b="1" kern="0" dirty="0" smtClean="0">
                <a:solidFill>
                  <a:srgbClr val="000066"/>
                </a:solidFill>
                <a:latin typeface="Arial"/>
              </a:rPr>
              <a:t>8 + (-5)=</a:t>
            </a:r>
            <a:endParaRPr lang="ru-RU" b="1" dirty="0"/>
          </a:p>
        </p:txBody>
      </p:sp>
      <p:grpSp>
        <p:nvGrpSpPr>
          <p:cNvPr id="31" name="Группа 30"/>
          <p:cNvGrpSpPr/>
          <p:nvPr/>
        </p:nvGrpSpPr>
        <p:grpSpPr>
          <a:xfrm>
            <a:off x="517238" y="2852204"/>
            <a:ext cx="12054879" cy="888186"/>
            <a:chOff x="1881935" y="2671368"/>
            <a:chExt cx="5899282" cy="888186"/>
          </a:xfrm>
        </p:grpSpPr>
        <p:grpSp>
          <p:nvGrpSpPr>
            <p:cNvPr id="86" name="Группа 85"/>
            <p:cNvGrpSpPr/>
            <p:nvPr/>
          </p:nvGrpSpPr>
          <p:grpSpPr>
            <a:xfrm>
              <a:off x="1909102" y="2671368"/>
              <a:ext cx="5872115" cy="202169"/>
              <a:chOff x="1909102" y="2713379"/>
              <a:chExt cx="5872115" cy="202169"/>
            </a:xfrm>
          </p:grpSpPr>
          <p:cxnSp>
            <p:nvCxnSpPr>
              <p:cNvPr id="88" name="Прямая со стрелкой 87"/>
              <p:cNvCxnSpPr/>
              <p:nvPr/>
            </p:nvCxnSpPr>
            <p:spPr>
              <a:xfrm flipV="1">
                <a:off x="1909102" y="2848914"/>
                <a:ext cx="5872115" cy="848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9" name="Овал 88"/>
              <p:cNvSpPr/>
              <p:nvPr/>
            </p:nvSpPr>
            <p:spPr>
              <a:xfrm>
                <a:off x="4499992" y="2744924"/>
                <a:ext cx="144016" cy="14401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/>
              </a:p>
            </p:txBody>
          </p:sp>
          <p:cxnSp>
            <p:nvCxnSpPr>
              <p:cNvPr id="90" name="Прямая соединительная линия 89"/>
              <p:cNvCxnSpPr/>
              <p:nvPr/>
            </p:nvCxnSpPr>
            <p:spPr>
              <a:xfrm flipV="1">
                <a:off x="4860032" y="2744924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Прямая соединительная линия 90"/>
              <p:cNvCxnSpPr/>
              <p:nvPr/>
            </p:nvCxnSpPr>
            <p:spPr>
              <a:xfrm flipV="1">
                <a:off x="5148064" y="2744924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Прямая соединительная линия 91"/>
              <p:cNvCxnSpPr/>
              <p:nvPr/>
            </p:nvCxnSpPr>
            <p:spPr>
              <a:xfrm flipV="1">
                <a:off x="5430613" y="2739453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Прямая соединительная линия 92"/>
              <p:cNvCxnSpPr/>
              <p:nvPr/>
            </p:nvCxnSpPr>
            <p:spPr>
              <a:xfrm flipV="1">
                <a:off x="5724128" y="2739453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Прямая соединительная линия 93"/>
              <p:cNvCxnSpPr/>
              <p:nvPr/>
            </p:nvCxnSpPr>
            <p:spPr>
              <a:xfrm flipV="1">
                <a:off x="6012160" y="2744924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Прямая соединительная линия 94"/>
              <p:cNvCxnSpPr/>
              <p:nvPr/>
            </p:nvCxnSpPr>
            <p:spPr>
              <a:xfrm flipV="1">
                <a:off x="6300192" y="2731069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Прямая соединительная линия 95"/>
              <p:cNvCxnSpPr/>
              <p:nvPr/>
            </p:nvCxnSpPr>
            <p:spPr>
              <a:xfrm flipV="1">
                <a:off x="6588224" y="2725598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Прямая соединительная линия 96"/>
              <p:cNvCxnSpPr/>
              <p:nvPr/>
            </p:nvCxnSpPr>
            <p:spPr>
              <a:xfrm flipV="1">
                <a:off x="6876256" y="2725598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Прямая соединительная линия 98"/>
              <p:cNvCxnSpPr/>
              <p:nvPr/>
            </p:nvCxnSpPr>
            <p:spPr>
              <a:xfrm flipV="1">
                <a:off x="7164288" y="2713379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Прямая соединительная линия 99"/>
              <p:cNvCxnSpPr/>
              <p:nvPr/>
            </p:nvCxnSpPr>
            <p:spPr>
              <a:xfrm flipV="1">
                <a:off x="4267558" y="2749383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Прямая соединительная линия 101"/>
              <p:cNvCxnSpPr/>
              <p:nvPr/>
            </p:nvCxnSpPr>
            <p:spPr>
              <a:xfrm flipV="1">
                <a:off x="3979348" y="2753218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Прямая соединительная линия 102"/>
              <p:cNvCxnSpPr/>
              <p:nvPr/>
            </p:nvCxnSpPr>
            <p:spPr>
              <a:xfrm flipV="1">
                <a:off x="3705171" y="2744924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Прямая соединительная линия 104"/>
              <p:cNvCxnSpPr/>
              <p:nvPr/>
            </p:nvCxnSpPr>
            <p:spPr>
              <a:xfrm flipV="1">
                <a:off x="3417139" y="2757677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Прямая соединительная линия 105"/>
              <p:cNvCxnSpPr/>
              <p:nvPr/>
            </p:nvCxnSpPr>
            <p:spPr>
              <a:xfrm flipV="1">
                <a:off x="3131840" y="2767073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Прямая соединительная линия 106"/>
              <p:cNvCxnSpPr/>
              <p:nvPr/>
            </p:nvCxnSpPr>
            <p:spPr>
              <a:xfrm flipV="1">
                <a:off x="2843808" y="2771532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Прямая соединительная линия 107"/>
              <p:cNvCxnSpPr/>
              <p:nvPr/>
            </p:nvCxnSpPr>
            <p:spPr>
              <a:xfrm flipV="1">
                <a:off x="2566898" y="2771532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Прямая соединительная линия 108"/>
              <p:cNvCxnSpPr/>
              <p:nvPr/>
            </p:nvCxnSpPr>
            <p:spPr>
              <a:xfrm flipV="1">
                <a:off x="2267744" y="2757677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7" name="Прямоугольник 86"/>
            <p:cNvSpPr/>
            <p:nvPr/>
          </p:nvSpPr>
          <p:spPr>
            <a:xfrm>
              <a:off x="1881935" y="2913223"/>
              <a:ext cx="5435678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900" b="1" dirty="0" smtClean="0">
                  <a:ln>
                    <a:prstDash val="solid"/>
                  </a:ln>
                </a:rPr>
                <a:t>  </a:t>
              </a:r>
              <a:r>
                <a:rPr lang="en-US" sz="1900" b="1" dirty="0" smtClean="0">
                  <a:ln>
                    <a:prstDash val="solid"/>
                  </a:ln>
                </a:rPr>
                <a:t>   </a:t>
              </a:r>
              <a:r>
                <a:rPr lang="ru-RU" sz="3200" b="1" dirty="0" smtClean="0">
                  <a:ln>
                    <a:prstDash val="solid"/>
                  </a:ln>
                </a:rPr>
                <a:t>-8 </a:t>
              </a:r>
              <a:r>
                <a:rPr lang="en-US" sz="3200" b="1" dirty="0" smtClean="0">
                  <a:ln>
                    <a:prstDash val="solid"/>
                  </a:ln>
                </a:rPr>
                <a:t> </a:t>
              </a:r>
              <a:r>
                <a:rPr lang="ru-RU" sz="3200" b="1" dirty="0" smtClean="0">
                  <a:ln>
                    <a:prstDash val="solid"/>
                  </a:ln>
                </a:rPr>
                <a:t>-7</a:t>
              </a:r>
              <a:r>
                <a:rPr lang="en-US" sz="3200" b="1" dirty="0" smtClean="0">
                  <a:ln>
                    <a:prstDash val="solid"/>
                  </a:ln>
                </a:rPr>
                <a:t> </a:t>
              </a:r>
              <a:r>
                <a:rPr lang="ru-RU" sz="3200" b="1" dirty="0" smtClean="0">
                  <a:ln>
                    <a:prstDash val="solid"/>
                  </a:ln>
                </a:rPr>
                <a:t> -6 </a:t>
              </a:r>
              <a:r>
                <a:rPr lang="en-US" sz="3200" b="1" dirty="0" smtClean="0">
                  <a:ln>
                    <a:prstDash val="solid"/>
                  </a:ln>
                </a:rPr>
                <a:t> </a:t>
              </a:r>
              <a:r>
                <a:rPr lang="ru-RU" sz="3200" b="1" dirty="0" smtClean="0">
                  <a:ln>
                    <a:prstDash val="solid"/>
                  </a:ln>
                </a:rPr>
                <a:t>-5</a:t>
              </a:r>
              <a:r>
                <a:rPr lang="en-US" sz="3200" b="1" dirty="0" smtClean="0">
                  <a:ln>
                    <a:prstDash val="solid"/>
                  </a:ln>
                </a:rPr>
                <a:t> </a:t>
              </a:r>
              <a:r>
                <a:rPr lang="ru-RU" sz="3200" b="1" dirty="0" smtClean="0">
                  <a:ln>
                    <a:prstDash val="solid"/>
                  </a:ln>
                </a:rPr>
                <a:t> -4</a:t>
              </a:r>
              <a:r>
                <a:rPr lang="en-US" sz="3200" b="1" dirty="0" smtClean="0">
                  <a:ln>
                    <a:prstDash val="solid"/>
                  </a:ln>
                </a:rPr>
                <a:t> </a:t>
              </a:r>
              <a:r>
                <a:rPr lang="ru-RU" sz="3200" b="1" dirty="0" smtClean="0">
                  <a:ln>
                    <a:prstDash val="solid"/>
                  </a:ln>
                </a:rPr>
                <a:t> -3 </a:t>
              </a:r>
              <a:r>
                <a:rPr lang="en-US" sz="3200" b="1" dirty="0" smtClean="0">
                  <a:ln>
                    <a:prstDash val="solid"/>
                  </a:ln>
                </a:rPr>
                <a:t> </a:t>
              </a:r>
              <a:r>
                <a:rPr lang="ru-RU" sz="3200" b="1" dirty="0" smtClean="0">
                  <a:ln>
                    <a:prstDash val="solid"/>
                  </a:ln>
                </a:rPr>
                <a:t>-2</a:t>
              </a:r>
              <a:r>
                <a:rPr lang="en-US" sz="3200" b="1" dirty="0" smtClean="0">
                  <a:ln>
                    <a:prstDash val="solid"/>
                  </a:ln>
                </a:rPr>
                <a:t> 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 -1 </a:t>
              </a:r>
              <a:r>
                <a:rPr lang="en-US" sz="3200" b="1" cap="none" spc="0" dirty="0" smtClean="0">
                  <a:ln>
                    <a:prstDash val="solid"/>
                  </a:ln>
                </a:rPr>
                <a:t>  </a:t>
              </a:r>
              <a:r>
                <a:rPr lang="ru-RU" sz="3600" b="1" cap="none" spc="0" dirty="0" smtClean="0">
                  <a:ln>
                    <a:prstDash val="solid"/>
                  </a:ln>
                </a:rPr>
                <a:t>0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 </a:t>
              </a:r>
              <a:r>
                <a:rPr lang="en-US" sz="32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 1  </a:t>
              </a:r>
              <a:r>
                <a:rPr lang="en-US" sz="32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2  </a:t>
              </a:r>
              <a:r>
                <a:rPr lang="en-US" sz="32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3  </a:t>
              </a:r>
              <a:r>
                <a:rPr lang="en-US" sz="3200" b="1" cap="none" spc="0" dirty="0" smtClean="0">
                  <a:ln>
                    <a:prstDash val="solid"/>
                  </a:ln>
                </a:rPr>
                <a:t>  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4   5 </a:t>
              </a:r>
              <a:r>
                <a:rPr lang="en-US" sz="32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 6 </a:t>
              </a:r>
              <a:r>
                <a:rPr lang="en-US" sz="32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 7 </a:t>
              </a:r>
              <a:r>
                <a:rPr lang="en-US" sz="32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 8   9</a:t>
              </a:r>
              <a:endParaRPr lang="ru-RU" sz="3200" b="1" cap="none" spc="0" dirty="0">
                <a:ln>
                  <a:prstDash val="solid"/>
                </a:ln>
              </a:endParaRPr>
            </a:p>
          </p:txBody>
        </p:sp>
      </p:grpSp>
      <p:sp>
        <p:nvSpPr>
          <p:cNvPr id="32" name="Овал 31"/>
          <p:cNvSpPr/>
          <p:nvPr/>
        </p:nvSpPr>
        <p:spPr>
          <a:xfrm>
            <a:off x="10594824" y="2892043"/>
            <a:ext cx="290821" cy="144016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3" name="Выгнутая вверх стрелка 32"/>
          <p:cNvSpPr/>
          <p:nvPr/>
        </p:nvSpPr>
        <p:spPr>
          <a:xfrm flipH="1">
            <a:off x="7646346" y="2453700"/>
            <a:ext cx="3189074" cy="504056"/>
          </a:xfrm>
          <a:prstGeom prst="curvedDown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033619" y="1837235"/>
            <a:ext cx="595035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sz="3600" b="1" kern="0" dirty="0" smtClean="0">
                <a:solidFill>
                  <a:srgbClr val="FF0000"/>
                </a:solidFill>
                <a:latin typeface="Arial"/>
              </a:rPr>
              <a:t>-</a:t>
            </a:r>
            <a:r>
              <a:rPr lang="ru-RU" sz="3600" b="1" kern="0" dirty="0">
                <a:solidFill>
                  <a:srgbClr val="FF0000"/>
                </a:solidFill>
                <a:latin typeface="Arial"/>
              </a:rPr>
              <a:t>5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878467" y="4044692"/>
            <a:ext cx="1954381" cy="70788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sz="4000" b="1" kern="0" dirty="0" smtClean="0">
                <a:solidFill>
                  <a:srgbClr val="000066"/>
                </a:solidFill>
                <a:latin typeface="Arial"/>
              </a:rPr>
              <a:t>-7 + 4 =</a:t>
            </a:r>
            <a:endParaRPr lang="ru-RU" b="1" dirty="0"/>
          </a:p>
        </p:txBody>
      </p:sp>
      <p:grpSp>
        <p:nvGrpSpPr>
          <p:cNvPr id="36" name="Группа 35"/>
          <p:cNvGrpSpPr/>
          <p:nvPr/>
        </p:nvGrpSpPr>
        <p:grpSpPr>
          <a:xfrm>
            <a:off x="869900" y="5615284"/>
            <a:ext cx="11438350" cy="826783"/>
            <a:chOff x="1657285" y="2671368"/>
            <a:chExt cx="6203194" cy="826783"/>
          </a:xfrm>
        </p:grpSpPr>
        <p:grpSp>
          <p:nvGrpSpPr>
            <p:cNvPr id="42" name="Группа 41"/>
            <p:cNvGrpSpPr/>
            <p:nvPr/>
          </p:nvGrpSpPr>
          <p:grpSpPr>
            <a:xfrm>
              <a:off x="1657285" y="2671368"/>
              <a:ext cx="6203194" cy="202169"/>
              <a:chOff x="1657285" y="2713379"/>
              <a:chExt cx="6203194" cy="202169"/>
            </a:xfrm>
          </p:grpSpPr>
          <p:cxnSp>
            <p:nvCxnSpPr>
              <p:cNvPr id="44" name="Прямая со стрелкой 43"/>
              <p:cNvCxnSpPr/>
              <p:nvPr/>
            </p:nvCxnSpPr>
            <p:spPr>
              <a:xfrm flipV="1">
                <a:off x="1657285" y="2793681"/>
                <a:ext cx="6203194" cy="6640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5" name="Овал 44"/>
              <p:cNvSpPr/>
              <p:nvPr/>
            </p:nvSpPr>
            <p:spPr>
              <a:xfrm>
                <a:off x="4499992" y="2744924"/>
                <a:ext cx="144016" cy="14401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/>
              </a:p>
            </p:txBody>
          </p:sp>
          <p:cxnSp>
            <p:nvCxnSpPr>
              <p:cNvPr id="46" name="Прямая соединительная линия 45"/>
              <p:cNvCxnSpPr/>
              <p:nvPr/>
            </p:nvCxnSpPr>
            <p:spPr>
              <a:xfrm flipV="1">
                <a:off x="4860032" y="2744924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>
              <a:xfrm flipV="1">
                <a:off x="5148064" y="2744924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/>
              <p:cNvCxnSpPr/>
              <p:nvPr/>
            </p:nvCxnSpPr>
            <p:spPr>
              <a:xfrm flipV="1">
                <a:off x="5430613" y="2739453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flipV="1">
                <a:off x="5724128" y="2739453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Прямая соединительная линия 69"/>
              <p:cNvCxnSpPr/>
              <p:nvPr/>
            </p:nvCxnSpPr>
            <p:spPr>
              <a:xfrm flipV="1">
                <a:off x="6012160" y="2744924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единительная линия 71"/>
              <p:cNvCxnSpPr/>
              <p:nvPr/>
            </p:nvCxnSpPr>
            <p:spPr>
              <a:xfrm flipV="1">
                <a:off x="6300192" y="2731069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 flipV="1">
                <a:off x="6588224" y="2725598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 flipV="1">
                <a:off x="6876256" y="2725598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 flipV="1">
                <a:off x="7164288" y="2713379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 flipV="1">
                <a:off x="4267558" y="2749383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flipV="1">
                <a:off x="3979348" y="2753218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Прямая соединительная линия 78"/>
              <p:cNvCxnSpPr/>
              <p:nvPr/>
            </p:nvCxnSpPr>
            <p:spPr>
              <a:xfrm flipV="1">
                <a:off x="3705171" y="2744924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Прямая соединительная линия 79"/>
              <p:cNvCxnSpPr/>
              <p:nvPr/>
            </p:nvCxnSpPr>
            <p:spPr>
              <a:xfrm flipV="1">
                <a:off x="3417139" y="2757677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 flipV="1">
                <a:off x="3131840" y="2767073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 flipV="1">
                <a:off x="2843808" y="2771532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Прямая соединительная линия 83"/>
              <p:cNvCxnSpPr/>
              <p:nvPr/>
            </p:nvCxnSpPr>
            <p:spPr>
              <a:xfrm flipV="1">
                <a:off x="2566898" y="2771532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flipV="1">
                <a:off x="2267744" y="2757677"/>
                <a:ext cx="0" cy="14401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Прямоугольник 42"/>
            <p:cNvSpPr/>
            <p:nvPr/>
          </p:nvSpPr>
          <p:spPr>
            <a:xfrm>
              <a:off x="1910188" y="2913376"/>
              <a:ext cx="5386563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000" b="1" dirty="0" smtClean="0">
                  <a:ln>
                    <a:prstDash val="solid"/>
                  </a:ln>
                </a:rPr>
                <a:t>  </a:t>
              </a:r>
              <a:r>
                <a:rPr lang="en-US" sz="2000" b="1" dirty="0" smtClean="0">
                  <a:ln>
                    <a:prstDash val="solid"/>
                  </a:ln>
                </a:rPr>
                <a:t>  </a:t>
              </a:r>
              <a:r>
                <a:rPr lang="ru-RU" sz="2000" b="1" dirty="0" smtClean="0">
                  <a:ln>
                    <a:prstDash val="solid"/>
                  </a:ln>
                </a:rPr>
                <a:t> </a:t>
              </a:r>
              <a:r>
                <a:rPr lang="ru-RU" sz="2800" b="1" dirty="0" smtClean="0">
                  <a:ln>
                    <a:prstDash val="solid"/>
                  </a:ln>
                </a:rPr>
                <a:t>-8</a:t>
              </a:r>
              <a:r>
                <a:rPr lang="en-US" sz="2800" b="1" dirty="0" smtClean="0">
                  <a:ln>
                    <a:prstDash val="solid"/>
                  </a:ln>
                </a:rPr>
                <a:t> </a:t>
              </a:r>
              <a:r>
                <a:rPr lang="ru-RU" sz="2800" b="1" dirty="0" smtClean="0">
                  <a:ln>
                    <a:prstDash val="solid"/>
                  </a:ln>
                </a:rPr>
                <a:t> -7</a:t>
              </a:r>
              <a:r>
                <a:rPr lang="en-US" sz="2800" b="1" dirty="0" smtClean="0">
                  <a:ln>
                    <a:prstDash val="solid"/>
                  </a:ln>
                </a:rPr>
                <a:t> </a:t>
              </a:r>
              <a:r>
                <a:rPr lang="ru-RU" sz="2800" b="1" dirty="0" smtClean="0">
                  <a:ln>
                    <a:prstDash val="solid"/>
                  </a:ln>
                </a:rPr>
                <a:t> -6 </a:t>
              </a:r>
              <a:r>
                <a:rPr lang="en-US" sz="2800" b="1" dirty="0" smtClean="0">
                  <a:ln>
                    <a:prstDash val="solid"/>
                  </a:ln>
                </a:rPr>
                <a:t> </a:t>
              </a:r>
              <a:r>
                <a:rPr lang="ru-RU" sz="2800" b="1" dirty="0" smtClean="0">
                  <a:ln>
                    <a:prstDash val="solid"/>
                  </a:ln>
                </a:rPr>
                <a:t>-5 </a:t>
              </a:r>
              <a:r>
                <a:rPr lang="en-US" sz="2800" b="1" dirty="0" smtClean="0">
                  <a:ln>
                    <a:prstDash val="solid"/>
                  </a:ln>
                </a:rPr>
                <a:t> </a:t>
              </a:r>
              <a:r>
                <a:rPr lang="ru-RU" sz="2800" b="1" dirty="0" smtClean="0">
                  <a:ln>
                    <a:prstDash val="solid"/>
                  </a:ln>
                </a:rPr>
                <a:t>-4 </a:t>
              </a:r>
              <a:r>
                <a:rPr lang="en-US" sz="2800" b="1" dirty="0" smtClean="0">
                  <a:ln>
                    <a:prstDash val="solid"/>
                  </a:ln>
                </a:rPr>
                <a:t> </a:t>
              </a:r>
              <a:r>
                <a:rPr lang="ru-RU" sz="2800" b="1" dirty="0" smtClean="0">
                  <a:ln>
                    <a:prstDash val="solid"/>
                  </a:ln>
                </a:rPr>
                <a:t>-3 </a:t>
              </a:r>
              <a:r>
                <a:rPr lang="en-US" sz="2800" b="1" dirty="0" smtClean="0">
                  <a:ln>
                    <a:prstDash val="solid"/>
                  </a:ln>
                </a:rPr>
                <a:t>  </a:t>
              </a:r>
              <a:r>
                <a:rPr lang="ru-RU" sz="2800" b="1" dirty="0" smtClean="0">
                  <a:ln>
                    <a:prstDash val="solid"/>
                  </a:ln>
                </a:rPr>
                <a:t>-2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-1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  </a:t>
              </a:r>
              <a:r>
                <a:rPr lang="ru-RU" sz="3200" b="1" cap="none" spc="0" dirty="0" smtClean="0">
                  <a:ln>
                    <a:prstDash val="solid"/>
                  </a:ln>
                </a:rPr>
                <a:t>0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 1  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2 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 3  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4   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5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  6  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7  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8  </a:t>
              </a:r>
              <a:r>
                <a:rPr lang="en-US" sz="2800" b="1" cap="none" spc="0" dirty="0" smtClean="0">
                  <a:ln>
                    <a:prstDash val="solid"/>
                  </a:ln>
                </a:rPr>
                <a:t> </a:t>
              </a:r>
              <a:r>
                <a:rPr lang="ru-RU" sz="2800" b="1" cap="none" spc="0" dirty="0" smtClean="0">
                  <a:ln>
                    <a:prstDash val="solid"/>
                  </a:ln>
                </a:rPr>
                <a:t> 9</a:t>
              </a:r>
              <a:endParaRPr lang="ru-RU" sz="2800" b="1" cap="none" spc="0" dirty="0">
                <a:ln>
                  <a:prstDash val="solid"/>
                </a:ln>
              </a:endParaRPr>
            </a:p>
          </p:txBody>
        </p:sp>
      </p:grpSp>
      <p:sp>
        <p:nvSpPr>
          <p:cNvPr id="37" name="Овал 36"/>
          <p:cNvSpPr/>
          <p:nvPr/>
        </p:nvSpPr>
        <p:spPr>
          <a:xfrm>
            <a:off x="2404972" y="5682798"/>
            <a:ext cx="248433" cy="144016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8" name="Выгнутая вверх стрелка 37"/>
          <p:cNvSpPr/>
          <p:nvPr/>
        </p:nvSpPr>
        <p:spPr>
          <a:xfrm>
            <a:off x="2455600" y="5128918"/>
            <a:ext cx="2287436" cy="504056"/>
          </a:xfrm>
          <a:prstGeom prst="curvedDown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695628" y="4588006"/>
            <a:ext cx="838691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sz="3600" b="1" kern="0" dirty="0" smtClean="0">
                <a:solidFill>
                  <a:srgbClr val="FF0000"/>
                </a:solidFill>
                <a:latin typeface="Arial"/>
              </a:rPr>
              <a:t>+ 4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832848" y="3937188"/>
            <a:ext cx="686406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sz="4400" b="1" kern="0" dirty="0" smtClean="0">
                <a:solidFill>
                  <a:srgbClr val="7030A0"/>
                </a:solidFill>
                <a:latin typeface="Arial"/>
              </a:rPr>
              <a:t>-3</a:t>
            </a:r>
            <a:endParaRPr lang="ru-RU" sz="4400" b="1" dirty="0">
              <a:solidFill>
                <a:srgbClr val="7030A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727436" y="1427401"/>
            <a:ext cx="498855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sz="4400" b="1" kern="0" dirty="0" smtClean="0">
                <a:solidFill>
                  <a:srgbClr val="7030A0"/>
                </a:solidFill>
                <a:latin typeface="Arial"/>
              </a:rPr>
              <a:t>3</a:t>
            </a:r>
            <a:endParaRPr lang="ru-RU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1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/>
      <p:bldP spid="35" grpId="0"/>
      <p:bldP spid="37" grpId="0" animBg="1"/>
      <p:bldP spid="38" grpId="0" animBg="1"/>
      <p:bldP spid="39" grpId="0"/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O‘YLAB KO‘RING</a:t>
            </a:r>
            <a:endParaRPr lang="ru-RU" sz="5094" b="1" dirty="0"/>
          </a:p>
        </p:txBody>
      </p:sp>
      <p:sp>
        <p:nvSpPr>
          <p:cNvPr id="15" name="Rectangle 2"/>
          <p:cNvSpPr>
            <a:spLocks noGrp="1" noChangeArrowheads="1"/>
          </p:cNvSpPr>
          <p:nvPr/>
        </p:nvSpPr>
        <p:spPr>
          <a:xfrm>
            <a:off x="352128" y="1359526"/>
            <a:ext cx="12097343" cy="20748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qo‘shganda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</a:t>
            </a: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ham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ham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4"/>
          <p:cNvSpPr>
            <a:spLocks noGrp="1" noChangeArrowheads="1"/>
          </p:cNvSpPr>
          <p:nvPr/>
        </p:nvSpPr>
        <p:spPr>
          <a:xfrm>
            <a:off x="6545263" y="3317081"/>
            <a:ext cx="3910012" cy="935037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5</a:t>
            </a:r>
            <a:r>
              <a:rPr lang="ru-RU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+ </a:t>
            </a:r>
            <a:r>
              <a:rPr lang="ru-RU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(- 6) = </a:t>
            </a:r>
            <a:r>
              <a:rPr lang="ru-RU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</a:t>
            </a:r>
            <a:endParaRPr lang="ru-RU" sz="54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297113" y="3317081"/>
            <a:ext cx="3889375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indent="-342900" algn="ctr">
              <a:spcBef>
                <a:spcPct val="20000"/>
              </a:spcBef>
            </a:pPr>
            <a:r>
              <a:rPr lang="ru-RU" sz="5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5+ (- 2) = 3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6184900" y="4396581"/>
            <a:ext cx="4052888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indent="-342900" algn="ctr">
              <a:spcBef>
                <a:spcPct val="20000"/>
              </a:spcBef>
            </a:pPr>
            <a:r>
              <a:rPr lang="ru-RU" sz="5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-8 + 3 = -5</a:t>
            </a:r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2079625" y="4396581"/>
            <a:ext cx="3671888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indent="-342900" algn="ctr">
              <a:spcBef>
                <a:spcPct val="20000"/>
              </a:spcBef>
            </a:pPr>
            <a:r>
              <a:rPr lang="ru-RU" sz="5400" b="1" dirty="0">
                <a:latin typeface="Times New Roman" pitchFamily="18" charset="0"/>
              </a:rPr>
              <a:t>  </a:t>
            </a:r>
            <a:r>
              <a:rPr lang="ru-RU" sz="5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-8 + 10 = 2</a:t>
            </a:r>
          </a:p>
        </p:txBody>
      </p:sp>
      <p:sp>
        <p:nvSpPr>
          <p:cNvPr id="27" name="Oval 7"/>
          <p:cNvSpPr>
            <a:spLocks noChangeArrowheads="1"/>
          </p:cNvSpPr>
          <p:nvPr/>
        </p:nvSpPr>
        <p:spPr bwMode="auto">
          <a:xfrm>
            <a:off x="3448473" y="2777331"/>
            <a:ext cx="901776" cy="574675"/>
          </a:xfrm>
          <a:prstGeom prst="ellipse">
            <a:avLst/>
          </a:prstGeom>
          <a:solidFill>
            <a:srgbClr val="FCB7B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sz="4400" b="1" i="1" dirty="0">
                <a:latin typeface="Georgia" pitchFamily="18" charset="0"/>
              </a:rPr>
              <a:t>+</a:t>
            </a:r>
          </a:p>
        </p:txBody>
      </p:sp>
      <p:sp>
        <p:nvSpPr>
          <p:cNvPr id="29" name="Oval 8"/>
          <p:cNvSpPr>
            <a:spLocks noChangeArrowheads="1"/>
          </p:cNvSpPr>
          <p:nvPr/>
        </p:nvSpPr>
        <p:spPr bwMode="auto">
          <a:xfrm>
            <a:off x="8345015" y="2777331"/>
            <a:ext cx="783439" cy="539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sz="6000" b="1" i="1" dirty="0">
                <a:latin typeface="Georgia" pitchFamily="18" charset="0"/>
              </a:rPr>
              <a:t>-</a:t>
            </a:r>
          </a:p>
        </p:txBody>
      </p:sp>
      <p:sp>
        <p:nvSpPr>
          <p:cNvPr id="30" name="Oval 9"/>
          <p:cNvSpPr>
            <a:spLocks noChangeArrowheads="1"/>
          </p:cNvSpPr>
          <p:nvPr/>
        </p:nvSpPr>
        <p:spPr bwMode="auto">
          <a:xfrm>
            <a:off x="2586162" y="5620544"/>
            <a:ext cx="7129462" cy="114315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Yig‘indining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ishorasi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Picture 10" descr="85757525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392" y="5557997"/>
            <a:ext cx="6400063" cy="1205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38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25" grpId="0"/>
      <p:bldP spid="26" grpId="0"/>
      <p:bldP spid="27" grpId="0" animBg="1"/>
      <p:bldP spid="29" grpId="0" animBg="1"/>
      <p:bldP spid="30" grpId="0" animBg="1"/>
      <p:bldP spid="3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JADVALNI TO‘LDIRING</a:t>
            </a:r>
            <a:endParaRPr lang="ru-RU" sz="4800" b="1" dirty="0"/>
          </a:p>
        </p:txBody>
      </p:sp>
      <p:graphicFrame>
        <p:nvGraphicFramePr>
          <p:cNvPr id="28" name="Group 9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93326367"/>
              </p:ext>
            </p:extLst>
          </p:nvPr>
        </p:nvGraphicFramePr>
        <p:xfrm>
          <a:off x="1288232" y="1662851"/>
          <a:ext cx="9937103" cy="4463406"/>
        </p:xfrm>
        <a:graphic>
          <a:graphicData uri="http://schemas.openxmlformats.org/drawingml/2006/table">
            <a:tbl>
              <a:tblPr/>
              <a:tblGrid>
                <a:gridCol w="1303639"/>
                <a:gridCol w="1384442"/>
                <a:gridCol w="1792055"/>
                <a:gridCol w="1547846"/>
                <a:gridCol w="1547846"/>
                <a:gridCol w="2361275"/>
              </a:tblGrid>
              <a:tr h="89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ru-RU" sz="4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ru-RU" sz="4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a+b</a:t>
                      </a:r>
                      <a:endParaRPr kumimoji="0" lang="ru-RU" sz="4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| a |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| b |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panose="020B0604020202020204" pitchFamily="34" charset="0"/>
                          <a:ea typeface="SimSun-ExtB" panose="02010609060101010101" pitchFamily="49" charset="-122"/>
                          <a:cs typeface="Arial" panose="020B0604020202020204" pitchFamily="34" charset="0"/>
                        </a:rPr>
                        <a:t>FARQI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1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+5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-2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+5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1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+10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- 8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+3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" name="Rectangle 91"/>
          <p:cNvSpPr>
            <a:spLocks noChangeArrowheads="1"/>
          </p:cNvSpPr>
          <p:nvPr/>
        </p:nvSpPr>
        <p:spPr bwMode="auto">
          <a:xfrm>
            <a:off x="4403264" y="2664346"/>
            <a:ext cx="935037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 +3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39" name="Rectangle 92"/>
          <p:cNvSpPr>
            <a:spLocks noChangeArrowheads="1"/>
          </p:cNvSpPr>
          <p:nvPr/>
        </p:nvSpPr>
        <p:spPr bwMode="auto">
          <a:xfrm>
            <a:off x="4384576" y="3568236"/>
            <a:ext cx="935037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-1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0" name="Rectangle 93"/>
          <p:cNvSpPr>
            <a:spLocks noChangeArrowheads="1"/>
          </p:cNvSpPr>
          <p:nvPr/>
        </p:nvSpPr>
        <p:spPr bwMode="auto">
          <a:xfrm>
            <a:off x="4403264" y="4427860"/>
            <a:ext cx="935037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+2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1" name="Rectangle 94"/>
          <p:cNvSpPr>
            <a:spLocks noChangeArrowheads="1"/>
          </p:cNvSpPr>
          <p:nvPr/>
        </p:nvSpPr>
        <p:spPr bwMode="auto">
          <a:xfrm>
            <a:off x="4403263" y="5331750"/>
            <a:ext cx="935037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>
                <a:solidFill>
                  <a:srgbClr val="0066CC"/>
                </a:solidFill>
                <a:cs typeface="Arial" panose="020B0604020202020204" pitchFamily="34" charset="0"/>
              </a:rPr>
              <a:t>- </a:t>
            </a: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5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2" name="Rectangle 95"/>
          <p:cNvSpPr>
            <a:spLocks noChangeArrowheads="1"/>
          </p:cNvSpPr>
          <p:nvPr/>
        </p:nvSpPr>
        <p:spPr bwMode="auto">
          <a:xfrm>
            <a:off x="6052693" y="2664346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>
                <a:solidFill>
                  <a:srgbClr val="0066CC"/>
                </a:solidFill>
                <a:cs typeface="Arial" panose="020B0604020202020204" pitchFamily="34" charset="0"/>
              </a:rPr>
              <a:t>5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3" name="Rectangle 96"/>
          <p:cNvSpPr>
            <a:spLocks noChangeArrowheads="1"/>
          </p:cNvSpPr>
          <p:nvPr/>
        </p:nvSpPr>
        <p:spPr bwMode="auto">
          <a:xfrm>
            <a:off x="6052693" y="3568236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5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4" name="Rectangle 97"/>
          <p:cNvSpPr>
            <a:spLocks noChangeArrowheads="1"/>
          </p:cNvSpPr>
          <p:nvPr/>
        </p:nvSpPr>
        <p:spPr bwMode="auto">
          <a:xfrm>
            <a:off x="6052693" y="4452336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>
                <a:solidFill>
                  <a:srgbClr val="0066CC"/>
                </a:solidFill>
                <a:cs typeface="Arial" panose="020B0604020202020204" pitchFamily="34" charset="0"/>
              </a:rPr>
              <a:t>8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5" name="Rectangle 98"/>
          <p:cNvSpPr>
            <a:spLocks noChangeArrowheads="1"/>
          </p:cNvSpPr>
          <p:nvPr/>
        </p:nvSpPr>
        <p:spPr bwMode="auto">
          <a:xfrm>
            <a:off x="6052693" y="5370205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8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6" name="Rectangle 99"/>
          <p:cNvSpPr>
            <a:spLocks noChangeArrowheads="1"/>
          </p:cNvSpPr>
          <p:nvPr/>
        </p:nvSpPr>
        <p:spPr bwMode="auto">
          <a:xfrm>
            <a:off x="7635098" y="2646452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2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7" name="Rectangle 100"/>
          <p:cNvSpPr>
            <a:spLocks noChangeArrowheads="1"/>
          </p:cNvSpPr>
          <p:nvPr/>
        </p:nvSpPr>
        <p:spPr bwMode="auto">
          <a:xfrm>
            <a:off x="7635098" y="3568236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6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8" name="Rectangle 101"/>
          <p:cNvSpPr>
            <a:spLocks noChangeArrowheads="1"/>
          </p:cNvSpPr>
          <p:nvPr/>
        </p:nvSpPr>
        <p:spPr bwMode="auto">
          <a:xfrm>
            <a:off x="7635098" y="4472126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10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9" name="Rectangle 102"/>
          <p:cNvSpPr>
            <a:spLocks noChangeArrowheads="1"/>
          </p:cNvSpPr>
          <p:nvPr/>
        </p:nvSpPr>
        <p:spPr bwMode="auto">
          <a:xfrm>
            <a:off x="7635098" y="5400650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3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50" name="Rectangle 103"/>
          <p:cNvSpPr>
            <a:spLocks noChangeArrowheads="1"/>
          </p:cNvSpPr>
          <p:nvPr/>
        </p:nvSpPr>
        <p:spPr bwMode="auto">
          <a:xfrm>
            <a:off x="9460607" y="2664346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3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51" name="Rectangle 104"/>
          <p:cNvSpPr>
            <a:spLocks noChangeArrowheads="1"/>
          </p:cNvSpPr>
          <p:nvPr/>
        </p:nvSpPr>
        <p:spPr bwMode="auto">
          <a:xfrm>
            <a:off x="9465895" y="3550410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1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52" name="Rectangle 105"/>
          <p:cNvSpPr>
            <a:spLocks noChangeArrowheads="1"/>
          </p:cNvSpPr>
          <p:nvPr/>
        </p:nvSpPr>
        <p:spPr bwMode="auto">
          <a:xfrm>
            <a:off x="9476943" y="4442540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>
                <a:solidFill>
                  <a:srgbClr val="0066CC"/>
                </a:solidFill>
                <a:cs typeface="Arial" panose="020B0604020202020204" pitchFamily="34" charset="0"/>
              </a:rPr>
              <a:t>2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53" name="Rectangle 106"/>
          <p:cNvSpPr>
            <a:spLocks noChangeArrowheads="1"/>
          </p:cNvSpPr>
          <p:nvPr/>
        </p:nvSpPr>
        <p:spPr bwMode="auto">
          <a:xfrm>
            <a:off x="9476943" y="5370205"/>
            <a:ext cx="935038" cy="6477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>
                <a:solidFill>
                  <a:srgbClr val="0066CC"/>
                </a:solidFill>
                <a:cs typeface="Arial" panose="020B0604020202020204" pitchFamily="34" charset="0"/>
              </a:rPr>
              <a:t>5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30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 tmFilter="0,0; .5, 1; 1, 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620712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XULOSA</a:t>
            </a:r>
            <a:endParaRPr lang="ru-RU" sz="5094" b="1" dirty="0"/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738642" y="1226197"/>
            <a:ext cx="11758064" cy="1512770"/>
          </a:xfrm>
          <a:prstGeom prst="downArrow">
            <a:avLst>
              <a:gd name="adj1" fmla="val 82144"/>
              <a:gd name="adj2" fmla="val 50000"/>
            </a:avLst>
          </a:prstGeom>
          <a:solidFill>
            <a:schemeClr val="accent4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cs typeface="Arial" panose="020B0604020202020204" pitchFamily="34" charset="0"/>
              </a:rPr>
              <a:t> </a:t>
            </a:r>
            <a:r>
              <a:rPr lang="en-US" altLang="ru-RU" sz="28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Hr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xil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ishorali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ikkita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sonni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qo‘shish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uchun</a:t>
            </a:r>
            <a:r>
              <a:rPr lang="en-US" altLang="ru-RU" sz="4000" b="1" dirty="0" smtClean="0">
                <a:cs typeface="Arial" panose="020B0604020202020204" pitchFamily="34" charset="0"/>
              </a:rPr>
              <a:t>:</a:t>
            </a:r>
            <a:endParaRPr lang="ru-RU" altLang="ru-RU" sz="4000" b="1" dirty="0">
              <a:cs typeface="Arial" panose="020B0604020202020204" pitchFamily="34" charset="0"/>
            </a:endParaRPr>
          </a:p>
        </p:txBody>
      </p:sp>
      <p:sp>
        <p:nvSpPr>
          <p:cNvPr id="21" name="AutoShape 8"/>
          <p:cNvSpPr>
            <a:spLocks noChangeArrowheads="1"/>
          </p:cNvSpPr>
          <p:nvPr/>
        </p:nvSpPr>
        <p:spPr bwMode="auto">
          <a:xfrm>
            <a:off x="568152" y="2838269"/>
            <a:ext cx="11305257" cy="1554269"/>
          </a:xfrm>
          <a:prstGeom prst="ellipse">
            <a:avLst/>
          </a:prstGeom>
          <a:solidFill>
            <a:srgbClr val="FDE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 dirty="0" smtClean="0">
                <a:cs typeface="Arial" panose="020B0604020202020204" pitchFamily="34" charset="0"/>
              </a:rPr>
              <a:t>   </a:t>
            </a:r>
            <a:r>
              <a:rPr lang="en-US" altLang="ru-RU" sz="3600" b="1" i="1" dirty="0" smtClean="0">
                <a:solidFill>
                  <a:srgbClr val="7030A0"/>
                </a:solidFill>
                <a:cs typeface="Arial" panose="020B0604020202020204" pitchFamily="34" charset="0"/>
              </a:rPr>
              <a:t>1-qadam: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moduli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kattadan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moduli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kichigini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ayirish</a:t>
            </a:r>
            <a:r>
              <a:rPr lang="ru-RU" altLang="ru-RU" sz="3600" b="1" i="1" dirty="0">
                <a:cs typeface="Arial" panose="020B0604020202020204" pitchFamily="34" charset="0"/>
              </a:rPr>
              <a:t>.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endParaRPr lang="ru-RU" altLang="ru-RU" sz="3600" b="1" i="1" dirty="0">
              <a:cs typeface="Arial" panose="020B0604020202020204" pitchFamily="34" charset="0"/>
            </a:endParaRPr>
          </a:p>
          <a:p>
            <a:pPr eaLnBrk="1" hangingPunct="1"/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715018" y="4491840"/>
            <a:ext cx="11375377" cy="2348969"/>
          </a:xfrm>
          <a:prstGeom prst="ellipse">
            <a:avLst/>
          </a:prstGeom>
          <a:solidFill>
            <a:srgbClr val="FDE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smtClean="0">
                <a:solidFill>
                  <a:srgbClr val="7030A0"/>
                </a:solidFill>
                <a:cs typeface="Arial" panose="020B0604020202020204" pitchFamily="34" charset="0"/>
              </a:rPr>
              <a:t>2-qadam: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ayirma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oldiga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moduli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katta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qo‘shiluvchi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ishorasini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qo‘yish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kerak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.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64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sz="5094" b="1" dirty="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96144" y="1732921"/>
            <a:ext cx="3122257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(-10)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ru-RU" altLang="ru-RU" sz="44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+ 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+3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)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3" name="Text Box 30"/>
          <p:cNvSpPr txBox="1">
            <a:spLocks noChangeArrowheads="1"/>
          </p:cNvSpPr>
          <p:nvPr/>
        </p:nvSpPr>
        <p:spPr bwMode="auto">
          <a:xfrm>
            <a:off x="3618401" y="1732919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= -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4261826" y="1732920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7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5" name="Text Box 30"/>
          <p:cNvSpPr txBox="1">
            <a:spLocks noChangeArrowheads="1"/>
          </p:cNvSpPr>
          <p:nvPr/>
        </p:nvSpPr>
        <p:spPr bwMode="auto">
          <a:xfrm>
            <a:off x="609431" y="2790275"/>
            <a:ext cx="3122257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(-12)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ru-RU" altLang="ru-RU" sz="44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+ 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+8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)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6" name="Text Box 30"/>
          <p:cNvSpPr txBox="1">
            <a:spLocks noChangeArrowheads="1"/>
          </p:cNvSpPr>
          <p:nvPr/>
        </p:nvSpPr>
        <p:spPr bwMode="auto">
          <a:xfrm>
            <a:off x="3704616" y="2790275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= -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4348041" y="2790276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4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609431" y="3847635"/>
            <a:ext cx="3122257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(+19)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ru-RU" altLang="ru-RU" sz="44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+ 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-7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)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3" name="Text Box 30"/>
          <p:cNvSpPr txBox="1">
            <a:spLocks noChangeArrowheads="1"/>
          </p:cNvSpPr>
          <p:nvPr/>
        </p:nvSpPr>
        <p:spPr bwMode="auto">
          <a:xfrm>
            <a:off x="3731688" y="3847633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= +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6" name="Text Box 30"/>
          <p:cNvSpPr txBox="1">
            <a:spLocks noChangeArrowheads="1"/>
          </p:cNvSpPr>
          <p:nvPr/>
        </p:nvSpPr>
        <p:spPr bwMode="auto">
          <a:xfrm>
            <a:off x="4621866" y="3847633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12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2" name="Text Box 30"/>
          <p:cNvSpPr txBox="1">
            <a:spLocks noChangeArrowheads="1"/>
          </p:cNvSpPr>
          <p:nvPr/>
        </p:nvSpPr>
        <p:spPr bwMode="auto">
          <a:xfrm>
            <a:off x="7138483" y="1779194"/>
            <a:ext cx="3122257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20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ru-RU" altLang="ru-RU" sz="44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+ 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-14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)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3" name="Text Box 30"/>
          <p:cNvSpPr txBox="1">
            <a:spLocks noChangeArrowheads="1"/>
          </p:cNvSpPr>
          <p:nvPr/>
        </p:nvSpPr>
        <p:spPr bwMode="auto">
          <a:xfrm>
            <a:off x="9720680" y="1799482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= 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4" name="Text Box 30"/>
          <p:cNvSpPr txBox="1">
            <a:spLocks noChangeArrowheads="1"/>
          </p:cNvSpPr>
          <p:nvPr/>
        </p:nvSpPr>
        <p:spPr bwMode="auto">
          <a:xfrm>
            <a:off x="10260740" y="1782749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6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5" name="Text Box 30"/>
          <p:cNvSpPr txBox="1">
            <a:spLocks noChangeArrowheads="1"/>
          </p:cNvSpPr>
          <p:nvPr/>
        </p:nvSpPr>
        <p:spPr bwMode="auto">
          <a:xfrm>
            <a:off x="6768935" y="2802863"/>
            <a:ext cx="3122257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- 30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ru-RU" altLang="ru-RU" sz="44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+ </a:t>
            </a: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1</a:t>
            </a: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3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6" name="Text Box 30"/>
          <p:cNvSpPr txBox="1">
            <a:spLocks noChangeArrowheads="1"/>
          </p:cNvSpPr>
          <p:nvPr/>
        </p:nvSpPr>
        <p:spPr bwMode="auto">
          <a:xfrm>
            <a:off x="9615662" y="2790274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= -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7" name="Text Box 30"/>
          <p:cNvSpPr txBox="1">
            <a:spLocks noChangeArrowheads="1"/>
          </p:cNvSpPr>
          <p:nvPr/>
        </p:nvSpPr>
        <p:spPr bwMode="auto">
          <a:xfrm>
            <a:off x="10534617" y="2802862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17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8" name="Text Box 30"/>
          <p:cNvSpPr txBox="1">
            <a:spLocks noChangeArrowheads="1"/>
          </p:cNvSpPr>
          <p:nvPr/>
        </p:nvSpPr>
        <p:spPr bwMode="auto">
          <a:xfrm>
            <a:off x="6768935" y="3773874"/>
            <a:ext cx="3122257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- 24</a:t>
            </a:r>
            <a:r>
              <a:rPr lang="ru-RU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ru-RU" altLang="ru-RU" sz="44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+ </a:t>
            </a: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3</a:t>
            </a:r>
            <a:r>
              <a:rPr lang="en-US" altLang="ru-RU" sz="44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5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9" name="Text Box 30"/>
          <p:cNvSpPr txBox="1">
            <a:spLocks noChangeArrowheads="1"/>
          </p:cNvSpPr>
          <p:nvPr/>
        </p:nvSpPr>
        <p:spPr bwMode="auto">
          <a:xfrm>
            <a:off x="9465954" y="3773874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= 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80" name="Text Box 30"/>
          <p:cNvSpPr txBox="1">
            <a:spLocks noChangeArrowheads="1"/>
          </p:cNvSpPr>
          <p:nvPr/>
        </p:nvSpPr>
        <p:spPr bwMode="auto">
          <a:xfrm>
            <a:off x="10155722" y="3761285"/>
            <a:ext cx="1080120" cy="769441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rPr>
              <a:t>11</a:t>
            </a:r>
            <a:endParaRPr lang="en-US" altLang="ru-RU" sz="4400" b="1" dirty="0">
              <a:solidFill>
                <a:srgbClr val="000066"/>
              </a:solidFill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03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6" grpId="0"/>
      <p:bldP spid="47" grpId="0"/>
      <p:bldP spid="63" grpId="0"/>
      <p:bldP spid="66" grpId="0"/>
      <p:bldP spid="73" grpId="0"/>
      <p:bldP spid="74" grpId="0"/>
      <p:bldP spid="76" grpId="0"/>
      <p:bldP spid="77" grpId="0"/>
      <p:bldP spid="79" grpId="0"/>
      <p:bldP spid="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845- 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5" y="1201473"/>
            <a:ext cx="11990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Qo‘shishni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bajaring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0800" y="2304306"/>
            <a:ext cx="35413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 (+3) + (-3)</a:t>
            </a:r>
            <a:endParaRPr lang="ru-RU" sz="4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12168" y="3384426"/>
            <a:ext cx="40126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(-10) + (+10)</a:t>
            </a:r>
            <a:endParaRPr lang="ru-RU" sz="4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12168" y="4464546"/>
            <a:ext cx="33986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3)  (-4) + (-6)</a:t>
            </a:r>
            <a:endParaRPr lang="ru-RU" sz="4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761210" y="2304306"/>
            <a:ext cx="35413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4)  (-9) + (+9)</a:t>
            </a:r>
            <a:endParaRPr lang="ru-RU" sz="4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760840" y="3384426"/>
            <a:ext cx="40126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(+18) + (-17)</a:t>
            </a:r>
            <a:endParaRPr lang="ru-RU" sz="4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760840" y="4464546"/>
            <a:ext cx="35413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 (+1) + (-6)</a:t>
            </a:r>
            <a:endParaRPr lang="ru-RU" sz="4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110855" y="2262172"/>
            <a:ext cx="9861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= 0</a:t>
            </a:r>
            <a:endParaRPr lang="ru-RU" sz="4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670707" y="3384426"/>
            <a:ext cx="9861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= 0</a:t>
            </a:r>
            <a:endParaRPr lang="ru-RU" sz="4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0280393" y="2327019"/>
            <a:ext cx="9861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= 0</a:t>
            </a:r>
            <a:endParaRPr lang="ru-RU" sz="4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110855" y="4506680"/>
            <a:ext cx="14879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= -10</a:t>
            </a:r>
            <a:endParaRPr lang="ru-RU" sz="44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0302194" y="4482867"/>
            <a:ext cx="11737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= -5</a:t>
            </a:r>
            <a:endParaRPr lang="ru-RU" sz="44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0805796" y="3384426"/>
            <a:ext cx="9861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= 1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37638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QO‘SHISHNI BAJARING</a:t>
            </a:r>
            <a:endParaRPr lang="ru-RU" sz="5094" b="1" dirty="0"/>
          </a:p>
        </p:txBody>
      </p:sp>
      <p:sp>
        <p:nvSpPr>
          <p:cNvPr id="20" name="Стрелка углом вверх 19"/>
          <p:cNvSpPr/>
          <p:nvPr/>
        </p:nvSpPr>
        <p:spPr>
          <a:xfrm>
            <a:off x="208112" y="184015"/>
            <a:ext cx="260822" cy="32009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00454" y="1314792"/>
            <a:ext cx="11990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846- masala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3295" y="2179971"/>
            <a:ext cx="37529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-8,5 + (+1,5)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8877" y="3182719"/>
            <a:ext cx="36102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-7,5 + (+2,5)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38636" y="2199013"/>
            <a:ext cx="39533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3) (+4,8) + (-5,2)</a:t>
            </a:r>
            <a:endParaRPr lang="ru-R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340347" y="4289961"/>
            <a:ext cx="39577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847- masala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96692" y="4988749"/>
                <a:ext cx="4434804" cy="1051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1) (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- 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)+(+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4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692" y="4988749"/>
                <a:ext cx="4434804" cy="1051826"/>
              </a:xfrm>
              <a:prstGeom prst="rect">
                <a:avLst/>
              </a:prstGeom>
              <a:blipFill rotWithShape="0">
                <a:blip r:embed="rId2"/>
                <a:stretch>
                  <a:fillRect l="-4808" t="-578" r="-1786" b="-10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058686" y="4997847"/>
                <a:ext cx="3616183" cy="1064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2) (+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)+(-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4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686" y="4997847"/>
                <a:ext cx="3616183" cy="1064137"/>
              </a:xfrm>
              <a:prstGeom prst="rect">
                <a:avLst/>
              </a:prstGeom>
              <a:blipFill rotWithShape="0">
                <a:blip r:embed="rId3"/>
                <a:stretch>
                  <a:fillRect l="-6071" r="-6071" b="-114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773851" y="5008747"/>
                <a:ext cx="3781292" cy="1053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3) (+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)+(-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4000" dirty="0" smtClean="0"/>
                  <a:t> )</a:t>
                </a:r>
                <a:endParaRPr lang="ru-RU" sz="40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3851" y="5008747"/>
                <a:ext cx="3781292" cy="1053237"/>
              </a:xfrm>
              <a:prstGeom prst="rect">
                <a:avLst/>
              </a:prstGeom>
              <a:blipFill rotWithShape="0">
                <a:blip r:embed="rId4"/>
                <a:stretch>
                  <a:fillRect l="-5636" t="-1163" r="-4831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4238636" y="3115747"/>
            <a:ext cx="39533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(+7,3) + (-1,3)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633048" y="2236358"/>
            <a:ext cx="39533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(-9,2) + (+1,8)</a:t>
            </a:r>
            <a:endParaRPr lang="ru-RU" sz="4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8633048" y="3115747"/>
            <a:ext cx="39533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(-9,5) + (+5,5)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9998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07064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158-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865-, 866-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867-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868-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4" descr="https://i.pinimg.com/736x/88/a1/62/88a162227e686039384b2d0ebd5264eb--software-testing-clipart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08912" y="3656201"/>
            <a:ext cx="3168352" cy="29772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9155</TotalTime>
  <Words>445</Words>
  <Application>Microsoft Office PowerPoint</Application>
  <PresentationFormat>Произвольный</PresentationFormat>
  <Paragraphs>106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SimSun-ExtB</vt:lpstr>
      <vt:lpstr>Arial</vt:lpstr>
      <vt:lpstr>Calibri</vt:lpstr>
      <vt:lpstr>Cambria Math</vt:lpstr>
      <vt:lpstr>Georgia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User</cp:lastModifiedBy>
  <cp:revision>596</cp:revision>
  <dcterms:created xsi:type="dcterms:W3CDTF">2020-04-09T07:32:19Z</dcterms:created>
  <dcterms:modified xsi:type="dcterms:W3CDTF">2021-01-07T08:04:17Z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