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444" r:id="rId3"/>
    <p:sldId id="449" r:id="rId4"/>
    <p:sldId id="427" r:id="rId5"/>
    <p:sldId id="450" r:id="rId6"/>
    <p:sldId id="451" r:id="rId7"/>
    <p:sldId id="448" r:id="rId8"/>
    <p:sldId id="365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  <a:srgbClr val="18DA4B"/>
    <a:srgbClr val="D3A31B"/>
    <a:srgbClr val="D8CA16"/>
    <a:srgbClr val="FF505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841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424136" y="3185061"/>
            <a:ext cx="10047201" cy="199159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368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6368" b="1" dirty="0" smtClean="0">
                <a:solidFill>
                  <a:srgbClr val="002060"/>
                </a:solidFill>
                <a:latin typeface="Arial"/>
                <a:cs typeface="Arial"/>
              </a:rPr>
              <a:t>: MASALALAR YECHISH</a:t>
            </a:r>
            <a:endParaRPr lang="en-US" sz="7005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10145596" y="3071587"/>
            <a:ext cx="2429850" cy="22185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b="1" dirty="0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749003" y="1525176"/>
            <a:ext cx="7552184" cy="585899"/>
          </a:xfrm>
          <a:prstGeom prst="rect">
            <a:avLst/>
          </a:prstGeom>
          <a:solidFill>
            <a:srgbClr val="CCFFFF"/>
          </a:solidFill>
          <a:ln w="9525">
            <a:solidFill>
              <a:srgbClr val="CC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dirty="0">
                <a:cs typeface="Arial" panose="020B0604020202020204" pitchFamily="34" charset="0"/>
              </a:rPr>
              <a:t>-1; -2; -3; -4; -5; -6; -7; -8; -9; -</a:t>
            </a:r>
            <a:r>
              <a:rPr lang="ru-RU" altLang="ru-RU" sz="4000" dirty="0" smtClean="0">
                <a:cs typeface="Arial" panose="020B0604020202020204" pitchFamily="34" charset="0"/>
              </a:rPr>
              <a:t>10</a:t>
            </a:r>
            <a:endParaRPr lang="ru-RU" altLang="ru-RU" sz="4000" dirty="0">
              <a:cs typeface="Arial" panose="020B0604020202020204" pitchFamily="34" charset="0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812977" y="3807867"/>
            <a:ext cx="3086100" cy="64135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i="1" dirty="0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-1 + (-4) = -5</a:t>
            </a:r>
            <a:endParaRPr lang="en-US" altLang="ru-RU" sz="3600" b="1" i="1" dirty="0">
              <a:solidFill>
                <a:srgbClr val="00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3828852" y="4782592"/>
            <a:ext cx="3086100" cy="64135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i="1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-2 + (-6) = -8</a:t>
            </a:r>
            <a:endParaRPr lang="en-US" altLang="ru-RU" sz="3600" b="1" i="1">
              <a:solidFill>
                <a:srgbClr val="00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3828852" y="5719217"/>
            <a:ext cx="3086100" cy="64135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3600" b="1" i="1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-3 + (-7) = -10</a:t>
            </a:r>
            <a:endParaRPr lang="en-US" altLang="ru-RU" sz="3600" b="1" i="1">
              <a:solidFill>
                <a:srgbClr val="000066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Text Box 6"/>
          <p:cNvSpPr txBox="1">
            <a:spLocks noChangeArrowheads="1"/>
          </p:cNvSpPr>
          <p:nvPr/>
        </p:nvSpPr>
        <p:spPr bwMode="auto">
          <a:xfrm>
            <a:off x="8865139" y="1326344"/>
            <a:ext cx="369364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4000" dirty="0" err="1">
                <a:solidFill>
                  <a:srgbClr val="002060"/>
                </a:solidFill>
                <a:cs typeface="Arial" panose="020B0604020202020204" pitchFamily="34" charset="0"/>
              </a:rPr>
              <a:t>s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onlar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berilgan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  <a:endParaRPr lang="ru-RU" altLang="ru-RU" sz="4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750269" y="2111075"/>
            <a:ext cx="1126842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  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Berilgan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har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bir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sonni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bir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martadan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ishlatib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3 ta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to‘g‘ri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tenglik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tuzing</a:t>
            </a:r>
            <a:r>
              <a:rPr lang="en-US" altLang="ru-RU" sz="4000" dirty="0" smtClean="0">
                <a:solidFill>
                  <a:srgbClr val="002060"/>
                </a:solidFill>
                <a:cs typeface="Arial" panose="020B0604020202020204" pitchFamily="34" charset="0"/>
              </a:rPr>
              <a:t>.</a:t>
            </a:r>
            <a:endParaRPr lang="ru-RU" altLang="ru-RU" sz="4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6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NUQTALAR O‘RNIGA MOS SONNI TANLANG</a:t>
            </a:r>
            <a:endParaRPr lang="ru-RU" sz="4000" b="1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740729" y="1397213"/>
            <a:ext cx="6869336" cy="893981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>
                <a:cs typeface="Arial" panose="020B0604020202020204" pitchFamily="34" charset="0"/>
              </a:rPr>
              <a:t>-14 +   …   = -37</a:t>
            </a: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730943" y="2522796"/>
            <a:ext cx="6869336" cy="9507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>
                <a:cs typeface="Arial" panose="020B0604020202020204" pitchFamily="34" charset="0"/>
              </a:rPr>
              <a:t>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48 </a:t>
            </a:r>
            <a:r>
              <a:rPr lang="ru-RU" altLang="ru-RU" sz="4000" b="1" i="1" dirty="0">
                <a:cs typeface="Arial" panose="020B0604020202020204" pitchFamily="34" charset="0"/>
              </a:rPr>
              <a:t>+   …   = 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86</a:t>
            </a:r>
            <a:endParaRPr lang="ru-RU" altLang="ru-RU" sz="4000" b="1" i="1" dirty="0">
              <a:cs typeface="Arial" panose="020B0604020202020204" pitchFamily="34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1730943" y="3705174"/>
            <a:ext cx="6869336" cy="893981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 smtClean="0">
                <a:cs typeface="Arial" panose="020B0604020202020204" pitchFamily="34" charset="0"/>
              </a:rPr>
              <a:t>-</a:t>
            </a:r>
            <a:r>
              <a:rPr lang="en-US" altLang="ru-RU" sz="4000" b="1" i="1" dirty="0" smtClean="0">
                <a:cs typeface="Arial" panose="020B0604020202020204" pitchFamily="34" charset="0"/>
              </a:rPr>
              <a:t>1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23 +</a:t>
            </a:r>
            <a:r>
              <a:rPr lang="en-US" altLang="ru-RU" sz="40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i="1" dirty="0">
                <a:cs typeface="Arial" panose="020B0604020202020204" pitchFamily="34" charset="0"/>
              </a:rPr>
              <a:t>… </a:t>
            </a:r>
            <a:r>
              <a:rPr lang="en-US" altLang="ru-RU" sz="40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= </a:t>
            </a:r>
            <a:r>
              <a:rPr lang="ru-RU" altLang="ru-RU" sz="4000" b="1" i="1" dirty="0">
                <a:cs typeface="Arial" panose="020B0604020202020204" pitchFamily="34" charset="0"/>
              </a:rPr>
              <a:t>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17</a:t>
            </a:r>
            <a:r>
              <a:rPr lang="en-US" altLang="ru-RU" sz="4000" b="1" i="1" dirty="0" smtClean="0">
                <a:cs typeface="Arial" panose="020B0604020202020204" pitchFamily="34" charset="0"/>
              </a:rPr>
              <a:t>0</a:t>
            </a:r>
            <a:endParaRPr lang="ru-RU" altLang="ru-RU" sz="4000" b="1" i="1" dirty="0">
              <a:cs typeface="Arial" panose="020B0604020202020204" pitchFamily="34" charset="0"/>
            </a:endParaRP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1740729" y="4764349"/>
            <a:ext cx="6869336" cy="893981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>
                <a:cs typeface="Arial" panose="020B0604020202020204" pitchFamily="34" charset="0"/>
              </a:rPr>
              <a:t>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3,</a:t>
            </a:r>
            <a:r>
              <a:rPr lang="en-US" altLang="ru-RU" sz="4000" b="1" i="1" dirty="0" smtClean="0">
                <a:cs typeface="Arial" panose="020B0604020202020204" pitchFamily="34" charset="0"/>
              </a:rPr>
              <a:t>6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i="1" dirty="0">
                <a:cs typeface="Arial" panose="020B0604020202020204" pitchFamily="34" charset="0"/>
              </a:rPr>
              <a:t>+   …   = 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4,8</a:t>
            </a:r>
            <a:endParaRPr lang="ru-RU" altLang="ru-RU" sz="4000" b="1" i="1" dirty="0">
              <a:cs typeface="Arial" panose="020B0604020202020204" pitchFamily="34" charset="0"/>
            </a:endParaRPr>
          </a:p>
        </p:txBody>
      </p:sp>
      <p:sp>
        <p:nvSpPr>
          <p:cNvPr id="19" name="Rectangle 11"/>
          <p:cNvSpPr>
            <a:spLocks noChangeArrowheads="1"/>
          </p:cNvSpPr>
          <p:nvPr/>
        </p:nvSpPr>
        <p:spPr bwMode="auto">
          <a:xfrm>
            <a:off x="1792288" y="5904706"/>
            <a:ext cx="6869336" cy="893981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rgbClr val="FFFFFF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 i="1" dirty="0">
                <a:cs typeface="Arial" panose="020B0604020202020204" pitchFamily="34" charset="0"/>
              </a:rPr>
              <a:t>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5,</a:t>
            </a:r>
            <a:r>
              <a:rPr lang="en-US" altLang="ru-RU" sz="4000" b="1" i="1" dirty="0" smtClean="0">
                <a:cs typeface="Arial" panose="020B0604020202020204" pitchFamily="34" charset="0"/>
              </a:rPr>
              <a:t>1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i="1" dirty="0">
                <a:cs typeface="Arial" panose="020B0604020202020204" pitchFamily="34" charset="0"/>
              </a:rPr>
              <a:t>+   …   = -</a:t>
            </a:r>
            <a:r>
              <a:rPr lang="ru-RU" altLang="ru-RU" sz="4000" b="1" i="1" dirty="0" smtClean="0">
                <a:cs typeface="Arial" panose="020B0604020202020204" pitchFamily="34" charset="0"/>
              </a:rPr>
              <a:t>6,</a:t>
            </a:r>
            <a:r>
              <a:rPr lang="en-US" altLang="ru-RU" sz="4000" b="1" i="1" dirty="0">
                <a:cs typeface="Arial" panose="020B0604020202020204" pitchFamily="34" charset="0"/>
              </a:rPr>
              <a:t>6</a:t>
            </a:r>
            <a:endParaRPr lang="ru-RU" altLang="ru-RU" sz="4000" b="1" i="1" dirty="0">
              <a:cs typeface="Arial" panose="020B060402020202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0556026" y="4855626"/>
            <a:ext cx="914400" cy="576262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E70303"/>
                </a:solidFill>
                <a:latin typeface="Times New Roman" panose="02020603050405020304" pitchFamily="18" charset="0"/>
              </a:rPr>
              <a:t>(-23)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10480787" y="3824146"/>
            <a:ext cx="914400" cy="576262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E70303"/>
                </a:solidFill>
                <a:latin typeface="Times New Roman" panose="02020603050405020304" pitchFamily="18" charset="0"/>
              </a:rPr>
              <a:t>(-</a:t>
            </a: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38</a:t>
            </a:r>
            <a:r>
              <a:rPr lang="ru-RU" altLang="ru-RU" b="1" dirty="0">
                <a:solidFill>
                  <a:srgbClr val="E70303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10480787" y="2732144"/>
            <a:ext cx="1033463" cy="636784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(-47</a:t>
            </a:r>
            <a:r>
              <a:rPr lang="ru-RU" altLang="ru-RU" b="1" dirty="0">
                <a:solidFill>
                  <a:srgbClr val="E70303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10269767" y="1568290"/>
            <a:ext cx="1152525" cy="576262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(-</a:t>
            </a:r>
            <a:r>
              <a:rPr lang="en-US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,2)</a:t>
            </a:r>
            <a:endParaRPr lang="ru-RU" altLang="ru-RU" b="1" dirty="0">
              <a:solidFill>
                <a:srgbClr val="E70303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10558283" y="6063565"/>
            <a:ext cx="1152525" cy="576262"/>
          </a:xfrm>
          <a:prstGeom prst="rect">
            <a:avLst/>
          </a:prstGeom>
          <a:solidFill>
            <a:srgbClr val="00FFFF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(-</a:t>
            </a:r>
            <a:r>
              <a:rPr lang="en-US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1</a:t>
            </a: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,</a:t>
            </a:r>
            <a:r>
              <a:rPr lang="en-US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5</a:t>
            </a:r>
            <a:r>
              <a:rPr lang="ru-RU" altLang="ru-RU" b="1" dirty="0" smtClean="0">
                <a:solidFill>
                  <a:srgbClr val="E70303"/>
                </a:solidFill>
                <a:latin typeface="Times New Roman" panose="02020603050405020304" pitchFamily="18" charset="0"/>
              </a:rPr>
              <a:t>)</a:t>
            </a:r>
            <a:endParaRPr lang="ru-RU" altLang="ru-RU" b="1" dirty="0">
              <a:solidFill>
                <a:srgbClr val="E70303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99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65 -0.06923 C -0.01872 -0.11134 -0.02554 -0.15322 -0.0279 -0.20261 C -0.03025 -0.25221 -0.01897 -0.31173 -0.02517 -0.36641 C -0.03149 -0.42086 -0.03832 -0.48876 -0.06572 -0.52977 C -0.09325 -0.57099 -0.12859 -0.60869 -0.1901 -0.6131 C -0.25161 -0.61729 -0.38864 -0.5829 -0.43477 -0.55556 C -0.4809 -0.52844 -0.46081 -0.4709 -0.46751 -0.44886 " pathEditMode="relative" rAng="0" ptsTypes="AAAAAAA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3" y="-27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8254E-6 0.00198 C 0.00025 -0.04762 0.00087 -0.09767 -0.0217 -0.11486 C -0.04402 -0.13228 -0.09809 -0.12192 -0.13417 -0.10163 C -0.17013 -0.08091 -0.19246 -0.01588 -0.2371 0.00771 C -0.28162 0.03064 -0.36458 0.06636 -0.40116 0.03814 C -0.43762 0.00992 -0.44432 -0.11971 -0.4556 -0.16116 " pathEditMode="relative" rAng="0" ptsTypes="AAAA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80" y="-58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64 -8.81834E-7 C -0.11098 -0.00309 -0.46775 -0.0216 -0.59536 -0.01764 C -0.72284 -0.01389 -0.85937 0.01345 -0.77939 0.02271 C -0.69965 0.03175 -0.22222 0.02227 -0.11644 0.03726 C -0.01091 0.05269 -0.08903 0.0959 -0.14447 0.11442 C -0.1999 0.13338 -0.38591 0.14352 -0.44928 0.15146 " pathEditMode="relative" rAng="0" ptsTypes="AAAAAA">
                                      <p:cBhvr>
                                        <p:cTn id="4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484" y="66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12 0.39947 C 0.04018 0.49404 0.05853 0.59369 0.02828 0.64947 C -0.00223 0.70524 -0.07552 0.722 -0.15141 0.7339 C -0.22693 0.74603 -0.33594 0.74757 -0.42621 0.72112 C -0.51649 0.69422 -0.69196 0.6175 -0.6932 0.57407 C -0.69444 0.53108 -0.48797 0.48478 -0.43403 0.46097 " pathEditMode="relative" rAng="0" ptsTypes="AAAAAA">
                                      <p:cBhvr>
                                        <p:cTn id="4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627" y="17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2 0.02822 C -0.04712 -0.0981 -0.07291 -0.22376 -0.1028 -0.31657 C -0.13269 -0.40873 -0.15278 -0.50485 -0.20015 -0.52711 C -0.24764 -0.54938 -0.31597 -0.48567 -0.38703 -0.44995 C -0.45796 -0.41424 -0.55159 -0.36794 -0.62636 -0.31327 C -0.70126 -0.25859 -0.83122 -0.17658 -0.83643 -0.12235 C -0.84164 -0.06834 -0.71949 -0.00859 -0.65761 0.01257 C -0.59598 0.03373 -0.50558 0.00684 -0.46552 0.00508 " pathEditMode="relative" rAng="0" ptsTypes="AAAAAAAA">
                                      <p:cBhvr>
                                        <p:cTn id="5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774" y="-279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821-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8" y="1224186"/>
            <a:ext cx="12443573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o‘rniga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tanlangki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natijada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hosil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8152" y="2786935"/>
            <a:ext cx="5379913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1)  -5 +   …   = -20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277" y="3973066"/>
            <a:ext cx="53799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 2)  -5 + …  = -3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98267" y="3888482"/>
            <a:ext cx="46390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4)  -5 + … = 3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73552" y="2775430"/>
            <a:ext cx="5379913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itchFamily="34" charset="0"/>
                <a:cs typeface="Arial" pitchFamily="34" charset="0"/>
              </a:rPr>
              <a:t>3)  -5 + …  = 20 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2419672" y="3019349"/>
            <a:ext cx="1532855" cy="769441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4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(-15)</a:t>
            </a:r>
            <a:endParaRPr lang="ru-RU" altLang="ru-RU" sz="44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2656384" y="4127381"/>
            <a:ext cx="740526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400" b="1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2</a:t>
            </a:r>
            <a:endParaRPr lang="ru-RU" altLang="ru-RU" sz="44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8205335" y="3002382"/>
            <a:ext cx="931769" cy="769441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4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25</a:t>
            </a:r>
            <a:endParaRPr lang="ru-RU" altLang="ru-RU" sz="44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8399447" y="4076126"/>
            <a:ext cx="690379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8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534517" y="5603325"/>
            <a:ext cx="11773491" cy="914400"/>
            <a:chOff x="534517" y="5462277"/>
            <a:chExt cx="11773491" cy="914400"/>
          </a:xfrm>
        </p:grpSpPr>
        <p:grpSp>
          <p:nvGrpSpPr>
            <p:cNvPr id="17" name="Group 3"/>
            <p:cNvGrpSpPr>
              <a:grpSpLocks/>
            </p:cNvGrpSpPr>
            <p:nvPr/>
          </p:nvGrpSpPr>
          <p:grpSpPr bwMode="auto">
            <a:xfrm>
              <a:off x="534517" y="5462277"/>
              <a:ext cx="11773491" cy="914400"/>
              <a:chOff x="328" y="1463"/>
              <a:chExt cx="7338" cy="576"/>
            </a:xfrm>
          </p:grpSpPr>
          <p:sp>
            <p:nvSpPr>
              <p:cNvPr id="18" name="Rectangle 4"/>
              <p:cNvSpPr>
                <a:spLocks noChangeArrowheads="1"/>
              </p:cNvSpPr>
              <p:nvPr/>
            </p:nvSpPr>
            <p:spPr bwMode="auto">
              <a:xfrm>
                <a:off x="328" y="1463"/>
                <a:ext cx="7338" cy="57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endParaRPr lang="ru-RU" altLang="ru-RU" sz="4400" b="1" i="1" dirty="0">
                  <a:cs typeface="Arial" panose="020B0604020202020204" pitchFamily="34" charset="0"/>
                </a:endParaRPr>
              </a:p>
              <a:p>
                <a:pPr eaLnBrk="1" hangingPunct="1"/>
                <a:r>
                  <a:rPr lang="ru-RU" altLang="ru-RU" sz="3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-5    -4    -3    -2 </a:t>
                </a:r>
                <a:r>
                  <a:rPr lang="ru-RU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</a:t>
                </a:r>
                <a:r>
                  <a:rPr lang="ru-RU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ru-RU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ru-RU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1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2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3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4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5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6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7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8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9    10</a:t>
                </a:r>
                <a:r>
                  <a:rPr lang="ru-RU" altLang="ru-RU" sz="3200" b="1" dirty="0" smtClean="0">
                    <a:cs typeface="Arial" panose="020B0604020202020204" pitchFamily="34" charset="0"/>
                  </a:rPr>
                  <a:t>  </a:t>
                </a:r>
                <a:r>
                  <a:rPr lang="en-US" altLang="ru-RU" sz="3200" b="1" dirty="0" smtClean="0">
                    <a:cs typeface="Arial" panose="020B0604020202020204" pitchFamily="34" charset="0"/>
                  </a:rPr>
                  <a:t>  </a:t>
                </a:r>
                <a:endParaRPr lang="ru-RU" altLang="ru-RU" sz="3200" b="1" i="1" dirty="0">
                  <a:cs typeface="Arial" panose="020B0604020202020204" pitchFamily="34" charset="0"/>
                </a:endParaRPr>
              </a:p>
            </p:txBody>
          </p:sp>
          <p:sp>
            <p:nvSpPr>
              <p:cNvPr id="19" name="Line 5"/>
              <p:cNvSpPr>
                <a:spLocks noChangeShapeType="1"/>
              </p:cNvSpPr>
              <p:nvPr/>
            </p:nvSpPr>
            <p:spPr bwMode="auto">
              <a:xfrm>
                <a:off x="431" y="1752"/>
                <a:ext cx="7187" cy="5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Line 6"/>
              <p:cNvSpPr>
                <a:spLocks noChangeShapeType="1"/>
              </p:cNvSpPr>
              <p:nvPr/>
            </p:nvSpPr>
            <p:spPr bwMode="auto">
              <a:xfrm>
                <a:off x="612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Line 7"/>
              <p:cNvSpPr>
                <a:spLocks noChangeShapeType="1"/>
              </p:cNvSpPr>
              <p:nvPr/>
            </p:nvSpPr>
            <p:spPr bwMode="auto">
              <a:xfrm>
                <a:off x="1066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Line 8"/>
              <p:cNvSpPr>
                <a:spLocks noChangeShapeType="1"/>
              </p:cNvSpPr>
              <p:nvPr/>
            </p:nvSpPr>
            <p:spPr bwMode="auto">
              <a:xfrm>
                <a:off x="1519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Line 9"/>
              <p:cNvSpPr>
                <a:spLocks noChangeShapeType="1"/>
              </p:cNvSpPr>
              <p:nvPr/>
            </p:nvSpPr>
            <p:spPr bwMode="auto">
              <a:xfrm>
                <a:off x="1973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Line 10"/>
              <p:cNvSpPr>
                <a:spLocks noChangeShapeType="1"/>
              </p:cNvSpPr>
              <p:nvPr/>
            </p:nvSpPr>
            <p:spPr bwMode="auto">
              <a:xfrm>
                <a:off x="2426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Line 11"/>
              <p:cNvSpPr>
                <a:spLocks noChangeShapeType="1"/>
              </p:cNvSpPr>
              <p:nvPr/>
            </p:nvSpPr>
            <p:spPr bwMode="auto">
              <a:xfrm>
                <a:off x="2880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Line 12"/>
              <p:cNvSpPr>
                <a:spLocks noChangeShapeType="1"/>
              </p:cNvSpPr>
              <p:nvPr/>
            </p:nvSpPr>
            <p:spPr bwMode="auto">
              <a:xfrm>
                <a:off x="3334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Line 13"/>
              <p:cNvSpPr>
                <a:spLocks noChangeShapeType="1"/>
              </p:cNvSpPr>
              <p:nvPr/>
            </p:nvSpPr>
            <p:spPr bwMode="auto">
              <a:xfrm>
                <a:off x="3787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Line 14"/>
              <p:cNvSpPr>
                <a:spLocks noChangeShapeType="1"/>
              </p:cNvSpPr>
              <p:nvPr/>
            </p:nvSpPr>
            <p:spPr bwMode="auto">
              <a:xfrm>
                <a:off x="4241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Line 15"/>
              <p:cNvSpPr>
                <a:spLocks noChangeShapeType="1"/>
              </p:cNvSpPr>
              <p:nvPr/>
            </p:nvSpPr>
            <p:spPr bwMode="auto">
              <a:xfrm>
                <a:off x="4694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Line 16"/>
              <p:cNvSpPr>
                <a:spLocks noChangeShapeType="1"/>
              </p:cNvSpPr>
              <p:nvPr/>
            </p:nvSpPr>
            <p:spPr bwMode="auto">
              <a:xfrm>
                <a:off x="5148" y="1706"/>
                <a:ext cx="0" cy="9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>
                <a:defPPr>
                  <a:defRPr lang="ru-RU"/>
                </a:defPPr>
                <a:lvl1pPr marL="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968152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93630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90445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3872609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4840763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808915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777067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45220" algn="l" defTabSz="1936305" rtl="0" eaLnBrk="1" latinLnBrk="0" hangingPunct="1">
                  <a:defRPr sz="3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ru-RU" sz="4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8849072" y="5861993"/>
              <a:ext cx="0" cy="14287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8152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93630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90445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872609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840763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80891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77706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4522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Line 16"/>
            <p:cNvSpPr>
              <a:spLocks noChangeShapeType="1"/>
            </p:cNvSpPr>
            <p:nvPr/>
          </p:nvSpPr>
          <p:spPr bwMode="auto">
            <a:xfrm>
              <a:off x="9569154" y="5877233"/>
              <a:ext cx="0" cy="14287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8152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93630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90445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872609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840763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80891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77706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4522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Line 16"/>
            <p:cNvSpPr>
              <a:spLocks noChangeShapeType="1"/>
            </p:cNvSpPr>
            <p:nvPr/>
          </p:nvSpPr>
          <p:spPr bwMode="auto">
            <a:xfrm>
              <a:off x="10243512" y="5861993"/>
              <a:ext cx="0" cy="14287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8152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93630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90445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872609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840763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80891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77706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4522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ine 16"/>
            <p:cNvSpPr>
              <a:spLocks noChangeShapeType="1"/>
            </p:cNvSpPr>
            <p:nvPr/>
          </p:nvSpPr>
          <p:spPr bwMode="auto">
            <a:xfrm>
              <a:off x="10917872" y="5863134"/>
              <a:ext cx="0" cy="14287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8152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93630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90445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872609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840763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80891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77706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4522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Line 16"/>
            <p:cNvSpPr>
              <a:spLocks noChangeShapeType="1"/>
            </p:cNvSpPr>
            <p:nvPr/>
          </p:nvSpPr>
          <p:spPr bwMode="auto">
            <a:xfrm>
              <a:off x="11585376" y="5832698"/>
              <a:ext cx="0" cy="142875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>
              <a:defPPr>
                <a:defRPr lang="ru-RU"/>
              </a:defPPr>
              <a:lvl1pPr marL="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8152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93630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90445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872609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840763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808915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777067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45220" algn="l" defTabSz="1936305" rtl="0" eaLnBrk="1" latinLnBrk="0" hangingPunct="1">
                <a:defRPr sz="3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7" name="Freeform 20"/>
          <p:cNvSpPr>
            <a:spLocks/>
          </p:cNvSpPr>
          <p:nvPr/>
        </p:nvSpPr>
        <p:spPr bwMode="auto">
          <a:xfrm>
            <a:off x="990182" y="5478574"/>
            <a:ext cx="1455241" cy="567180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8" name="Freeform 20"/>
          <p:cNvSpPr>
            <a:spLocks/>
          </p:cNvSpPr>
          <p:nvPr/>
        </p:nvSpPr>
        <p:spPr bwMode="auto">
          <a:xfrm>
            <a:off x="964431" y="5438092"/>
            <a:ext cx="3672997" cy="567180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9" name="Freeform 20"/>
          <p:cNvSpPr>
            <a:spLocks/>
          </p:cNvSpPr>
          <p:nvPr/>
        </p:nvSpPr>
        <p:spPr bwMode="auto">
          <a:xfrm>
            <a:off x="4627482" y="5400650"/>
            <a:ext cx="11134358" cy="645104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0" name="Freeform 20"/>
          <p:cNvSpPr>
            <a:spLocks/>
          </p:cNvSpPr>
          <p:nvPr/>
        </p:nvSpPr>
        <p:spPr bwMode="auto">
          <a:xfrm>
            <a:off x="990181" y="5458333"/>
            <a:ext cx="5829305" cy="567180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42" name="Text Box 21"/>
          <p:cNvSpPr txBox="1">
            <a:spLocks noChangeArrowheads="1"/>
          </p:cNvSpPr>
          <p:nvPr/>
        </p:nvSpPr>
        <p:spPr bwMode="auto">
          <a:xfrm>
            <a:off x="2569652" y="4925175"/>
            <a:ext cx="7645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dirty="0" smtClean="0">
                <a:cs typeface="Arial" panose="020B0604020202020204" pitchFamily="34" charset="0"/>
              </a:rPr>
              <a:t>+</a:t>
            </a:r>
            <a:r>
              <a:rPr lang="en-US" altLang="ru-RU" sz="3200" b="1" dirty="0" smtClean="0">
                <a:cs typeface="Arial" panose="020B0604020202020204" pitchFamily="34" charset="0"/>
              </a:rPr>
              <a:t>5</a:t>
            </a:r>
            <a:endParaRPr lang="ru-RU" altLang="ru-RU" sz="3200" b="1" dirty="0">
              <a:cs typeface="Arial" panose="020B0604020202020204" pitchFamily="34" charset="0"/>
            </a:endParaRPr>
          </a:p>
        </p:txBody>
      </p: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7373666" y="5010370"/>
            <a:ext cx="11003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dirty="0" smtClean="0">
                <a:cs typeface="Arial" panose="020B0604020202020204" pitchFamily="34" charset="0"/>
              </a:rPr>
              <a:t>+</a:t>
            </a:r>
            <a:r>
              <a:rPr lang="en-US" altLang="ru-RU" sz="3200" b="1" dirty="0" smtClean="0">
                <a:cs typeface="Arial" panose="020B0604020202020204" pitchFamily="34" charset="0"/>
              </a:rPr>
              <a:t>20</a:t>
            </a:r>
            <a:endParaRPr lang="ru-RU" altLang="ru-RU" sz="3200" b="1" dirty="0">
              <a:cs typeface="Arial" panose="020B0604020202020204" pitchFamily="34" charset="0"/>
            </a:endParaRPr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3847880" y="4964601"/>
            <a:ext cx="76458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dirty="0" smtClean="0">
                <a:cs typeface="Arial" panose="020B0604020202020204" pitchFamily="34" charset="0"/>
              </a:rPr>
              <a:t>+</a:t>
            </a:r>
            <a:r>
              <a:rPr lang="en-US" altLang="ru-RU" sz="3200" b="1" dirty="0">
                <a:cs typeface="Arial" panose="020B0604020202020204" pitchFamily="34" charset="0"/>
              </a:rPr>
              <a:t>8</a:t>
            </a:r>
            <a:endParaRPr lang="ru-RU" altLang="ru-RU" sz="32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17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2" grpId="0"/>
      <p:bldP spid="42" grpId="1"/>
      <p:bldP spid="43" grpId="0"/>
      <p:bldP spid="43" grpId="1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822-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8" y="1224186"/>
            <a:ext cx="12443573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Taqqoslang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yoki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tenglik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belgisini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qo‘ying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8152" y="2658336"/>
            <a:ext cx="9659735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)  (-14) +(-9)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– (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14 + 9)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8815" y="3730553"/>
            <a:ext cx="9649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Arial" pitchFamily="34" charset="0"/>
                <a:cs typeface="Arial" pitchFamily="34" charset="0"/>
              </a:rPr>
              <a:t> 2)  (-180) +(-19)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– (180 + 20)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68967" y="5544666"/>
                <a:ext cx="8381333" cy="14007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–((-</a:t>
                </a:r>
                <a14:m>
                  <m:oMath xmlns:m="http://schemas.openxmlformats.org/officeDocument/2006/math">
                    <m:r>
                      <a:rPr lang="en-US" sz="4000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) – 8) 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4000" smtClean="0">
                        <a:latin typeface="Cambria Math" panose="02040503050406030204" pitchFamily="18" charset="0"/>
                        <a:cs typeface="Arial" pitchFamily="34" charset="0"/>
                      </a:rPr>
                      <m:t>4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- 8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67" y="5544666"/>
                <a:ext cx="8381333" cy="1400768"/>
              </a:xfrm>
              <a:prstGeom prst="rect">
                <a:avLst/>
              </a:prstGeom>
              <a:blipFill rotWithShape="0">
                <a:blip r:embed="rId2"/>
                <a:stretch>
                  <a:fillRect l="-2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784176" y="4736739"/>
            <a:ext cx="8366124" cy="951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) –((-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3,5) +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7)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3,5 + 7</a:t>
            </a:r>
          </a:p>
        </p:txBody>
      </p:sp>
    </p:spTree>
    <p:extLst>
      <p:ext uri="{BB962C8B-B14F-4D97-AF65-F5344CB8AC3E}">
        <p14:creationId xmlns:p14="http://schemas.microsoft.com/office/powerpoint/2010/main" val="9372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23936" y="167109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094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80768" y="1080170"/>
            <a:ext cx="9659735" cy="881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1)  (-14) +(-9)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>
                <a:latin typeface="Arial" pitchFamily="34" charset="0"/>
                <a:cs typeface="Arial" pitchFamily="34" charset="0"/>
              </a:rPr>
              <a:t>–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14 + 9)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2043" y="1998425"/>
            <a:ext cx="9649072" cy="881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2)  (-180) +(-19)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– (180 + 20)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24220" y="4624400"/>
                <a:ext cx="8381333" cy="1261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4</a:t>
                </a:r>
                <a:r>
                  <a:rPr lang="en-US" dirty="0">
                    <a:latin typeface="Arial" pitchFamily="34" charset="0"/>
                    <a:cs typeface="Arial" pitchFamily="34" charset="0"/>
                  </a:rPr>
                  <a:t>) 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–((-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) – 8)   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va</a:t>
                </a:r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  <a:cs typeface="Arial" pitchFamily="34" charset="0"/>
                      </a:rPr>
                      <m:t>4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itchFamily="34" charset="0"/>
                    <a:cs typeface="Arial" pitchFamily="34" charset="0"/>
                  </a:rPr>
                  <a:t> - 8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20" y="4624400"/>
                <a:ext cx="8381333" cy="1261884"/>
              </a:xfrm>
              <a:prstGeom prst="rect">
                <a:avLst/>
              </a:prstGeom>
              <a:blipFill rotWithShape="0">
                <a:blip r:embed="rId3"/>
                <a:stretch>
                  <a:fillRect l="-2473" b="-77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91965" y="3359713"/>
            <a:ext cx="8366124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>
                <a:latin typeface="Arial" pitchFamily="34" charset="0"/>
                <a:cs typeface="Arial" pitchFamily="34" charset="0"/>
              </a:rPr>
              <a:t>) –((-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3,5) +</a:t>
            </a:r>
            <a:r>
              <a:rPr lang="en-US" dirty="0">
                <a:latin typeface="Arial" pitchFamily="34" charset="0"/>
                <a:cs typeface="Arial" pitchFamily="34" charset="0"/>
              </a:rPr>
              <a:t>7)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3,5 + 7</a:t>
            </a: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4392736" y="3563819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&lt;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4432599" y="4986199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>
                <a:solidFill>
                  <a:schemeClr val="tx2"/>
                </a:solidFill>
                <a:cs typeface="Arial" panose="020B0604020202020204" pitchFamily="34" charset="0"/>
              </a:rPr>
              <a:t>&gt;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50801" y="1177637"/>
            <a:ext cx="3417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-23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-23</a:t>
            </a: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10101115" y="1282772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=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3897089" y="1269971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=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71175" y="2641455"/>
            <a:ext cx="3887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-199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-200</a:t>
            </a:r>
          </a:p>
        </p:txBody>
      </p:sp>
      <p:sp>
        <p:nvSpPr>
          <p:cNvPr id="13" name="Text Box 21"/>
          <p:cNvSpPr txBox="1">
            <a:spLocks noChangeArrowheads="1"/>
          </p:cNvSpPr>
          <p:nvPr/>
        </p:nvSpPr>
        <p:spPr bwMode="auto">
          <a:xfrm>
            <a:off x="4511997" y="2789831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&gt;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19" name="Text Box 21"/>
          <p:cNvSpPr txBox="1">
            <a:spLocks noChangeArrowheads="1"/>
          </p:cNvSpPr>
          <p:nvPr/>
        </p:nvSpPr>
        <p:spPr bwMode="auto">
          <a:xfrm>
            <a:off x="4511998" y="2148201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&gt;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87314" y="4131905"/>
            <a:ext cx="44497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- 3,5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10,5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432599" y="4250335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chemeClr val="tx2"/>
                </a:solidFill>
                <a:cs typeface="Arial" panose="020B0604020202020204" pitchFamily="34" charset="0"/>
              </a:rPr>
              <a:t>&lt;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250444" y="5945762"/>
                <a:ext cx="1028935" cy="10157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>
                          <a:latin typeface="Cambria Math" panose="02040503050406030204" pitchFamily="18" charset="0"/>
                          <a:cs typeface="Arial" pitchFamily="34" charset="0"/>
                        </a:rPr>
                        <m:t>9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ru-RU" sz="48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444" y="5945762"/>
                <a:ext cx="1028935" cy="10157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977349" y="5943966"/>
                <a:ext cx="1107483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−3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349" y="5943966"/>
                <a:ext cx="1107483" cy="101752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432599" y="6037228"/>
            <a:ext cx="764581" cy="830997"/>
          </a:xfrm>
          <a:prstGeom prst="rect">
            <a:avLst/>
          </a:prstGeom>
          <a:ln>
            <a:solidFill>
              <a:schemeClr val="bg1"/>
            </a:solidFill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>
                <a:solidFill>
                  <a:schemeClr val="tx2"/>
                </a:solidFill>
                <a:cs typeface="Arial" panose="020B0604020202020204" pitchFamily="34" charset="0"/>
              </a:rPr>
              <a:t>&gt;</a:t>
            </a:r>
            <a:endParaRPr lang="ru-RU" altLang="ru-RU" sz="4800" b="1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81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 animBg="1"/>
      <p:bldP spid="15" grpId="0" animBg="1"/>
      <p:bldP spid="16" grpId="0"/>
      <p:bldP spid="12" grpId="0" animBg="1"/>
      <p:bldP spid="17" grpId="0" animBg="1"/>
      <p:bldP spid="18" grpId="0"/>
      <p:bldP spid="13" grpId="0" animBg="1"/>
      <p:bldP spid="19" grpId="0" animBg="1"/>
      <p:bldP spid="20" grpId="0"/>
      <p:bldP spid="21" grpId="0" animBg="1"/>
      <p:bldP spid="2" grpId="0"/>
      <p:bldP spid="22" grpId="0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161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IFODANING QIYMATINI TOPING</a:t>
            </a:r>
          </a:p>
          <a:p>
            <a:pPr algn="ctr"/>
            <a:endParaRPr lang="ru-RU" sz="5094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603395" y="1294062"/>
            <a:ext cx="7704856" cy="951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1)  (-8 + ( -12)) + (-1 + (-9))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03395" y="2206737"/>
            <a:ext cx="7704856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2)  (-38 + ( -11)) + (-2 + (-29))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96144" y="1288131"/>
            <a:ext cx="30957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824- masala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96144" y="3100133"/>
            <a:ext cx="30957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825- 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8042" y="3594414"/>
            <a:ext cx="12028131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(-2,375 + ( -3,625)) + (-0,8 + (-3,2))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8041" y="4472441"/>
            <a:ext cx="12028131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2)  (-0,324 + ( -0,48)) + (-0,3 + (-0,623))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68352" y="5273716"/>
            <a:ext cx="5083472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 smtClean="0">
                <a:latin typeface="Arial" pitchFamily="34" charset="0"/>
                <a:cs typeface="Arial" pitchFamily="34" charset="0"/>
              </a:rPr>
              <a:t>3)  -6,31 + ( -1,19)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68352" y="6099233"/>
            <a:ext cx="5083472" cy="107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-2,62 + ( -5,38)</a:t>
            </a:r>
          </a:p>
        </p:txBody>
      </p:sp>
    </p:spTree>
    <p:extLst>
      <p:ext uri="{BB962C8B-B14F-4D97-AF65-F5344CB8AC3E}">
        <p14:creationId xmlns:p14="http://schemas.microsoft.com/office/powerpoint/2010/main" val="116273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0" y="1274035"/>
            <a:ext cx="125066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151-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826-, 827-, 828-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4800" b="1" dirty="0" err="1" smtClean="0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0001.atbasar.aqmoedu.kz/arc/attach/528/298901/matematicaperleclassi2scuolasecondariadi1deggrad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184" y="3168402"/>
            <a:ext cx="3600400" cy="31073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9291</TotalTime>
  <Words>474</Words>
  <Application>Microsoft Office PowerPoint</Application>
  <PresentationFormat>Произвольный</PresentationFormat>
  <Paragraphs>75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610</cp:revision>
  <dcterms:created xsi:type="dcterms:W3CDTF">2020-04-09T07:32:19Z</dcterms:created>
  <dcterms:modified xsi:type="dcterms:W3CDTF">2021-01-07T04:16:32Z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