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434" r:id="rId3"/>
    <p:sldId id="442" r:id="rId4"/>
    <p:sldId id="445" r:id="rId5"/>
    <p:sldId id="444" r:id="rId6"/>
    <p:sldId id="426" r:id="rId7"/>
    <p:sldId id="427" r:id="rId8"/>
    <p:sldId id="447" r:id="rId9"/>
    <p:sldId id="448" r:id="rId10"/>
    <p:sldId id="365" r:id="rId11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FFFF"/>
    <a:srgbClr val="18DA4B"/>
    <a:srgbClr val="D3A31B"/>
    <a:srgbClr val="D8CA16"/>
    <a:srgbClr val="FF505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4255" autoAdjust="0"/>
  </p:normalViewPr>
  <p:slideViewPr>
    <p:cSldViewPr>
      <p:cViewPr varScale="1">
        <p:scale>
          <a:sx n="63" d="100"/>
          <a:sy n="63" d="100"/>
        </p:scale>
        <p:origin x="852" y="78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424136" y="3185061"/>
            <a:ext cx="10047201" cy="1991599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6368" b="1" dirty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6368" b="1" dirty="0" smtClean="0">
                <a:solidFill>
                  <a:srgbClr val="002060"/>
                </a:solidFill>
                <a:latin typeface="Arial"/>
                <a:cs typeface="Arial"/>
              </a:rPr>
              <a:t>: MASALALAR YECHISH</a:t>
            </a:r>
            <a:endParaRPr lang="en-US" sz="7005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  <p:sp>
        <p:nvSpPr>
          <p:cNvPr id="12" name="object 11"/>
          <p:cNvSpPr/>
          <p:nvPr/>
        </p:nvSpPr>
        <p:spPr>
          <a:xfrm>
            <a:off x="10145596" y="3071587"/>
            <a:ext cx="2429850" cy="2218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19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0" y="1274035"/>
            <a:ext cx="125066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151-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815-, 834-, 835-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sc0001.atbasar.aqmoedu.kz/arc/attach/528/298901/matematicaperleclassi2scuolasecondariadi1deggrad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6184" y="3168402"/>
            <a:ext cx="3600400" cy="31073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7123" y="251814"/>
            <a:ext cx="123147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TO‘G‘RI JAVOBNI TOPING</a:t>
            </a:r>
            <a:endParaRPr lang="ru-RU" sz="4800" b="1" dirty="0"/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 rot="21132059">
            <a:off x="1004554" y="1695512"/>
            <a:ext cx="3967162" cy="1366837"/>
          </a:xfrm>
          <a:prstGeom prst="wedgeRoundRectCallout">
            <a:avLst>
              <a:gd name="adj1" fmla="val 19488"/>
              <a:gd name="adj2" fmla="val 49345"/>
              <a:gd name="adj3" fmla="val 16667"/>
            </a:avLst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cs typeface="Arial" panose="020B0604020202020204" pitchFamily="34" charset="0"/>
              </a:rPr>
              <a:t>- </a:t>
            </a:r>
            <a:r>
              <a:rPr lang="en-US" altLang="ru-RU" sz="4000" b="1" dirty="0" smtClean="0">
                <a:cs typeface="Arial" panose="020B0604020202020204" pitchFamily="34" charset="0"/>
              </a:rPr>
              <a:t>11</a:t>
            </a:r>
            <a:r>
              <a:rPr lang="ru-RU" altLang="ru-RU" sz="4000" b="1" dirty="0" smtClean="0">
                <a:cs typeface="Arial" panose="020B0604020202020204" pitchFamily="34" charset="0"/>
              </a:rPr>
              <a:t> </a:t>
            </a:r>
            <a:r>
              <a:rPr lang="ru-RU" altLang="ru-RU" sz="4000" b="1" dirty="0">
                <a:cs typeface="Arial" panose="020B0604020202020204" pitchFamily="34" charset="0"/>
              </a:rPr>
              <a:t>+ </a:t>
            </a:r>
            <a:r>
              <a:rPr lang="ru-RU" altLang="ru-RU" sz="4000" b="1" dirty="0" smtClean="0">
                <a:cs typeface="Arial" panose="020B0604020202020204" pitchFamily="34" charset="0"/>
              </a:rPr>
              <a:t>(-</a:t>
            </a:r>
            <a:r>
              <a:rPr lang="en-US" altLang="ru-RU" sz="4000" b="1" dirty="0" smtClean="0">
                <a:cs typeface="Arial" panose="020B0604020202020204" pitchFamily="34" charset="0"/>
              </a:rPr>
              <a:t> </a:t>
            </a:r>
            <a:r>
              <a:rPr lang="ru-RU" altLang="ru-RU" sz="4000" b="1" dirty="0" smtClean="0">
                <a:cs typeface="Arial" panose="020B0604020202020204" pitchFamily="34" charset="0"/>
              </a:rPr>
              <a:t>8</a:t>
            </a:r>
            <a:r>
              <a:rPr lang="ru-RU" altLang="ru-RU" sz="4000" b="1" dirty="0">
                <a:cs typeface="Arial" panose="020B0604020202020204" pitchFamily="34" charset="0"/>
              </a:rPr>
              <a:t>) =</a:t>
            </a:r>
          </a:p>
        </p:txBody>
      </p:sp>
      <p:sp>
        <p:nvSpPr>
          <p:cNvPr id="55" name="Oval 10"/>
          <p:cNvSpPr>
            <a:spLocks noChangeArrowheads="1"/>
          </p:cNvSpPr>
          <p:nvPr/>
        </p:nvSpPr>
        <p:spPr bwMode="auto">
          <a:xfrm>
            <a:off x="5235366" y="2880370"/>
            <a:ext cx="1453466" cy="1043339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-</a:t>
            </a:r>
            <a:r>
              <a:rPr lang="en-US" altLang="ru-RU" sz="3600" b="1" dirty="0" smtClean="0">
                <a:latin typeface="Times New Roman" panose="02020603050405020304" pitchFamily="18" charset="0"/>
              </a:rPr>
              <a:t>19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58" name="Oval 11"/>
          <p:cNvSpPr>
            <a:spLocks noChangeArrowheads="1"/>
          </p:cNvSpPr>
          <p:nvPr/>
        </p:nvSpPr>
        <p:spPr bwMode="auto">
          <a:xfrm>
            <a:off x="3304456" y="3923709"/>
            <a:ext cx="1440160" cy="102955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anose="02020603050405020304" pitchFamily="18" charset="0"/>
              </a:rPr>
              <a:t>-</a:t>
            </a:r>
            <a:r>
              <a:rPr lang="ru-RU" altLang="ru-RU" sz="3600" b="1" dirty="0" smtClean="0">
                <a:latin typeface="Times New Roman" panose="02020603050405020304" pitchFamily="18" charset="0"/>
              </a:rPr>
              <a:t>5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59" name="Oval 12"/>
          <p:cNvSpPr>
            <a:spLocks noChangeArrowheads="1"/>
          </p:cNvSpPr>
          <p:nvPr/>
        </p:nvSpPr>
        <p:spPr bwMode="auto">
          <a:xfrm>
            <a:off x="7192440" y="1944266"/>
            <a:ext cx="1512616" cy="10819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-3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60" name="Oval 13"/>
          <p:cNvSpPr>
            <a:spLocks noChangeArrowheads="1"/>
          </p:cNvSpPr>
          <p:nvPr/>
        </p:nvSpPr>
        <p:spPr bwMode="auto">
          <a:xfrm>
            <a:off x="5701060" y="4953267"/>
            <a:ext cx="1491379" cy="115539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3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61" name="Oval 14"/>
          <p:cNvSpPr>
            <a:spLocks noChangeArrowheads="1"/>
          </p:cNvSpPr>
          <p:nvPr/>
        </p:nvSpPr>
        <p:spPr bwMode="auto">
          <a:xfrm>
            <a:off x="7480920" y="3887621"/>
            <a:ext cx="1512168" cy="1065646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00" b="1" dirty="0" smtClean="0">
                <a:latin typeface="Times New Roman" panose="02020603050405020304" pitchFamily="18" charset="0"/>
              </a:rPr>
              <a:t>19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51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8 0.10296 C 0.04973 0.11442 0.02592 0.15984 0.01674 0.17196 C 0.00682 0.18342 0.00632 0.17394 -0.00198 0.17394 C -0.00942 0.1735 -0.02183 0.17416 -0.03175 0.16998 C -0.04142 0.16557 -0.05456 0.18012 -0.06076 0.14771 C -0.06634 0.11508 -0.07192 0.01058 -0.06796 -0.02513 C -0.06374 -0.0604 -0.04129 -0.03593 -0.03658 -0.06591 C -0.03137 -0.09546 -0.03534 -0.14903 -0.03894 -0.20238 " pathEditMode="relative" rAng="0" ptsTypes="AAAAAAAA">
                                      <p:cBhvr>
                                        <p:cTn id="4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12" y="-1155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2" presetClass="exit" presetSubtype="3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9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5" grpId="1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7123" y="251814"/>
            <a:ext cx="123147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TO‘G‘RI JAVOBNI TOPING</a:t>
            </a:r>
            <a:endParaRPr lang="ru-RU" sz="4800" b="1" dirty="0"/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 rot="21068478">
            <a:off x="1004554" y="1695512"/>
            <a:ext cx="3967162" cy="1366837"/>
          </a:xfrm>
          <a:prstGeom prst="wedgeRoundRectCallout">
            <a:avLst>
              <a:gd name="adj1" fmla="val 19488"/>
              <a:gd name="adj2" fmla="val 49345"/>
              <a:gd name="adj3" fmla="val 16667"/>
            </a:avLst>
          </a:prstGeom>
          <a:solidFill>
            <a:schemeClr val="accent5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cs typeface="Arial" panose="020B0604020202020204" pitchFamily="34" charset="0"/>
              </a:rPr>
              <a:t>- </a:t>
            </a:r>
            <a:r>
              <a:rPr lang="en-US" altLang="ru-RU" sz="4000" b="1" dirty="0" smtClean="0">
                <a:cs typeface="Arial" panose="020B0604020202020204" pitchFamily="34" charset="0"/>
              </a:rPr>
              <a:t>1</a:t>
            </a:r>
            <a:r>
              <a:rPr lang="ru-RU" altLang="ru-RU" sz="4000" b="1" dirty="0" smtClean="0">
                <a:cs typeface="Arial" panose="020B0604020202020204" pitchFamily="34" charset="0"/>
              </a:rPr>
              <a:t>5 </a:t>
            </a:r>
            <a:r>
              <a:rPr lang="ru-RU" altLang="ru-RU" sz="4000" b="1" dirty="0">
                <a:cs typeface="Arial" panose="020B0604020202020204" pitchFamily="34" charset="0"/>
              </a:rPr>
              <a:t>+ </a:t>
            </a:r>
            <a:r>
              <a:rPr lang="ru-RU" altLang="ru-RU" sz="4000" b="1" dirty="0" smtClean="0">
                <a:cs typeface="Arial" panose="020B0604020202020204" pitchFamily="34" charset="0"/>
              </a:rPr>
              <a:t>(-</a:t>
            </a:r>
            <a:r>
              <a:rPr lang="en-US" altLang="ru-RU" sz="4000" b="1" dirty="0" smtClean="0">
                <a:cs typeface="Arial" panose="020B0604020202020204" pitchFamily="34" charset="0"/>
              </a:rPr>
              <a:t> </a:t>
            </a:r>
            <a:r>
              <a:rPr lang="ru-RU" altLang="ru-RU" sz="4000" b="1" dirty="0" smtClean="0">
                <a:cs typeface="Arial" panose="020B0604020202020204" pitchFamily="34" charset="0"/>
              </a:rPr>
              <a:t>28</a:t>
            </a:r>
            <a:r>
              <a:rPr lang="ru-RU" altLang="ru-RU" sz="4000" b="1" dirty="0">
                <a:cs typeface="Arial" panose="020B0604020202020204" pitchFamily="34" charset="0"/>
              </a:rPr>
              <a:t>) =</a:t>
            </a:r>
          </a:p>
        </p:txBody>
      </p:sp>
      <p:sp>
        <p:nvSpPr>
          <p:cNvPr id="55" name="Oval 10"/>
          <p:cNvSpPr>
            <a:spLocks noChangeArrowheads="1"/>
          </p:cNvSpPr>
          <p:nvPr/>
        </p:nvSpPr>
        <p:spPr bwMode="auto">
          <a:xfrm>
            <a:off x="3117161" y="3754758"/>
            <a:ext cx="1630290" cy="1259363"/>
          </a:xfrm>
          <a:prstGeom prst="ellipse">
            <a:avLst/>
          </a:prstGeom>
          <a:gradFill flip="none" rotWithShape="1">
            <a:gsLst>
              <a:gs pos="1000">
                <a:srgbClr val="FFFFFF"/>
              </a:gs>
              <a:gs pos="98000">
                <a:schemeClr val="accent2">
                  <a:tint val="37000"/>
                  <a:satMod val="300000"/>
                </a:schemeClr>
              </a:gs>
              <a:gs pos="25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-43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58" name="Oval 11"/>
          <p:cNvSpPr>
            <a:spLocks noChangeArrowheads="1"/>
          </p:cNvSpPr>
          <p:nvPr/>
        </p:nvSpPr>
        <p:spPr bwMode="auto">
          <a:xfrm>
            <a:off x="7912968" y="1810103"/>
            <a:ext cx="1714885" cy="127821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-33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59" name="Oval 12"/>
          <p:cNvSpPr>
            <a:spLocks noChangeArrowheads="1"/>
          </p:cNvSpPr>
          <p:nvPr/>
        </p:nvSpPr>
        <p:spPr bwMode="auto">
          <a:xfrm>
            <a:off x="5455836" y="2661705"/>
            <a:ext cx="1656632" cy="1153908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98000">
                <a:srgbClr val="18DA4B"/>
              </a:gs>
              <a:gs pos="32000">
                <a:schemeClr val="accent3">
                  <a:tint val="15000"/>
                  <a:satMod val="350000"/>
                </a:schemeClr>
              </a:gs>
            </a:gsLst>
            <a:path path="shape">
              <a:fillToRect l="50000" t="50000" r="50000" b="50000"/>
            </a:path>
            <a:tileRect/>
          </a:gradFill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-13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60" name="Oval 13"/>
          <p:cNvSpPr>
            <a:spLocks noChangeArrowheads="1"/>
          </p:cNvSpPr>
          <p:nvPr/>
        </p:nvSpPr>
        <p:spPr bwMode="auto">
          <a:xfrm>
            <a:off x="5634604" y="4824587"/>
            <a:ext cx="1702300" cy="122413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43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61" name="Oval 14"/>
          <p:cNvSpPr>
            <a:spLocks noChangeArrowheads="1"/>
          </p:cNvSpPr>
          <p:nvPr/>
        </p:nvSpPr>
        <p:spPr bwMode="auto">
          <a:xfrm>
            <a:off x="7480920" y="3815613"/>
            <a:ext cx="1656184" cy="1137654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33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91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2698E-6 4.74427E-6 C 0.00955 0.01234 0.04328 0.06216 0.05729 0.07451 C 0.07118 0.0884 0.07193 0.07782 0.08371 0.07738 C 0.09536 0.07738 0.11322 0.07782 0.12748 0.07341 C 0.14162 0.06856 0.1601 0.08487 0.16878 0.04872 C 0.17746 0.01234 0.18527 -0.1034 0.17944 -0.14198 C 0.17361 -0.18188 0.14063 -0.15499 0.13368 -0.18828 C 0.12686 -0.22046 0.13244 -0.27977 0.1379 -0.33775 " pathEditMode="relative" rAng="0" ptsTypes="AAAAAAAA">
                                      <p:cBhvr>
                                        <p:cTn id="4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5" y="-12809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2" presetClass="exit" presetSubtype="3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9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5" grpId="1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7123" y="251814"/>
            <a:ext cx="123147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TO‘G‘RI JAVOBNI TOPING</a:t>
            </a:r>
            <a:endParaRPr lang="ru-RU" sz="4800" b="1" dirty="0"/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 rot="20996012">
            <a:off x="941508" y="1695511"/>
            <a:ext cx="3967162" cy="1366837"/>
          </a:xfrm>
          <a:prstGeom prst="wedgeRoundRectCallout">
            <a:avLst>
              <a:gd name="adj1" fmla="val 19488"/>
              <a:gd name="adj2" fmla="val 4934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cs typeface="Arial" panose="020B0604020202020204" pitchFamily="34" charset="0"/>
              </a:rPr>
              <a:t>- </a:t>
            </a:r>
            <a:r>
              <a:rPr lang="ru-RU" altLang="ru-RU" sz="4000" b="1" dirty="0" smtClean="0">
                <a:cs typeface="Arial" panose="020B0604020202020204" pitchFamily="34" charset="0"/>
              </a:rPr>
              <a:t>23 </a:t>
            </a:r>
            <a:r>
              <a:rPr lang="ru-RU" altLang="ru-RU" sz="4000" b="1" dirty="0">
                <a:cs typeface="Arial" panose="020B0604020202020204" pitchFamily="34" charset="0"/>
              </a:rPr>
              <a:t>+ </a:t>
            </a:r>
            <a:r>
              <a:rPr lang="ru-RU" altLang="ru-RU" sz="4000" b="1" dirty="0" smtClean="0">
                <a:cs typeface="Arial" panose="020B0604020202020204" pitchFamily="34" charset="0"/>
              </a:rPr>
              <a:t>(-</a:t>
            </a:r>
            <a:r>
              <a:rPr lang="en-US" altLang="ru-RU" sz="4000" b="1" dirty="0" smtClean="0">
                <a:cs typeface="Arial" panose="020B0604020202020204" pitchFamily="34" charset="0"/>
              </a:rPr>
              <a:t> </a:t>
            </a:r>
            <a:r>
              <a:rPr lang="ru-RU" altLang="ru-RU" sz="4000" b="1" dirty="0">
                <a:cs typeface="Arial" panose="020B0604020202020204" pitchFamily="34" charset="0"/>
              </a:rPr>
              <a:t>2</a:t>
            </a:r>
            <a:r>
              <a:rPr lang="ru-RU" altLang="ru-RU" sz="4000" b="1" dirty="0" smtClean="0">
                <a:cs typeface="Arial" panose="020B0604020202020204" pitchFamily="34" charset="0"/>
              </a:rPr>
              <a:t>9) </a:t>
            </a:r>
            <a:r>
              <a:rPr lang="ru-RU" altLang="ru-RU" sz="4000" b="1" dirty="0">
                <a:cs typeface="Arial" panose="020B0604020202020204" pitchFamily="34" charset="0"/>
              </a:rPr>
              <a:t>=</a:t>
            </a:r>
          </a:p>
        </p:txBody>
      </p:sp>
      <p:sp>
        <p:nvSpPr>
          <p:cNvPr id="55" name="Oval 10"/>
          <p:cNvSpPr>
            <a:spLocks noChangeArrowheads="1"/>
          </p:cNvSpPr>
          <p:nvPr/>
        </p:nvSpPr>
        <p:spPr bwMode="auto">
          <a:xfrm>
            <a:off x="5215416" y="2666013"/>
            <a:ext cx="1630290" cy="12593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-6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58" name="Oval 11"/>
          <p:cNvSpPr>
            <a:spLocks noChangeArrowheads="1"/>
          </p:cNvSpPr>
          <p:nvPr/>
        </p:nvSpPr>
        <p:spPr bwMode="auto">
          <a:xfrm>
            <a:off x="3304455" y="3675050"/>
            <a:ext cx="1714885" cy="127821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52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59" name="Oval 12"/>
          <p:cNvSpPr>
            <a:spLocks noChangeArrowheads="1"/>
          </p:cNvSpPr>
          <p:nvPr/>
        </p:nvSpPr>
        <p:spPr bwMode="auto">
          <a:xfrm>
            <a:off x="7192440" y="1872258"/>
            <a:ext cx="1656632" cy="115390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-42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60" name="Oval 13"/>
          <p:cNvSpPr>
            <a:spLocks noChangeArrowheads="1"/>
          </p:cNvSpPr>
          <p:nvPr/>
        </p:nvSpPr>
        <p:spPr bwMode="auto">
          <a:xfrm>
            <a:off x="5634604" y="4824587"/>
            <a:ext cx="1702300" cy="122413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-52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61" name="Oval 14"/>
          <p:cNvSpPr>
            <a:spLocks noChangeArrowheads="1"/>
          </p:cNvSpPr>
          <p:nvPr/>
        </p:nvSpPr>
        <p:spPr bwMode="auto">
          <a:xfrm>
            <a:off x="7480920" y="3815613"/>
            <a:ext cx="1656184" cy="1137654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6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98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0476E-6 4.95591E-6 C -0.00459 0.02028 -0.00893 0.0432 -0.01625 0.05511 C -0.02456 0.06746 -0.03473 0.07583 -0.0449 0.08421 C -0.05519 0.09215 -0.06486 0.09082 -0.0754 0.0895 C -0.08483 0.08862 -0.09537 0.08509 -0.10554 0.07186 C -0.11533 0.06106 -0.12438 0.04012 -0.1322 0.01697 C -0.13964 -0.00397 -0.14609 -0.03065 -0.15055 -0.05732 C -0.15526 -0.08422 -0.15836 -0.11178 -0.15935 -0.13735 C -0.16084 -0.16557 -0.15923 -0.19202 -0.15489 -0.21495 C -0.15142 -0.23766 -0.14609 -0.25838 -0.1379 -0.27095 C -0.13083 -0.28506 -0.1198 -0.29366 -0.11074 -0.29696 C -0.10169 -0.30225 -0.09078 -0.30402 -0.08049 -0.29542 C -0.07094 -0.28682 -0.06188 -0.2683 -0.05556 -0.24229 C -0.05023 -0.21561 -0.05048 -0.18717 -0.05432 -0.16667 C -0.05841 -0.14881 -0.0661 -0.13404 -0.07664 -0.12809 C -0.08743 -0.12434 -0.09772 -0.12302 -0.10727 -0.13206 C -0.1167 -0.14022 -0.11818 -0.13757 -0.13393 -0.17946 C -0.15005 -0.2165 -0.15129 -0.25904 -0.15477 -0.28396 C -0.15762 -0.30909 -0.1565 -0.33047 -0.15601 -0.35693 C -0.15464 -0.38603 -0.14968 -0.41138 -0.14497 -0.4299 C -0.14026 -0.44776 -0.13257 -0.4579 -0.12029 -0.47157 C -0.10764 -0.48281 -0.10119 -0.48501 -0.09127 -0.48832 C -0.08111 -0.49185 -0.07131 -0.49538 -0.06126 -0.49868 " pathEditMode="relative" rAng="4740000" ptsTypes="AAAAAAAAAAAAAAAAAAAAAAA">
                                      <p:cBhvr>
                                        <p:cTn id="6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75" y="-1924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5" grpId="1" animBg="1"/>
      <p:bldP spid="55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1" grpId="0" animBg="1"/>
      <p:bldP spid="61" grpId="1" animBg="1"/>
      <p:bldP spid="61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7123" y="251814"/>
            <a:ext cx="123147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TO‘G‘RI JAVOBNI TOPING</a:t>
            </a:r>
            <a:endParaRPr lang="ru-RU" sz="4800" b="1" dirty="0"/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 rot="20867206">
            <a:off x="1004554" y="1695512"/>
            <a:ext cx="3967162" cy="1366837"/>
          </a:xfrm>
          <a:prstGeom prst="wedgeRoundRectCallout">
            <a:avLst>
              <a:gd name="adj1" fmla="val 19488"/>
              <a:gd name="adj2" fmla="val 49345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cs typeface="Arial" panose="020B0604020202020204" pitchFamily="34" charset="0"/>
              </a:rPr>
              <a:t>- </a:t>
            </a:r>
            <a:r>
              <a:rPr lang="ru-RU" altLang="ru-RU" sz="4000" b="1" dirty="0" smtClean="0">
                <a:cs typeface="Arial" panose="020B0604020202020204" pitchFamily="34" charset="0"/>
              </a:rPr>
              <a:t>51 </a:t>
            </a:r>
            <a:r>
              <a:rPr lang="ru-RU" altLang="ru-RU" sz="4000" b="1" dirty="0">
                <a:cs typeface="Arial" panose="020B0604020202020204" pitchFamily="34" charset="0"/>
              </a:rPr>
              <a:t>+ </a:t>
            </a:r>
            <a:r>
              <a:rPr lang="ru-RU" altLang="ru-RU" sz="4000" b="1" dirty="0" smtClean="0">
                <a:cs typeface="Arial" panose="020B0604020202020204" pitchFamily="34" charset="0"/>
              </a:rPr>
              <a:t>(-</a:t>
            </a:r>
            <a:r>
              <a:rPr lang="en-US" altLang="ru-RU" sz="4000" b="1" dirty="0" smtClean="0">
                <a:cs typeface="Arial" panose="020B0604020202020204" pitchFamily="34" charset="0"/>
              </a:rPr>
              <a:t> </a:t>
            </a:r>
            <a:r>
              <a:rPr lang="ru-RU" altLang="ru-RU" sz="4000" b="1" dirty="0" smtClean="0">
                <a:cs typeface="Arial" panose="020B0604020202020204" pitchFamily="34" charset="0"/>
              </a:rPr>
              <a:t>63) </a:t>
            </a:r>
            <a:r>
              <a:rPr lang="ru-RU" altLang="ru-RU" sz="4000" b="1" dirty="0">
                <a:cs typeface="Arial" panose="020B0604020202020204" pitchFamily="34" charset="0"/>
              </a:rPr>
              <a:t>=</a:t>
            </a:r>
          </a:p>
        </p:txBody>
      </p:sp>
      <p:sp>
        <p:nvSpPr>
          <p:cNvPr id="55" name="Oval 10"/>
          <p:cNvSpPr>
            <a:spLocks noChangeArrowheads="1"/>
          </p:cNvSpPr>
          <p:nvPr/>
        </p:nvSpPr>
        <p:spPr bwMode="auto">
          <a:xfrm>
            <a:off x="7550370" y="3573627"/>
            <a:ext cx="1630290" cy="12593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-114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58" name="Oval 11"/>
          <p:cNvSpPr>
            <a:spLocks noChangeArrowheads="1"/>
          </p:cNvSpPr>
          <p:nvPr/>
        </p:nvSpPr>
        <p:spPr bwMode="auto">
          <a:xfrm>
            <a:off x="3304455" y="3675050"/>
            <a:ext cx="1714885" cy="127821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12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59" name="Oval 12"/>
          <p:cNvSpPr>
            <a:spLocks noChangeArrowheads="1"/>
          </p:cNvSpPr>
          <p:nvPr/>
        </p:nvSpPr>
        <p:spPr bwMode="auto">
          <a:xfrm>
            <a:off x="7192440" y="1872258"/>
            <a:ext cx="1656632" cy="115390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-12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60" name="Oval 13"/>
          <p:cNvSpPr>
            <a:spLocks noChangeArrowheads="1"/>
          </p:cNvSpPr>
          <p:nvPr/>
        </p:nvSpPr>
        <p:spPr bwMode="auto">
          <a:xfrm>
            <a:off x="5634604" y="4824587"/>
            <a:ext cx="1702300" cy="122413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-163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61" name="Oval 14"/>
          <p:cNvSpPr>
            <a:spLocks noChangeArrowheads="1"/>
          </p:cNvSpPr>
          <p:nvPr/>
        </p:nvSpPr>
        <p:spPr bwMode="auto">
          <a:xfrm>
            <a:off x="5071400" y="2787723"/>
            <a:ext cx="1656184" cy="1137654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</a:rPr>
              <a:t>-51</a:t>
            </a:r>
            <a:endParaRPr lang="ru-RU" altLang="ru-RU" sz="36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60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8254E-6 -3.79189E-6 C -0.01526 0.01213 -0.06907 0.05887 -0.09127 0.07121 C -0.11322 0.08334 -0.11446 0.07342 -0.13319 0.0732 C -0.15179 0.07298 -0.18006 0.07386 -0.20251 0.06923 C -0.22508 0.06482 -0.25459 0.08003 -0.26836 0.0463 C -0.28224 0.01257 -0.29452 -0.09568 -0.28522 -0.13271 C -0.27604 -0.16931 -0.22359 -0.14418 -0.21255 -0.17482 C -0.20152 -0.20546 -0.21044 -0.26146 -0.2195 -0.3168 " pathEditMode="relative" rAng="0" ptsTypes="AAAAAAAA">
                                      <p:cBhvr>
                                        <p:cTn id="4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22" y="-1199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2" presetClass="exit" presetSubtype="3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9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5" grpId="1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819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49541" y="1313334"/>
            <a:ext cx="12129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tengsizlik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hosil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bo‘lishi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(*)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o‘rniga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“&gt;”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yoki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“&lt;“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belgilardan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qaysini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qo‘yish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kerak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?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2168" y="2428842"/>
            <a:ext cx="4968552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 smtClean="0">
                <a:latin typeface="Arial" pitchFamily="34" charset="0"/>
                <a:cs typeface="Arial" pitchFamily="34" charset="0"/>
              </a:rPr>
              <a:t>1) -12 + (-15)  *  -29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47387" y="2421512"/>
            <a:ext cx="5809104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-18 + (-17)  *  -34?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35714" y="3398909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0847" y="4095874"/>
            <a:ext cx="4968552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 smtClean="0">
                <a:latin typeface="Arial" pitchFamily="34" charset="0"/>
                <a:cs typeface="Arial" pitchFamily="34" charset="0"/>
              </a:rPr>
              <a:t>1) -12 + (-15)  *  -29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96344" y="4961219"/>
            <a:ext cx="3734580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-27   *  -29 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3781343" y="5064563"/>
            <a:ext cx="764581" cy="83099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8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&gt;</a:t>
            </a:r>
            <a:endParaRPr lang="ru-RU" altLang="ru-RU" sz="48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3781343" y="4232884"/>
            <a:ext cx="764581" cy="83099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8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&gt;</a:t>
            </a:r>
            <a:endParaRPr lang="ru-RU" altLang="ru-RU" sz="48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99147" y="4032498"/>
            <a:ext cx="5809104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-18 + (-17)  *  -34?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92888" y="4904497"/>
            <a:ext cx="2952328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 smtClean="0">
                <a:latin typeface="Arial" pitchFamily="34" charset="0"/>
                <a:cs typeface="Arial" pitchFamily="34" charset="0"/>
              </a:rPr>
              <a:t>-35  *  -34 </a:t>
            </a: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8106413" y="5027054"/>
            <a:ext cx="670652" cy="83099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800" b="1" dirty="0">
                <a:solidFill>
                  <a:schemeClr val="tx2"/>
                </a:solidFill>
                <a:cs typeface="Arial" panose="020B0604020202020204" pitchFamily="34" charset="0"/>
              </a:rPr>
              <a:t>&lt;</a:t>
            </a:r>
            <a:endParaRPr lang="ru-RU" altLang="ru-RU" sz="48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9836619" y="4185653"/>
            <a:ext cx="670652" cy="83099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800" b="1" dirty="0">
                <a:solidFill>
                  <a:schemeClr val="tx2"/>
                </a:solidFill>
                <a:cs typeface="Arial" panose="020B0604020202020204" pitchFamily="34" charset="0"/>
              </a:rPr>
              <a:t>&lt;</a:t>
            </a:r>
            <a:endParaRPr lang="ru-RU" altLang="ru-RU" sz="48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33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 animBg="1"/>
      <p:bldP spid="34" grpId="0" animBg="1"/>
      <p:bldP spid="35" grpId="0"/>
      <p:bldP spid="36" grpId="0"/>
      <p:bldP spid="37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820-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52128" y="1224186"/>
            <a:ext cx="12443573" cy="2052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Agar 1) 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= -2,5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= -3,5;  2)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= 0,53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= -3,53;  3) 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= 7,7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= 2,3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-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+ (-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ifodaning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qiymatini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toping.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8152" y="3984172"/>
            <a:ext cx="6912768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 smtClean="0">
                <a:latin typeface="Arial" pitchFamily="34" charset="0"/>
                <a:cs typeface="Arial" pitchFamily="34" charset="0"/>
              </a:rPr>
              <a:t>1)  </a:t>
            </a:r>
            <a:r>
              <a:rPr lang="en-US" sz="424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-2,5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-3,5</a:t>
            </a:r>
            <a:endParaRPr lang="en-US" sz="4245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2128" y="3276286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8152" y="4792277"/>
            <a:ext cx="6912768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 smtClean="0">
                <a:latin typeface="Arial" pitchFamily="34" charset="0"/>
                <a:cs typeface="Arial" pitchFamily="34" charset="0"/>
              </a:rPr>
              <a:t>    -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2,5       - </a:t>
            </a:r>
            <a:r>
              <a:rPr lang="en-US" sz="424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3,5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35576" y="5770104"/>
            <a:ext cx="59779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+ (-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= 2,5 + 3,5  = 6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17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7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094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0747" y="1538969"/>
            <a:ext cx="6984776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24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0,53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-3,53; </a:t>
            </a:r>
            <a:endParaRPr lang="en-US" sz="4245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755" y="2284558"/>
            <a:ext cx="6912768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 smtClean="0">
                <a:latin typeface="Arial" pitchFamily="34" charset="0"/>
                <a:cs typeface="Arial" pitchFamily="34" charset="0"/>
              </a:rPr>
              <a:t>    -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-0,53       - </a:t>
            </a:r>
            <a:r>
              <a:rPr lang="en-US" sz="424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3,53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84175" y="3340023"/>
            <a:ext cx="6149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+ (-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= -0,53 + 3,53  =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0747" y="4395488"/>
            <a:ext cx="48638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3)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= 7,7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= 2,3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88832" y="3340023"/>
            <a:ext cx="28953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3,53 – 0,53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584176" y="3340023"/>
            <a:ext cx="10550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= 3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66696" y="4918243"/>
            <a:ext cx="6912768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 smtClean="0">
                <a:latin typeface="Arial" pitchFamily="34" charset="0"/>
                <a:cs typeface="Arial" pitchFamily="34" charset="0"/>
              </a:rPr>
              <a:t>    -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-7,7       - </a:t>
            </a:r>
            <a:r>
              <a:rPr lang="en-US" sz="424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-2,3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98116" y="5973708"/>
            <a:ext cx="5950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+ (-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= -7,7+ (-2,3) =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602773" y="5973708"/>
            <a:ext cx="11833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– 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21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4" grpId="0"/>
      <p:bldP spid="6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820-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52128" y="1224186"/>
            <a:ext cx="11956123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Ifodaning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qiymatini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toping.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72208" y="1728242"/>
                <a:ext cx="7704856" cy="1497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1)  (-</a:t>
                </a:r>
                <a14:m>
                  <m:oMath xmlns:m="http://schemas.openxmlformats.org/officeDocument/2006/math">
                    <m:r>
                      <a:rPr lang="en-US" sz="4245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4245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  <m:r>
                      <a:rPr lang="en-US" sz="4245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+(-</a:t>
                </a:r>
                <a14:m>
                  <m:oMath xmlns:m="http://schemas.openxmlformats.org/officeDocument/2006/math">
                    <m:r>
                      <a:rPr lang="en-US" sz="4245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7</m:t>
                    </m:r>
                    <m:f>
                      <m:fPr>
                        <m:ctrlPr>
                          <a:rPr lang="en-US" sz="4245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245" i="1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)) + (-</a:t>
                </a:r>
                <a14:m>
                  <m:oMath xmlns:m="http://schemas.openxmlformats.org/officeDocument/2006/math">
                    <m:r>
                      <a:rPr lang="en-US" sz="4245" smtClean="0">
                        <a:latin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4245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 + (-</a:t>
                </a:r>
                <a14:m>
                  <m:oMath xmlns:m="http://schemas.openxmlformats.org/officeDocument/2006/math">
                    <m:r>
                      <a:rPr lang="en-US" sz="4245" smtClean="0">
                        <a:latin typeface="Cambria Math" panose="02040503050406030204" pitchFamily="18" charset="0"/>
                        <a:cs typeface="Arial" pitchFamily="34" charset="0"/>
                      </a:rPr>
                      <m:t>3</m:t>
                    </m:r>
                    <m:f>
                      <m:fPr>
                        <m:ctrlPr>
                          <a:rPr lang="en-US" sz="4245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))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208" y="1728242"/>
                <a:ext cx="7704856" cy="1497333"/>
              </a:xfrm>
              <a:prstGeom prst="rect">
                <a:avLst/>
              </a:prstGeom>
              <a:blipFill rotWithShape="0">
                <a:blip r:embed="rId2"/>
                <a:stretch>
                  <a:fillRect l="-30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16224" y="5361294"/>
                <a:ext cx="7704856" cy="1497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4)  (-</a:t>
                </a:r>
                <a14:m>
                  <m:oMath xmlns:m="http://schemas.openxmlformats.org/officeDocument/2006/math">
                    <m:r>
                      <a:rPr lang="en-US" sz="4245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4245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4245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+(-</a:t>
                </a:r>
                <a14:m>
                  <m:oMath xmlns:m="http://schemas.openxmlformats.org/officeDocument/2006/math">
                    <m:r>
                      <a:rPr lang="en-US" sz="4245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sz="4245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)) + (-</a:t>
                </a:r>
                <a14:m>
                  <m:oMath xmlns:m="http://schemas.openxmlformats.org/officeDocument/2006/math">
                    <m:r>
                      <a:rPr lang="en-US" sz="4245" smtClean="0">
                        <a:latin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4245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)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24" y="5361294"/>
                <a:ext cx="7704856" cy="1497333"/>
              </a:xfrm>
              <a:prstGeom prst="rect">
                <a:avLst/>
              </a:prstGeom>
              <a:blipFill rotWithShape="0">
                <a:blip r:embed="rId3"/>
                <a:stretch>
                  <a:fillRect l="-30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44216" y="4155428"/>
                <a:ext cx="7704856" cy="1497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3)  (-</a:t>
                </a:r>
                <a14:m>
                  <m:oMath xmlns:m="http://schemas.openxmlformats.org/officeDocument/2006/math">
                    <m:r>
                      <a:rPr lang="en-US" sz="4245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5</m:t>
                    </m:r>
                    <m:f>
                      <m:fPr>
                        <m:ctrlPr>
                          <a:rPr lang="en-US" sz="4245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4245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+(-</a:t>
                </a:r>
                <a14:m>
                  <m:oMath xmlns:m="http://schemas.openxmlformats.org/officeDocument/2006/math">
                    <m:r>
                      <a:rPr lang="en-US" sz="4245" dirty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sz="4245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)) + (-</a:t>
                </a:r>
                <a14:m>
                  <m:oMath xmlns:m="http://schemas.openxmlformats.org/officeDocument/2006/math">
                    <m:r>
                      <a:rPr lang="en-US" sz="4245" smtClean="0">
                        <a:latin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4245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)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216" y="4155428"/>
                <a:ext cx="7704856" cy="1497333"/>
              </a:xfrm>
              <a:prstGeom prst="rect">
                <a:avLst/>
              </a:prstGeom>
              <a:blipFill rotWithShape="0">
                <a:blip r:embed="rId4"/>
                <a:stretch>
                  <a:fillRect l="-30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44216" y="2934108"/>
                <a:ext cx="11449272" cy="1366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2)  (-</a:t>
                </a:r>
                <a14:m>
                  <m:oMath xmlns:m="http://schemas.openxmlformats.org/officeDocument/2006/math">
                    <m:r>
                      <a:rPr lang="en-US" sz="4245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11</m:t>
                    </m:r>
                    <m:f>
                      <m:fPr>
                        <m:ctrlPr>
                          <a:rPr lang="en-US" sz="4245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  <m:r>
                      <a:rPr lang="en-US" sz="4245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+(-</a:t>
                </a:r>
                <a14:m>
                  <m:oMath xmlns:m="http://schemas.openxmlformats.org/officeDocument/2006/math">
                    <m:r>
                      <a:rPr lang="en-US" sz="4245" dirty="0">
                        <a:latin typeface="Cambria Math" panose="02040503050406030204" pitchFamily="18" charset="0"/>
                        <a:cs typeface="Arial" pitchFamily="34" charset="0"/>
                      </a:rPr>
                      <m:t>3</m:t>
                    </m:r>
                    <m:f>
                      <m:fPr>
                        <m:ctrlPr>
                          <a:rPr lang="en-US" sz="4245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)) + (-</a:t>
                </a:r>
                <a14:m>
                  <m:oMath xmlns:m="http://schemas.openxmlformats.org/officeDocument/2006/math">
                    <m:r>
                      <a:rPr lang="en-US" sz="4245" smtClean="0">
                        <a:latin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r>
                      <a:rPr lang="en-US" sz="4245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0</m:t>
                    </m:r>
                    <m:f>
                      <m:fPr>
                        <m:ctrlPr>
                          <a:rPr lang="en-US" sz="4245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 + (-</a:t>
                </a:r>
                <a14:m>
                  <m:oMath xmlns:m="http://schemas.openxmlformats.org/officeDocument/2006/math">
                    <m:r>
                      <a:rPr lang="en-US" sz="4245">
                        <a:latin typeface="Cambria Math" panose="02040503050406030204" pitchFamily="18" charset="0"/>
                        <a:cs typeface="Arial" pitchFamily="34" charset="0"/>
                      </a:rPr>
                      <m:t>4</m:t>
                    </m:r>
                    <m:f>
                      <m:fPr>
                        <m:ctrlPr>
                          <a:rPr lang="en-US" sz="4245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))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216" y="2934108"/>
                <a:ext cx="11449272" cy="1366977"/>
              </a:xfrm>
              <a:prstGeom prst="rect">
                <a:avLst/>
              </a:prstGeom>
              <a:blipFill rotWithShape="0">
                <a:blip r:embed="rId5"/>
                <a:stretch>
                  <a:fillRect l="-2077" b="-8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273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9090</TotalTime>
  <Words>366</Words>
  <Application>Microsoft Office PowerPoint</Application>
  <PresentationFormat>Произвольный</PresentationFormat>
  <Paragraphs>76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Учетная запись Майкрософт</cp:lastModifiedBy>
  <cp:revision>596</cp:revision>
  <dcterms:created xsi:type="dcterms:W3CDTF">2020-04-09T07:32:19Z</dcterms:created>
  <dcterms:modified xsi:type="dcterms:W3CDTF">2021-01-07T04:15:10Z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