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56" r:id="rId2"/>
    <p:sldId id="434" r:id="rId3"/>
    <p:sldId id="442" r:id="rId4"/>
    <p:sldId id="445" r:id="rId5"/>
    <p:sldId id="444" r:id="rId6"/>
    <p:sldId id="426" r:id="rId7"/>
    <p:sldId id="427" r:id="rId8"/>
    <p:sldId id="447" r:id="rId9"/>
    <p:sldId id="448" r:id="rId10"/>
    <p:sldId id="365" r:id="rId11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292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24" userDrawn="1">
          <p15:clr>
            <a:srgbClr val="A4A3A4"/>
          </p15:clr>
        </p15:guide>
        <p15:guide id="5" pos="2328" userDrawn="1">
          <p15:clr>
            <a:srgbClr val="A4A3A4"/>
          </p15:clr>
        </p15:guide>
        <p15:guide id="6" pos="47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  <a:srgbClr val="FFFFFF"/>
    <a:srgbClr val="18DA4B"/>
    <a:srgbClr val="D3A31B"/>
    <a:srgbClr val="D8CA16"/>
    <a:srgbClr val="FF505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67" autoAdjust="0"/>
    <p:restoredTop sz="94255" autoAdjust="0"/>
  </p:normalViewPr>
  <p:slideViewPr>
    <p:cSldViewPr>
      <p:cViewPr varScale="1">
        <p:scale>
          <a:sx n="63" d="100"/>
          <a:sy n="63" d="100"/>
        </p:scale>
        <p:origin x="852" y="78"/>
      </p:cViewPr>
      <p:guideLst>
        <p:guide orient="horz" pos="2880"/>
        <p:guide pos="2292"/>
        <p:guide orient="horz" pos="6391"/>
        <p:guide pos="4724"/>
        <p:guide pos="2328"/>
        <p:guide pos="47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07.01.2021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3" cy="914546"/>
          </a:xfrm>
        </p:spPr>
        <p:txBody>
          <a:bodyPr lIns="0" tIns="0" rIns="0" bIns="0"/>
          <a:lstStyle>
            <a:lvl1pPr>
              <a:defRPr sz="5943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7"/>
            <a:ext cx="8834039" cy="767582"/>
          </a:xfrm>
        </p:spPr>
        <p:txBody>
          <a:bodyPr lIns="0" tIns="0" rIns="0" bIns="0"/>
          <a:lstStyle>
            <a:lvl1pPr>
              <a:defRPr sz="4988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5" y="1189855"/>
            <a:ext cx="12546413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17" name="bg object 17"/>
          <p:cNvSpPr/>
          <p:nvPr/>
        </p:nvSpPr>
        <p:spPr>
          <a:xfrm>
            <a:off x="148422" y="157913"/>
            <a:ext cx="12546413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3" cy="914546"/>
          </a:xfrm>
        </p:spPr>
        <p:txBody>
          <a:bodyPr lIns="0" tIns="0" rIns="0" bIns="0"/>
          <a:lstStyle>
            <a:lvl1pPr>
              <a:defRPr sz="5943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4" y="1599501"/>
            <a:ext cx="4050550" cy="4736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78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1/7/2021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2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3" cy="914546"/>
          </a:xfrm>
        </p:spPr>
        <p:txBody>
          <a:bodyPr lIns="0" tIns="0" rIns="0" bIns="0"/>
          <a:lstStyle>
            <a:lvl1pPr>
              <a:defRPr sz="5943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1/7/2021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1/7/2021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5" y="1189855"/>
            <a:ext cx="12546413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5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80" y="6696836"/>
            <a:ext cx="2944368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8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27500">
        <a:defRPr>
          <a:latin typeface="+mn-lt"/>
          <a:ea typeface="+mn-ea"/>
          <a:cs typeface="+mn-cs"/>
        </a:defRPr>
      </a:lvl2pPr>
      <a:lvl3pPr marL="2055000">
        <a:defRPr>
          <a:latin typeface="+mn-lt"/>
          <a:ea typeface="+mn-ea"/>
          <a:cs typeface="+mn-cs"/>
        </a:defRPr>
      </a:lvl3pPr>
      <a:lvl4pPr marL="3082500">
        <a:defRPr>
          <a:latin typeface="+mn-lt"/>
          <a:ea typeface="+mn-ea"/>
          <a:cs typeface="+mn-cs"/>
        </a:defRPr>
      </a:lvl4pPr>
      <a:lvl5pPr marL="4110000">
        <a:defRPr>
          <a:latin typeface="+mn-lt"/>
          <a:ea typeface="+mn-ea"/>
          <a:cs typeface="+mn-cs"/>
        </a:defRPr>
      </a:lvl5pPr>
      <a:lvl6pPr marL="5137502">
        <a:defRPr>
          <a:latin typeface="+mn-lt"/>
          <a:ea typeface="+mn-ea"/>
          <a:cs typeface="+mn-cs"/>
        </a:defRPr>
      </a:lvl6pPr>
      <a:lvl7pPr marL="6165001">
        <a:defRPr>
          <a:latin typeface="+mn-lt"/>
          <a:ea typeface="+mn-ea"/>
          <a:cs typeface="+mn-cs"/>
        </a:defRPr>
      </a:lvl7pPr>
      <a:lvl8pPr marL="7192501">
        <a:defRPr>
          <a:latin typeface="+mn-lt"/>
          <a:ea typeface="+mn-ea"/>
          <a:cs typeface="+mn-cs"/>
        </a:defRPr>
      </a:lvl8pPr>
      <a:lvl9pPr marL="822000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27500">
        <a:defRPr>
          <a:latin typeface="+mn-lt"/>
          <a:ea typeface="+mn-ea"/>
          <a:cs typeface="+mn-cs"/>
        </a:defRPr>
      </a:lvl2pPr>
      <a:lvl3pPr marL="2055000">
        <a:defRPr>
          <a:latin typeface="+mn-lt"/>
          <a:ea typeface="+mn-ea"/>
          <a:cs typeface="+mn-cs"/>
        </a:defRPr>
      </a:lvl3pPr>
      <a:lvl4pPr marL="3082500">
        <a:defRPr>
          <a:latin typeface="+mn-lt"/>
          <a:ea typeface="+mn-ea"/>
          <a:cs typeface="+mn-cs"/>
        </a:defRPr>
      </a:lvl4pPr>
      <a:lvl5pPr marL="4110000">
        <a:defRPr>
          <a:latin typeface="+mn-lt"/>
          <a:ea typeface="+mn-ea"/>
          <a:cs typeface="+mn-cs"/>
        </a:defRPr>
      </a:lvl5pPr>
      <a:lvl6pPr marL="5137502">
        <a:defRPr>
          <a:latin typeface="+mn-lt"/>
          <a:ea typeface="+mn-ea"/>
          <a:cs typeface="+mn-cs"/>
        </a:defRPr>
      </a:lvl6pPr>
      <a:lvl7pPr marL="6165001">
        <a:defRPr>
          <a:latin typeface="+mn-lt"/>
          <a:ea typeface="+mn-ea"/>
          <a:cs typeface="+mn-cs"/>
        </a:defRPr>
      </a:lvl7pPr>
      <a:lvl8pPr marL="7192501">
        <a:defRPr>
          <a:latin typeface="+mn-lt"/>
          <a:ea typeface="+mn-ea"/>
          <a:cs typeface="+mn-cs"/>
        </a:defRPr>
      </a:lvl8pPr>
      <a:lvl9pPr marL="822000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298929"/>
            <a:ext cx="12788912" cy="240493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28263" y="294858"/>
            <a:ext cx="7001819" cy="1208977"/>
          </a:xfrm>
          <a:prstGeom prst="rect">
            <a:avLst/>
          </a:prstGeom>
        </p:spPr>
        <p:txBody>
          <a:bodyPr vert="horz" wrap="square" lIns="0" tIns="32822" rIns="0" bIns="0" rtlCol="0">
            <a:spAutoFit/>
          </a:bodyPr>
          <a:lstStyle/>
          <a:p>
            <a:pPr marL="28542" algn="ctr">
              <a:spcBef>
                <a:spcPts val="257"/>
              </a:spcBef>
            </a:pPr>
            <a:r>
              <a:rPr lang="en-US" sz="7641" spc="12" dirty="0"/>
              <a:t>MATEMATIKA</a:t>
            </a:r>
            <a:endParaRPr lang="en-US" sz="7641" dirty="0"/>
          </a:p>
        </p:txBody>
      </p:sp>
      <p:sp>
        <p:nvSpPr>
          <p:cNvPr id="4" name="object 4"/>
          <p:cNvSpPr txBox="1"/>
          <p:nvPr/>
        </p:nvSpPr>
        <p:spPr>
          <a:xfrm>
            <a:off x="424136" y="3185061"/>
            <a:ext cx="10047201" cy="1991599"/>
          </a:xfrm>
          <a:prstGeom prst="rect">
            <a:avLst/>
          </a:prstGeom>
        </p:spPr>
        <p:txBody>
          <a:bodyPr vert="horz" wrap="square" lIns="0" tIns="31397" rIns="0" bIns="0" rtlCol="0">
            <a:spAutoFit/>
          </a:bodyPr>
          <a:lstStyle/>
          <a:p>
            <a:pPr marL="41385" algn="ctr">
              <a:spcBef>
                <a:spcPts val="246"/>
              </a:spcBef>
            </a:pPr>
            <a:r>
              <a:rPr lang="en-US" sz="6368" b="1" dirty="0">
                <a:solidFill>
                  <a:srgbClr val="002060"/>
                </a:solidFill>
                <a:latin typeface="Arial"/>
                <a:cs typeface="Arial"/>
              </a:rPr>
              <a:t>MAVZU</a:t>
            </a:r>
            <a:r>
              <a:rPr lang="en-US" sz="6368" b="1" dirty="0" smtClean="0">
                <a:solidFill>
                  <a:srgbClr val="002060"/>
                </a:solidFill>
                <a:latin typeface="Arial"/>
                <a:cs typeface="Arial"/>
              </a:rPr>
              <a:t>: MASALALAR YECHISH</a:t>
            </a:r>
            <a:endParaRPr lang="en-US" sz="7005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59429" y="4747790"/>
            <a:ext cx="782253" cy="186656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grpSp>
        <p:nvGrpSpPr>
          <p:cNvPr id="7" name="object 7"/>
          <p:cNvGrpSpPr/>
          <p:nvPr/>
        </p:nvGrpSpPr>
        <p:grpSpPr>
          <a:xfrm>
            <a:off x="1041682" y="247652"/>
            <a:ext cx="11089046" cy="1276589"/>
            <a:chOff x="439458" y="228104"/>
            <a:chExt cx="4916283" cy="542011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4139"/>
            </a:p>
          </p:txBody>
        </p:sp>
        <p:sp>
          <p:nvSpPr>
            <p:cNvPr id="9" name="object 9"/>
            <p:cNvSpPr/>
            <p:nvPr/>
          </p:nvSpPr>
          <p:spPr>
            <a:xfrm>
              <a:off x="4285485" y="228104"/>
              <a:ext cx="1070256" cy="542011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413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285485" y="228104"/>
              <a:ext cx="1070256" cy="533396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4139"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9314611" y="304116"/>
            <a:ext cx="3133399" cy="1007328"/>
          </a:xfrm>
          <a:prstGeom prst="rect">
            <a:avLst/>
          </a:prstGeom>
        </p:spPr>
        <p:txBody>
          <a:bodyPr vert="horz" wrap="square" lIns="0" tIns="27115" rIns="0" bIns="0" rtlCol="0">
            <a:spAutoFit/>
          </a:bodyPr>
          <a:lstStyle/>
          <a:p>
            <a:pPr algn="ctr">
              <a:spcBef>
                <a:spcPts val="214"/>
              </a:spcBef>
            </a:pPr>
            <a:r>
              <a:rPr lang="en-US" sz="6368" b="1" spc="-12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4670" b="1" spc="-12" dirty="0">
                <a:solidFill>
                  <a:schemeClr val="bg1"/>
                </a:solidFill>
                <a:latin typeface="Arial"/>
                <a:cs typeface="Arial"/>
              </a:rPr>
              <a:t>6- </a:t>
            </a:r>
            <a:r>
              <a:rPr sz="4670" b="1" spc="-12" dirty="0" err="1">
                <a:solidFill>
                  <a:schemeClr val="bg1"/>
                </a:solidFill>
                <a:latin typeface="Arial"/>
                <a:cs typeface="Arial"/>
              </a:rPr>
              <a:t>sinf</a:t>
            </a:r>
            <a:endParaRPr sz="467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1" name="object 5"/>
          <p:cNvSpPr/>
          <p:nvPr/>
        </p:nvSpPr>
        <p:spPr>
          <a:xfrm>
            <a:off x="245048" y="2381260"/>
            <a:ext cx="811015" cy="179960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9190"/>
          </a:p>
        </p:txBody>
      </p:sp>
      <p:sp>
        <p:nvSpPr>
          <p:cNvPr id="12" name="object 11"/>
          <p:cNvSpPr/>
          <p:nvPr/>
        </p:nvSpPr>
        <p:spPr>
          <a:xfrm>
            <a:off x="10145596" y="3071587"/>
            <a:ext cx="2429850" cy="22185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919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280120" y="288082"/>
            <a:ext cx="12498064" cy="596958"/>
          </a:xfrm>
        </p:spPr>
        <p:txBody>
          <a:bodyPr/>
          <a:lstStyle/>
          <a:p>
            <a:pPr algn="ctr"/>
            <a:r>
              <a:rPr lang="en-US" sz="3879" b="1" dirty="0"/>
              <a:t>MUSTAQIL  BAJARISH  UCHUN  TOPSHIRIQLAR:</a:t>
            </a:r>
            <a:endParaRPr lang="ru-RU" sz="3879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0" y="1274035"/>
            <a:ext cx="12506622" cy="2215991"/>
          </a:xfrm>
        </p:spPr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</a:rPr>
              <a:t>  </a:t>
            </a:r>
            <a:r>
              <a:rPr lang="en-US" sz="4800" b="1" dirty="0" err="1">
                <a:solidFill>
                  <a:schemeClr val="tx1"/>
                </a:solidFill>
              </a:rPr>
              <a:t>Darslikning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  <a:r>
              <a:rPr lang="en-US" sz="4800" b="1" dirty="0" smtClean="0">
                <a:solidFill>
                  <a:schemeClr val="tx1"/>
                </a:solidFill>
              </a:rPr>
              <a:t>151- </a:t>
            </a:r>
            <a:r>
              <a:rPr lang="en-US" sz="4800" b="1" dirty="0" err="1">
                <a:solidFill>
                  <a:schemeClr val="tx1"/>
                </a:solidFill>
              </a:rPr>
              <a:t>betidagi</a:t>
            </a:r>
            <a:r>
              <a:rPr lang="ru-RU" sz="4800" b="1" dirty="0">
                <a:solidFill>
                  <a:schemeClr val="tx1"/>
                </a:solidFill>
              </a:rPr>
              <a:t> </a:t>
            </a:r>
            <a:r>
              <a:rPr lang="en-US" sz="4800" b="1" dirty="0">
                <a:solidFill>
                  <a:schemeClr val="tx1"/>
                </a:solidFill>
              </a:rPr>
              <a:t>   </a:t>
            </a:r>
          </a:p>
          <a:p>
            <a:pPr algn="ctr"/>
            <a:r>
              <a:rPr lang="en-US" sz="4800" b="1" dirty="0" smtClean="0">
                <a:solidFill>
                  <a:schemeClr val="tx1"/>
                </a:solidFill>
              </a:rPr>
              <a:t>815-, 834-, 835- </a:t>
            </a:r>
            <a:r>
              <a:rPr lang="en-US" sz="4800" b="1" dirty="0" err="1" smtClean="0">
                <a:solidFill>
                  <a:schemeClr val="tx1"/>
                </a:solidFill>
              </a:rPr>
              <a:t>masalalarni</a:t>
            </a:r>
            <a:r>
              <a:rPr lang="en-US" sz="4800" b="1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4800" b="1" dirty="0" err="1" smtClean="0">
                <a:solidFill>
                  <a:schemeClr val="tx1"/>
                </a:solidFill>
              </a:rPr>
              <a:t>yeching</a:t>
            </a:r>
            <a:r>
              <a:rPr lang="ru-RU" sz="4800" b="1" dirty="0">
                <a:solidFill>
                  <a:schemeClr val="tx1"/>
                </a:solidFill>
              </a:rPr>
              <a:t>.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  <a:endParaRPr lang="ru-RU" sz="4800" b="1" dirty="0">
              <a:solidFill>
                <a:schemeClr val="tx1"/>
              </a:solidFill>
            </a:endParaRPr>
          </a:p>
        </p:txBody>
      </p:sp>
      <p:pic>
        <p:nvPicPr>
          <p:cNvPr id="5" name="Picture 2" descr="http://sc0001.atbasar.aqmoedu.kz/arc/attach/528/298901/matematicaperleclassi2scuolasecondariadi1deggrado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6184" y="3168402"/>
            <a:ext cx="3600400" cy="310736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68961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27123" y="251814"/>
            <a:ext cx="1231471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TO‘G‘RI JAVOBNI TOPING</a:t>
            </a:r>
            <a:endParaRPr lang="ru-RU" sz="4800" b="1" dirty="0"/>
          </a:p>
        </p:txBody>
      </p:sp>
      <p:sp>
        <p:nvSpPr>
          <p:cNvPr id="54" name="AutoShape 5"/>
          <p:cNvSpPr>
            <a:spLocks noChangeArrowheads="1"/>
          </p:cNvSpPr>
          <p:nvPr/>
        </p:nvSpPr>
        <p:spPr bwMode="auto">
          <a:xfrm rot="21132059">
            <a:off x="1004554" y="1695512"/>
            <a:ext cx="3967162" cy="1366837"/>
          </a:xfrm>
          <a:prstGeom prst="wedgeRoundRectCallout">
            <a:avLst>
              <a:gd name="adj1" fmla="val 19488"/>
              <a:gd name="adj2" fmla="val 49345"/>
              <a:gd name="adj3" fmla="val 16667"/>
            </a:avLst>
          </a:prstGeom>
          <a:solidFill>
            <a:srgbClr val="00FFFF"/>
          </a:solidFill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altLang="ru-RU" sz="2800" b="1" dirty="0"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4000" b="1" dirty="0">
                <a:cs typeface="Arial" panose="020B0604020202020204" pitchFamily="34" charset="0"/>
              </a:rPr>
              <a:t>- </a:t>
            </a:r>
            <a:r>
              <a:rPr lang="en-US" altLang="ru-RU" sz="4000" b="1" dirty="0" smtClean="0">
                <a:cs typeface="Arial" panose="020B0604020202020204" pitchFamily="34" charset="0"/>
              </a:rPr>
              <a:t>11</a:t>
            </a:r>
            <a:r>
              <a:rPr lang="ru-RU" altLang="ru-RU" sz="4000" b="1" dirty="0" smtClean="0">
                <a:cs typeface="Arial" panose="020B0604020202020204" pitchFamily="34" charset="0"/>
              </a:rPr>
              <a:t> </a:t>
            </a:r>
            <a:r>
              <a:rPr lang="ru-RU" altLang="ru-RU" sz="4000" b="1" dirty="0">
                <a:cs typeface="Arial" panose="020B0604020202020204" pitchFamily="34" charset="0"/>
              </a:rPr>
              <a:t>+ </a:t>
            </a:r>
            <a:r>
              <a:rPr lang="ru-RU" altLang="ru-RU" sz="4000" b="1" dirty="0" smtClean="0">
                <a:cs typeface="Arial" panose="020B0604020202020204" pitchFamily="34" charset="0"/>
              </a:rPr>
              <a:t>(-</a:t>
            </a:r>
            <a:r>
              <a:rPr lang="en-US" altLang="ru-RU" sz="4000" b="1" dirty="0" smtClean="0">
                <a:cs typeface="Arial" panose="020B0604020202020204" pitchFamily="34" charset="0"/>
              </a:rPr>
              <a:t> </a:t>
            </a:r>
            <a:r>
              <a:rPr lang="ru-RU" altLang="ru-RU" sz="4000" b="1" dirty="0" smtClean="0">
                <a:cs typeface="Arial" panose="020B0604020202020204" pitchFamily="34" charset="0"/>
              </a:rPr>
              <a:t>8</a:t>
            </a:r>
            <a:r>
              <a:rPr lang="ru-RU" altLang="ru-RU" sz="4000" b="1" dirty="0">
                <a:cs typeface="Arial" panose="020B0604020202020204" pitchFamily="34" charset="0"/>
              </a:rPr>
              <a:t>) =</a:t>
            </a:r>
          </a:p>
        </p:txBody>
      </p:sp>
      <p:sp>
        <p:nvSpPr>
          <p:cNvPr id="55" name="Oval 10"/>
          <p:cNvSpPr>
            <a:spLocks noChangeArrowheads="1"/>
          </p:cNvSpPr>
          <p:nvPr/>
        </p:nvSpPr>
        <p:spPr bwMode="auto">
          <a:xfrm>
            <a:off x="5235366" y="2880370"/>
            <a:ext cx="1453466" cy="1043339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3600" b="1" dirty="0" smtClean="0">
                <a:latin typeface="Times New Roman" panose="02020603050405020304" pitchFamily="18" charset="0"/>
              </a:rPr>
              <a:t>-</a:t>
            </a:r>
            <a:r>
              <a:rPr lang="en-US" altLang="ru-RU" sz="3600" b="1" dirty="0" smtClean="0">
                <a:latin typeface="Times New Roman" panose="02020603050405020304" pitchFamily="18" charset="0"/>
              </a:rPr>
              <a:t>19</a:t>
            </a:r>
            <a:endParaRPr lang="ru-RU" altLang="ru-RU" sz="3600" b="1" dirty="0">
              <a:latin typeface="Times New Roman" panose="02020603050405020304" pitchFamily="18" charset="0"/>
            </a:endParaRPr>
          </a:p>
        </p:txBody>
      </p:sp>
      <p:sp>
        <p:nvSpPr>
          <p:cNvPr id="58" name="Oval 11"/>
          <p:cNvSpPr>
            <a:spLocks noChangeArrowheads="1"/>
          </p:cNvSpPr>
          <p:nvPr/>
        </p:nvSpPr>
        <p:spPr bwMode="auto">
          <a:xfrm>
            <a:off x="3304456" y="3923709"/>
            <a:ext cx="1440160" cy="1029558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33CCCC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3600" b="1" dirty="0">
                <a:latin typeface="Times New Roman" panose="02020603050405020304" pitchFamily="18" charset="0"/>
              </a:rPr>
              <a:t>-</a:t>
            </a:r>
            <a:r>
              <a:rPr lang="ru-RU" altLang="ru-RU" sz="3600" b="1" dirty="0" smtClean="0">
                <a:latin typeface="Times New Roman" panose="02020603050405020304" pitchFamily="18" charset="0"/>
              </a:rPr>
              <a:t>5</a:t>
            </a:r>
            <a:endParaRPr lang="ru-RU" altLang="ru-RU" sz="3600" b="1" dirty="0">
              <a:latin typeface="Times New Roman" panose="02020603050405020304" pitchFamily="18" charset="0"/>
            </a:endParaRPr>
          </a:p>
        </p:txBody>
      </p:sp>
      <p:sp>
        <p:nvSpPr>
          <p:cNvPr id="59" name="Oval 12"/>
          <p:cNvSpPr>
            <a:spLocks noChangeArrowheads="1"/>
          </p:cNvSpPr>
          <p:nvPr/>
        </p:nvSpPr>
        <p:spPr bwMode="auto">
          <a:xfrm>
            <a:off x="7192440" y="1944266"/>
            <a:ext cx="1512616" cy="10819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99CC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3600" b="1" dirty="0" smtClean="0">
                <a:latin typeface="Times New Roman" panose="02020603050405020304" pitchFamily="18" charset="0"/>
              </a:rPr>
              <a:t>-3</a:t>
            </a:r>
            <a:endParaRPr lang="ru-RU" altLang="ru-RU" sz="3600" b="1" dirty="0">
              <a:latin typeface="Times New Roman" panose="02020603050405020304" pitchFamily="18" charset="0"/>
            </a:endParaRPr>
          </a:p>
        </p:txBody>
      </p:sp>
      <p:sp>
        <p:nvSpPr>
          <p:cNvPr id="60" name="Oval 13"/>
          <p:cNvSpPr>
            <a:spLocks noChangeArrowheads="1"/>
          </p:cNvSpPr>
          <p:nvPr/>
        </p:nvSpPr>
        <p:spPr bwMode="auto">
          <a:xfrm>
            <a:off x="5701060" y="4953267"/>
            <a:ext cx="1491379" cy="1155391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3600" b="1" dirty="0" smtClean="0">
                <a:latin typeface="Times New Roman" panose="02020603050405020304" pitchFamily="18" charset="0"/>
              </a:rPr>
              <a:t>3</a:t>
            </a:r>
            <a:endParaRPr lang="ru-RU" altLang="ru-RU" sz="3600" b="1" dirty="0">
              <a:latin typeface="Times New Roman" panose="02020603050405020304" pitchFamily="18" charset="0"/>
            </a:endParaRPr>
          </a:p>
        </p:txBody>
      </p:sp>
      <p:sp>
        <p:nvSpPr>
          <p:cNvPr id="61" name="Oval 14"/>
          <p:cNvSpPr>
            <a:spLocks noChangeArrowheads="1"/>
          </p:cNvSpPr>
          <p:nvPr/>
        </p:nvSpPr>
        <p:spPr bwMode="auto">
          <a:xfrm>
            <a:off x="7480920" y="3887621"/>
            <a:ext cx="1512168" cy="1065646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CC99FF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3600" b="1" dirty="0" smtClean="0">
                <a:latin typeface="Times New Roman" panose="02020603050405020304" pitchFamily="18" charset="0"/>
              </a:rPr>
              <a:t>19</a:t>
            </a:r>
            <a:endParaRPr lang="ru-RU" altLang="ru-RU" sz="3600" b="1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1518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68 0.10296 C 0.04973 0.11442 0.02592 0.15984 0.01674 0.17196 C 0.00682 0.18342 0.00632 0.17394 -0.00198 0.17394 C -0.00942 0.1735 -0.02183 0.17416 -0.03175 0.16998 C -0.04142 0.16557 -0.05456 0.18012 -0.06076 0.14771 C -0.06634 0.11508 -0.07192 0.01058 -0.06796 -0.02513 C -0.06374 -0.0604 -0.04129 -0.03593 -0.03658 -0.06591 C -0.03137 -0.09546 -0.03534 -0.14903 -0.03894 -0.20238 " pathEditMode="relative" rAng="0" ptsTypes="AAAAAAAA">
                                      <p:cBhvr>
                                        <p:cTn id="42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12" y="-11552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2" presetClass="exit" presetSubtype="3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9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8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1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1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1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1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>
                      <p:stCondLst>
                        <p:cond delay="0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</p:childTnLst>
        </p:cTn>
      </p:par>
    </p:tnLst>
    <p:bldLst>
      <p:bldP spid="54" grpId="0" animBg="1"/>
      <p:bldP spid="55" grpId="0" animBg="1"/>
      <p:bldP spid="55" grpId="1" animBg="1"/>
      <p:bldP spid="58" grpId="0" animBg="1"/>
      <p:bldP spid="58" grpId="1" animBg="1"/>
      <p:bldP spid="58" grpId="2" animBg="1"/>
      <p:bldP spid="59" grpId="0" animBg="1"/>
      <p:bldP spid="59" grpId="1" animBg="1"/>
      <p:bldP spid="59" grpId="2" animBg="1"/>
      <p:bldP spid="60" grpId="0" animBg="1"/>
      <p:bldP spid="60" grpId="1" animBg="1"/>
      <p:bldP spid="60" grpId="2" animBg="1"/>
      <p:bldP spid="61" grpId="0" animBg="1"/>
      <p:bldP spid="61" grpId="1" animBg="1"/>
      <p:bldP spid="61" grpId="2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27123" y="251814"/>
            <a:ext cx="1231471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TO‘G‘RI JAVOBNI TOPING</a:t>
            </a:r>
            <a:endParaRPr lang="ru-RU" sz="4800" b="1" dirty="0"/>
          </a:p>
        </p:txBody>
      </p:sp>
      <p:sp>
        <p:nvSpPr>
          <p:cNvPr id="54" name="AutoShape 5"/>
          <p:cNvSpPr>
            <a:spLocks noChangeArrowheads="1"/>
          </p:cNvSpPr>
          <p:nvPr/>
        </p:nvSpPr>
        <p:spPr bwMode="auto">
          <a:xfrm rot="21068478">
            <a:off x="1004554" y="1695512"/>
            <a:ext cx="3967162" cy="1366837"/>
          </a:xfrm>
          <a:prstGeom prst="wedgeRoundRectCallout">
            <a:avLst>
              <a:gd name="adj1" fmla="val 19488"/>
              <a:gd name="adj2" fmla="val 49345"/>
              <a:gd name="adj3" fmla="val 16667"/>
            </a:avLst>
          </a:prstGeom>
          <a:solidFill>
            <a:schemeClr val="accent5"/>
          </a:soli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altLang="ru-RU" sz="2800" b="1" dirty="0"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4000" b="1" dirty="0">
                <a:cs typeface="Arial" panose="020B0604020202020204" pitchFamily="34" charset="0"/>
              </a:rPr>
              <a:t>- </a:t>
            </a:r>
            <a:r>
              <a:rPr lang="en-US" altLang="ru-RU" sz="4000" b="1" dirty="0" smtClean="0">
                <a:cs typeface="Arial" panose="020B0604020202020204" pitchFamily="34" charset="0"/>
              </a:rPr>
              <a:t>1</a:t>
            </a:r>
            <a:r>
              <a:rPr lang="ru-RU" altLang="ru-RU" sz="4000" b="1" dirty="0" smtClean="0">
                <a:cs typeface="Arial" panose="020B0604020202020204" pitchFamily="34" charset="0"/>
              </a:rPr>
              <a:t>5 </a:t>
            </a:r>
            <a:r>
              <a:rPr lang="ru-RU" altLang="ru-RU" sz="4000" b="1" dirty="0">
                <a:cs typeface="Arial" panose="020B0604020202020204" pitchFamily="34" charset="0"/>
              </a:rPr>
              <a:t>+ </a:t>
            </a:r>
            <a:r>
              <a:rPr lang="ru-RU" altLang="ru-RU" sz="4000" b="1" dirty="0" smtClean="0">
                <a:cs typeface="Arial" panose="020B0604020202020204" pitchFamily="34" charset="0"/>
              </a:rPr>
              <a:t>(-</a:t>
            </a:r>
            <a:r>
              <a:rPr lang="en-US" altLang="ru-RU" sz="4000" b="1" dirty="0" smtClean="0">
                <a:cs typeface="Arial" panose="020B0604020202020204" pitchFamily="34" charset="0"/>
              </a:rPr>
              <a:t> </a:t>
            </a:r>
            <a:r>
              <a:rPr lang="ru-RU" altLang="ru-RU" sz="4000" b="1" dirty="0" smtClean="0">
                <a:cs typeface="Arial" panose="020B0604020202020204" pitchFamily="34" charset="0"/>
              </a:rPr>
              <a:t>28</a:t>
            </a:r>
            <a:r>
              <a:rPr lang="ru-RU" altLang="ru-RU" sz="4000" b="1" dirty="0">
                <a:cs typeface="Arial" panose="020B0604020202020204" pitchFamily="34" charset="0"/>
              </a:rPr>
              <a:t>) =</a:t>
            </a:r>
          </a:p>
        </p:txBody>
      </p:sp>
      <p:sp>
        <p:nvSpPr>
          <p:cNvPr id="55" name="Oval 10"/>
          <p:cNvSpPr>
            <a:spLocks noChangeArrowheads="1"/>
          </p:cNvSpPr>
          <p:nvPr/>
        </p:nvSpPr>
        <p:spPr bwMode="auto">
          <a:xfrm>
            <a:off x="3117161" y="3754758"/>
            <a:ext cx="1630290" cy="1259363"/>
          </a:xfrm>
          <a:prstGeom prst="ellipse">
            <a:avLst/>
          </a:prstGeom>
          <a:gradFill flip="none" rotWithShape="1">
            <a:gsLst>
              <a:gs pos="1000">
                <a:srgbClr val="FFFFFF"/>
              </a:gs>
              <a:gs pos="98000">
                <a:schemeClr val="accent2">
                  <a:tint val="37000"/>
                  <a:satMod val="300000"/>
                </a:schemeClr>
              </a:gs>
              <a:gs pos="25000">
                <a:srgbClr val="FFFFFF"/>
              </a:gs>
            </a:gsLst>
            <a:path path="shape">
              <a:fillToRect l="50000" t="50000" r="50000" b="50000"/>
            </a:path>
            <a:tileRect/>
          </a:gradFill>
          <a:ln/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3600" b="1" dirty="0" smtClean="0">
                <a:latin typeface="Times New Roman" panose="02020603050405020304" pitchFamily="18" charset="0"/>
              </a:rPr>
              <a:t>-43</a:t>
            </a:r>
            <a:endParaRPr lang="ru-RU" altLang="ru-RU" sz="3600" b="1" dirty="0">
              <a:latin typeface="Times New Roman" panose="02020603050405020304" pitchFamily="18" charset="0"/>
            </a:endParaRPr>
          </a:p>
        </p:txBody>
      </p:sp>
      <p:sp>
        <p:nvSpPr>
          <p:cNvPr id="58" name="Oval 11"/>
          <p:cNvSpPr>
            <a:spLocks noChangeArrowheads="1"/>
          </p:cNvSpPr>
          <p:nvPr/>
        </p:nvSpPr>
        <p:spPr bwMode="auto">
          <a:xfrm>
            <a:off x="7912968" y="1810103"/>
            <a:ext cx="1714885" cy="1278217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33CCCC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3600" b="1" dirty="0" smtClean="0">
                <a:latin typeface="Times New Roman" panose="02020603050405020304" pitchFamily="18" charset="0"/>
              </a:rPr>
              <a:t>-33</a:t>
            </a:r>
            <a:endParaRPr lang="ru-RU" altLang="ru-RU" sz="3600" b="1" dirty="0">
              <a:latin typeface="Times New Roman" panose="02020603050405020304" pitchFamily="18" charset="0"/>
            </a:endParaRPr>
          </a:p>
        </p:txBody>
      </p:sp>
      <p:sp>
        <p:nvSpPr>
          <p:cNvPr id="59" name="Oval 12"/>
          <p:cNvSpPr>
            <a:spLocks noChangeArrowheads="1"/>
          </p:cNvSpPr>
          <p:nvPr/>
        </p:nvSpPr>
        <p:spPr bwMode="auto">
          <a:xfrm>
            <a:off x="5455836" y="2661705"/>
            <a:ext cx="1656632" cy="1153908"/>
          </a:xfrm>
          <a:prstGeom prst="ellipse">
            <a:avLst/>
          </a:prstGeom>
          <a:gradFill flip="none" rotWithShape="1">
            <a:gsLst>
              <a:gs pos="0">
                <a:srgbClr val="FFFFFF"/>
              </a:gs>
              <a:gs pos="98000">
                <a:srgbClr val="18DA4B"/>
              </a:gs>
              <a:gs pos="32000">
                <a:schemeClr val="accent3">
                  <a:tint val="15000"/>
                  <a:satMod val="350000"/>
                </a:schemeClr>
              </a:gs>
            </a:gsLst>
            <a:path path="shape">
              <a:fillToRect l="50000" t="50000" r="50000" b="50000"/>
            </a:path>
            <a:tileRect/>
          </a:gradFill>
          <a:ln/>
          <a:ex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3600" b="1" dirty="0" smtClean="0">
                <a:latin typeface="Times New Roman" panose="02020603050405020304" pitchFamily="18" charset="0"/>
              </a:rPr>
              <a:t>-13</a:t>
            </a:r>
            <a:endParaRPr lang="ru-RU" altLang="ru-RU" sz="3600" b="1" dirty="0">
              <a:latin typeface="Times New Roman" panose="02020603050405020304" pitchFamily="18" charset="0"/>
            </a:endParaRPr>
          </a:p>
        </p:txBody>
      </p:sp>
      <p:sp>
        <p:nvSpPr>
          <p:cNvPr id="60" name="Oval 13"/>
          <p:cNvSpPr>
            <a:spLocks noChangeArrowheads="1"/>
          </p:cNvSpPr>
          <p:nvPr/>
        </p:nvSpPr>
        <p:spPr bwMode="auto">
          <a:xfrm>
            <a:off x="5634604" y="4824587"/>
            <a:ext cx="1702300" cy="1224135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3600" b="1" dirty="0" smtClean="0">
                <a:latin typeface="Times New Roman" panose="02020603050405020304" pitchFamily="18" charset="0"/>
              </a:rPr>
              <a:t>43</a:t>
            </a:r>
            <a:endParaRPr lang="ru-RU" altLang="ru-RU" sz="3600" b="1" dirty="0">
              <a:latin typeface="Times New Roman" panose="02020603050405020304" pitchFamily="18" charset="0"/>
            </a:endParaRPr>
          </a:p>
        </p:txBody>
      </p:sp>
      <p:sp>
        <p:nvSpPr>
          <p:cNvPr id="61" name="Oval 14"/>
          <p:cNvSpPr>
            <a:spLocks noChangeArrowheads="1"/>
          </p:cNvSpPr>
          <p:nvPr/>
        </p:nvSpPr>
        <p:spPr bwMode="auto">
          <a:xfrm>
            <a:off x="7480920" y="3815613"/>
            <a:ext cx="1656184" cy="1137654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CC99FF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3600" b="1" dirty="0" smtClean="0">
                <a:latin typeface="Times New Roman" panose="02020603050405020304" pitchFamily="18" charset="0"/>
              </a:rPr>
              <a:t>33</a:t>
            </a:r>
            <a:endParaRPr lang="ru-RU" altLang="ru-RU" sz="3600" b="1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9914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2698E-6 4.74427E-6 C 0.00955 0.01234 0.04328 0.06216 0.05729 0.07451 C 0.07118 0.0884 0.07193 0.07782 0.08371 0.07738 C 0.09536 0.07738 0.11322 0.07782 0.12748 0.07341 C 0.14162 0.06856 0.1601 0.08487 0.16878 0.04872 C 0.17746 0.01234 0.18527 -0.1034 0.17944 -0.14198 C 0.17361 -0.18188 0.14063 -0.15499 0.13368 -0.18828 C 0.12686 -0.22046 0.13244 -0.27977 0.1379 -0.33775 " pathEditMode="relative" rAng="0" ptsTypes="AAAAAAAA">
                                      <p:cBhvr>
                                        <p:cTn id="42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65" y="-12809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2" presetClass="exit" presetSubtype="3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9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8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1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1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1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1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>
                      <p:stCondLst>
                        <p:cond delay="0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</p:childTnLst>
        </p:cTn>
      </p:par>
    </p:tnLst>
    <p:bldLst>
      <p:bldP spid="54" grpId="0" animBg="1"/>
      <p:bldP spid="55" grpId="0" animBg="1"/>
      <p:bldP spid="55" grpId="1" animBg="1"/>
      <p:bldP spid="58" grpId="0" animBg="1"/>
      <p:bldP spid="58" grpId="1" animBg="1"/>
      <p:bldP spid="58" grpId="2" animBg="1"/>
      <p:bldP spid="59" grpId="0" animBg="1"/>
      <p:bldP spid="59" grpId="1" animBg="1"/>
      <p:bldP spid="59" grpId="2" animBg="1"/>
      <p:bldP spid="60" grpId="0" animBg="1"/>
      <p:bldP spid="60" grpId="1" animBg="1"/>
      <p:bldP spid="60" grpId="2" animBg="1"/>
      <p:bldP spid="61" grpId="0" animBg="1"/>
      <p:bldP spid="61" grpId="1" animBg="1"/>
      <p:bldP spid="61" grpId="2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27123" y="251814"/>
            <a:ext cx="1231471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TO‘G‘RI JAVOBNI TOPING</a:t>
            </a:r>
            <a:endParaRPr lang="ru-RU" sz="4800" b="1" dirty="0"/>
          </a:p>
        </p:txBody>
      </p:sp>
      <p:sp>
        <p:nvSpPr>
          <p:cNvPr id="54" name="AutoShape 5"/>
          <p:cNvSpPr>
            <a:spLocks noChangeArrowheads="1"/>
          </p:cNvSpPr>
          <p:nvPr/>
        </p:nvSpPr>
        <p:spPr bwMode="auto">
          <a:xfrm rot="20996012">
            <a:off x="941508" y="1695511"/>
            <a:ext cx="3967162" cy="1366837"/>
          </a:xfrm>
          <a:prstGeom prst="wedgeRoundRectCallout">
            <a:avLst>
              <a:gd name="adj1" fmla="val 19488"/>
              <a:gd name="adj2" fmla="val 49345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altLang="ru-RU" sz="2800" b="1" dirty="0"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4000" b="1" dirty="0">
                <a:cs typeface="Arial" panose="020B0604020202020204" pitchFamily="34" charset="0"/>
              </a:rPr>
              <a:t>- </a:t>
            </a:r>
            <a:r>
              <a:rPr lang="ru-RU" altLang="ru-RU" sz="4000" b="1" dirty="0" smtClean="0">
                <a:cs typeface="Arial" panose="020B0604020202020204" pitchFamily="34" charset="0"/>
              </a:rPr>
              <a:t>23 </a:t>
            </a:r>
            <a:r>
              <a:rPr lang="ru-RU" altLang="ru-RU" sz="4000" b="1" dirty="0">
                <a:cs typeface="Arial" panose="020B0604020202020204" pitchFamily="34" charset="0"/>
              </a:rPr>
              <a:t>+ </a:t>
            </a:r>
            <a:r>
              <a:rPr lang="ru-RU" altLang="ru-RU" sz="4000" b="1" dirty="0" smtClean="0">
                <a:cs typeface="Arial" panose="020B0604020202020204" pitchFamily="34" charset="0"/>
              </a:rPr>
              <a:t>(-</a:t>
            </a:r>
            <a:r>
              <a:rPr lang="en-US" altLang="ru-RU" sz="4000" b="1" dirty="0" smtClean="0">
                <a:cs typeface="Arial" panose="020B0604020202020204" pitchFamily="34" charset="0"/>
              </a:rPr>
              <a:t> </a:t>
            </a:r>
            <a:r>
              <a:rPr lang="ru-RU" altLang="ru-RU" sz="4000" b="1" dirty="0">
                <a:cs typeface="Arial" panose="020B0604020202020204" pitchFamily="34" charset="0"/>
              </a:rPr>
              <a:t>2</a:t>
            </a:r>
            <a:r>
              <a:rPr lang="ru-RU" altLang="ru-RU" sz="4000" b="1" dirty="0" smtClean="0">
                <a:cs typeface="Arial" panose="020B0604020202020204" pitchFamily="34" charset="0"/>
              </a:rPr>
              <a:t>9) </a:t>
            </a:r>
            <a:r>
              <a:rPr lang="ru-RU" altLang="ru-RU" sz="4000" b="1" dirty="0">
                <a:cs typeface="Arial" panose="020B0604020202020204" pitchFamily="34" charset="0"/>
              </a:rPr>
              <a:t>=</a:t>
            </a:r>
          </a:p>
        </p:txBody>
      </p:sp>
      <p:sp>
        <p:nvSpPr>
          <p:cNvPr id="55" name="Oval 10"/>
          <p:cNvSpPr>
            <a:spLocks noChangeArrowheads="1"/>
          </p:cNvSpPr>
          <p:nvPr/>
        </p:nvSpPr>
        <p:spPr bwMode="auto">
          <a:xfrm>
            <a:off x="5215416" y="2666013"/>
            <a:ext cx="1630290" cy="12593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3600" b="1" dirty="0" smtClean="0">
                <a:latin typeface="Times New Roman" panose="02020603050405020304" pitchFamily="18" charset="0"/>
              </a:rPr>
              <a:t>-6</a:t>
            </a:r>
            <a:endParaRPr lang="ru-RU" altLang="ru-RU" sz="3600" b="1" dirty="0">
              <a:latin typeface="Times New Roman" panose="02020603050405020304" pitchFamily="18" charset="0"/>
            </a:endParaRPr>
          </a:p>
        </p:txBody>
      </p:sp>
      <p:sp>
        <p:nvSpPr>
          <p:cNvPr id="58" name="Oval 11"/>
          <p:cNvSpPr>
            <a:spLocks noChangeArrowheads="1"/>
          </p:cNvSpPr>
          <p:nvPr/>
        </p:nvSpPr>
        <p:spPr bwMode="auto">
          <a:xfrm>
            <a:off x="3304455" y="3675050"/>
            <a:ext cx="1714885" cy="1278217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33CCCC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3600" b="1" dirty="0" smtClean="0">
                <a:latin typeface="Times New Roman" panose="02020603050405020304" pitchFamily="18" charset="0"/>
              </a:rPr>
              <a:t>52</a:t>
            </a:r>
            <a:endParaRPr lang="ru-RU" altLang="ru-RU" sz="3600" b="1" dirty="0">
              <a:latin typeface="Times New Roman" panose="02020603050405020304" pitchFamily="18" charset="0"/>
            </a:endParaRPr>
          </a:p>
        </p:txBody>
      </p:sp>
      <p:sp>
        <p:nvSpPr>
          <p:cNvPr id="59" name="Oval 12"/>
          <p:cNvSpPr>
            <a:spLocks noChangeArrowheads="1"/>
          </p:cNvSpPr>
          <p:nvPr/>
        </p:nvSpPr>
        <p:spPr bwMode="auto">
          <a:xfrm>
            <a:off x="7192440" y="1872258"/>
            <a:ext cx="1656632" cy="1153908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99CC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3600" b="1" dirty="0" smtClean="0">
                <a:latin typeface="Times New Roman" panose="02020603050405020304" pitchFamily="18" charset="0"/>
              </a:rPr>
              <a:t>-42</a:t>
            </a:r>
            <a:endParaRPr lang="ru-RU" altLang="ru-RU" sz="3600" b="1" dirty="0">
              <a:latin typeface="Times New Roman" panose="02020603050405020304" pitchFamily="18" charset="0"/>
            </a:endParaRPr>
          </a:p>
        </p:txBody>
      </p:sp>
      <p:sp>
        <p:nvSpPr>
          <p:cNvPr id="60" name="Oval 13"/>
          <p:cNvSpPr>
            <a:spLocks noChangeArrowheads="1"/>
          </p:cNvSpPr>
          <p:nvPr/>
        </p:nvSpPr>
        <p:spPr bwMode="auto">
          <a:xfrm>
            <a:off x="5634604" y="4824587"/>
            <a:ext cx="1702300" cy="1224135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3600" b="1" dirty="0" smtClean="0">
                <a:latin typeface="Times New Roman" panose="02020603050405020304" pitchFamily="18" charset="0"/>
              </a:rPr>
              <a:t>-52</a:t>
            </a:r>
            <a:endParaRPr lang="ru-RU" altLang="ru-RU" sz="3600" b="1" dirty="0">
              <a:latin typeface="Times New Roman" panose="02020603050405020304" pitchFamily="18" charset="0"/>
            </a:endParaRPr>
          </a:p>
        </p:txBody>
      </p:sp>
      <p:sp>
        <p:nvSpPr>
          <p:cNvPr id="61" name="Oval 14"/>
          <p:cNvSpPr>
            <a:spLocks noChangeArrowheads="1"/>
          </p:cNvSpPr>
          <p:nvPr/>
        </p:nvSpPr>
        <p:spPr bwMode="auto">
          <a:xfrm>
            <a:off x="7480920" y="3815613"/>
            <a:ext cx="1656184" cy="1137654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CC99FF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3600" b="1" dirty="0" smtClean="0">
                <a:latin typeface="Times New Roman" panose="02020603050405020304" pitchFamily="18" charset="0"/>
              </a:rPr>
              <a:t>6</a:t>
            </a:r>
            <a:endParaRPr lang="ru-RU" altLang="ru-RU" sz="3600" b="1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981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8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0476E-6 4.95591E-6 C -0.00459 0.02028 -0.00893 0.0432 -0.01625 0.05511 C -0.02456 0.06746 -0.03473 0.07583 -0.0449 0.08421 C -0.05519 0.09215 -0.06486 0.09082 -0.0754 0.0895 C -0.08483 0.08862 -0.09537 0.08509 -0.10554 0.07186 C -0.11533 0.06106 -0.12438 0.04012 -0.1322 0.01697 C -0.13964 -0.00397 -0.14609 -0.03065 -0.15055 -0.05732 C -0.15526 -0.08422 -0.15836 -0.11178 -0.15935 -0.13735 C -0.16084 -0.16557 -0.15923 -0.19202 -0.15489 -0.21495 C -0.15142 -0.23766 -0.14609 -0.25838 -0.1379 -0.27095 C -0.13083 -0.28506 -0.1198 -0.29366 -0.11074 -0.29696 C -0.10169 -0.30225 -0.09078 -0.30402 -0.08049 -0.29542 C -0.07094 -0.28682 -0.06188 -0.2683 -0.05556 -0.24229 C -0.05023 -0.21561 -0.05048 -0.18717 -0.05432 -0.16667 C -0.05841 -0.14881 -0.0661 -0.13404 -0.07664 -0.12809 C -0.08743 -0.12434 -0.09772 -0.12302 -0.10727 -0.13206 C -0.1167 -0.14022 -0.11818 -0.13757 -0.13393 -0.17946 C -0.15005 -0.2165 -0.15129 -0.25904 -0.15477 -0.28396 C -0.15762 -0.30909 -0.1565 -0.33047 -0.15601 -0.35693 C -0.15464 -0.38603 -0.14968 -0.41138 -0.14497 -0.4299 C -0.14026 -0.44776 -0.13257 -0.4579 -0.12029 -0.47157 C -0.10764 -0.48281 -0.10119 -0.48501 -0.09127 -0.48832 C -0.08111 -0.49185 -0.07131 -0.49538 -0.06126 -0.49868 " pathEditMode="relative" rAng="4740000" ptsTypes="AAAAAAAAAAAAAAAAAAAAAAA">
                                      <p:cBhvr>
                                        <p:cTn id="60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75" y="-19246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2" presetClass="exit" presetSubtype="8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2" presetClass="exit" presetSubtype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" presetClass="exit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</p:childTnLst>
        </p:cTn>
      </p:par>
    </p:tnLst>
    <p:bldLst>
      <p:bldP spid="54" grpId="0" animBg="1"/>
      <p:bldP spid="55" grpId="0" animBg="1"/>
      <p:bldP spid="55" grpId="1" animBg="1"/>
      <p:bldP spid="55" grpId="2" animBg="1"/>
      <p:bldP spid="58" grpId="0" animBg="1"/>
      <p:bldP spid="58" grpId="1" animBg="1"/>
      <p:bldP spid="58" grpId="2" animBg="1"/>
      <p:bldP spid="59" grpId="0" animBg="1"/>
      <p:bldP spid="59" grpId="1" animBg="1"/>
      <p:bldP spid="59" grpId="2" animBg="1"/>
      <p:bldP spid="60" grpId="0" animBg="1"/>
      <p:bldP spid="60" grpId="1" animBg="1"/>
      <p:bldP spid="61" grpId="0" animBg="1"/>
      <p:bldP spid="61" grpId="1" animBg="1"/>
      <p:bldP spid="61" grpId="2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27123" y="251814"/>
            <a:ext cx="1231471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TO‘G‘RI JAVOBNI TOPING</a:t>
            </a:r>
            <a:endParaRPr lang="ru-RU" sz="4800" b="1" dirty="0"/>
          </a:p>
        </p:txBody>
      </p:sp>
      <p:sp>
        <p:nvSpPr>
          <p:cNvPr id="54" name="AutoShape 5"/>
          <p:cNvSpPr>
            <a:spLocks noChangeArrowheads="1"/>
          </p:cNvSpPr>
          <p:nvPr/>
        </p:nvSpPr>
        <p:spPr bwMode="auto">
          <a:xfrm rot="20867206">
            <a:off x="1004554" y="1695512"/>
            <a:ext cx="3967162" cy="1366837"/>
          </a:xfrm>
          <a:prstGeom prst="wedgeRoundRectCallout">
            <a:avLst>
              <a:gd name="adj1" fmla="val 19488"/>
              <a:gd name="adj2" fmla="val 49345"/>
              <a:gd name="adj3" fmla="val 16667"/>
            </a:avLst>
          </a:prstGeom>
          <a:solidFill>
            <a:schemeClr val="accent2">
              <a:lumMod val="60000"/>
              <a:lumOff val="40000"/>
            </a:schemeClr>
          </a:soli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altLang="ru-RU" sz="2800" b="1" dirty="0"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4000" b="1" dirty="0">
                <a:cs typeface="Arial" panose="020B0604020202020204" pitchFamily="34" charset="0"/>
              </a:rPr>
              <a:t>- </a:t>
            </a:r>
            <a:r>
              <a:rPr lang="ru-RU" altLang="ru-RU" sz="4000" b="1" dirty="0" smtClean="0">
                <a:cs typeface="Arial" panose="020B0604020202020204" pitchFamily="34" charset="0"/>
              </a:rPr>
              <a:t>51 </a:t>
            </a:r>
            <a:r>
              <a:rPr lang="ru-RU" altLang="ru-RU" sz="4000" b="1" dirty="0">
                <a:cs typeface="Arial" panose="020B0604020202020204" pitchFamily="34" charset="0"/>
              </a:rPr>
              <a:t>+ </a:t>
            </a:r>
            <a:r>
              <a:rPr lang="ru-RU" altLang="ru-RU" sz="4000" b="1" dirty="0" smtClean="0">
                <a:cs typeface="Arial" panose="020B0604020202020204" pitchFamily="34" charset="0"/>
              </a:rPr>
              <a:t>(-</a:t>
            </a:r>
            <a:r>
              <a:rPr lang="en-US" altLang="ru-RU" sz="4000" b="1" dirty="0" smtClean="0">
                <a:cs typeface="Arial" panose="020B0604020202020204" pitchFamily="34" charset="0"/>
              </a:rPr>
              <a:t> </a:t>
            </a:r>
            <a:r>
              <a:rPr lang="ru-RU" altLang="ru-RU" sz="4000" b="1" dirty="0" smtClean="0">
                <a:cs typeface="Arial" panose="020B0604020202020204" pitchFamily="34" charset="0"/>
              </a:rPr>
              <a:t>63) </a:t>
            </a:r>
            <a:r>
              <a:rPr lang="ru-RU" altLang="ru-RU" sz="4000" b="1" dirty="0">
                <a:cs typeface="Arial" panose="020B0604020202020204" pitchFamily="34" charset="0"/>
              </a:rPr>
              <a:t>=</a:t>
            </a:r>
          </a:p>
        </p:txBody>
      </p:sp>
      <p:sp>
        <p:nvSpPr>
          <p:cNvPr id="55" name="Oval 10"/>
          <p:cNvSpPr>
            <a:spLocks noChangeArrowheads="1"/>
          </p:cNvSpPr>
          <p:nvPr/>
        </p:nvSpPr>
        <p:spPr bwMode="auto">
          <a:xfrm>
            <a:off x="7550370" y="3573627"/>
            <a:ext cx="1630290" cy="12593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3600" b="1" dirty="0" smtClean="0">
                <a:latin typeface="Times New Roman" panose="02020603050405020304" pitchFamily="18" charset="0"/>
              </a:rPr>
              <a:t>-114</a:t>
            </a:r>
            <a:endParaRPr lang="ru-RU" altLang="ru-RU" sz="3600" b="1" dirty="0">
              <a:latin typeface="Times New Roman" panose="02020603050405020304" pitchFamily="18" charset="0"/>
            </a:endParaRPr>
          </a:p>
        </p:txBody>
      </p:sp>
      <p:sp>
        <p:nvSpPr>
          <p:cNvPr id="58" name="Oval 11"/>
          <p:cNvSpPr>
            <a:spLocks noChangeArrowheads="1"/>
          </p:cNvSpPr>
          <p:nvPr/>
        </p:nvSpPr>
        <p:spPr bwMode="auto">
          <a:xfrm>
            <a:off x="3304455" y="3675050"/>
            <a:ext cx="1714885" cy="1278217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33CCCC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3600" b="1" dirty="0" smtClean="0">
                <a:latin typeface="Times New Roman" panose="02020603050405020304" pitchFamily="18" charset="0"/>
              </a:rPr>
              <a:t>12</a:t>
            </a:r>
            <a:endParaRPr lang="ru-RU" altLang="ru-RU" sz="3600" b="1" dirty="0">
              <a:latin typeface="Times New Roman" panose="02020603050405020304" pitchFamily="18" charset="0"/>
            </a:endParaRPr>
          </a:p>
        </p:txBody>
      </p:sp>
      <p:sp>
        <p:nvSpPr>
          <p:cNvPr id="59" name="Oval 12"/>
          <p:cNvSpPr>
            <a:spLocks noChangeArrowheads="1"/>
          </p:cNvSpPr>
          <p:nvPr/>
        </p:nvSpPr>
        <p:spPr bwMode="auto">
          <a:xfrm>
            <a:off x="7192440" y="1872258"/>
            <a:ext cx="1656632" cy="1153908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99CC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3600" b="1" dirty="0" smtClean="0">
                <a:latin typeface="Times New Roman" panose="02020603050405020304" pitchFamily="18" charset="0"/>
              </a:rPr>
              <a:t>-12</a:t>
            </a:r>
            <a:endParaRPr lang="ru-RU" altLang="ru-RU" sz="3600" b="1" dirty="0">
              <a:latin typeface="Times New Roman" panose="02020603050405020304" pitchFamily="18" charset="0"/>
            </a:endParaRPr>
          </a:p>
        </p:txBody>
      </p:sp>
      <p:sp>
        <p:nvSpPr>
          <p:cNvPr id="60" name="Oval 13"/>
          <p:cNvSpPr>
            <a:spLocks noChangeArrowheads="1"/>
          </p:cNvSpPr>
          <p:nvPr/>
        </p:nvSpPr>
        <p:spPr bwMode="auto">
          <a:xfrm>
            <a:off x="5634604" y="4824587"/>
            <a:ext cx="1702300" cy="1224135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3600" b="1" dirty="0" smtClean="0">
                <a:latin typeface="Times New Roman" panose="02020603050405020304" pitchFamily="18" charset="0"/>
              </a:rPr>
              <a:t>-163</a:t>
            </a:r>
            <a:endParaRPr lang="ru-RU" altLang="ru-RU" sz="3600" b="1" dirty="0">
              <a:latin typeface="Times New Roman" panose="02020603050405020304" pitchFamily="18" charset="0"/>
            </a:endParaRPr>
          </a:p>
        </p:txBody>
      </p:sp>
      <p:sp>
        <p:nvSpPr>
          <p:cNvPr id="61" name="Oval 14"/>
          <p:cNvSpPr>
            <a:spLocks noChangeArrowheads="1"/>
          </p:cNvSpPr>
          <p:nvPr/>
        </p:nvSpPr>
        <p:spPr bwMode="auto">
          <a:xfrm>
            <a:off x="5071400" y="2787723"/>
            <a:ext cx="1656184" cy="1137654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CC99FF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3600" b="1" dirty="0" smtClean="0">
                <a:latin typeface="Times New Roman" panose="02020603050405020304" pitchFamily="18" charset="0"/>
              </a:rPr>
              <a:t>-51</a:t>
            </a:r>
            <a:endParaRPr lang="ru-RU" altLang="ru-RU" sz="3600" b="1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1601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18254E-6 -3.79189E-6 C -0.01526 0.01213 -0.06907 0.05887 -0.09127 0.07121 C -0.11322 0.08334 -0.11446 0.07342 -0.13319 0.0732 C -0.15179 0.07298 -0.18006 0.07386 -0.20251 0.06923 C -0.22508 0.06482 -0.25459 0.08003 -0.26836 0.0463 C -0.28224 0.01257 -0.29452 -0.09568 -0.28522 -0.13271 C -0.27604 -0.16931 -0.22359 -0.14418 -0.21255 -0.17482 C -0.20152 -0.20546 -0.21044 -0.26146 -0.2195 -0.3168 " pathEditMode="relative" rAng="0" ptsTypes="AAAAAAAA">
                                      <p:cBhvr>
                                        <p:cTn id="42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422" y="-11993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2" presetClass="exit" presetSubtype="3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9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8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1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1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1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1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>
                      <p:stCondLst>
                        <p:cond delay="0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</p:childTnLst>
        </p:cTn>
      </p:par>
    </p:tnLst>
    <p:bldLst>
      <p:bldP spid="54" grpId="0" animBg="1"/>
      <p:bldP spid="55" grpId="0" animBg="1"/>
      <p:bldP spid="55" grpId="1" animBg="1"/>
      <p:bldP spid="58" grpId="0" animBg="1"/>
      <p:bldP spid="58" grpId="1" animBg="1"/>
      <p:bldP spid="58" grpId="2" animBg="1"/>
      <p:bldP spid="59" grpId="0" animBg="1"/>
      <p:bldP spid="59" grpId="1" animBg="1"/>
      <p:bldP spid="59" grpId="2" animBg="1"/>
      <p:bldP spid="60" grpId="0" animBg="1"/>
      <p:bldP spid="60" grpId="1" animBg="1"/>
      <p:bldP spid="60" grpId="2" animBg="1"/>
      <p:bldP spid="61" grpId="0" animBg="1"/>
      <p:bldP spid="61" grpId="1" animBg="1"/>
      <p:bldP spid="61" grpId="2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6464" y="184015"/>
            <a:ext cx="12314715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ru-RU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819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094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249541" y="1313334"/>
            <a:ext cx="1212902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tengsizlik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hosil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bo‘lishi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uchun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(*)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o‘rniga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“&gt;”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yoki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 algn="just"/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“&lt;“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belgilardan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qaysini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qo‘yish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kerak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?</a:t>
            </a:r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12168" y="2428842"/>
            <a:ext cx="4968552" cy="1072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245" dirty="0" smtClean="0">
                <a:latin typeface="Arial" pitchFamily="34" charset="0"/>
                <a:cs typeface="Arial" pitchFamily="34" charset="0"/>
              </a:rPr>
              <a:t>1) -12 + (-15)  *  -29 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947387" y="2421512"/>
            <a:ext cx="5809104" cy="1072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245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) -18 + (-17)  *  -34? 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435714" y="3398909"/>
            <a:ext cx="22931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000" b="1" dirty="0">
              <a:solidFill>
                <a:schemeClr val="tx2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70847" y="4095874"/>
            <a:ext cx="4968552" cy="1072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245" dirty="0" smtClean="0">
                <a:latin typeface="Arial" pitchFamily="34" charset="0"/>
                <a:cs typeface="Arial" pitchFamily="34" charset="0"/>
              </a:rPr>
              <a:t>1) -12 + (-15)  *  -29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296344" y="4961219"/>
            <a:ext cx="3734580" cy="1072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24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 -27   *  -29 </a:t>
            </a:r>
          </a:p>
        </p:txBody>
      </p:sp>
      <p:sp>
        <p:nvSpPr>
          <p:cNvPr id="29" name="Text Box 21"/>
          <p:cNvSpPr txBox="1">
            <a:spLocks noChangeArrowheads="1"/>
          </p:cNvSpPr>
          <p:nvPr/>
        </p:nvSpPr>
        <p:spPr bwMode="auto">
          <a:xfrm>
            <a:off x="3781343" y="5064563"/>
            <a:ext cx="764581" cy="830997"/>
          </a:xfrm>
          <a:prstGeom prst="rect">
            <a:avLst/>
          </a:prstGeom>
          <a:ln>
            <a:solidFill>
              <a:schemeClr val="bg1"/>
            </a:solidFill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4800" b="1" dirty="0" smtClean="0">
                <a:solidFill>
                  <a:schemeClr val="tx2"/>
                </a:solidFill>
                <a:cs typeface="Arial" panose="020B0604020202020204" pitchFamily="34" charset="0"/>
              </a:rPr>
              <a:t>&gt;</a:t>
            </a:r>
            <a:endParaRPr lang="ru-RU" altLang="ru-RU" sz="4800" b="1" dirty="0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34" name="Text Box 21"/>
          <p:cNvSpPr txBox="1">
            <a:spLocks noChangeArrowheads="1"/>
          </p:cNvSpPr>
          <p:nvPr/>
        </p:nvSpPr>
        <p:spPr bwMode="auto">
          <a:xfrm>
            <a:off x="3781343" y="4232884"/>
            <a:ext cx="764581" cy="830997"/>
          </a:xfrm>
          <a:prstGeom prst="rect">
            <a:avLst/>
          </a:prstGeom>
          <a:ln>
            <a:solidFill>
              <a:schemeClr val="bg1"/>
            </a:solidFill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4800" b="1" dirty="0" smtClean="0">
                <a:solidFill>
                  <a:schemeClr val="tx2"/>
                </a:solidFill>
                <a:cs typeface="Arial" panose="020B0604020202020204" pitchFamily="34" charset="0"/>
              </a:rPr>
              <a:t>&gt;</a:t>
            </a:r>
            <a:endParaRPr lang="ru-RU" altLang="ru-RU" sz="4800" b="1" dirty="0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499147" y="4032498"/>
            <a:ext cx="5809104" cy="1072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245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) -18 + (-17)  *  -34? 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192888" y="4904497"/>
            <a:ext cx="2952328" cy="1072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245" dirty="0" smtClean="0">
                <a:latin typeface="Arial" pitchFamily="34" charset="0"/>
                <a:cs typeface="Arial" pitchFamily="34" charset="0"/>
              </a:rPr>
              <a:t>-35  *  -34 </a:t>
            </a:r>
          </a:p>
        </p:txBody>
      </p:sp>
      <p:sp>
        <p:nvSpPr>
          <p:cNvPr id="37" name="Text Box 21"/>
          <p:cNvSpPr txBox="1">
            <a:spLocks noChangeArrowheads="1"/>
          </p:cNvSpPr>
          <p:nvPr/>
        </p:nvSpPr>
        <p:spPr bwMode="auto">
          <a:xfrm>
            <a:off x="8106413" y="5027054"/>
            <a:ext cx="670652" cy="830997"/>
          </a:xfrm>
          <a:prstGeom prst="rect">
            <a:avLst/>
          </a:prstGeom>
          <a:ln>
            <a:solidFill>
              <a:schemeClr val="bg1"/>
            </a:solidFill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4800" b="1" dirty="0">
                <a:solidFill>
                  <a:schemeClr val="tx2"/>
                </a:solidFill>
                <a:cs typeface="Arial" panose="020B0604020202020204" pitchFamily="34" charset="0"/>
              </a:rPr>
              <a:t>&lt;</a:t>
            </a:r>
            <a:endParaRPr lang="ru-RU" altLang="ru-RU" sz="4800" b="1" dirty="0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41" name="Text Box 21"/>
          <p:cNvSpPr txBox="1">
            <a:spLocks noChangeArrowheads="1"/>
          </p:cNvSpPr>
          <p:nvPr/>
        </p:nvSpPr>
        <p:spPr bwMode="auto">
          <a:xfrm>
            <a:off x="9836619" y="4185653"/>
            <a:ext cx="670652" cy="830997"/>
          </a:xfrm>
          <a:prstGeom prst="rect">
            <a:avLst/>
          </a:prstGeom>
          <a:ln>
            <a:solidFill>
              <a:schemeClr val="bg1"/>
            </a:solidFill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4800" b="1" dirty="0">
                <a:solidFill>
                  <a:schemeClr val="tx2"/>
                </a:solidFill>
                <a:cs typeface="Arial" panose="020B0604020202020204" pitchFamily="34" charset="0"/>
              </a:rPr>
              <a:t>&lt;</a:t>
            </a:r>
            <a:endParaRPr lang="ru-RU" altLang="ru-RU" sz="4800" b="1" dirty="0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9332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8" grpId="0"/>
      <p:bldP spid="29" grpId="0" animBg="1"/>
      <p:bldP spid="34" grpId="0" animBg="1"/>
      <p:bldP spid="35" grpId="0"/>
      <p:bldP spid="36" grpId="0"/>
      <p:bldP spid="37" grpId="0" animBg="1"/>
      <p:bldP spid="4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6464" y="184015"/>
            <a:ext cx="12314715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820- </a:t>
            </a:r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094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352128" y="1224186"/>
            <a:ext cx="12443573" cy="2052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 Agar 1) </a:t>
            </a:r>
            <a:r>
              <a:rPr lang="en-US" sz="4245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= -2,5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= -3,5;  2)</a:t>
            </a:r>
            <a:r>
              <a:rPr lang="en-US" sz="4245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= 0,53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4245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= -3,53;  3) </a:t>
            </a:r>
            <a:r>
              <a:rPr lang="en-US" sz="4245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= 7,7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= 2,3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bo‘lsa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 -</a:t>
            </a:r>
            <a:r>
              <a:rPr lang="en-US" sz="4245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+ (-</a:t>
            </a:r>
            <a:r>
              <a:rPr lang="en-US" sz="4245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ifodaning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qiymatini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toping.</a:t>
            </a:r>
            <a:endParaRPr lang="en-US" sz="4245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68152" y="3984172"/>
            <a:ext cx="6912768" cy="1072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245" dirty="0" smtClean="0">
                <a:latin typeface="Arial" pitchFamily="34" charset="0"/>
                <a:cs typeface="Arial" pitchFamily="34" charset="0"/>
              </a:rPr>
              <a:t>1)  </a:t>
            </a:r>
            <a:r>
              <a:rPr lang="en-US" sz="4245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= -2,5 </a:t>
            </a:r>
            <a:r>
              <a:rPr lang="en-US" sz="4245" dirty="0" err="1">
                <a:latin typeface="Arial" pitchFamily="34" charset="0"/>
                <a:cs typeface="Arial" pitchFamily="34" charset="0"/>
              </a:rPr>
              <a:t>va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= -3,5</a:t>
            </a:r>
            <a:endParaRPr lang="en-US" sz="4245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52128" y="3276286"/>
            <a:ext cx="22931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000" b="1" dirty="0">
              <a:solidFill>
                <a:schemeClr val="tx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68152" y="4792277"/>
            <a:ext cx="6912768" cy="1072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245" dirty="0" smtClean="0">
                <a:latin typeface="Arial" pitchFamily="34" charset="0"/>
                <a:cs typeface="Arial" pitchFamily="34" charset="0"/>
              </a:rPr>
              <a:t>    -</a:t>
            </a:r>
            <a:r>
              <a:rPr lang="en-US" sz="4245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=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2,5       - </a:t>
            </a:r>
            <a:r>
              <a:rPr lang="en-US" sz="4245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=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3,5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035576" y="5770104"/>
            <a:ext cx="597791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-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+ (-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) = 2,5 + 3,5  = 6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1177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6" grpId="0"/>
      <p:bldP spid="7" grpId="0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6464" y="184015"/>
            <a:ext cx="12314715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ru-RU" sz="5094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280747" y="1538969"/>
            <a:ext cx="6984776" cy="745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4245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= 0,53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245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= -3,53; </a:t>
            </a:r>
            <a:endParaRPr lang="en-US" sz="4245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2755" y="2284558"/>
            <a:ext cx="6912768" cy="1072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245" dirty="0" smtClean="0">
                <a:latin typeface="Arial" pitchFamily="34" charset="0"/>
                <a:cs typeface="Arial" pitchFamily="34" charset="0"/>
              </a:rPr>
              <a:t>    -</a:t>
            </a:r>
            <a:r>
              <a:rPr lang="en-US" sz="4245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=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-0,53       - </a:t>
            </a:r>
            <a:r>
              <a:rPr lang="en-US" sz="4245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=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3,53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784175" y="3340023"/>
            <a:ext cx="614944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-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+ (-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) = -0,53 + 3,53  =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80747" y="4395488"/>
            <a:ext cx="486383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3) 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= 7,7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= 2,3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688832" y="3340023"/>
            <a:ext cx="289534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3,53 – 0,53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584176" y="3340023"/>
            <a:ext cx="105509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= 3 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266696" y="4918243"/>
            <a:ext cx="6912768" cy="1072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245" dirty="0" smtClean="0">
                <a:latin typeface="Arial" pitchFamily="34" charset="0"/>
                <a:cs typeface="Arial" pitchFamily="34" charset="0"/>
              </a:rPr>
              <a:t>    -</a:t>
            </a:r>
            <a:r>
              <a:rPr lang="en-US" sz="4245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=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-7,7       - </a:t>
            </a:r>
            <a:r>
              <a:rPr lang="en-US" sz="4245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=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-2,3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98116" y="5973708"/>
            <a:ext cx="595066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-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+ (-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) = -7,7+ (-2,3) =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6602773" y="5973708"/>
            <a:ext cx="118333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– 10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6210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  <p:bldP spid="3" grpId="0"/>
      <p:bldP spid="4" grpId="0"/>
      <p:bldP spid="6" grpId="0"/>
      <p:bldP spid="12" grpId="0"/>
      <p:bldP spid="13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6464" y="184015"/>
            <a:ext cx="12314715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5094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820- </a:t>
            </a:r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094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352128" y="1224186"/>
            <a:ext cx="11956123" cy="745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45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Ifodaning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qiymatini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toping.</a:t>
            </a:r>
            <a:endParaRPr lang="en-US" sz="4245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072208" y="1728242"/>
                <a:ext cx="7704856" cy="14973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4245" dirty="0" smtClean="0">
                    <a:latin typeface="Arial" pitchFamily="34" charset="0"/>
                    <a:cs typeface="Arial" pitchFamily="34" charset="0"/>
                  </a:rPr>
                  <a:t>1)  (-</a:t>
                </a:r>
                <a14:m>
                  <m:oMath xmlns:m="http://schemas.openxmlformats.org/officeDocument/2006/math">
                    <m:r>
                      <a:rPr lang="en-US" sz="4245" b="0" i="0" smtClean="0">
                        <a:latin typeface="Cambria Math" panose="02040503050406030204" pitchFamily="18" charset="0"/>
                        <a:cs typeface="Arial" pitchFamily="34" charset="0"/>
                      </a:rPr>
                      <m:t>2</m:t>
                    </m:r>
                    <m:f>
                      <m:fPr>
                        <m:ctrlPr>
                          <a:rPr lang="en-US" sz="4245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245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num>
                      <m:den>
                        <m:r>
                          <a:rPr lang="en-US" sz="4245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7</m:t>
                        </m:r>
                      </m:den>
                    </m:f>
                    <m:r>
                      <a:rPr lang="en-US" sz="4245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 </m:t>
                    </m:r>
                  </m:oMath>
                </a14:m>
                <a:r>
                  <a:rPr lang="en-US" sz="4245" dirty="0" smtClean="0">
                    <a:latin typeface="Arial" pitchFamily="34" charset="0"/>
                    <a:cs typeface="Arial" pitchFamily="34" charset="0"/>
                  </a:rPr>
                  <a:t>+(-</a:t>
                </a:r>
                <a14:m>
                  <m:oMath xmlns:m="http://schemas.openxmlformats.org/officeDocument/2006/math">
                    <m:r>
                      <a:rPr lang="en-US" sz="4245" dirty="0" smtClean="0">
                        <a:latin typeface="Cambria Math" panose="02040503050406030204" pitchFamily="18" charset="0"/>
                        <a:cs typeface="Arial" pitchFamily="34" charset="0"/>
                      </a:rPr>
                      <m:t>7</m:t>
                    </m:r>
                    <m:f>
                      <m:fPr>
                        <m:ctrlPr>
                          <a:rPr lang="en-US" sz="4245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245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</m:num>
                      <m:den>
                        <m:r>
                          <a:rPr lang="en-US" sz="4245" i="1">
                            <a:latin typeface="Cambria Math" panose="02040503050406030204" pitchFamily="18" charset="0"/>
                            <a:cs typeface="Arial" pitchFamily="34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4245" dirty="0" smtClean="0">
                    <a:latin typeface="Arial" pitchFamily="34" charset="0"/>
                    <a:cs typeface="Arial" pitchFamily="34" charset="0"/>
                  </a:rPr>
                  <a:t>)) + (-</a:t>
                </a:r>
                <a14:m>
                  <m:oMath xmlns:m="http://schemas.openxmlformats.org/officeDocument/2006/math">
                    <m:r>
                      <a:rPr lang="en-US" sz="4245" smtClean="0">
                        <a:latin typeface="Cambria Math" panose="02040503050406030204" pitchFamily="18" charset="0"/>
                        <a:cs typeface="Arial" pitchFamily="34" charset="0"/>
                      </a:rPr>
                      <m:t>1</m:t>
                    </m:r>
                    <m:f>
                      <m:fPr>
                        <m:ctrlPr>
                          <a:rPr lang="en-US" sz="4245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245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</m:num>
                      <m:den>
                        <m:r>
                          <a:rPr lang="en-US" sz="4245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sz="4245" dirty="0" smtClean="0">
                    <a:latin typeface="Arial" pitchFamily="34" charset="0"/>
                    <a:cs typeface="Arial" pitchFamily="34" charset="0"/>
                  </a:rPr>
                  <a:t> + (-</a:t>
                </a:r>
                <a14:m>
                  <m:oMath xmlns:m="http://schemas.openxmlformats.org/officeDocument/2006/math">
                    <m:r>
                      <a:rPr lang="en-US" sz="4245" smtClean="0">
                        <a:latin typeface="Cambria Math" panose="02040503050406030204" pitchFamily="18" charset="0"/>
                        <a:cs typeface="Arial" pitchFamily="34" charset="0"/>
                      </a:rPr>
                      <m:t>3</m:t>
                    </m:r>
                    <m:f>
                      <m:fPr>
                        <m:ctrlPr>
                          <a:rPr lang="en-US" sz="4245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245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num>
                      <m:den>
                        <m:r>
                          <a:rPr lang="en-US" sz="4245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sz="4245" dirty="0" smtClean="0">
                    <a:latin typeface="Arial" pitchFamily="34" charset="0"/>
                    <a:cs typeface="Arial" pitchFamily="34" charset="0"/>
                  </a:rPr>
                  <a:t>)) </a:t>
                </a: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2208" y="1728242"/>
                <a:ext cx="7704856" cy="1497333"/>
              </a:xfrm>
              <a:prstGeom prst="rect">
                <a:avLst/>
              </a:prstGeom>
              <a:blipFill rotWithShape="0">
                <a:blip r:embed="rId2"/>
                <a:stretch>
                  <a:fillRect l="-30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216224" y="5361294"/>
                <a:ext cx="7704856" cy="14973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4245" dirty="0" smtClean="0">
                    <a:latin typeface="Arial" pitchFamily="34" charset="0"/>
                    <a:cs typeface="Arial" pitchFamily="34" charset="0"/>
                  </a:rPr>
                  <a:t>4)  (-</a:t>
                </a:r>
                <a14:m>
                  <m:oMath xmlns:m="http://schemas.openxmlformats.org/officeDocument/2006/math">
                    <m:r>
                      <a:rPr lang="en-US" sz="4245" b="0" i="0" smtClean="0">
                        <a:latin typeface="Cambria Math" panose="02040503050406030204" pitchFamily="18" charset="0"/>
                        <a:cs typeface="Arial" pitchFamily="34" charset="0"/>
                      </a:rPr>
                      <m:t>2</m:t>
                    </m:r>
                    <m:f>
                      <m:fPr>
                        <m:ctrlPr>
                          <a:rPr lang="en-US" sz="4245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245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245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den>
                    </m:f>
                    <m:r>
                      <a:rPr lang="en-US" sz="4245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 </m:t>
                    </m:r>
                  </m:oMath>
                </a14:m>
                <a:r>
                  <a:rPr lang="en-US" sz="4245" dirty="0" smtClean="0">
                    <a:latin typeface="Arial" pitchFamily="34" charset="0"/>
                    <a:cs typeface="Arial" pitchFamily="34" charset="0"/>
                  </a:rPr>
                  <a:t>+(-</a:t>
                </a:r>
                <a14:m>
                  <m:oMath xmlns:m="http://schemas.openxmlformats.org/officeDocument/2006/math">
                    <m:r>
                      <a:rPr lang="en-US" sz="4245" b="0" i="0" smtClean="0">
                        <a:latin typeface="Cambria Math" panose="02040503050406030204" pitchFamily="18" charset="0"/>
                        <a:cs typeface="Arial" pitchFamily="34" charset="0"/>
                      </a:rPr>
                      <m:t> </m:t>
                    </m:r>
                    <m:f>
                      <m:fPr>
                        <m:ctrlPr>
                          <a:rPr lang="en-US" sz="4245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245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245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sz="4245" dirty="0" smtClean="0">
                    <a:latin typeface="Arial" pitchFamily="34" charset="0"/>
                    <a:cs typeface="Arial" pitchFamily="34" charset="0"/>
                  </a:rPr>
                  <a:t>)) + (-</a:t>
                </a:r>
                <a14:m>
                  <m:oMath xmlns:m="http://schemas.openxmlformats.org/officeDocument/2006/math">
                    <m:r>
                      <a:rPr lang="en-US" sz="4245" smtClean="0">
                        <a:latin typeface="Cambria Math" panose="02040503050406030204" pitchFamily="18" charset="0"/>
                        <a:cs typeface="Arial" pitchFamily="34" charset="0"/>
                      </a:rPr>
                      <m:t>1</m:t>
                    </m:r>
                    <m:f>
                      <m:fPr>
                        <m:ctrlPr>
                          <a:rPr lang="en-US" sz="4245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245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245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4245" dirty="0" smtClean="0">
                    <a:latin typeface="Arial" pitchFamily="34" charset="0"/>
                    <a:cs typeface="Arial" pitchFamily="34" charset="0"/>
                  </a:rPr>
                  <a:t>) 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6224" y="5361294"/>
                <a:ext cx="7704856" cy="1497333"/>
              </a:xfrm>
              <a:prstGeom prst="rect">
                <a:avLst/>
              </a:prstGeom>
              <a:blipFill rotWithShape="0">
                <a:blip r:embed="rId3"/>
                <a:stretch>
                  <a:fillRect l="-308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144216" y="4155428"/>
                <a:ext cx="7704856" cy="14973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4245" dirty="0" smtClean="0">
                    <a:latin typeface="Arial" pitchFamily="34" charset="0"/>
                    <a:cs typeface="Arial" pitchFamily="34" charset="0"/>
                  </a:rPr>
                  <a:t>3)  (-</a:t>
                </a:r>
                <a14:m>
                  <m:oMath xmlns:m="http://schemas.openxmlformats.org/officeDocument/2006/math">
                    <m:r>
                      <a:rPr lang="en-US" sz="4245" b="0" i="0" smtClean="0">
                        <a:latin typeface="Cambria Math" panose="02040503050406030204" pitchFamily="18" charset="0"/>
                        <a:cs typeface="Arial" pitchFamily="34" charset="0"/>
                      </a:rPr>
                      <m:t>5</m:t>
                    </m:r>
                    <m:f>
                      <m:fPr>
                        <m:ctrlPr>
                          <a:rPr lang="en-US" sz="4245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245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245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den>
                    </m:f>
                    <m:r>
                      <a:rPr lang="en-US" sz="4245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 </m:t>
                    </m:r>
                  </m:oMath>
                </a14:m>
                <a:r>
                  <a:rPr lang="en-US" sz="4245" dirty="0" smtClean="0">
                    <a:latin typeface="Arial" pitchFamily="34" charset="0"/>
                    <a:cs typeface="Arial" pitchFamily="34" charset="0"/>
                  </a:rPr>
                  <a:t>+(-</a:t>
                </a:r>
                <a14:m>
                  <m:oMath xmlns:m="http://schemas.openxmlformats.org/officeDocument/2006/math">
                    <m:r>
                      <a:rPr lang="en-US" sz="4245" dirty="0">
                        <a:latin typeface="Cambria Math" panose="02040503050406030204" pitchFamily="18" charset="0"/>
                        <a:cs typeface="Arial" pitchFamily="34" charset="0"/>
                      </a:rPr>
                      <m:t> </m:t>
                    </m:r>
                    <m:f>
                      <m:fPr>
                        <m:ctrlPr>
                          <a:rPr lang="en-US" sz="4245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245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en-US" sz="4245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4245" dirty="0" smtClean="0">
                    <a:latin typeface="Arial" pitchFamily="34" charset="0"/>
                    <a:cs typeface="Arial" pitchFamily="34" charset="0"/>
                  </a:rPr>
                  <a:t>)) + (-</a:t>
                </a:r>
                <a14:m>
                  <m:oMath xmlns:m="http://schemas.openxmlformats.org/officeDocument/2006/math">
                    <m:r>
                      <a:rPr lang="en-US" sz="4245" smtClean="0">
                        <a:latin typeface="Cambria Math" panose="02040503050406030204" pitchFamily="18" charset="0"/>
                        <a:cs typeface="Arial" pitchFamily="34" charset="0"/>
                      </a:rPr>
                      <m:t>1</m:t>
                    </m:r>
                    <m:f>
                      <m:fPr>
                        <m:ctrlPr>
                          <a:rPr lang="en-US" sz="4245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245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num>
                      <m:den>
                        <m:r>
                          <a:rPr lang="en-US" sz="4245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4245" dirty="0" smtClean="0">
                    <a:latin typeface="Arial" pitchFamily="34" charset="0"/>
                    <a:cs typeface="Arial" pitchFamily="34" charset="0"/>
                  </a:rPr>
                  <a:t>) </a:t>
                </a: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4216" y="4155428"/>
                <a:ext cx="7704856" cy="1497333"/>
              </a:xfrm>
              <a:prstGeom prst="rect">
                <a:avLst/>
              </a:prstGeom>
              <a:blipFill rotWithShape="0">
                <a:blip r:embed="rId4"/>
                <a:stretch>
                  <a:fillRect l="-30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144216" y="2934108"/>
                <a:ext cx="11449272" cy="13669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4245" dirty="0" smtClean="0">
                    <a:latin typeface="Arial" pitchFamily="34" charset="0"/>
                    <a:cs typeface="Arial" pitchFamily="34" charset="0"/>
                  </a:rPr>
                  <a:t>2)  (-</a:t>
                </a:r>
                <a14:m>
                  <m:oMath xmlns:m="http://schemas.openxmlformats.org/officeDocument/2006/math">
                    <m:r>
                      <a:rPr lang="en-US" sz="4245" b="0" i="0" smtClean="0">
                        <a:latin typeface="Cambria Math" panose="02040503050406030204" pitchFamily="18" charset="0"/>
                        <a:cs typeface="Arial" pitchFamily="34" charset="0"/>
                      </a:rPr>
                      <m:t>11</m:t>
                    </m:r>
                    <m:f>
                      <m:fPr>
                        <m:ctrlPr>
                          <a:rPr lang="en-US" sz="4245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245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245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8</m:t>
                        </m:r>
                      </m:den>
                    </m:f>
                    <m:r>
                      <a:rPr lang="en-US" sz="4245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 </m:t>
                    </m:r>
                  </m:oMath>
                </a14:m>
                <a:r>
                  <a:rPr lang="en-US" sz="4245" dirty="0" smtClean="0">
                    <a:latin typeface="Arial" pitchFamily="34" charset="0"/>
                    <a:cs typeface="Arial" pitchFamily="34" charset="0"/>
                  </a:rPr>
                  <a:t>+(-</a:t>
                </a:r>
                <a14:m>
                  <m:oMath xmlns:m="http://schemas.openxmlformats.org/officeDocument/2006/math">
                    <m:r>
                      <a:rPr lang="en-US" sz="4245" dirty="0">
                        <a:latin typeface="Cambria Math" panose="02040503050406030204" pitchFamily="18" charset="0"/>
                        <a:cs typeface="Arial" pitchFamily="34" charset="0"/>
                      </a:rPr>
                      <m:t>3</m:t>
                    </m:r>
                    <m:f>
                      <m:fPr>
                        <m:ctrlPr>
                          <a:rPr lang="en-US" sz="4245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245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245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4245" dirty="0" smtClean="0">
                    <a:latin typeface="Arial" pitchFamily="34" charset="0"/>
                    <a:cs typeface="Arial" pitchFamily="34" charset="0"/>
                  </a:rPr>
                  <a:t>)) + (-</a:t>
                </a:r>
                <a14:m>
                  <m:oMath xmlns:m="http://schemas.openxmlformats.org/officeDocument/2006/math">
                    <m:r>
                      <a:rPr lang="en-US" sz="4245" smtClean="0">
                        <a:latin typeface="Cambria Math" panose="02040503050406030204" pitchFamily="18" charset="0"/>
                        <a:cs typeface="Arial" pitchFamily="34" charset="0"/>
                      </a:rPr>
                      <m:t>1</m:t>
                    </m:r>
                    <m:r>
                      <a:rPr lang="en-US" sz="4245" b="0" i="0" smtClean="0">
                        <a:latin typeface="Cambria Math" panose="02040503050406030204" pitchFamily="18" charset="0"/>
                        <a:cs typeface="Arial" pitchFamily="34" charset="0"/>
                      </a:rPr>
                      <m:t>0</m:t>
                    </m:r>
                    <m:f>
                      <m:fPr>
                        <m:ctrlPr>
                          <a:rPr lang="en-US" sz="4245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245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7</m:t>
                        </m:r>
                      </m:num>
                      <m:den>
                        <m:r>
                          <a:rPr lang="en-US" sz="4245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11</m:t>
                        </m:r>
                      </m:den>
                    </m:f>
                  </m:oMath>
                </a14:m>
                <a:r>
                  <a:rPr lang="en-US" sz="4245" dirty="0" smtClean="0">
                    <a:latin typeface="Arial" pitchFamily="34" charset="0"/>
                    <a:cs typeface="Arial" pitchFamily="34" charset="0"/>
                  </a:rPr>
                  <a:t> + (-</a:t>
                </a:r>
                <a14:m>
                  <m:oMath xmlns:m="http://schemas.openxmlformats.org/officeDocument/2006/math">
                    <m:r>
                      <a:rPr lang="en-US" sz="4245">
                        <a:latin typeface="Cambria Math" panose="02040503050406030204" pitchFamily="18" charset="0"/>
                        <a:cs typeface="Arial" pitchFamily="34" charset="0"/>
                      </a:rPr>
                      <m:t>4</m:t>
                    </m:r>
                    <m:f>
                      <m:fPr>
                        <m:ctrlPr>
                          <a:rPr lang="en-US" sz="4245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245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</m:num>
                      <m:den>
                        <m:r>
                          <a:rPr lang="en-US" sz="4245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11</m:t>
                        </m:r>
                      </m:den>
                    </m:f>
                  </m:oMath>
                </a14:m>
                <a:r>
                  <a:rPr lang="en-US" sz="4245" dirty="0" smtClean="0">
                    <a:latin typeface="Arial" pitchFamily="34" charset="0"/>
                    <a:cs typeface="Arial" pitchFamily="34" charset="0"/>
                  </a:rPr>
                  <a:t>)) 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4216" y="2934108"/>
                <a:ext cx="11449272" cy="1366977"/>
              </a:xfrm>
              <a:prstGeom prst="rect">
                <a:avLst/>
              </a:prstGeom>
              <a:blipFill rotWithShape="0">
                <a:blip r:embed="rId5"/>
                <a:stretch>
                  <a:fillRect l="-2077" b="-8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62736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9090</TotalTime>
  <Words>366</Words>
  <Application>Microsoft Office PowerPoint</Application>
  <PresentationFormat>Произвольный</PresentationFormat>
  <Paragraphs>76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Cambria Math</vt:lpstr>
      <vt:lpstr>Times New Roman</vt:lpstr>
      <vt:lpstr>Office Theme</vt:lpstr>
      <vt:lpstr>MATEMATIKA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Sharipova Durdona</dc:creator>
  <cp:lastModifiedBy>Учетная запись Майкрософт</cp:lastModifiedBy>
  <cp:revision>596</cp:revision>
  <dcterms:created xsi:type="dcterms:W3CDTF">2020-04-09T07:32:19Z</dcterms:created>
  <dcterms:modified xsi:type="dcterms:W3CDTF">2021-01-07T04:15:10Z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