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433" r:id="rId3"/>
    <p:sldId id="402" r:id="rId4"/>
    <p:sldId id="415" r:id="rId5"/>
    <p:sldId id="434" r:id="rId6"/>
    <p:sldId id="418" r:id="rId7"/>
    <p:sldId id="419" r:id="rId8"/>
    <p:sldId id="435" r:id="rId9"/>
    <p:sldId id="365" r:id="rId10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D2F4FE"/>
    <a:srgbClr val="D3A31B"/>
    <a:srgbClr val="D8CA16"/>
    <a:srgbClr val="FF5050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255" autoAdjust="0"/>
  </p:normalViewPr>
  <p:slideViewPr>
    <p:cSldViewPr>
      <p:cViewPr varScale="1">
        <p:scale>
          <a:sx n="34" d="100"/>
          <a:sy n="34" d="100"/>
        </p:scale>
        <p:origin x="84" y="552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650555" y="2670279"/>
            <a:ext cx="11231263" cy="1693697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: MANFIY ISHORALI SONLARNI QO‘SHISH</a:t>
            </a:r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YIG‘INDINI  TOPING</a:t>
            </a:r>
            <a:endParaRPr lang="ru-RU" sz="5094" b="1" dirty="0"/>
          </a:p>
        </p:txBody>
      </p:sp>
      <p:grpSp>
        <p:nvGrpSpPr>
          <p:cNvPr id="49" name="Group 40"/>
          <p:cNvGrpSpPr>
            <a:grpSpLocks/>
          </p:cNvGrpSpPr>
          <p:nvPr/>
        </p:nvGrpSpPr>
        <p:grpSpPr bwMode="auto">
          <a:xfrm>
            <a:off x="496144" y="4004543"/>
            <a:ext cx="11217366" cy="1108075"/>
            <a:chOff x="158" y="1480"/>
            <a:chExt cx="5398" cy="576"/>
          </a:xfrm>
        </p:grpSpPr>
        <p:sp>
          <p:nvSpPr>
            <p:cNvPr id="50" name="Rectangle 41"/>
            <p:cNvSpPr>
              <a:spLocks noChangeArrowheads="1"/>
            </p:cNvSpPr>
            <p:nvPr/>
          </p:nvSpPr>
          <p:spPr bwMode="auto">
            <a:xfrm>
              <a:off x="158" y="1480"/>
              <a:ext cx="539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3200" b="1" i="1" dirty="0">
                <a:latin typeface="Georgia" panose="02040502050405020303" pitchFamily="18" charset="0"/>
              </a:endParaRPr>
            </a:p>
            <a:p>
              <a:pPr eaLnBrk="1" hangingPunct="1"/>
              <a:r>
                <a:rPr lang="ru-RU" altLang="ru-RU" sz="3200" b="1" dirty="0">
                  <a:cs typeface="Arial" panose="020B0604020202020204" pitchFamily="34" charset="0"/>
                </a:rPr>
                <a:t> </a:t>
              </a:r>
              <a:r>
                <a:rPr lang="en-US" altLang="ru-RU" sz="3200" b="1" dirty="0" smtClean="0">
                  <a:cs typeface="Arial" panose="020B0604020202020204" pitchFamily="34" charset="0"/>
                </a:rPr>
                <a:t>     </a:t>
              </a:r>
              <a:r>
                <a:rPr lang="ru-RU" altLang="ru-RU" sz="3200" b="1" dirty="0" smtClean="0">
                  <a:cs typeface="Arial" panose="020B0604020202020204" pitchFamily="34" charset="0"/>
                </a:rPr>
                <a:t> </a:t>
              </a:r>
              <a:r>
                <a:rPr lang="ru-RU" altLang="ru-RU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-9      </a:t>
              </a:r>
              <a:r>
                <a:rPr lang="en-US" altLang="ru-RU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-8      -7     </a:t>
              </a:r>
              <a:r>
                <a:rPr lang="ru-RU" altLang="ru-RU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ru-RU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-6</a:t>
              </a:r>
              <a:r>
                <a:rPr lang="ru-RU" altLang="ru-RU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altLang="ru-RU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altLang="ru-RU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altLang="ru-RU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-5      -4      -3      -2      -1       0       1  </a:t>
              </a:r>
              <a:r>
                <a:rPr lang="ru-RU" altLang="ru-RU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</a:t>
              </a:r>
              <a:endParaRPr lang="ru-RU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Line 42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Line 43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Line 44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Line 45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Line 46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" name="Line 47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" name="Line 48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8" name="Line 49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Line 50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" name="Line 51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" name="Line 52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" name="Line 53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3" name="Text Box 54"/>
          <p:cNvSpPr txBox="1">
            <a:spLocks noChangeArrowheads="1"/>
          </p:cNvSpPr>
          <p:nvPr/>
        </p:nvSpPr>
        <p:spPr bwMode="auto">
          <a:xfrm>
            <a:off x="2586058" y="3032862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b="1" i="1">
              <a:latin typeface="Georgia" panose="02040502050405020303" pitchFamily="18" charset="0"/>
            </a:endParaRPr>
          </a:p>
        </p:txBody>
      </p:sp>
      <p:sp>
        <p:nvSpPr>
          <p:cNvPr id="65" name="Oval 56"/>
          <p:cNvSpPr>
            <a:spLocks noChangeArrowheads="1"/>
          </p:cNvSpPr>
          <p:nvPr/>
        </p:nvSpPr>
        <p:spPr bwMode="auto">
          <a:xfrm>
            <a:off x="8829195" y="4383224"/>
            <a:ext cx="241301" cy="20954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7" name="Oval 68"/>
          <p:cNvSpPr>
            <a:spLocks noChangeArrowheads="1"/>
          </p:cNvSpPr>
          <p:nvPr/>
        </p:nvSpPr>
        <p:spPr bwMode="auto">
          <a:xfrm>
            <a:off x="6928453" y="4406427"/>
            <a:ext cx="276225" cy="179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945421" y="1296194"/>
            <a:ext cx="363913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1)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-2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 </a:t>
            </a:r>
          </a:p>
        </p:txBody>
      </p:sp>
      <p:sp>
        <p:nvSpPr>
          <p:cNvPr id="98" name="Oval 56"/>
          <p:cNvSpPr>
            <a:spLocks noChangeArrowheads="1"/>
          </p:cNvSpPr>
          <p:nvPr/>
        </p:nvSpPr>
        <p:spPr bwMode="auto">
          <a:xfrm>
            <a:off x="6033493" y="4396285"/>
            <a:ext cx="241301" cy="20954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1" name="Прямоугольник 100"/>
          <p:cNvSpPr/>
          <p:nvPr/>
        </p:nvSpPr>
        <p:spPr>
          <a:xfrm>
            <a:off x="6854127" y="1336864"/>
            <a:ext cx="349647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2)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(-5)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273594" y="1467200"/>
            <a:ext cx="601447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-</a:t>
            </a:r>
            <a:r>
              <a:rPr lang="ru-RU" sz="4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10220441" y="1541336"/>
            <a:ext cx="716863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ru-RU" sz="4000" dirty="0" smtClean="0">
                <a:solidFill>
                  <a:schemeClr val="tx1"/>
                </a:solidFill>
              </a:rPr>
              <a:t>-9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021973" y="2349277"/>
            <a:ext cx="363913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-4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 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4334294" y="2520521"/>
            <a:ext cx="63690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-</a:t>
            </a:r>
            <a:r>
              <a:rPr lang="ru-RU" sz="4000" dirty="0" smtClean="0">
                <a:solidFill>
                  <a:schemeClr val="tx1"/>
                </a:solidFill>
              </a:rPr>
              <a:t>7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0220441" y="2605873"/>
            <a:ext cx="716863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-</a:t>
            </a:r>
            <a:r>
              <a:rPr lang="ru-RU" sz="40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6859345" y="2440771"/>
            <a:ext cx="363913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-3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 </a:t>
            </a:r>
          </a:p>
        </p:txBody>
      </p:sp>
      <p:sp>
        <p:nvSpPr>
          <p:cNvPr id="71" name="Oval 68"/>
          <p:cNvSpPr>
            <a:spLocks noChangeArrowheads="1"/>
          </p:cNvSpPr>
          <p:nvPr/>
        </p:nvSpPr>
        <p:spPr bwMode="auto">
          <a:xfrm>
            <a:off x="6928453" y="4419743"/>
            <a:ext cx="276225" cy="179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752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25397E-6 0.00441 L -0.1472 0.0011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66" y="-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3016E-6 0.00441 L -0.3683 0.0044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74603E-7 1.37566E-6 L -0.29229 0.0044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21" y="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74603E-7 -0.00176 L -0.21714 0.00265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63" y="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5" grpId="1" animBg="1"/>
      <p:bldP spid="65" grpId="2" animBg="1"/>
      <p:bldP spid="77" grpId="0" animBg="1"/>
      <p:bldP spid="77" grpId="1" animBg="1"/>
      <p:bldP spid="77" grpId="2" animBg="1"/>
      <p:bldP spid="82" grpId="0"/>
      <p:bldP spid="98" grpId="0" animBg="1"/>
      <p:bldP spid="98" grpId="1" animBg="1"/>
      <p:bldP spid="98" grpId="2" animBg="1"/>
      <p:bldP spid="101" grpId="0"/>
      <p:bldP spid="2" grpId="0" animBg="1"/>
      <p:bldP spid="104" grpId="0" animBg="1"/>
      <p:bldP spid="66" grpId="0"/>
      <p:bldP spid="67" grpId="0" animBg="1"/>
      <p:bldP spid="68" grpId="0" animBg="1"/>
      <p:bldP spid="69" grpId="0"/>
      <p:bldP spid="71" grpId="0" animBg="1"/>
      <p:bldP spid="7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SAVOLLAR</a:t>
            </a:r>
            <a:endParaRPr lang="ru-RU" sz="5094" b="1" dirty="0"/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5436149" y="1246093"/>
            <a:ext cx="7178099" cy="1741750"/>
          </a:xfrm>
          <a:prstGeom prst="wedgeRoundRectCallout">
            <a:avLst>
              <a:gd name="adj1" fmla="val -23737"/>
              <a:gd name="adj2" fmla="val 44550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i="1" dirty="0">
                <a:cs typeface="Arial" panose="020B0604020202020204" pitchFamily="34" charset="0"/>
              </a:rPr>
              <a:t> </a:t>
            </a:r>
            <a:r>
              <a:rPr lang="en-US" altLang="ru-RU" sz="2800" b="1" i="1" dirty="0" smtClean="0">
                <a:cs typeface="Arial" panose="020B0604020202020204" pitchFamily="34" charset="0"/>
              </a:rPr>
              <a:t> 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Manfiy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songa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manfiy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sonni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qo‘shganda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nol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hosil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bo‘ladimi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?</a:t>
            </a:r>
            <a:endParaRPr lang="ru-RU" altLang="ru-RU" sz="3600" b="1" i="1" dirty="0">
              <a:cs typeface="Arial" panose="020B0604020202020204" pitchFamily="34" charset="0"/>
            </a:endParaRP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9840203" y="2476782"/>
            <a:ext cx="2049146" cy="38959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600" b="1" i="1" dirty="0" err="1">
                <a:solidFill>
                  <a:srgbClr val="DE0000"/>
                </a:solidFill>
                <a:cs typeface="Arial" panose="020B0604020202020204" pitchFamily="34" charset="0"/>
              </a:rPr>
              <a:t>y</a:t>
            </a:r>
            <a:r>
              <a:rPr lang="en-US" altLang="ru-RU" sz="3600" b="1" i="1" dirty="0" err="1" smtClean="0">
                <a:solidFill>
                  <a:srgbClr val="DE0000"/>
                </a:solidFill>
                <a:cs typeface="Arial" panose="020B0604020202020204" pitchFamily="34" charset="0"/>
              </a:rPr>
              <a:t>o‘q</a:t>
            </a:r>
            <a:endParaRPr lang="ru-RU" altLang="ru-RU" sz="3600" b="1" i="1" dirty="0">
              <a:solidFill>
                <a:srgbClr val="DE0000"/>
              </a:solidFill>
              <a:cs typeface="Arial" panose="020B0604020202020204" pitchFamily="34" charset="0"/>
            </a:endParaRPr>
          </a:p>
        </p:txBody>
      </p:sp>
      <p:sp>
        <p:nvSpPr>
          <p:cNvPr id="21" name="AutoShape 8"/>
          <p:cNvSpPr>
            <a:spLocks noChangeArrowheads="1"/>
          </p:cNvSpPr>
          <p:nvPr/>
        </p:nvSpPr>
        <p:spPr bwMode="auto">
          <a:xfrm>
            <a:off x="4309937" y="3134499"/>
            <a:ext cx="7921625" cy="1916414"/>
          </a:xfrm>
          <a:prstGeom prst="wedgeRoundRectCallout">
            <a:avLst>
              <a:gd name="adj1" fmla="val 24725"/>
              <a:gd name="adj2" fmla="val 47765"/>
              <a:gd name="adj3" fmla="val 16667"/>
            </a:avLst>
          </a:prstGeom>
          <a:solidFill>
            <a:srgbClr val="FDE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i="1" dirty="0" smtClean="0">
                <a:cs typeface="Arial" panose="020B0604020202020204" pitchFamily="34" charset="0"/>
              </a:rPr>
              <a:t>  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Manfiy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songa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manfiy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sonni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qo‘shganda</a:t>
            </a:r>
            <a:r>
              <a:rPr lang="en-US" altLang="ru-RU" sz="3600" b="1" i="1" dirty="0">
                <a:cs typeface="Arial" panose="020B0604020202020204" pitchFamily="34" charset="0"/>
              </a:rPr>
              <a:t> 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musbat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son  </a:t>
            </a:r>
            <a:r>
              <a:rPr lang="en-US" altLang="ru-RU" sz="3600" b="1" i="1" dirty="0" err="1">
                <a:cs typeface="Arial" panose="020B0604020202020204" pitchFamily="34" charset="0"/>
              </a:rPr>
              <a:t>hosil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bo‘ladimi</a:t>
            </a:r>
            <a:r>
              <a:rPr lang="en-US" altLang="ru-RU" sz="3600" b="1" i="1" dirty="0">
                <a:cs typeface="Arial" panose="020B0604020202020204" pitchFamily="34" charset="0"/>
              </a:rPr>
              <a:t>?</a:t>
            </a:r>
            <a:endParaRPr lang="ru-RU" altLang="ru-RU" sz="3600" b="1" i="1" dirty="0">
              <a:cs typeface="Arial" panose="020B0604020202020204" pitchFamily="34" charset="0"/>
            </a:endParaRPr>
          </a:p>
          <a:p>
            <a:pPr eaLnBrk="1" hangingPunct="1"/>
            <a:endParaRPr lang="ru-RU" altLang="ru-RU" sz="3600" b="1" i="1" dirty="0">
              <a:cs typeface="Arial" panose="020B0604020202020204" pitchFamily="34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8128992" y="4484056"/>
            <a:ext cx="2735784" cy="450247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600" b="1" i="1" dirty="0" err="1">
                <a:solidFill>
                  <a:srgbClr val="DE0000"/>
                </a:solidFill>
                <a:cs typeface="Arial" panose="020B0604020202020204" pitchFamily="34" charset="0"/>
              </a:rPr>
              <a:t>y</a:t>
            </a:r>
            <a:r>
              <a:rPr lang="en-US" altLang="ru-RU" sz="3600" b="1" i="1" dirty="0" err="1" smtClean="0">
                <a:solidFill>
                  <a:srgbClr val="DE0000"/>
                </a:solidFill>
                <a:cs typeface="Arial" panose="020B0604020202020204" pitchFamily="34" charset="0"/>
              </a:rPr>
              <a:t>o‘q</a:t>
            </a:r>
            <a:endParaRPr lang="ru-RU" altLang="ru-RU" sz="3600" b="1" i="1" dirty="0">
              <a:solidFill>
                <a:srgbClr val="DE0000"/>
              </a:solidFill>
              <a:cs typeface="Arial" panose="020B0604020202020204" pitchFamily="34" charset="0"/>
            </a:endParaRPr>
          </a:p>
        </p:txBody>
      </p:sp>
      <p:sp>
        <p:nvSpPr>
          <p:cNvPr id="23" name="AutoShape 10"/>
          <p:cNvSpPr>
            <a:spLocks noChangeArrowheads="1"/>
          </p:cNvSpPr>
          <p:nvPr/>
        </p:nvSpPr>
        <p:spPr bwMode="auto">
          <a:xfrm>
            <a:off x="1792288" y="5152578"/>
            <a:ext cx="7016627" cy="1721528"/>
          </a:xfrm>
          <a:prstGeom prst="wedgeRoundRectCallout">
            <a:avLst>
              <a:gd name="adj1" fmla="val -19624"/>
              <a:gd name="adj2" fmla="val 36488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i="1" dirty="0">
                <a:cs typeface="Arial" panose="020B0604020202020204" pitchFamily="34" charset="0"/>
              </a:rPr>
              <a:t> </a:t>
            </a:r>
            <a:r>
              <a:rPr lang="en-US" altLang="ru-RU" sz="2800" b="1" i="1" dirty="0" smtClean="0">
                <a:cs typeface="Arial" panose="020B0604020202020204" pitchFamily="34" charset="0"/>
              </a:rPr>
              <a:t> 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Manfiy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songa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manfiy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sonni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qo‘shganda</a:t>
            </a:r>
            <a:r>
              <a:rPr lang="en-US" altLang="ru-RU" sz="3600" b="1" i="1" dirty="0">
                <a:cs typeface="Arial" panose="020B0604020202020204" pitchFamily="34" charset="0"/>
              </a:rPr>
              <a:t> 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manfiy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son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hosil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bo‘ladimi</a:t>
            </a:r>
            <a:r>
              <a:rPr lang="en-US" altLang="ru-RU" sz="3600" b="1" i="1" dirty="0">
                <a:cs typeface="Arial" panose="020B0604020202020204" pitchFamily="34" charset="0"/>
              </a:rPr>
              <a:t>?</a:t>
            </a:r>
            <a:endParaRPr lang="ru-RU" altLang="ru-RU" sz="3600" b="1" i="1" dirty="0">
              <a:cs typeface="Arial" panose="020B0604020202020204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5749147" y="6393219"/>
            <a:ext cx="2521602" cy="434837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600" b="1" i="1" dirty="0" smtClean="0">
                <a:solidFill>
                  <a:srgbClr val="DE0000"/>
                </a:solidFill>
                <a:cs typeface="Arial" panose="020B0604020202020204" pitchFamily="34" charset="0"/>
              </a:rPr>
              <a:t>ha</a:t>
            </a:r>
            <a:endParaRPr lang="ru-RU" altLang="ru-RU" sz="3600" b="1" i="1" dirty="0">
              <a:solidFill>
                <a:srgbClr val="DE0000"/>
              </a:solidFill>
              <a:cs typeface="Arial" panose="020B0604020202020204" pitchFamily="34" charset="0"/>
            </a:endParaRPr>
          </a:p>
        </p:txBody>
      </p:sp>
      <p:sp>
        <p:nvSpPr>
          <p:cNvPr id="12" name="Text Box 54"/>
          <p:cNvSpPr txBox="1">
            <a:spLocks noChangeArrowheads="1"/>
          </p:cNvSpPr>
          <p:nvPr/>
        </p:nvSpPr>
        <p:spPr bwMode="auto">
          <a:xfrm>
            <a:off x="1988221" y="305331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b="1" i="1">
              <a:latin typeface="Georgia" panose="02040502050405020303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9935" y="1055623"/>
            <a:ext cx="42386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1)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-2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= -3  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0727" y="1857747"/>
            <a:ext cx="40959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2)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(-5)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 -9 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60727" y="2610145"/>
            <a:ext cx="42386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-4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= -7  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60727" y="3407611"/>
            <a:ext cx="42386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-3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= -6  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59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123" y="251814"/>
            <a:ext cx="123147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JADVALNI TO‘LDIRING</a:t>
            </a:r>
            <a:endParaRPr lang="ru-RU" sz="4800" b="1" dirty="0"/>
          </a:p>
        </p:txBody>
      </p:sp>
      <p:graphicFrame>
        <p:nvGraphicFramePr>
          <p:cNvPr id="28" name="Group 9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98013265"/>
              </p:ext>
            </p:extLst>
          </p:nvPr>
        </p:nvGraphicFramePr>
        <p:xfrm>
          <a:off x="1288232" y="1662851"/>
          <a:ext cx="9937103" cy="4463406"/>
        </p:xfrm>
        <a:graphic>
          <a:graphicData uri="http://schemas.openxmlformats.org/drawingml/2006/table">
            <a:tbl>
              <a:tblPr/>
              <a:tblGrid>
                <a:gridCol w="1303639"/>
                <a:gridCol w="1384442"/>
                <a:gridCol w="1792055"/>
                <a:gridCol w="1547846"/>
                <a:gridCol w="1547846"/>
                <a:gridCol w="2361275"/>
              </a:tblGrid>
              <a:tr h="89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ru-RU" sz="4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endParaRPr kumimoji="0" lang="ru-RU" sz="4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a+b</a:t>
                      </a:r>
                      <a:endParaRPr kumimoji="0" lang="ru-RU" sz="4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| a |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| b |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| a |+| b |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15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- 1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- 5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15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- 3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- 3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7030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- 3</a:t>
                      </a:r>
                      <a:endParaRPr kumimoji="0" lang="ru-RU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7030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" name="Rectangle 91"/>
          <p:cNvSpPr>
            <a:spLocks noChangeArrowheads="1"/>
          </p:cNvSpPr>
          <p:nvPr/>
        </p:nvSpPr>
        <p:spPr bwMode="auto">
          <a:xfrm>
            <a:off x="4403264" y="2664346"/>
            <a:ext cx="935037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>
                <a:solidFill>
                  <a:srgbClr val="0066CC"/>
                </a:solidFill>
                <a:cs typeface="Arial" panose="020B0604020202020204" pitchFamily="34" charset="0"/>
              </a:rPr>
              <a:t>- </a:t>
            </a: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3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39" name="Rectangle 92"/>
          <p:cNvSpPr>
            <a:spLocks noChangeArrowheads="1"/>
          </p:cNvSpPr>
          <p:nvPr/>
        </p:nvSpPr>
        <p:spPr bwMode="auto">
          <a:xfrm>
            <a:off x="4384576" y="3568236"/>
            <a:ext cx="935037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>
                <a:solidFill>
                  <a:srgbClr val="0066CC"/>
                </a:solidFill>
                <a:cs typeface="Arial" panose="020B0604020202020204" pitchFamily="34" charset="0"/>
              </a:rPr>
              <a:t>- </a:t>
            </a: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9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0" name="Rectangle 93"/>
          <p:cNvSpPr>
            <a:spLocks noChangeArrowheads="1"/>
          </p:cNvSpPr>
          <p:nvPr/>
        </p:nvSpPr>
        <p:spPr bwMode="auto">
          <a:xfrm>
            <a:off x="4403264" y="4427860"/>
            <a:ext cx="935037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>
                <a:solidFill>
                  <a:srgbClr val="0066CC"/>
                </a:solidFill>
                <a:cs typeface="Arial" panose="020B0604020202020204" pitchFamily="34" charset="0"/>
              </a:rPr>
              <a:t>- 7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1" name="Rectangle 94"/>
          <p:cNvSpPr>
            <a:spLocks noChangeArrowheads="1"/>
          </p:cNvSpPr>
          <p:nvPr/>
        </p:nvSpPr>
        <p:spPr bwMode="auto">
          <a:xfrm>
            <a:off x="4403263" y="5331750"/>
            <a:ext cx="935037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>
                <a:solidFill>
                  <a:srgbClr val="0066CC"/>
                </a:solidFill>
                <a:cs typeface="Arial" panose="020B0604020202020204" pitchFamily="34" charset="0"/>
              </a:rPr>
              <a:t>- </a:t>
            </a: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6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2" name="Rectangle 95"/>
          <p:cNvSpPr>
            <a:spLocks noChangeArrowheads="1"/>
          </p:cNvSpPr>
          <p:nvPr/>
        </p:nvSpPr>
        <p:spPr bwMode="auto">
          <a:xfrm>
            <a:off x="6052693" y="2664346"/>
            <a:ext cx="935038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1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3" name="Rectangle 96"/>
          <p:cNvSpPr>
            <a:spLocks noChangeArrowheads="1"/>
          </p:cNvSpPr>
          <p:nvPr/>
        </p:nvSpPr>
        <p:spPr bwMode="auto">
          <a:xfrm>
            <a:off x="6052693" y="3568236"/>
            <a:ext cx="935038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4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4" name="Rectangle 97"/>
          <p:cNvSpPr>
            <a:spLocks noChangeArrowheads="1"/>
          </p:cNvSpPr>
          <p:nvPr/>
        </p:nvSpPr>
        <p:spPr bwMode="auto">
          <a:xfrm>
            <a:off x="6052693" y="4452336"/>
            <a:ext cx="935038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3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5" name="Rectangle 98"/>
          <p:cNvSpPr>
            <a:spLocks noChangeArrowheads="1"/>
          </p:cNvSpPr>
          <p:nvPr/>
        </p:nvSpPr>
        <p:spPr bwMode="auto">
          <a:xfrm>
            <a:off x="6052693" y="5370205"/>
            <a:ext cx="935038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>
                <a:solidFill>
                  <a:srgbClr val="0066CC"/>
                </a:solidFill>
                <a:cs typeface="Arial" panose="020B0604020202020204" pitchFamily="34" charset="0"/>
              </a:rPr>
              <a:t>3</a:t>
            </a:r>
            <a:endParaRPr lang="ru-RU" altLang="ru-RU" sz="4000" b="1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6" name="Rectangle 99"/>
          <p:cNvSpPr>
            <a:spLocks noChangeArrowheads="1"/>
          </p:cNvSpPr>
          <p:nvPr/>
        </p:nvSpPr>
        <p:spPr bwMode="auto">
          <a:xfrm>
            <a:off x="7635098" y="2646452"/>
            <a:ext cx="935038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2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7" name="Rectangle 100"/>
          <p:cNvSpPr>
            <a:spLocks noChangeArrowheads="1"/>
          </p:cNvSpPr>
          <p:nvPr/>
        </p:nvSpPr>
        <p:spPr bwMode="auto">
          <a:xfrm>
            <a:off x="7635098" y="3568236"/>
            <a:ext cx="935038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5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8" name="Rectangle 101"/>
          <p:cNvSpPr>
            <a:spLocks noChangeArrowheads="1"/>
          </p:cNvSpPr>
          <p:nvPr/>
        </p:nvSpPr>
        <p:spPr bwMode="auto">
          <a:xfrm>
            <a:off x="7635098" y="4472126"/>
            <a:ext cx="935038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>
                <a:solidFill>
                  <a:srgbClr val="0066CC"/>
                </a:solidFill>
                <a:cs typeface="Arial" panose="020B0604020202020204" pitchFamily="34" charset="0"/>
              </a:rPr>
              <a:t>4</a:t>
            </a:r>
            <a:endParaRPr lang="ru-RU" altLang="ru-RU" sz="4000" b="1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49" name="Rectangle 102"/>
          <p:cNvSpPr>
            <a:spLocks noChangeArrowheads="1"/>
          </p:cNvSpPr>
          <p:nvPr/>
        </p:nvSpPr>
        <p:spPr bwMode="auto">
          <a:xfrm>
            <a:off x="7635098" y="5370205"/>
            <a:ext cx="935038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3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50" name="Rectangle 103"/>
          <p:cNvSpPr>
            <a:spLocks noChangeArrowheads="1"/>
          </p:cNvSpPr>
          <p:nvPr/>
        </p:nvSpPr>
        <p:spPr bwMode="auto">
          <a:xfrm>
            <a:off x="9460607" y="2664346"/>
            <a:ext cx="935038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3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51" name="Rectangle 104"/>
          <p:cNvSpPr>
            <a:spLocks noChangeArrowheads="1"/>
          </p:cNvSpPr>
          <p:nvPr/>
        </p:nvSpPr>
        <p:spPr bwMode="auto">
          <a:xfrm>
            <a:off x="9465895" y="3550410"/>
            <a:ext cx="935038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9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52" name="Rectangle 105"/>
          <p:cNvSpPr>
            <a:spLocks noChangeArrowheads="1"/>
          </p:cNvSpPr>
          <p:nvPr/>
        </p:nvSpPr>
        <p:spPr bwMode="auto">
          <a:xfrm>
            <a:off x="9476943" y="4442540"/>
            <a:ext cx="935038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7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  <p:sp>
        <p:nvSpPr>
          <p:cNvPr id="53" name="Rectangle 106"/>
          <p:cNvSpPr>
            <a:spLocks noChangeArrowheads="1"/>
          </p:cNvSpPr>
          <p:nvPr/>
        </p:nvSpPr>
        <p:spPr bwMode="auto">
          <a:xfrm>
            <a:off x="9476943" y="5370205"/>
            <a:ext cx="935038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b="1" dirty="0" smtClean="0">
                <a:solidFill>
                  <a:srgbClr val="0066CC"/>
                </a:solidFill>
                <a:cs typeface="Arial" panose="020B0604020202020204" pitchFamily="34" charset="0"/>
              </a:rPr>
              <a:t>6</a:t>
            </a:r>
            <a:endParaRPr lang="ru-RU" altLang="ru-RU" sz="4000" b="1" dirty="0">
              <a:solidFill>
                <a:srgbClr val="0066CC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30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 tmFilter="0,0; .5, 1; 1, 1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 tmFilter="0,0; .5, 1; 1, 1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 tmFilter="0,0; .5, 1; 1, 1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620712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XULOSA</a:t>
            </a:r>
            <a:endParaRPr lang="ru-RU" sz="5094" b="1" dirty="0"/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748162" y="1484321"/>
            <a:ext cx="11758064" cy="911557"/>
          </a:xfrm>
          <a:prstGeom prst="wedgeRoundRectCallout">
            <a:avLst>
              <a:gd name="adj1" fmla="val -23737"/>
              <a:gd name="adj2" fmla="val 44550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i="1" dirty="0">
                <a:cs typeface="Arial" panose="020B0604020202020204" pitchFamily="34" charset="0"/>
              </a:rPr>
              <a:t> </a:t>
            </a:r>
            <a:r>
              <a:rPr lang="en-US" altLang="ru-RU" sz="2800" b="1" i="1" dirty="0" smtClean="0">
                <a:cs typeface="Arial" panose="020B0604020202020204" pitchFamily="34" charset="0"/>
              </a:rPr>
              <a:t> 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Manfiy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ishorali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ikkita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sonni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qo‘shish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cs typeface="Arial" panose="020B0604020202020204" pitchFamily="34" charset="0"/>
              </a:rPr>
              <a:t>uchun</a:t>
            </a:r>
            <a:r>
              <a:rPr lang="en-US" altLang="ru-RU" sz="4000" b="1" dirty="0" smtClean="0">
                <a:cs typeface="Arial" panose="020B0604020202020204" pitchFamily="34" charset="0"/>
              </a:rPr>
              <a:t>:</a:t>
            </a:r>
            <a:endParaRPr lang="ru-RU" altLang="ru-RU" sz="4000" b="1" dirty="0">
              <a:cs typeface="Arial" panose="020B0604020202020204" pitchFamily="34" charset="0"/>
            </a:endParaRPr>
          </a:p>
        </p:txBody>
      </p:sp>
      <p:sp>
        <p:nvSpPr>
          <p:cNvPr id="21" name="AutoShape 8"/>
          <p:cNvSpPr>
            <a:spLocks noChangeArrowheads="1"/>
          </p:cNvSpPr>
          <p:nvPr/>
        </p:nvSpPr>
        <p:spPr bwMode="auto">
          <a:xfrm>
            <a:off x="784674" y="2838270"/>
            <a:ext cx="11375377" cy="1035684"/>
          </a:xfrm>
          <a:prstGeom prst="wedgeRoundRectCallout">
            <a:avLst>
              <a:gd name="adj1" fmla="val 24725"/>
              <a:gd name="adj2" fmla="val 47765"/>
              <a:gd name="adj3" fmla="val 16667"/>
            </a:avLst>
          </a:prstGeom>
          <a:solidFill>
            <a:srgbClr val="FDE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i="1" dirty="0" smtClean="0">
                <a:cs typeface="Arial" panose="020B0604020202020204" pitchFamily="34" charset="0"/>
              </a:rPr>
              <a:t>   1-qadam: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ularning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modullarini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qo‘shish</a:t>
            </a:r>
            <a:r>
              <a:rPr lang="en-US" altLang="ru-RU" sz="3600" b="1" i="1" dirty="0">
                <a:cs typeface="Arial" panose="020B0604020202020204" pitchFamily="34" charset="0"/>
              </a:rPr>
              <a:t>.</a:t>
            </a:r>
            <a:endParaRPr lang="ru-RU" altLang="ru-RU" sz="3600" b="1" i="1" dirty="0">
              <a:cs typeface="Arial" panose="020B0604020202020204" pitchFamily="34" charset="0"/>
            </a:endParaRPr>
          </a:p>
          <a:p>
            <a:pPr eaLnBrk="1" hangingPunct="1"/>
            <a:endParaRPr lang="ru-RU" altLang="ru-RU" sz="3600" b="1" i="1" dirty="0">
              <a:cs typeface="Arial" panose="020B0604020202020204" pitchFamily="34" charset="0"/>
            </a:endParaRPr>
          </a:p>
        </p:txBody>
      </p:sp>
      <p:sp>
        <p:nvSpPr>
          <p:cNvPr id="15" name="AutoShape 8"/>
          <p:cNvSpPr>
            <a:spLocks noChangeArrowheads="1"/>
          </p:cNvSpPr>
          <p:nvPr/>
        </p:nvSpPr>
        <p:spPr bwMode="auto">
          <a:xfrm>
            <a:off x="778210" y="4024329"/>
            <a:ext cx="11375377" cy="2000844"/>
          </a:xfrm>
          <a:prstGeom prst="wedgeRoundRectCallout">
            <a:avLst>
              <a:gd name="adj1" fmla="val 24725"/>
              <a:gd name="adj2" fmla="val 47765"/>
              <a:gd name="adj3" fmla="val 16667"/>
            </a:avLst>
          </a:prstGeom>
          <a:solidFill>
            <a:srgbClr val="FDE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i="1" dirty="0" smtClean="0">
                <a:cs typeface="Arial" panose="020B0604020202020204" pitchFamily="34" charset="0"/>
              </a:rPr>
              <a:t> 2-qadam: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hosil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bo‘lgan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son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oldiga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minus “ </a:t>
            </a:r>
            <a:r>
              <a:rPr lang="en-US" altLang="ru-RU" sz="7200" i="1" dirty="0" smtClean="0">
                <a:cs typeface="Arial" panose="020B0604020202020204" pitchFamily="34" charset="0"/>
              </a:rPr>
              <a:t>-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”</a:t>
            </a:r>
            <a:endParaRPr lang="ru-RU" altLang="ru-RU" sz="3600" b="1" i="1" dirty="0">
              <a:cs typeface="Arial" panose="020B0604020202020204" pitchFamily="34" charset="0"/>
            </a:endParaRPr>
          </a:p>
          <a:p>
            <a:pPr eaLnBrk="1" hangingPunct="1"/>
            <a:r>
              <a:rPr lang="en-US" altLang="ru-RU" sz="3600" b="1" i="1" dirty="0" err="1">
                <a:cs typeface="Arial" panose="020B0604020202020204" pitchFamily="34" charset="0"/>
              </a:rPr>
              <a:t>i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shorasini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qo‘yish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kerak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.</a:t>
            </a:r>
            <a:endParaRPr lang="ru-RU" altLang="ru-RU" sz="3600" b="1" i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64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OG‘ZAKI  HISOBLAYMIZ</a:t>
            </a:r>
            <a:endParaRPr lang="ru-RU" sz="5094" b="1" dirty="0"/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813076" y="1731115"/>
            <a:ext cx="571500" cy="823912"/>
            <a:chOff x="1928" y="812"/>
            <a:chExt cx="360" cy="519"/>
          </a:xfrm>
        </p:grpSpPr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>
              <a:off x="1928" y="812"/>
              <a:ext cx="360" cy="519"/>
            </a:xfrm>
            <a:prstGeom prst="roundRect">
              <a:avLst>
                <a:gd name="adj" fmla="val 358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latin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4467730" y="1559182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 smtClean="0">
                <a:latin typeface="Times New Roman" panose="02020603050405020304" pitchFamily="18" charset="0"/>
              </a:rPr>
              <a:t>-1</a:t>
            </a:r>
            <a:r>
              <a:rPr lang="en-US" altLang="ru-RU" sz="4000" b="1" i="1" dirty="0" smtClean="0">
                <a:latin typeface="Times New Roman" panose="02020603050405020304" pitchFamily="18" charset="0"/>
              </a:rPr>
              <a:t>0</a:t>
            </a: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  <p:grpSp>
        <p:nvGrpSpPr>
          <p:cNvPr id="17" name="Group 12"/>
          <p:cNvGrpSpPr>
            <a:grpSpLocks/>
          </p:cNvGrpSpPr>
          <p:nvPr/>
        </p:nvGrpSpPr>
        <p:grpSpPr bwMode="auto">
          <a:xfrm>
            <a:off x="3916612" y="3222471"/>
            <a:ext cx="571500" cy="823912"/>
            <a:chOff x="1928" y="812"/>
            <a:chExt cx="360" cy="519"/>
          </a:xfrm>
        </p:grpSpPr>
        <p:sp>
          <p:nvSpPr>
            <p:cNvPr id="18" name="Oval 13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19" name="AutoShape 14"/>
            <p:cNvSpPr>
              <a:spLocks noChangeArrowheads="1"/>
            </p:cNvSpPr>
            <p:nvPr/>
          </p:nvSpPr>
          <p:spPr bwMode="auto">
            <a:xfrm>
              <a:off x="1928" y="812"/>
              <a:ext cx="360" cy="519"/>
            </a:xfrm>
            <a:prstGeom prst="roundRect">
              <a:avLst>
                <a:gd name="adj" fmla="val 358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latin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20" name="AutoShape 15"/>
          <p:cNvSpPr>
            <a:spLocks noChangeArrowheads="1"/>
          </p:cNvSpPr>
          <p:nvPr/>
        </p:nvSpPr>
        <p:spPr bwMode="auto">
          <a:xfrm>
            <a:off x="4467730" y="3096292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 smtClean="0">
                <a:latin typeface="Times New Roman" panose="02020603050405020304" pitchFamily="18" charset="0"/>
              </a:rPr>
              <a:t>-</a:t>
            </a:r>
            <a:r>
              <a:rPr lang="en-US" altLang="ru-RU" sz="4000" b="1" i="1" dirty="0" smtClean="0">
                <a:latin typeface="Times New Roman" panose="02020603050405020304" pitchFamily="18" charset="0"/>
              </a:rPr>
              <a:t>13</a:t>
            </a: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  <p:grpSp>
        <p:nvGrpSpPr>
          <p:cNvPr id="21" name="Group 16"/>
          <p:cNvGrpSpPr>
            <a:grpSpLocks/>
          </p:cNvGrpSpPr>
          <p:nvPr/>
        </p:nvGrpSpPr>
        <p:grpSpPr bwMode="auto">
          <a:xfrm>
            <a:off x="3916612" y="4881680"/>
            <a:ext cx="571500" cy="823912"/>
            <a:chOff x="1928" y="812"/>
            <a:chExt cx="360" cy="519"/>
          </a:xfrm>
        </p:grpSpPr>
        <p:sp>
          <p:nvSpPr>
            <p:cNvPr id="22" name="Oval 1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23" name="AutoShape 18"/>
            <p:cNvSpPr>
              <a:spLocks noChangeArrowheads="1"/>
            </p:cNvSpPr>
            <p:nvPr/>
          </p:nvSpPr>
          <p:spPr bwMode="auto">
            <a:xfrm>
              <a:off x="1928" y="812"/>
              <a:ext cx="360" cy="519"/>
            </a:xfrm>
            <a:prstGeom prst="roundRect">
              <a:avLst>
                <a:gd name="adj" fmla="val 358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>
                  <a:latin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24" name="AutoShape 19"/>
          <p:cNvSpPr>
            <a:spLocks noChangeArrowheads="1"/>
          </p:cNvSpPr>
          <p:nvPr/>
        </p:nvSpPr>
        <p:spPr bwMode="auto">
          <a:xfrm>
            <a:off x="4528592" y="4729279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 smtClean="0">
                <a:latin typeface="Times New Roman" panose="02020603050405020304" pitchFamily="18" charset="0"/>
              </a:rPr>
              <a:t>-</a:t>
            </a:r>
            <a:r>
              <a:rPr lang="en-US" altLang="ru-RU" sz="4000" b="1" i="1" dirty="0" smtClean="0">
                <a:latin typeface="Times New Roman" panose="02020603050405020304" pitchFamily="18" charset="0"/>
              </a:rPr>
              <a:t>17</a:t>
            </a: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  <p:grpSp>
        <p:nvGrpSpPr>
          <p:cNvPr id="33" name="Group 47"/>
          <p:cNvGrpSpPr>
            <a:grpSpLocks/>
          </p:cNvGrpSpPr>
          <p:nvPr/>
        </p:nvGrpSpPr>
        <p:grpSpPr bwMode="auto">
          <a:xfrm>
            <a:off x="627760" y="1813665"/>
            <a:ext cx="3118373" cy="708024"/>
            <a:chOff x="972" y="1127"/>
            <a:chExt cx="1585" cy="446"/>
          </a:xfrm>
        </p:grpSpPr>
        <p:sp>
          <p:nvSpPr>
            <p:cNvPr id="34" name="Text Box 29"/>
            <p:cNvSpPr txBox="1">
              <a:spLocks noChangeArrowheads="1"/>
            </p:cNvSpPr>
            <p:nvPr/>
          </p:nvSpPr>
          <p:spPr bwMode="auto">
            <a:xfrm>
              <a:off x="972" y="1127"/>
              <a:ext cx="324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solidFill>
                    <a:srgbClr val="0000FF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1)</a:t>
              </a:r>
            </a:p>
          </p:txBody>
        </p:sp>
        <p:sp>
          <p:nvSpPr>
            <p:cNvPr id="35" name="Text Box 30"/>
            <p:cNvSpPr txBox="1">
              <a:spLocks noChangeArrowheads="1"/>
            </p:cNvSpPr>
            <p:nvPr/>
          </p:nvSpPr>
          <p:spPr bwMode="auto">
            <a:xfrm>
              <a:off x="1292" y="1143"/>
              <a:ext cx="1265" cy="407"/>
            </a:xfrm>
            <a:prstGeom prst="rect">
              <a:avLst/>
            </a:prstGeom>
            <a:gradFill rotWithShape="1">
              <a:gsLst>
                <a:gs pos="0">
                  <a:srgbClr val="00CCFF"/>
                </a:gs>
                <a:gs pos="50000">
                  <a:srgbClr val="FFFFFF"/>
                </a:gs>
                <a:gs pos="100000">
                  <a:srgbClr val="00CC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3600" b="1" dirty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-6 + </a:t>
              </a:r>
              <a:r>
                <a:rPr lang="ru-RU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(-</a:t>
              </a:r>
              <a:r>
                <a:rPr lang="en-US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4</a:t>
              </a:r>
              <a:r>
                <a:rPr lang="ru-RU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)</a:t>
              </a:r>
              <a:endParaRPr lang="en-US" altLang="ru-RU" sz="3600" b="1" dirty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48"/>
          <p:cNvGrpSpPr>
            <a:grpSpLocks/>
          </p:cNvGrpSpPr>
          <p:nvPr/>
        </p:nvGrpSpPr>
        <p:grpSpPr bwMode="auto">
          <a:xfrm>
            <a:off x="628080" y="3354674"/>
            <a:ext cx="3232046" cy="712083"/>
            <a:chOff x="1132" y="1847"/>
            <a:chExt cx="1408" cy="734"/>
          </a:xfrm>
        </p:grpSpPr>
        <p:sp>
          <p:nvSpPr>
            <p:cNvPr id="37" name="Text Box 32"/>
            <p:cNvSpPr txBox="1">
              <a:spLocks noChangeArrowheads="1"/>
            </p:cNvSpPr>
            <p:nvPr/>
          </p:nvSpPr>
          <p:spPr bwMode="auto">
            <a:xfrm>
              <a:off x="1132" y="1851"/>
              <a:ext cx="319" cy="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solidFill>
                    <a:srgbClr val="0000FF"/>
                  </a:solidFill>
                  <a:cs typeface="Arial" panose="020B0604020202020204" pitchFamily="34" charset="0"/>
                </a:rPr>
                <a:t>2)</a:t>
              </a:r>
            </a:p>
          </p:txBody>
        </p:sp>
        <p:sp>
          <p:nvSpPr>
            <p:cNvPr id="38" name="Text Box 34"/>
            <p:cNvSpPr txBox="1">
              <a:spLocks noChangeArrowheads="1"/>
            </p:cNvSpPr>
            <p:nvPr/>
          </p:nvSpPr>
          <p:spPr bwMode="auto">
            <a:xfrm>
              <a:off x="1455" y="1847"/>
              <a:ext cx="1085" cy="666"/>
            </a:xfrm>
            <a:prstGeom prst="rect">
              <a:avLst/>
            </a:prstGeom>
            <a:gradFill rotWithShape="1">
              <a:gsLst>
                <a:gs pos="0">
                  <a:srgbClr val="00CCFF"/>
                </a:gs>
                <a:gs pos="50000">
                  <a:srgbClr val="FFFFFF"/>
                </a:gs>
                <a:gs pos="100000">
                  <a:srgbClr val="00CC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-5 </a:t>
              </a:r>
              <a:r>
                <a:rPr lang="ru-RU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+ 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(-</a:t>
              </a:r>
              <a:r>
                <a:rPr lang="en-US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8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)</a:t>
              </a:r>
              <a:endParaRPr lang="en-US" altLang="ru-RU" sz="3600" b="1" dirty="0">
                <a:solidFill>
                  <a:srgbClr val="000066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39" name="Group 49"/>
          <p:cNvGrpSpPr>
            <a:grpSpLocks/>
          </p:cNvGrpSpPr>
          <p:nvPr/>
        </p:nvGrpSpPr>
        <p:grpSpPr bwMode="auto">
          <a:xfrm>
            <a:off x="647717" y="4889850"/>
            <a:ext cx="3216112" cy="711541"/>
            <a:chOff x="1112" y="2434"/>
            <a:chExt cx="1496" cy="717"/>
          </a:xfrm>
        </p:grpSpPr>
        <p:sp>
          <p:nvSpPr>
            <p:cNvPr id="40" name="Text Box 36"/>
            <p:cNvSpPr txBox="1">
              <a:spLocks noChangeArrowheads="1"/>
            </p:cNvSpPr>
            <p:nvPr/>
          </p:nvSpPr>
          <p:spPr bwMode="auto">
            <a:xfrm>
              <a:off x="1112" y="2434"/>
              <a:ext cx="350" cy="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solidFill>
                    <a:srgbClr val="0000FF"/>
                  </a:solidFill>
                  <a:cs typeface="Arial" panose="020B0604020202020204" pitchFamily="34" charset="0"/>
                </a:rPr>
                <a:t>3)</a:t>
              </a:r>
            </a:p>
          </p:txBody>
        </p:sp>
        <p:sp>
          <p:nvSpPr>
            <p:cNvPr id="41" name="Text Box 38"/>
            <p:cNvSpPr txBox="1">
              <a:spLocks noChangeArrowheads="1"/>
            </p:cNvSpPr>
            <p:nvPr/>
          </p:nvSpPr>
          <p:spPr bwMode="auto">
            <a:xfrm>
              <a:off x="1443" y="2500"/>
              <a:ext cx="1165" cy="651"/>
            </a:xfrm>
            <a:prstGeom prst="rect">
              <a:avLst/>
            </a:prstGeom>
            <a:gradFill rotWithShape="1">
              <a:gsLst>
                <a:gs pos="0">
                  <a:srgbClr val="00CCFF"/>
                </a:gs>
                <a:gs pos="50000">
                  <a:srgbClr val="FFFFFF"/>
                </a:gs>
                <a:gs pos="100000">
                  <a:srgbClr val="00CC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-</a:t>
              </a:r>
              <a:r>
                <a:rPr lang="en-US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10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+ 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(-7</a:t>
              </a:r>
              <a:r>
                <a:rPr lang="ru-RU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)</a:t>
              </a:r>
              <a:endParaRPr lang="en-US" altLang="ru-RU" sz="3600" b="1" dirty="0">
                <a:solidFill>
                  <a:srgbClr val="000066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48" name="Group 8"/>
          <p:cNvGrpSpPr>
            <a:grpSpLocks/>
          </p:cNvGrpSpPr>
          <p:nvPr/>
        </p:nvGrpSpPr>
        <p:grpSpPr bwMode="auto">
          <a:xfrm>
            <a:off x="9646414" y="1731115"/>
            <a:ext cx="571500" cy="823912"/>
            <a:chOff x="1928" y="812"/>
            <a:chExt cx="360" cy="519"/>
          </a:xfrm>
        </p:grpSpPr>
        <p:sp>
          <p:nvSpPr>
            <p:cNvPr id="49" name="Oval 9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50" name="AutoShape 10"/>
            <p:cNvSpPr>
              <a:spLocks noChangeArrowheads="1"/>
            </p:cNvSpPr>
            <p:nvPr/>
          </p:nvSpPr>
          <p:spPr bwMode="auto">
            <a:xfrm>
              <a:off x="1928" y="812"/>
              <a:ext cx="360" cy="519"/>
            </a:xfrm>
            <a:prstGeom prst="roundRect">
              <a:avLst>
                <a:gd name="adj" fmla="val 358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latin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51" name="AutoShape 11"/>
          <p:cNvSpPr>
            <a:spLocks noChangeArrowheads="1"/>
          </p:cNvSpPr>
          <p:nvPr/>
        </p:nvSpPr>
        <p:spPr bwMode="auto">
          <a:xfrm>
            <a:off x="10328018" y="1532218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>
                <a:latin typeface="Times New Roman" panose="02020603050405020304" pitchFamily="18" charset="0"/>
              </a:rPr>
              <a:t>-</a:t>
            </a:r>
            <a:r>
              <a:rPr lang="ru-RU" altLang="ru-RU" sz="4000" b="1" i="1" dirty="0" smtClean="0">
                <a:latin typeface="Times New Roman" panose="02020603050405020304" pitchFamily="18" charset="0"/>
              </a:rPr>
              <a:t>1</a:t>
            </a:r>
            <a:r>
              <a:rPr lang="en-US" altLang="ru-RU" sz="4000" b="1" i="1" dirty="0" smtClean="0">
                <a:latin typeface="Times New Roman" panose="02020603050405020304" pitchFamily="18" charset="0"/>
              </a:rPr>
              <a:t>1</a:t>
            </a: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  <p:grpSp>
        <p:nvGrpSpPr>
          <p:cNvPr id="52" name="Group 12"/>
          <p:cNvGrpSpPr>
            <a:grpSpLocks/>
          </p:cNvGrpSpPr>
          <p:nvPr/>
        </p:nvGrpSpPr>
        <p:grpSpPr bwMode="auto">
          <a:xfrm>
            <a:off x="9799430" y="3222471"/>
            <a:ext cx="571500" cy="823912"/>
            <a:chOff x="1928" y="812"/>
            <a:chExt cx="360" cy="519"/>
          </a:xfrm>
        </p:grpSpPr>
        <p:sp>
          <p:nvSpPr>
            <p:cNvPr id="53" name="Oval 13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54" name="AutoShape 14"/>
            <p:cNvSpPr>
              <a:spLocks noChangeArrowheads="1"/>
            </p:cNvSpPr>
            <p:nvPr/>
          </p:nvSpPr>
          <p:spPr bwMode="auto">
            <a:xfrm>
              <a:off x="1928" y="812"/>
              <a:ext cx="360" cy="519"/>
            </a:xfrm>
            <a:prstGeom prst="roundRect">
              <a:avLst>
                <a:gd name="adj" fmla="val 358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 dirty="0">
                  <a:latin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55" name="AutoShape 15"/>
          <p:cNvSpPr>
            <a:spLocks noChangeArrowheads="1"/>
          </p:cNvSpPr>
          <p:nvPr/>
        </p:nvSpPr>
        <p:spPr bwMode="auto">
          <a:xfrm>
            <a:off x="10350548" y="3096292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 smtClean="0">
                <a:latin typeface="Times New Roman" panose="02020603050405020304" pitchFamily="18" charset="0"/>
              </a:rPr>
              <a:t>-</a:t>
            </a:r>
            <a:r>
              <a:rPr lang="en-US" altLang="ru-RU" sz="4000" b="1" i="1" smtClean="0">
                <a:latin typeface="Times New Roman" panose="02020603050405020304" pitchFamily="18" charset="0"/>
              </a:rPr>
              <a:t>15</a:t>
            </a: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  <p:grpSp>
        <p:nvGrpSpPr>
          <p:cNvPr id="56" name="Group 16"/>
          <p:cNvGrpSpPr>
            <a:grpSpLocks/>
          </p:cNvGrpSpPr>
          <p:nvPr/>
        </p:nvGrpSpPr>
        <p:grpSpPr bwMode="auto">
          <a:xfrm>
            <a:off x="9799430" y="4881680"/>
            <a:ext cx="571500" cy="823912"/>
            <a:chOff x="1928" y="812"/>
            <a:chExt cx="360" cy="519"/>
          </a:xfrm>
        </p:grpSpPr>
        <p:sp>
          <p:nvSpPr>
            <p:cNvPr id="57" name="Oval 1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58" name="AutoShape 18"/>
            <p:cNvSpPr>
              <a:spLocks noChangeArrowheads="1"/>
            </p:cNvSpPr>
            <p:nvPr/>
          </p:nvSpPr>
          <p:spPr bwMode="auto">
            <a:xfrm>
              <a:off x="1928" y="812"/>
              <a:ext cx="360" cy="519"/>
            </a:xfrm>
            <a:prstGeom prst="roundRect">
              <a:avLst>
                <a:gd name="adj" fmla="val 35833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4000" b="1">
                  <a:latin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59" name="AutoShape 19"/>
          <p:cNvSpPr>
            <a:spLocks noChangeArrowheads="1"/>
          </p:cNvSpPr>
          <p:nvPr/>
        </p:nvSpPr>
        <p:spPr bwMode="auto">
          <a:xfrm>
            <a:off x="10361240" y="4729279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 smtClean="0">
                <a:latin typeface="Times New Roman" panose="02020603050405020304" pitchFamily="18" charset="0"/>
              </a:rPr>
              <a:t>-</a:t>
            </a:r>
            <a:r>
              <a:rPr lang="en-US" altLang="ru-RU" sz="4000" b="1" i="1" dirty="0" smtClean="0">
                <a:latin typeface="Times New Roman" panose="02020603050405020304" pitchFamily="18" charset="0"/>
              </a:rPr>
              <a:t>14</a:t>
            </a: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  <p:grpSp>
        <p:nvGrpSpPr>
          <p:cNvPr id="60" name="Group 47"/>
          <p:cNvGrpSpPr>
            <a:grpSpLocks/>
          </p:cNvGrpSpPr>
          <p:nvPr/>
        </p:nvGrpSpPr>
        <p:grpSpPr bwMode="auto">
          <a:xfrm>
            <a:off x="6510578" y="1813665"/>
            <a:ext cx="3118373" cy="708024"/>
            <a:chOff x="972" y="1127"/>
            <a:chExt cx="1585" cy="446"/>
          </a:xfrm>
        </p:grpSpPr>
        <p:sp>
          <p:nvSpPr>
            <p:cNvPr id="61" name="Text Box 29"/>
            <p:cNvSpPr txBox="1">
              <a:spLocks noChangeArrowheads="1"/>
            </p:cNvSpPr>
            <p:nvPr/>
          </p:nvSpPr>
          <p:spPr bwMode="auto">
            <a:xfrm>
              <a:off x="972" y="1127"/>
              <a:ext cx="324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ru-RU" sz="4000" b="1" dirty="0">
                  <a:solidFill>
                    <a:srgbClr val="0000FF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4</a:t>
              </a:r>
              <a:r>
                <a:rPr lang="ru-RU" altLang="ru-RU" sz="4000" b="1" dirty="0" smtClean="0">
                  <a:solidFill>
                    <a:srgbClr val="0000FF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)</a:t>
              </a:r>
              <a:endParaRPr lang="ru-RU" altLang="ru-RU" sz="4000" b="1" dirty="0">
                <a:solidFill>
                  <a:srgbClr val="0000FF"/>
                </a:solidFill>
                <a:ea typeface="SimSun-ExtB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62" name="Text Box 30"/>
            <p:cNvSpPr txBox="1">
              <a:spLocks noChangeArrowheads="1"/>
            </p:cNvSpPr>
            <p:nvPr/>
          </p:nvSpPr>
          <p:spPr bwMode="auto">
            <a:xfrm>
              <a:off x="1292" y="1143"/>
              <a:ext cx="1265" cy="407"/>
            </a:xfrm>
            <a:prstGeom prst="rect">
              <a:avLst/>
            </a:prstGeom>
            <a:gradFill rotWithShape="1">
              <a:gsLst>
                <a:gs pos="0">
                  <a:srgbClr val="00CCFF"/>
                </a:gs>
                <a:gs pos="50000">
                  <a:srgbClr val="FFFFFF"/>
                </a:gs>
                <a:gs pos="100000">
                  <a:srgbClr val="00CC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-</a:t>
              </a:r>
              <a:r>
                <a:rPr lang="en-US" altLang="ru-RU" sz="3600" b="1" dirty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3</a:t>
              </a:r>
              <a:r>
                <a:rPr lang="ru-RU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 </a:t>
              </a:r>
              <a:r>
                <a:rPr lang="ru-RU" altLang="ru-RU" sz="3600" b="1" dirty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+ </a:t>
              </a:r>
              <a:r>
                <a:rPr lang="ru-RU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(-</a:t>
              </a:r>
              <a:r>
                <a:rPr lang="en-US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8</a:t>
              </a:r>
              <a:r>
                <a:rPr lang="ru-RU" altLang="ru-RU" sz="3600" b="1" dirty="0" smtClean="0">
                  <a:solidFill>
                    <a:srgbClr val="000066"/>
                  </a:solidFill>
                  <a:ea typeface="SimSun-ExtB" panose="02010609060101010101" pitchFamily="49" charset="-122"/>
                  <a:cs typeface="Arial" panose="020B0604020202020204" pitchFamily="34" charset="0"/>
                </a:rPr>
                <a:t>)</a:t>
              </a:r>
              <a:endParaRPr lang="en-US" altLang="ru-RU" sz="3600" b="1" dirty="0">
                <a:solidFill>
                  <a:srgbClr val="000066"/>
                </a:solidFill>
                <a:ea typeface="SimSun-ExtB" panose="02010609060101010101" pitchFamily="49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63" name="Group 48"/>
          <p:cNvGrpSpPr>
            <a:grpSpLocks/>
          </p:cNvGrpSpPr>
          <p:nvPr/>
        </p:nvGrpSpPr>
        <p:grpSpPr bwMode="auto">
          <a:xfrm>
            <a:off x="6510898" y="3354674"/>
            <a:ext cx="3232046" cy="712083"/>
            <a:chOff x="1132" y="1847"/>
            <a:chExt cx="1408" cy="734"/>
          </a:xfrm>
        </p:grpSpPr>
        <p:sp>
          <p:nvSpPr>
            <p:cNvPr id="64" name="Text Box 32"/>
            <p:cNvSpPr txBox="1">
              <a:spLocks noChangeArrowheads="1"/>
            </p:cNvSpPr>
            <p:nvPr/>
          </p:nvSpPr>
          <p:spPr bwMode="auto">
            <a:xfrm>
              <a:off x="1132" y="1851"/>
              <a:ext cx="319" cy="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ru-RU" sz="4000" b="1" dirty="0">
                  <a:solidFill>
                    <a:srgbClr val="0000FF"/>
                  </a:solidFill>
                  <a:cs typeface="Arial" panose="020B0604020202020204" pitchFamily="34" charset="0"/>
                </a:rPr>
                <a:t>5</a:t>
              </a:r>
              <a:r>
                <a:rPr lang="ru-RU" altLang="ru-RU" sz="4000" b="1" dirty="0" smtClean="0">
                  <a:solidFill>
                    <a:srgbClr val="0000FF"/>
                  </a:solidFill>
                  <a:cs typeface="Arial" panose="020B0604020202020204" pitchFamily="34" charset="0"/>
                </a:rPr>
                <a:t>)</a:t>
              </a:r>
              <a:endParaRPr lang="ru-RU" altLang="ru-RU" sz="4000" b="1" dirty="0">
                <a:solidFill>
                  <a:srgbClr val="0000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5" name="Text Box 34"/>
            <p:cNvSpPr txBox="1">
              <a:spLocks noChangeArrowheads="1"/>
            </p:cNvSpPr>
            <p:nvPr/>
          </p:nvSpPr>
          <p:spPr bwMode="auto">
            <a:xfrm>
              <a:off x="1455" y="1847"/>
              <a:ext cx="1085" cy="666"/>
            </a:xfrm>
            <a:prstGeom prst="rect">
              <a:avLst/>
            </a:prstGeom>
            <a:gradFill rotWithShape="1">
              <a:gsLst>
                <a:gs pos="0">
                  <a:srgbClr val="00CCFF"/>
                </a:gs>
                <a:gs pos="50000">
                  <a:srgbClr val="FFFFFF"/>
                </a:gs>
                <a:gs pos="100000">
                  <a:srgbClr val="00CC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-</a:t>
              </a:r>
              <a:r>
                <a:rPr lang="en-US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9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+ 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(-</a:t>
              </a:r>
              <a:r>
                <a:rPr lang="en-US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6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)</a:t>
              </a:r>
              <a:endParaRPr lang="en-US" altLang="ru-RU" sz="3600" b="1" dirty="0">
                <a:solidFill>
                  <a:srgbClr val="000066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66" name="Group 49"/>
          <p:cNvGrpSpPr>
            <a:grpSpLocks/>
          </p:cNvGrpSpPr>
          <p:nvPr/>
        </p:nvGrpSpPr>
        <p:grpSpPr bwMode="auto">
          <a:xfrm>
            <a:off x="6530535" y="4889850"/>
            <a:ext cx="3216112" cy="711541"/>
            <a:chOff x="1112" y="2434"/>
            <a:chExt cx="1496" cy="717"/>
          </a:xfrm>
        </p:grpSpPr>
        <p:sp>
          <p:nvSpPr>
            <p:cNvPr id="67" name="Text Box 36"/>
            <p:cNvSpPr txBox="1">
              <a:spLocks noChangeArrowheads="1"/>
            </p:cNvSpPr>
            <p:nvPr/>
          </p:nvSpPr>
          <p:spPr bwMode="auto">
            <a:xfrm>
              <a:off x="1112" y="2434"/>
              <a:ext cx="350" cy="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ru-RU" sz="4000" b="1" dirty="0" smtClean="0">
                  <a:solidFill>
                    <a:srgbClr val="0000FF"/>
                  </a:solidFill>
                  <a:cs typeface="Arial" panose="020B0604020202020204" pitchFamily="34" charset="0"/>
                </a:rPr>
                <a:t>6</a:t>
              </a:r>
              <a:r>
                <a:rPr lang="ru-RU" altLang="ru-RU" sz="4000" b="1" dirty="0" smtClean="0">
                  <a:solidFill>
                    <a:srgbClr val="0000FF"/>
                  </a:solidFill>
                  <a:cs typeface="Arial" panose="020B0604020202020204" pitchFamily="34" charset="0"/>
                </a:rPr>
                <a:t>)</a:t>
              </a:r>
              <a:endParaRPr lang="ru-RU" altLang="ru-RU" sz="4000" b="1" dirty="0">
                <a:solidFill>
                  <a:srgbClr val="0000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8" name="Text Box 38"/>
            <p:cNvSpPr txBox="1">
              <a:spLocks noChangeArrowheads="1"/>
            </p:cNvSpPr>
            <p:nvPr/>
          </p:nvSpPr>
          <p:spPr bwMode="auto">
            <a:xfrm>
              <a:off x="1443" y="2500"/>
              <a:ext cx="1165" cy="651"/>
            </a:xfrm>
            <a:prstGeom prst="rect">
              <a:avLst/>
            </a:prstGeom>
            <a:gradFill rotWithShape="1">
              <a:gsLst>
                <a:gs pos="0">
                  <a:srgbClr val="00CCFF"/>
                </a:gs>
                <a:gs pos="50000">
                  <a:srgbClr val="FFFFFF"/>
                </a:gs>
                <a:gs pos="100000">
                  <a:srgbClr val="00CC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-</a:t>
              </a:r>
              <a:r>
                <a:rPr lang="en-US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6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36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+ 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(-</a:t>
              </a:r>
              <a:r>
                <a:rPr lang="en-US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8</a:t>
              </a:r>
              <a:r>
                <a:rPr lang="ru-RU" altLang="ru-RU" sz="3600" b="1" dirty="0" smtClean="0">
                  <a:solidFill>
                    <a:srgbClr val="000066"/>
                  </a:solidFill>
                  <a:cs typeface="Arial" panose="020B0604020202020204" pitchFamily="34" charset="0"/>
                </a:rPr>
                <a:t>)</a:t>
              </a:r>
              <a:endParaRPr lang="en-US" altLang="ru-RU" sz="3600" b="1" dirty="0">
                <a:solidFill>
                  <a:srgbClr val="000066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569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4" grpId="0" animBg="1"/>
      <p:bldP spid="51" grpId="0" animBg="1"/>
      <p:bldP spid="55" grpId="0" animBg="1"/>
      <p:bldP spid="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814-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1346" y="1228021"/>
            <a:ext cx="11990025" cy="2592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-8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o‘zgardi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hisob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boshidan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tomonda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Hisob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boshidan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songacha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masofa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nechaga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  -3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-8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sonlarining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nechaga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19099" y="3988009"/>
            <a:ext cx="39577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3292212" y="4016601"/>
            <a:ext cx="26116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- 3 + (-8) =</a:t>
            </a:r>
            <a:endParaRPr lang="ru-RU" sz="40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5903824" y="3990839"/>
            <a:ext cx="10314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- 11</a:t>
            </a:r>
            <a:endParaRPr lang="ru-RU" sz="40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655129" y="4863635"/>
            <a:ext cx="101028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- 11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sanoq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boshidan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chap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tomonda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655129" y="5695560"/>
            <a:ext cx="26476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│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11│= 11</a:t>
            </a:r>
            <a:endParaRPr lang="ru-RU" sz="4000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3736504" y="5657113"/>
            <a:ext cx="82193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sanoq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boshidan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11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birlik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masofada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055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59" grpId="0"/>
      <p:bldP spid="60" grpId="0"/>
      <p:bldP spid="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QO‘SHISHNI BAJARING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1345" y="1201473"/>
            <a:ext cx="11990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816- masala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1680" y="1944266"/>
            <a:ext cx="30540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 -12 + (-8)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779235" y="1957358"/>
            <a:ext cx="31586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-21 + (-11)</a:t>
            </a:r>
            <a:endParaRPr lang="ru-RU" sz="4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782927" y="1944266"/>
            <a:ext cx="33393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3)  -17 + (-13)</a:t>
            </a:r>
            <a:endParaRPr lang="ru-RU" sz="4000" dirty="0"/>
          </a:p>
        </p:txBody>
      </p:sp>
      <p:sp>
        <p:nvSpPr>
          <p:cNvPr id="20" name="Стрелка углом вверх 19"/>
          <p:cNvSpPr/>
          <p:nvPr/>
        </p:nvSpPr>
        <p:spPr>
          <a:xfrm>
            <a:off x="208112" y="184015"/>
            <a:ext cx="260822" cy="320091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23861" y="2736354"/>
            <a:ext cx="11990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817- masala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8112" y="3565010"/>
            <a:ext cx="36247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 -1,7 + (-1,3)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608355" y="3492210"/>
            <a:ext cx="3482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-2,8 + (-3,2)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782927" y="3492211"/>
            <a:ext cx="3482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3) -8,4 + (-1,6)</a:t>
            </a:r>
            <a:endParaRPr lang="ru-RU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426871" y="4464546"/>
            <a:ext cx="39577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818- masala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68877" y="5050838"/>
                <a:ext cx="3113353" cy="10530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1)  </a:t>
                </a:r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+ (-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)</a:t>
                </a:r>
                <a:endParaRPr lang="ru-RU" sz="4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877" y="5050838"/>
                <a:ext cx="3113353" cy="1053045"/>
              </a:xfrm>
              <a:prstGeom prst="rect">
                <a:avLst/>
              </a:prstGeom>
              <a:blipFill rotWithShape="0">
                <a:blip r:embed="rId2"/>
                <a:stretch>
                  <a:fillRect l="-7059" t="-1163" r="-7255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128456" y="5010782"/>
                <a:ext cx="3578800" cy="1053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2) -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+ (-</a:t>
                </a:r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)</a:t>
                </a:r>
                <a:endParaRPr lang="ru-RU" sz="44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456" y="5010782"/>
                <a:ext cx="3578800" cy="1053237"/>
              </a:xfrm>
              <a:prstGeom prst="rect">
                <a:avLst/>
              </a:prstGeom>
              <a:blipFill rotWithShape="0">
                <a:blip r:embed="rId3"/>
                <a:stretch>
                  <a:fillRect l="-5963" t="-1156" r="-6303" b="-109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353482" y="5050646"/>
                <a:ext cx="3537122" cy="1053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3) -</a:t>
                </a:r>
                <a14:m>
                  <m:oMath xmlns:m="http://schemas.openxmlformats.org/officeDocument/2006/math">
                    <m:r>
                      <a:rPr lang="en-US" sz="4400" i="1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+ (-</a:t>
                </a:r>
                <a14:m>
                  <m:oMath xmlns:m="http://schemas.openxmlformats.org/officeDocument/2006/math">
                    <m:r>
                      <a:rPr lang="en-US" sz="4400" i="1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/>
                  <a:t> )</a:t>
                </a:r>
                <a:endParaRPr lang="ru-RU" sz="40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3482" y="5050646"/>
                <a:ext cx="3537122" cy="1053237"/>
              </a:xfrm>
              <a:prstGeom prst="rect">
                <a:avLst/>
              </a:prstGeom>
              <a:blipFill rotWithShape="0">
                <a:blip r:embed="rId4"/>
                <a:stretch>
                  <a:fillRect l="-6024" t="-1163" r="-5164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638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12168" y="1440210"/>
            <a:ext cx="107064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151-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830-, 831-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832-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833-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https://sd.ua/files/news/1_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6108" y="3656201"/>
            <a:ext cx="4818542" cy="3184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8980</TotalTime>
  <Words>489</Words>
  <Application>Microsoft Office PowerPoint</Application>
  <PresentationFormat>Произвольный</PresentationFormat>
  <Paragraphs>111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SimSun-ExtB</vt:lpstr>
      <vt:lpstr>Arial</vt:lpstr>
      <vt:lpstr>Calibri</vt:lpstr>
      <vt:lpstr>Cambria Math</vt:lpstr>
      <vt:lpstr>Georgia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User</cp:lastModifiedBy>
  <cp:revision>582</cp:revision>
  <dcterms:created xsi:type="dcterms:W3CDTF">2020-04-09T07:32:19Z</dcterms:created>
  <dcterms:modified xsi:type="dcterms:W3CDTF">2021-01-18T05:21:57Z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