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429" r:id="rId3"/>
    <p:sldId id="430" r:id="rId4"/>
    <p:sldId id="415" r:id="rId5"/>
    <p:sldId id="417" r:id="rId6"/>
    <p:sldId id="424" r:id="rId7"/>
    <p:sldId id="425" r:id="rId8"/>
    <p:sldId id="402" r:id="rId9"/>
    <p:sldId id="426" r:id="rId10"/>
    <p:sldId id="427" r:id="rId11"/>
    <p:sldId id="428" r:id="rId12"/>
    <p:sldId id="418" r:id="rId13"/>
    <p:sldId id="431" r:id="rId14"/>
    <p:sldId id="432" r:id="rId15"/>
    <p:sldId id="419" r:id="rId16"/>
    <p:sldId id="365" r:id="rId17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D2F4FE"/>
    <a:srgbClr val="D3A31B"/>
    <a:srgbClr val="D8CA16"/>
    <a:srgbClr val="FF5050"/>
    <a:srgbClr val="FF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7" autoAdjust="0"/>
    <p:restoredTop sz="94255" autoAdjust="0"/>
  </p:normalViewPr>
  <p:slideViewPr>
    <p:cSldViewPr>
      <p:cViewPr varScale="1">
        <p:scale>
          <a:sx n="63" d="100"/>
          <a:sy n="63" d="100"/>
        </p:scale>
        <p:origin x="852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1488556" y="2381260"/>
            <a:ext cx="11231263" cy="2247695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lang="en-US" sz="4800" b="1" dirty="0" smtClean="0">
                <a:solidFill>
                  <a:srgbClr val="002060"/>
                </a:solidFill>
                <a:latin typeface="Arial"/>
                <a:cs typeface="Arial"/>
              </a:rPr>
              <a:t>: KOORDINATA TO‘G‘RI CHIZIG‘I YORDAMIDA SONLARNI QO‘SHISH VA AYIRISH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grpSp>
        <p:nvGrpSpPr>
          <p:cNvPr id="14" name="Group 3"/>
          <p:cNvGrpSpPr>
            <a:grpSpLocks/>
          </p:cNvGrpSpPr>
          <p:nvPr/>
        </p:nvGrpSpPr>
        <p:grpSpPr bwMode="auto">
          <a:xfrm>
            <a:off x="1648272" y="5390214"/>
            <a:ext cx="10626188" cy="1224136"/>
            <a:chOff x="158" y="1480"/>
            <a:chExt cx="5398" cy="576"/>
          </a:xfrm>
          <a:solidFill>
            <a:srgbClr val="00B050"/>
          </a:solidFill>
        </p:grpSpPr>
        <p:sp>
          <p:nvSpPr>
            <p:cNvPr id="15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00A859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2800" b="1" i="1" dirty="0">
                  <a:cs typeface="Arial" panose="020B0604020202020204" pitchFamily="34" charset="0"/>
                </a:rPr>
                <a:t>  </a:t>
              </a:r>
              <a:r>
                <a:rPr lang="ru-RU" altLang="ru-RU" sz="2800" b="1" i="1" dirty="0" smtClean="0">
                  <a:cs typeface="Arial" panose="020B0604020202020204" pitchFamily="34" charset="0"/>
                </a:rPr>
                <a:t> </a:t>
              </a:r>
              <a:r>
                <a:rPr lang="en-US" altLang="ru-RU" sz="2800" b="1" i="1" dirty="0" smtClean="0">
                  <a:cs typeface="Arial" panose="020B0604020202020204" pitchFamily="34" charset="0"/>
                </a:rPr>
                <a:t> </a:t>
              </a:r>
              <a:r>
                <a:rPr lang="ru-RU" altLang="ru-RU" sz="2800" b="1" i="1" dirty="0" smtClean="0">
                  <a:cs typeface="Arial" panose="020B0604020202020204" pitchFamily="34" charset="0"/>
                </a:rPr>
                <a:t>  </a:t>
              </a:r>
              <a:r>
                <a:rPr lang="ru-RU" altLang="ru-RU" sz="2800" b="1" dirty="0">
                  <a:cs typeface="Arial" panose="020B0604020202020204" pitchFamily="34" charset="0"/>
                </a:rPr>
                <a:t>-5      -4      -3      -2      -1       0       1       2        3       4       5  </a:t>
              </a:r>
              <a:endParaRPr lang="ru-RU" altLang="ru-RU" sz="2800" b="1" i="1" dirty="0">
                <a:cs typeface="Arial" panose="020B0604020202020204" pitchFamily="34" charset="0"/>
              </a:endParaRPr>
            </a:p>
          </p:txBody>
        </p:sp>
        <p:sp>
          <p:nvSpPr>
            <p:cNvPr id="16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grpFill/>
            <a:ln w="317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3540" y="184041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869854" y="2538085"/>
            <a:ext cx="11579418" cy="1396107"/>
            <a:chOff x="410" y="1492"/>
            <a:chExt cx="5184" cy="576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410" y="1492"/>
              <a:ext cx="5184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b="1" i="1" dirty="0" smtClean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200" b="1" dirty="0" smtClean="0">
                  <a:ea typeface="SimSun-ExtB" panose="02010609060101010101" pitchFamily="49" charset="-122"/>
                  <a:cs typeface="Arial" panose="020B0604020202020204" pitchFamily="34" charset="0"/>
                </a:rPr>
                <a:t>-</a:t>
              </a:r>
              <a:r>
                <a:rPr lang="ru-RU" altLang="ru-RU" sz="3200" b="1" dirty="0">
                  <a:ea typeface="SimSun-ExtB" panose="02010609060101010101" pitchFamily="49" charset="-122"/>
                  <a:cs typeface="Arial" panose="020B0604020202020204" pitchFamily="34" charset="0"/>
                </a:rPr>
                <a:t>5      -4      -3      -2      -1       0       1       2        3       4       5    </a:t>
              </a:r>
              <a:endParaRPr lang="ru-RU" altLang="ru-RU" sz="3200" b="1" i="1" dirty="0">
                <a:ea typeface="SimSun-ExtB" panose="02010609060101010101" pitchFamily="49" charset="-122"/>
                <a:cs typeface="Arial" panose="020B0604020202020204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4807540" y="1179279"/>
            <a:ext cx="55752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latin typeface="Times New Roman" panose="02020603050405020304" pitchFamily="18" charset="0"/>
              </a:rPr>
              <a:t> (-1) + </a:t>
            </a:r>
            <a:r>
              <a:rPr lang="en-US" altLang="ru-RU" sz="4000" b="1" dirty="0">
                <a:latin typeface="Times New Roman" panose="02020603050405020304" pitchFamily="18" charset="0"/>
              </a:rPr>
              <a:t>4 + (-7)</a:t>
            </a:r>
            <a:r>
              <a:rPr lang="ru-RU" altLang="ru-RU" sz="4000" b="1" dirty="0">
                <a:latin typeface="Times New Roman" panose="02020603050405020304" pitchFamily="18" charset="0"/>
              </a:rPr>
              <a:t> = </a:t>
            </a:r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7168041" y="1779063"/>
            <a:ext cx="79519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+4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5019554" y="2566555"/>
            <a:ext cx="591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9" name="Text Box 21"/>
          <p:cNvSpPr txBox="1">
            <a:spLocks noChangeArrowheads="1"/>
          </p:cNvSpPr>
          <p:nvPr/>
        </p:nvSpPr>
        <p:spPr bwMode="auto">
          <a:xfrm>
            <a:off x="9383369" y="2588453"/>
            <a:ext cx="59192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40" name="Rectangle 22"/>
          <p:cNvSpPr>
            <a:spLocks noChangeArrowheads="1"/>
          </p:cNvSpPr>
          <p:nvPr/>
        </p:nvSpPr>
        <p:spPr bwMode="auto">
          <a:xfrm>
            <a:off x="9325293" y="1294940"/>
            <a:ext cx="708077" cy="448238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latin typeface="Times New Roman" panose="02020603050405020304" pitchFamily="18" charset="0"/>
              </a:rPr>
              <a:t>-4</a:t>
            </a:r>
          </a:p>
        </p:txBody>
      </p:sp>
      <p:sp>
        <p:nvSpPr>
          <p:cNvPr id="41" name="Oval 23"/>
          <p:cNvSpPr>
            <a:spLocks noChangeArrowheads="1"/>
          </p:cNvSpPr>
          <p:nvPr/>
        </p:nvSpPr>
        <p:spPr bwMode="auto">
          <a:xfrm>
            <a:off x="5234176" y="3019312"/>
            <a:ext cx="201032" cy="18663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2" name="Freeform 24"/>
          <p:cNvSpPr>
            <a:spLocks/>
          </p:cNvSpPr>
          <p:nvPr/>
        </p:nvSpPr>
        <p:spPr bwMode="auto">
          <a:xfrm>
            <a:off x="5369610" y="2360040"/>
            <a:ext cx="4063072" cy="821668"/>
          </a:xfrm>
          <a:custGeom>
            <a:avLst/>
            <a:gdLst>
              <a:gd name="T0" fmla="*/ 1819 w 1819"/>
              <a:gd name="T1" fmla="*/ 339 h 339"/>
              <a:gd name="T2" fmla="*/ 1356 w 1819"/>
              <a:gd name="T3" fmla="*/ 76 h 339"/>
              <a:gd name="T4" fmla="*/ 914 w 1819"/>
              <a:gd name="T5" fmla="*/ 1 h 339"/>
              <a:gd name="T6" fmla="*/ 442 w 1819"/>
              <a:gd name="T7" fmla="*/ 85 h 339"/>
              <a:gd name="T8" fmla="*/ 0 w 1819"/>
              <a:gd name="T9" fmla="*/ 321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9"/>
              <a:gd name="T16" fmla="*/ 0 h 339"/>
              <a:gd name="T17" fmla="*/ 1819 w 1819"/>
              <a:gd name="T18" fmla="*/ 339 h 3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9" h="339">
                <a:moveTo>
                  <a:pt x="1819" y="339"/>
                </a:moveTo>
                <a:cubicBezTo>
                  <a:pt x="1742" y="295"/>
                  <a:pt x="1507" y="132"/>
                  <a:pt x="1356" y="76"/>
                </a:cubicBezTo>
                <a:cubicBezTo>
                  <a:pt x="1205" y="20"/>
                  <a:pt x="1066" y="0"/>
                  <a:pt x="914" y="1"/>
                </a:cubicBezTo>
                <a:cubicBezTo>
                  <a:pt x="762" y="2"/>
                  <a:pt x="594" y="32"/>
                  <a:pt x="442" y="85"/>
                </a:cubicBezTo>
                <a:cubicBezTo>
                  <a:pt x="290" y="138"/>
                  <a:pt x="92" y="272"/>
                  <a:pt x="0" y="321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4" name="AutoShape 26"/>
          <p:cNvSpPr>
            <a:spLocks noChangeArrowheads="1"/>
          </p:cNvSpPr>
          <p:nvPr/>
        </p:nvSpPr>
        <p:spPr bwMode="auto">
          <a:xfrm>
            <a:off x="1922209" y="3970721"/>
            <a:ext cx="6888681" cy="1459774"/>
          </a:xfrm>
          <a:prstGeom prst="wedgeRoundRectCallout">
            <a:avLst>
              <a:gd name="adj1" fmla="val -49861"/>
              <a:gd name="adj2" fmla="val 1455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latin typeface="Georgia" panose="02040502050405020303" pitchFamily="18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B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irinchi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amal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-1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va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  4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ning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yig‘indisini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topamiz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45" name="AutoShape 27"/>
          <p:cNvSpPr>
            <a:spLocks noChangeArrowheads="1"/>
          </p:cNvSpPr>
          <p:nvPr/>
        </p:nvSpPr>
        <p:spPr bwMode="auto">
          <a:xfrm>
            <a:off x="3290869" y="5616674"/>
            <a:ext cx="6989198" cy="1134641"/>
          </a:xfrm>
          <a:prstGeom prst="wedgeRoundRectCallout">
            <a:avLst>
              <a:gd name="adj1" fmla="val 46652"/>
              <a:gd name="adj2" fmla="val -18582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cs typeface="Arial" panose="020B0604020202020204" pitchFamily="34" charset="0"/>
              </a:rPr>
              <a:t>Ikkinchi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amal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3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>
                <a:cs typeface="Arial" panose="020B0604020202020204" pitchFamily="34" charset="0"/>
              </a:rPr>
              <a:t>va</a:t>
            </a:r>
            <a:r>
              <a:rPr lang="ru-RU" altLang="ru-RU" sz="3600" b="1" i="1" dirty="0">
                <a:cs typeface="Arial" panose="020B0604020202020204" pitchFamily="34" charset="0"/>
              </a:rPr>
              <a:t> 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-7 </a:t>
            </a:r>
            <a:r>
              <a:rPr lang="en-US" altLang="ru-RU" sz="3600" b="1" i="1" dirty="0" err="1">
                <a:cs typeface="Arial" panose="020B0604020202020204" pitchFamily="34" charset="0"/>
              </a:rPr>
              <a:t>ning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yig‘indisini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topamiz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46" name="Oval 28"/>
          <p:cNvSpPr>
            <a:spLocks noChangeArrowheads="1"/>
          </p:cNvSpPr>
          <p:nvPr/>
        </p:nvSpPr>
        <p:spPr bwMode="auto">
          <a:xfrm>
            <a:off x="9311600" y="3081754"/>
            <a:ext cx="201032" cy="18663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7" name="Freeform 29"/>
          <p:cNvSpPr>
            <a:spLocks/>
          </p:cNvSpPr>
          <p:nvPr/>
        </p:nvSpPr>
        <p:spPr bwMode="auto">
          <a:xfrm>
            <a:off x="2272679" y="1973351"/>
            <a:ext cx="7085246" cy="1182813"/>
          </a:xfrm>
          <a:custGeom>
            <a:avLst/>
            <a:gdLst>
              <a:gd name="T0" fmla="*/ 3172 w 3172"/>
              <a:gd name="T1" fmla="*/ 479 h 488"/>
              <a:gd name="T2" fmla="*/ 2459 w 3172"/>
              <a:gd name="T3" fmla="*/ 168 h 488"/>
              <a:gd name="T4" fmla="*/ 1591 w 3172"/>
              <a:gd name="T5" fmla="*/ 3 h 488"/>
              <a:gd name="T6" fmla="*/ 713 w 3172"/>
              <a:gd name="T7" fmla="*/ 186 h 488"/>
              <a:gd name="T8" fmla="*/ 0 w 3172"/>
              <a:gd name="T9" fmla="*/ 488 h 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2"/>
              <a:gd name="T16" fmla="*/ 0 h 488"/>
              <a:gd name="T17" fmla="*/ 3172 w 3172"/>
              <a:gd name="T18" fmla="*/ 488 h 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2" h="488">
                <a:moveTo>
                  <a:pt x="3172" y="479"/>
                </a:moveTo>
                <a:cubicBezTo>
                  <a:pt x="3055" y="426"/>
                  <a:pt x="2722" y="247"/>
                  <a:pt x="2459" y="168"/>
                </a:cubicBezTo>
                <a:cubicBezTo>
                  <a:pt x="2196" y="89"/>
                  <a:pt x="1882" y="0"/>
                  <a:pt x="1591" y="3"/>
                </a:cubicBezTo>
                <a:cubicBezTo>
                  <a:pt x="1300" y="6"/>
                  <a:pt x="978" y="105"/>
                  <a:pt x="713" y="186"/>
                </a:cubicBezTo>
                <a:cubicBezTo>
                  <a:pt x="448" y="267"/>
                  <a:pt x="149" y="425"/>
                  <a:pt x="0" y="48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8" name="Text Box 30"/>
          <p:cNvSpPr txBox="1">
            <a:spLocks noChangeArrowheads="1"/>
          </p:cNvSpPr>
          <p:nvPr/>
        </p:nvSpPr>
        <p:spPr bwMode="auto">
          <a:xfrm>
            <a:off x="5234176" y="1856746"/>
            <a:ext cx="67680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DE0000"/>
                </a:solidFill>
                <a:latin typeface="Times New Roman" panose="02020603050405020304" pitchFamily="18" charset="0"/>
              </a:rPr>
              <a:t>-7</a:t>
            </a:r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1979082" y="2564757"/>
            <a:ext cx="59192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С</a:t>
            </a:r>
          </a:p>
        </p:txBody>
      </p:sp>
    </p:spTree>
    <p:extLst>
      <p:ext uri="{BB962C8B-B14F-4D97-AF65-F5344CB8AC3E}">
        <p14:creationId xmlns:p14="http://schemas.microsoft.com/office/powerpoint/2010/main" val="215372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4335E-6 L 0.3151 0.0016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47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162 L -0.55087 0.00324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552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39" grpId="0"/>
      <p:bldP spid="40" grpId="0" animBg="1"/>
      <p:bldP spid="41" grpId="0" animBg="1"/>
      <p:bldP spid="41" grpId="1" animBg="1"/>
      <p:bldP spid="41" grpId="2" animBg="1"/>
      <p:bldP spid="42" grpId="0" animBg="1"/>
      <p:bldP spid="44" grpId="0" animBg="1"/>
      <p:bldP spid="45" grpId="0" animBg="1"/>
      <p:bldP spid="46" grpId="0" animBg="1"/>
      <p:bldP spid="46" grpId="1" animBg="1"/>
      <p:bldP spid="47" grpId="0" animBg="1"/>
      <p:bldP spid="48" grpId="0"/>
      <p:bldP spid="4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03540" y="184041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4807540" y="1179279"/>
            <a:ext cx="55752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latin typeface="Times New Roman" panose="02020603050405020304" pitchFamily="18" charset="0"/>
              </a:rPr>
              <a:t> (-1) + </a:t>
            </a:r>
            <a:r>
              <a:rPr lang="en-US" altLang="ru-RU" sz="4000" b="1" dirty="0">
                <a:latin typeface="Times New Roman" panose="02020603050405020304" pitchFamily="18" charset="0"/>
              </a:rPr>
              <a:t>4 + (-7)</a:t>
            </a:r>
            <a:r>
              <a:rPr lang="ru-RU" altLang="ru-RU" sz="4000" b="1" dirty="0">
                <a:latin typeface="Times New Roman" panose="02020603050405020304" pitchFamily="18" charset="0"/>
              </a:rPr>
              <a:t> = </a:t>
            </a:r>
          </a:p>
        </p:txBody>
      </p:sp>
      <p:sp>
        <p:nvSpPr>
          <p:cNvPr id="40" name="Rectangle 22"/>
          <p:cNvSpPr>
            <a:spLocks noChangeArrowheads="1"/>
          </p:cNvSpPr>
          <p:nvPr/>
        </p:nvSpPr>
        <p:spPr bwMode="auto">
          <a:xfrm>
            <a:off x="9325293" y="1294940"/>
            <a:ext cx="708077" cy="448238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latin typeface="Times New Roman" panose="02020603050405020304" pitchFamily="18" charset="0"/>
              </a:rPr>
              <a:t>-4</a:t>
            </a:r>
          </a:p>
        </p:txBody>
      </p:sp>
      <p:sp>
        <p:nvSpPr>
          <p:cNvPr id="44" name="AutoShape 26"/>
          <p:cNvSpPr>
            <a:spLocks noChangeArrowheads="1"/>
          </p:cNvSpPr>
          <p:nvPr/>
        </p:nvSpPr>
        <p:spPr bwMode="auto">
          <a:xfrm>
            <a:off x="1922209" y="3970721"/>
            <a:ext cx="6888681" cy="1459774"/>
          </a:xfrm>
          <a:prstGeom prst="wedgeRoundRectCallout">
            <a:avLst>
              <a:gd name="adj1" fmla="val -49861"/>
              <a:gd name="adj2" fmla="val 14559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latin typeface="Georgia" panose="02040502050405020303" pitchFamily="18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B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irinchi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amal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4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va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-7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ning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yig‘indisini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topamiz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45" name="AutoShape 27"/>
          <p:cNvSpPr>
            <a:spLocks noChangeArrowheads="1"/>
          </p:cNvSpPr>
          <p:nvPr/>
        </p:nvSpPr>
        <p:spPr bwMode="auto">
          <a:xfrm>
            <a:off x="3290869" y="5616674"/>
            <a:ext cx="6989198" cy="1134641"/>
          </a:xfrm>
          <a:prstGeom prst="wedgeRoundRectCallout">
            <a:avLst>
              <a:gd name="adj1" fmla="val 46652"/>
              <a:gd name="adj2" fmla="val -18582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cs typeface="Arial" panose="020B0604020202020204" pitchFamily="34" charset="0"/>
              </a:rPr>
              <a:t>Ikkinchi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amal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-3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  </a:t>
            </a:r>
            <a:r>
              <a:rPr lang="en-US" altLang="ru-RU" sz="3600" b="1" i="1" dirty="0" err="1">
                <a:cs typeface="Arial" panose="020B0604020202020204" pitchFamily="34" charset="0"/>
              </a:rPr>
              <a:t>va</a:t>
            </a:r>
            <a:r>
              <a:rPr lang="ru-RU" altLang="ru-RU" sz="3600" b="1" i="1" dirty="0">
                <a:cs typeface="Arial" panose="020B0604020202020204" pitchFamily="34" charset="0"/>
              </a:rPr>
              <a:t> 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-1 </a:t>
            </a:r>
            <a:r>
              <a:rPr lang="en-US" altLang="ru-RU" sz="3600" b="1" i="1" dirty="0" err="1">
                <a:cs typeface="Arial" panose="020B0604020202020204" pitchFamily="34" charset="0"/>
              </a:rPr>
              <a:t>ning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yig‘indisini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topamiz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grpSp>
        <p:nvGrpSpPr>
          <p:cNvPr id="31" name="Group 3"/>
          <p:cNvGrpSpPr>
            <a:grpSpLocks/>
          </p:cNvGrpSpPr>
          <p:nvPr/>
        </p:nvGrpSpPr>
        <p:grpSpPr bwMode="auto">
          <a:xfrm>
            <a:off x="568152" y="2430463"/>
            <a:ext cx="11916028" cy="914400"/>
            <a:chOff x="431" y="1441"/>
            <a:chExt cx="5125" cy="576"/>
          </a:xfrm>
        </p:grpSpPr>
        <p:sp>
          <p:nvSpPr>
            <p:cNvPr id="35" name="Rectangle 4"/>
            <p:cNvSpPr>
              <a:spLocks noChangeArrowheads="1"/>
            </p:cNvSpPr>
            <p:nvPr/>
          </p:nvSpPr>
          <p:spPr bwMode="auto">
            <a:xfrm>
              <a:off x="455" y="1441"/>
              <a:ext cx="5101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4800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600" b="1" dirty="0" smtClean="0">
                  <a:latin typeface="Times New Roman" panose="02020603050405020304" pitchFamily="18" charset="0"/>
                </a:rPr>
                <a:t>-</a:t>
              </a:r>
              <a:r>
                <a:rPr lang="ru-RU" altLang="ru-RU" sz="3600" b="1" dirty="0">
                  <a:latin typeface="Times New Roman" panose="02020603050405020304" pitchFamily="18" charset="0"/>
                </a:rPr>
                <a:t>5      -4      -3      -2      -1       0       1       2        3       4       5    </a:t>
              </a:r>
              <a:endParaRPr lang="ru-RU" altLang="ru-RU" sz="36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43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0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1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2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3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4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5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6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7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8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59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  <p:sp>
          <p:nvSpPr>
            <p:cNvPr id="60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800"/>
            </a:p>
          </p:txBody>
        </p:sp>
      </p:grpSp>
      <p:sp>
        <p:nvSpPr>
          <p:cNvPr id="61" name="Text Box 19"/>
          <p:cNvSpPr txBox="1">
            <a:spLocks noChangeArrowheads="1"/>
          </p:cNvSpPr>
          <p:nvPr/>
        </p:nvSpPr>
        <p:spPr bwMode="auto">
          <a:xfrm>
            <a:off x="2265783" y="1953783"/>
            <a:ext cx="8973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DE0000"/>
                </a:solidFill>
                <a:latin typeface="Times New Roman" panose="02020603050405020304" pitchFamily="18" charset="0"/>
              </a:rPr>
              <a:t>-1</a:t>
            </a:r>
          </a:p>
        </p:txBody>
      </p:sp>
      <p:sp>
        <p:nvSpPr>
          <p:cNvPr id="62" name="Text Box 20"/>
          <p:cNvSpPr txBox="1">
            <a:spLocks noChangeArrowheads="1"/>
          </p:cNvSpPr>
          <p:nvPr/>
        </p:nvSpPr>
        <p:spPr bwMode="auto">
          <a:xfrm>
            <a:off x="10270519" y="2187322"/>
            <a:ext cx="7705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63" name="Text Box 21"/>
          <p:cNvSpPr txBox="1">
            <a:spLocks noChangeArrowheads="1"/>
          </p:cNvSpPr>
          <p:nvPr/>
        </p:nvSpPr>
        <p:spPr bwMode="auto">
          <a:xfrm>
            <a:off x="3037073" y="2230050"/>
            <a:ext cx="7705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64" name="Oval 28"/>
          <p:cNvSpPr>
            <a:spLocks noChangeArrowheads="1"/>
          </p:cNvSpPr>
          <p:nvPr/>
        </p:nvSpPr>
        <p:spPr bwMode="auto">
          <a:xfrm>
            <a:off x="10351623" y="2839715"/>
            <a:ext cx="209257" cy="1222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4800"/>
          </a:p>
        </p:txBody>
      </p:sp>
      <p:sp>
        <p:nvSpPr>
          <p:cNvPr id="65" name="Freeform 29"/>
          <p:cNvSpPr>
            <a:spLocks/>
          </p:cNvSpPr>
          <p:nvPr/>
        </p:nvSpPr>
        <p:spPr bwMode="auto">
          <a:xfrm>
            <a:off x="3104812" y="2147198"/>
            <a:ext cx="7375150" cy="774700"/>
          </a:xfrm>
          <a:custGeom>
            <a:avLst/>
            <a:gdLst>
              <a:gd name="T0" fmla="*/ 3172 w 3172"/>
              <a:gd name="T1" fmla="*/ 479 h 488"/>
              <a:gd name="T2" fmla="*/ 2459 w 3172"/>
              <a:gd name="T3" fmla="*/ 168 h 488"/>
              <a:gd name="T4" fmla="*/ 1591 w 3172"/>
              <a:gd name="T5" fmla="*/ 3 h 488"/>
              <a:gd name="T6" fmla="*/ 713 w 3172"/>
              <a:gd name="T7" fmla="*/ 186 h 488"/>
              <a:gd name="T8" fmla="*/ 0 w 3172"/>
              <a:gd name="T9" fmla="*/ 488 h 48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72"/>
              <a:gd name="T16" fmla="*/ 0 h 488"/>
              <a:gd name="T17" fmla="*/ 3172 w 3172"/>
              <a:gd name="T18" fmla="*/ 488 h 48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72" h="488">
                <a:moveTo>
                  <a:pt x="3172" y="479"/>
                </a:moveTo>
                <a:cubicBezTo>
                  <a:pt x="3055" y="426"/>
                  <a:pt x="2722" y="247"/>
                  <a:pt x="2459" y="168"/>
                </a:cubicBezTo>
                <a:cubicBezTo>
                  <a:pt x="2196" y="89"/>
                  <a:pt x="1882" y="0"/>
                  <a:pt x="1591" y="3"/>
                </a:cubicBezTo>
                <a:cubicBezTo>
                  <a:pt x="1300" y="6"/>
                  <a:pt x="978" y="105"/>
                  <a:pt x="713" y="186"/>
                </a:cubicBezTo>
                <a:cubicBezTo>
                  <a:pt x="448" y="267"/>
                  <a:pt x="149" y="425"/>
                  <a:pt x="0" y="488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4800"/>
          </a:p>
        </p:txBody>
      </p:sp>
      <p:sp>
        <p:nvSpPr>
          <p:cNvPr id="66" name="Text Box 30"/>
          <p:cNvSpPr txBox="1">
            <a:spLocks noChangeArrowheads="1"/>
          </p:cNvSpPr>
          <p:nvPr/>
        </p:nvSpPr>
        <p:spPr bwMode="auto">
          <a:xfrm>
            <a:off x="5048572" y="1733635"/>
            <a:ext cx="89732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solidFill>
                  <a:srgbClr val="333399"/>
                </a:solidFill>
                <a:latin typeface="Times New Roman" panose="02020603050405020304" pitchFamily="18" charset="0"/>
              </a:rPr>
              <a:t>-7</a:t>
            </a:r>
          </a:p>
        </p:txBody>
      </p:sp>
      <p:sp>
        <p:nvSpPr>
          <p:cNvPr id="67" name="Text Box 31"/>
          <p:cNvSpPr txBox="1">
            <a:spLocks noChangeArrowheads="1"/>
          </p:cNvSpPr>
          <p:nvPr/>
        </p:nvSpPr>
        <p:spPr bwMode="auto">
          <a:xfrm>
            <a:off x="1586829" y="2298972"/>
            <a:ext cx="77054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68" name="Freeform 32"/>
          <p:cNvSpPr>
            <a:spLocks/>
          </p:cNvSpPr>
          <p:nvPr/>
        </p:nvSpPr>
        <p:spPr bwMode="auto">
          <a:xfrm>
            <a:off x="2017838" y="2610381"/>
            <a:ext cx="1083487" cy="290513"/>
          </a:xfrm>
          <a:custGeom>
            <a:avLst/>
            <a:gdLst>
              <a:gd name="T0" fmla="*/ 466 w 466"/>
              <a:gd name="T1" fmla="*/ 183 h 183"/>
              <a:gd name="T2" fmla="*/ 375 w 466"/>
              <a:gd name="T3" fmla="*/ 46 h 183"/>
              <a:gd name="T4" fmla="*/ 219 w 466"/>
              <a:gd name="T5" fmla="*/ 1 h 183"/>
              <a:gd name="T6" fmla="*/ 82 w 466"/>
              <a:gd name="T7" fmla="*/ 55 h 183"/>
              <a:gd name="T8" fmla="*/ 0 w 466"/>
              <a:gd name="T9" fmla="*/ 183 h 1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66"/>
              <a:gd name="T16" fmla="*/ 0 h 183"/>
              <a:gd name="T17" fmla="*/ 466 w 466"/>
              <a:gd name="T18" fmla="*/ 183 h 18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66" h="183">
                <a:moveTo>
                  <a:pt x="466" y="183"/>
                </a:moveTo>
                <a:cubicBezTo>
                  <a:pt x="451" y="160"/>
                  <a:pt x="416" y="76"/>
                  <a:pt x="375" y="46"/>
                </a:cubicBezTo>
                <a:cubicBezTo>
                  <a:pt x="334" y="16"/>
                  <a:pt x="268" y="0"/>
                  <a:pt x="219" y="1"/>
                </a:cubicBezTo>
                <a:cubicBezTo>
                  <a:pt x="170" y="2"/>
                  <a:pt x="118" y="25"/>
                  <a:pt x="82" y="55"/>
                </a:cubicBezTo>
                <a:cubicBezTo>
                  <a:pt x="46" y="85"/>
                  <a:pt x="17" y="156"/>
                  <a:pt x="0" y="183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4800"/>
          </a:p>
        </p:txBody>
      </p:sp>
      <p:sp>
        <p:nvSpPr>
          <p:cNvPr id="69" name="Oval 33"/>
          <p:cNvSpPr>
            <a:spLocks noChangeArrowheads="1"/>
          </p:cNvSpPr>
          <p:nvPr/>
        </p:nvSpPr>
        <p:spPr bwMode="auto">
          <a:xfrm>
            <a:off x="3027687" y="2839714"/>
            <a:ext cx="209257" cy="12223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4800"/>
          </a:p>
        </p:txBody>
      </p:sp>
    </p:spTree>
    <p:extLst>
      <p:ext uri="{BB962C8B-B14F-4D97-AF65-F5344CB8AC3E}">
        <p14:creationId xmlns:p14="http://schemas.microsoft.com/office/powerpoint/2010/main" val="252200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22222E-6 L -0.57217 4.88536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33" y="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500"/>
                            </p:stCondLst>
                            <p:childTnLst>
                              <p:par>
                                <p:cTn id="6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4127E-6 2.22222E-6 L -0.0873 0.0013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5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0" grpId="0" animBg="1"/>
      <p:bldP spid="44" grpId="0" animBg="1"/>
      <p:bldP spid="45" grpId="0" animBg="1"/>
      <p:bldP spid="61" grpId="0"/>
      <p:bldP spid="62" grpId="0"/>
      <p:bldP spid="63" grpId="0"/>
      <p:bldP spid="64" grpId="0" animBg="1"/>
      <p:bldP spid="64" grpId="1" animBg="1"/>
      <p:bldP spid="64" grpId="2" animBg="1"/>
      <p:bldP spid="65" grpId="0" animBg="1"/>
      <p:bldP spid="66" grpId="0"/>
      <p:bldP spid="67" grpId="0"/>
      <p:bldP spid="68" grpId="0" animBg="1"/>
      <p:bldP spid="69" grpId="0" animBg="1"/>
      <p:bldP spid="6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790-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16148" y="1224186"/>
            <a:ext cx="11990025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Koordinata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chizig‘i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yordamida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sonlar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yig‘indisini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 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692391" y="3058504"/>
            <a:ext cx="3086101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-1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3 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489717" y="3048243"/>
            <a:ext cx="293541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</a:t>
            </a:r>
            <a:r>
              <a:rPr lang="en-US" sz="4245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-5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826169" y="4225471"/>
            <a:ext cx="293541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 -3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7</a:t>
            </a:r>
            <a:endParaRPr lang="ru-RU" sz="4139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489717" y="4281192"/>
            <a:ext cx="2935419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1 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 -6</a:t>
            </a:r>
            <a:endParaRPr lang="ru-RU" sz="4139" dirty="0"/>
          </a:p>
        </p:txBody>
      </p:sp>
    </p:spTree>
    <p:extLst>
      <p:ext uri="{BB962C8B-B14F-4D97-AF65-F5344CB8AC3E}">
        <p14:creationId xmlns:p14="http://schemas.microsoft.com/office/powerpoint/2010/main" val="239569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800" b="1" dirty="0"/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783977" y="2376773"/>
            <a:ext cx="11593288" cy="1237636"/>
            <a:chOff x="158" y="1480"/>
            <a:chExt cx="5398" cy="576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000" b="1" i="1" dirty="0">
                  <a:cs typeface="Arial" panose="020B0604020202020204" pitchFamily="34" charset="0"/>
                </a:rPr>
                <a:t> 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en-US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 </a:t>
              </a:r>
              <a:r>
                <a:rPr lang="ru-RU" altLang="ru-RU" sz="30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endParaRPr lang="ru-RU" altLang="ru-RU" sz="3000" b="1" i="1" dirty="0">
                <a:cs typeface="Arial" panose="020B0604020202020204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101103" y="1297778"/>
            <a:ext cx="44822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cs typeface="Arial" panose="020B0604020202020204" pitchFamily="34" charset="0"/>
              </a:rPr>
              <a:t>1) 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1</a:t>
            </a:r>
            <a:r>
              <a:rPr lang="ru-RU" altLang="ru-RU" sz="4000" b="1" dirty="0" smtClean="0">
                <a:cs typeface="Arial" panose="020B0604020202020204" pitchFamily="34" charset="0"/>
              </a:rPr>
              <a:t>) </a:t>
            </a:r>
            <a:r>
              <a:rPr lang="ru-RU" altLang="ru-RU" sz="4000" b="1" dirty="0">
                <a:cs typeface="Arial" panose="020B0604020202020204" pitchFamily="34" charset="0"/>
              </a:rPr>
              <a:t>+ 3 = </a:t>
            </a:r>
          </a:p>
        </p:txBody>
      </p:sp>
      <p:sp>
        <p:nvSpPr>
          <p:cNvPr id="30" name="Oval 19"/>
          <p:cNvSpPr>
            <a:spLocks noChangeArrowheads="1"/>
          </p:cNvSpPr>
          <p:nvPr/>
        </p:nvSpPr>
        <p:spPr bwMode="auto">
          <a:xfrm>
            <a:off x="5573349" y="2867460"/>
            <a:ext cx="193293" cy="1654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5644273" y="2417358"/>
            <a:ext cx="2886510" cy="535020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644728" y="1584226"/>
            <a:ext cx="7645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cs typeface="Arial" panose="020B0604020202020204" pitchFamily="34" charset="0"/>
              </a:rPr>
              <a:t>+3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3978038" y="1277265"/>
            <a:ext cx="680822" cy="77996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 smtClean="0">
                <a:cs typeface="Arial" panose="020B0604020202020204" pitchFamily="34" charset="0"/>
              </a:rPr>
              <a:t>2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01103" y="4165065"/>
            <a:ext cx="44822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cs typeface="Arial" panose="020B0604020202020204" pitchFamily="34" charset="0"/>
              </a:rPr>
              <a:t> </a:t>
            </a:r>
            <a:r>
              <a:rPr lang="en-US" altLang="ru-RU" sz="4000" b="1" dirty="0">
                <a:cs typeface="Arial" panose="020B0604020202020204" pitchFamily="34" charset="0"/>
              </a:rPr>
              <a:t>2</a:t>
            </a:r>
            <a:r>
              <a:rPr lang="en-US" altLang="ru-RU" sz="4000" b="1" dirty="0" smtClean="0">
                <a:cs typeface="Arial" panose="020B0604020202020204" pitchFamily="34" charset="0"/>
              </a:rPr>
              <a:t>)  3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en-US" altLang="ru-RU" sz="4000" b="1" dirty="0" smtClean="0">
                <a:cs typeface="Arial" panose="020B0604020202020204" pitchFamily="34" charset="0"/>
              </a:rPr>
              <a:t>(-5)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= </a:t>
            </a: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4016265" y="4060821"/>
            <a:ext cx="680822" cy="77996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000" b="1" dirty="0" smtClean="0">
                <a:cs typeface="Arial" panose="020B0604020202020204" pitchFamily="34" charset="0"/>
              </a:rPr>
              <a:t> - </a:t>
            </a:r>
            <a:r>
              <a:rPr lang="ru-RU" altLang="ru-RU" sz="4000" b="1" dirty="0" smtClean="0">
                <a:cs typeface="Arial" panose="020B0604020202020204" pitchFamily="34" charset="0"/>
              </a:rPr>
              <a:t>2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grpSp>
        <p:nvGrpSpPr>
          <p:cNvPr id="39" name="Group 3"/>
          <p:cNvGrpSpPr>
            <a:grpSpLocks/>
          </p:cNvGrpSpPr>
          <p:nvPr/>
        </p:nvGrpSpPr>
        <p:grpSpPr bwMode="auto">
          <a:xfrm>
            <a:off x="244639" y="5423607"/>
            <a:ext cx="12046719" cy="914400"/>
            <a:chOff x="158" y="1480"/>
            <a:chExt cx="5262" cy="576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26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4400" b="1" i="1" dirty="0">
                <a:cs typeface="Arial" panose="020B0604020202020204" pitchFamily="34" charset="0"/>
              </a:endParaRPr>
            </a:p>
            <a:p>
              <a:pPr eaLnBrk="1" hangingPunct="1"/>
              <a:r>
                <a:rPr lang="ru-RU" altLang="ru-RU" sz="3200" b="1" i="1" dirty="0">
                  <a:cs typeface="Arial" panose="020B0604020202020204" pitchFamily="34" charset="0"/>
                </a:rPr>
                <a:t>       </a:t>
              </a:r>
              <a:r>
                <a:rPr lang="ru-RU" altLang="ru-RU" sz="32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endParaRPr lang="ru-RU" altLang="ru-RU" sz="3200" b="1" i="1" dirty="0">
                <a:cs typeface="Arial" panose="020B0604020202020204" pitchFamily="34" charset="0"/>
              </a:endParaRPr>
            </a:p>
          </p:txBody>
        </p:sp>
        <p:sp>
          <p:nvSpPr>
            <p:cNvPr id="41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6594757" y="4688465"/>
            <a:ext cx="871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dirty="0" smtClean="0">
                <a:cs typeface="Arial" panose="020B0604020202020204" pitchFamily="34" charset="0"/>
              </a:rPr>
              <a:t>-</a:t>
            </a:r>
            <a:r>
              <a:rPr lang="en-US" altLang="ru-RU" sz="3600" b="1" dirty="0" smtClean="0">
                <a:cs typeface="Arial" panose="020B0604020202020204" pitchFamily="34" charset="0"/>
              </a:rPr>
              <a:t>5</a:t>
            </a:r>
            <a:endParaRPr lang="ru-RU" altLang="ru-RU" sz="3600" b="1" dirty="0">
              <a:cs typeface="Arial" panose="020B0604020202020204" pitchFamily="34" charset="0"/>
            </a:endParaRPr>
          </a:p>
        </p:txBody>
      </p:sp>
      <p:sp>
        <p:nvSpPr>
          <p:cNvPr id="56" name="Oval 25"/>
          <p:cNvSpPr>
            <a:spLocks noChangeArrowheads="1"/>
          </p:cNvSpPr>
          <p:nvPr/>
        </p:nvSpPr>
        <p:spPr bwMode="auto">
          <a:xfrm>
            <a:off x="9485260" y="5782382"/>
            <a:ext cx="209257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4400">
              <a:cs typeface="Arial" panose="020B0604020202020204" pitchFamily="34" charset="0"/>
            </a:endParaRPr>
          </a:p>
        </p:txBody>
      </p:sp>
      <p:sp>
        <p:nvSpPr>
          <p:cNvPr id="57" name="Freeform 26"/>
          <p:cNvSpPr>
            <a:spLocks/>
          </p:cNvSpPr>
          <p:nvPr/>
        </p:nvSpPr>
        <p:spPr bwMode="auto">
          <a:xfrm>
            <a:off x="4387994" y="5287202"/>
            <a:ext cx="5165045" cy="545878"/>
          </a:xfrm>
          <a:custGeom>
            <a:avLst/>
            <a:gdLst>
              <a:gd name="T0" fmla="*/ 1819 w 1819"/>
              <a:gd name="T1" fmla="*/ 339 h 339"/>
              <a:gd name="T2" fmla="*/ 1356 w 1819"/>
              <a:gd name="T3" fmla="*/ 76 h 339"/>
              <a:gd name="T4" fmla="*/ 914 w 1819"/>
              <a:gd name="T5" fmla="*/ 1 h 339"/>
              <a:gd name="T6" fmla="*/ 442 w 1819"/>
              <a:gd name="T7" fmla="*/ 85 h 339"/>
              <a:gd name="T8" fmla="*/ 0 w 1819"/>
              <a:gd name="T9" fmla="*/ 321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9"/>
              <a:gd name="T16" fmla="*/ 0 h 339"/>
              <a:gd name="T17" fmla="*/ 1819 w 1819"/>
              <a:gd name="T18" fmla="*/ 339 h 3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9" h="339">
                <a:moveTo>
                  <a:pt x="1819" y="339"/>
                </a:moveTo>
                <a:cubicBezTo>
                  <a:pt x="1742" y="295"/>
                  <a:pt x="1507" y="132"/>
                  <a:pt x="1356" y="76"/>
                </a:cubicBezTo>
                <a:cubicBezTo>
                  <a:pt x="1205" y="20"/>
                  <a:pt x="1066" y="0"/>
                  <a:pt x="914" y="1"/>
                </a:cubicBezTo>
                <a:cubicBezTo>
                  <a:pt x="762" y="2"/>
                  <a:pt x="594" y="32"/>
                  <a:pt x="442" y="85"/>
                </a:cubicBezTo>
                <a:cubicBezTo>
                  <a:pt x="290" y="138"/>
                  <a:pt x="92" y="272"/>
                  <a:pt x="0" y="321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99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346 0.00353 L 3.65079E-6 -1.99295E-6 " pathEditMode="relative" rAng="0" ptsTypes="AA">
                                      <p:cBhvr>
                                        <p:cTn id="27" dur="20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173" y="-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2205E-6 L -0.4024 -0.0013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26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  <p:bldP spid="30" grpId="1" animBg="1"/>
      <p:bldP spid="32" grpId="0" animBg="1"/>
      <p:bldP spid="33" grpId="0"/>
      <p:bldP spid="35" grpId="0" animBg="1"/>
      <p:bldP spid="28" grpId="0"/>
      <p:bldP spid="31" grpId="0" animBg="1"/>
      <p:bldP spid="53" grpId="0"/>
      <p:bldP spid="56" grpId="0" animBg="1"/>
      <p:bldP spid="56" grpId="1" animBg="1"/>
      <p:bldP spid="5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YECHISH</a:t>
            </a:r>
            <a:endParaRPr lang="ru-RU" sz="4800" b="1" dirty="0"/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783977" y="2376773"/>
            <a:ext cx="11593288" cy="1237636"/>
            <a:chOff x="158" y="1480"/>
            <a:chExt cx="5398" cy="576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000" b="1" i="1" dirty="0">
                  <a:cs typeface="Arial" panose="020B0604020202020204" pitchFamily="34" charset="0"/>
                </a:rPr>
                <a:t> 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en-US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 </a:t>
              </a:r>
              <a:r>
                <a:rPr lang="ru-RU" altLang="ru-RU" sz="30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endParaRPr lang="ru-RU" altLang="ru-RU" sz="3000" b="1" i="1" dirty="0">
                <a:cs typeface="Arial" panose="020B0604020202020204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101103" y="1297778"/>
            <a:ext cx="44822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cs typeface="Arial" panose="020B0604020202020204" pitchFamily="34" charset="0"/>
              </a:rPr>
              <a:t>3)  </a:t>
            </a:r>
            <a:r>
              <a:rPr lang="ru-RU" altLang="ru-RU" sz="4000" b="1" dirty="0" smtClean="0">
                <a:cs typeface="Arial" panose="020B0604020202020204" pitchFamily="34" charset="0"/>
              </a:rPr>
              <a:t>(-</a:t>
            </a:r>
            <a:r>
              <a:rPr lang="en-US" altLang="ru-RU" sz="4000" b="1" dirty="0" smtClean="0">
                <a:cs typeface="Arial" panose="020B0604020202020204" pitchFamily="34" charset="0"/>
              </a:rPr>
              <a:t>3</a:t>
            </a:r>
            <a:r>
              <a:rPr lang="ru-RU" altLang="ru-RU" sz="4000" b="1" dirty="0" smtClean="0">
                <a:cs typeface="Arial" panose="020B0604020202020204" pitchFamily="34" charset="0"/>
              </a:rPr>
              <a:t>)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en-US" altLang="ru-RU" sz="4000" b="1" dirty="0">
                <a:cs typeface="Arial" panose="020B0604020202020204" pitchFamily="34" charset="0"/>
              </a:rPr>
              <a:t>7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= </a:t>
            </a:r>
          </a:p>
        </p:txBody>
      </p:sp>
      <p:sp>
        <p:nvSpPr>
          <p:cNvPr id="30" name="Oval 19"/>
          <p:cNvSpPr>
            <a:spLocks noChangeArrowheads="1"/>
          </p:cNvSpPr>
          <p:nvPr/>
        </p:nvSpPr>
        <p:spPr bwMode="auto">
          <a:xfrm>
            <a:off x="3643458" y="2915608"/>
            <a:ext cx="160186" cy="116714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3706997" y="2156073"/>
            <a:ext cx="6818950" cy="755927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644728" y="1584226"/>
            <a:ext cx="7645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dirty="0" smtClean="0">
                <a:cs typeface="Arial" panose="020B0604020202020204" pitchFamily="34" charset="0"/>
              </a:rPr>
              <a:t>+</a:t>
            </a:r>
            <a:r>
              <a:rPr lang="en-US" altLang="ru-RU" sz="4000" b="1" dirty="0" smtClean="0">
                <a:cs typeface="Arial" panose="020B0604020202020204" pitchFamily="34" charset="0"/>
              </a:rPr>
              <a:t>7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3978038" y="1277265"/>
            <a:ext cx="680822" cy="77996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000" b="1" dirty="0" smtClean="0">
                <a:cs typeface="Arial" panose="020B0604020202020204" pitchFamily="34" charset="0"/>
              </a:rPr>
              <a:t> 4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01103" y="4165065"/>
            <a:ext cx="44822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000" b="1" dirty="0">
                <a:cs typeface="Arial" panose="020B0604020202020204" pitchFamily="34" charset="0"/>
              </a:rPr>
              <a:t> </a:t>
            </a:r>
            <a:r>
              <a:rPr lang="en-US" altLang="ru-RU" sz="4000" b="1" dirty="0" smtClean="0">
                <a:cs typeface="Arial" panose="020B0604020202020204" pitchFamily="34" charset="0"/>
              </a:rPr>
              <a:t>4)  1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+ </a:t>
            </a:r>
            <a:r>
              <a:rPr lang="en-US" altLang="ru-RU" sz="4000" b="1" dirty="0" smtClean="0">
                <a:cs typeface="Arial" panose="020B0604020202020204" pitchFamily="34" charset="0"/>
              </a:rPr>
              <a:t>(-6)</a:t>
            </a:r>
            <a:r>
              <a:rPr lang="ru-RU" altLang="ru-RU" sz="4000" b="1" dirty="0" smtClean="0">
                <a:cs typeface="Arial" panose="020B0604020202020204" pitchFamily="34" charset="0"/>
              </a:rPr>
              <a:t> </a:t>
            </a:r>
            <a:r>
              <a:rPr lang="ru-RU" altLang="ru-RU" sz="4000" b="1" dirty="0">
                <a:cs typeface="Arial" panose="020B0604020202020204" pitchFamily="34" charset="0"/>
              </a:rPr>
              <a:t>= </a:t>
            </a:r>
          </a:p>
        </p:txBody>
      </p:sp>
      <p:sp>
        <p:nvSpPr>
          <p:cNvPr id="31" name="Rectangle 24"/>
          <p:cNvSpPr>
            <a:spLocks noChangeArrowheads="1"/>
          </p:cNvSpPr>
          <p:nvPr/>
        </p:nvSpPr>
        <p:spPr bwMode="auto">
          <a:xfrm>
            <a:off x="4016265" y="4060821"/>
            <a:ext cx="680822" cy="77996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000" b="1" dirty="0" smtClean="0">
                <a:cs typeface="Arial" panose="020B0604020202020204" pitchFamily="34" charset="0"/>
              </a:rPr>
              <a:t> - 5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grpSp>
        <p:nvGrpSpPr>
          <p:cNvPr id="39" name="Group 3"/>
          <p:cNvGrpSpPr>
            <a:grpSpLocks/>
          </p:cNvGrpSpPr>
          <p:nvPr/>
        </p:nvGrpSpPr>
        <p:grpSpPr bwMode="auto">
          <a:xfrm>
            <a:off x="244639" y="5423607"/>
            <a:ext cx="12046719" cy="914400"/>
            <a:chOff x="158" y="1480"/>
            <a:chExt cx="5262" cy="576"/>
          </a:xfrm>
        </p:grpSpPr>
        <p:sp>
          <p:nvSpPr>
            <p:cNvPr id="40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26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4400" b="1" i="1" dirty="0">
                <a:cs typeface="Arial" panose="020B0604020202020204" pitchFamily="34" charset="0"/>
              </a:endParaRPr>
            </a:p>
            <a:p>
              <a:pPr eaLnBrk="1" hangingPunct="1"/>
              <a:r>
                <a:rPr lang="ru-RU" altLang="ru-RU" sz="3200" b="1" i="1" dirty="0">
                  <a:cs typeface="Arial" panose="020B0604020202020204" pitchFamily="34" charset="0"/>
                </a:rPr>
                <a:t>       </a:t>
              </a:r>
              <a:r>
                <a:rPr lang="ru-RU" altLang="ru-RU" sz="32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endParaRPr lang="ru-RU" altLang="ru-RU" sz="3200" b="1" i="1" dirty="0">
                <a:cs typeface="Arial" panose="020B0604020202020204" pitchFamily="34" charset="0"/>
              </a:endParaRPr>
            </a:p>
          </p:txBody>
        </p:sp>
        <p:sp>
          <p:nvSpPr>
            <p:cNvPr id="41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5262961" y="4709124"/>
            <a:ext cx="871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dirty="0" smtClean="0">
                <a:cs typeface="Arial" panose="020B0604020202020204" pitchFamily="34" charset="0"/>
              </a:rPr>
              <a:t>-</a:t>
            </a:r>
            <a:r>
              <a:rPr lang="en-US" altLang="ru-RU" sz="3600" b="1" dirty="0">
                <a:cs typeface="Arial" panose="020B0604020202020204" pitchFamily="34" charset="0"/>
              </a:rPr>
              <a:t>6</a:t>
            </a:r>
            <a:endParaRPr lang="ru-RU" altLang="ru-RU" sz="3600" b="1" dirty="0">
              <a:cs typeface="Arial" panose="020B0604020202020204" pitchFamily="34" charset="0"/>
            </a:endParaRPr>
          </a:p>
        </p:txBody>
      </p:sp>
      <p:sp>
        <p:nvSpPr>
          <p:cNvPr id="56" name="Oval 25"/>
          <p:cNvSpPr>
            <a:spLocks noChangeArrowheads="1"/>
          </p:cNvSpPr>
          <p:nvPr/>
        </p:nvSpPr>
        <p:spPr bwMode="auto">
          <a:xfrm>
            <a:off x="7423474" y="5782382"/>
            <a:ext cx="209257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4400">
              <a:cs typeface="Arial" panose="020B0604020202020204" pitchFamily="34" charset="0"/>
            </a:endParaRPr>
          </a:p>
        </p:txBody>
      </p:sp>
      <p:sp>
        <p:nvSpPr>
          <p:cNvPr id="57" name="Freeform 26"/>
          <p:cNvSpPr>
            <a:spLocks/>
          </p:cNvSpPr>
          <p:nvPr/>
        </p:nvSpPr>
        <p:spPr bwMode="auto">
          <a:xfrm>
            <a:off x="1284018" y="5191723"/>
            <a:ext cx="6243039" cy="641357"/>
          </a:xfrm>
          <a:custGeom>
            <a:avLst/>
            <a:gdLst>
              <a:gd name="T0" fmla="*/ 1819 w 1819"/>
              <a:gd name="T1" fmla="*/ 339 h 339"/>
              <a:gd name="T2" fmla="*/ 1356 w 1819"/>
              <a:gd name="T3" fmla="*/ 76 h 339"/>
              <a:gd name="T4" fmla="*/ 914 w 1819"/>
              <a:gd name="T5" fmla="*/ 1 h 339"/>
              <a:gd name="T6" fmla="*/ 442 w 1819"/>
              <a:gd name="T7" fmla="*/ 85 h 339"/>
              <a:gd name="T8" fmla="*/ 0 w 1819"/>
              <a:gd name="T9" fmla="*/ 321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9"/>
              <a:gd name="T16" fmla="*/ 0 h 339"/>
              <a:gd name="T17" fmla="*/ 1819 w 1819"/>
              <a:gd name="T18" fmla="*/ 339 h 3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9" h="339">
                <a:moveTo>
                  <a:pt x="1819" y="339"/>
                </a:moveTo>
                <a:cubicBezTo>
                  <a:pt x="1742" y="295"/>
                  <a:pt x="1507" y="132"/>
                  <a:pt x="1356" y="76"/>
                </a:cubicBezTo>
                <a:cubicBezTo>
                  <a:pt x="1205" y="20"/>
                  <a:pt x="1066" y="0"/>
                  <a:pt x="914" y="1"/>
                </a:cubicBezTo>
                <a:cubicBezTo>
                  <a:pt x="762" y="2"/>
                  <a:pt x="594" y="32"/>
                  <a:pt x="442" y="85"/>
                </a:cubicBezTo>
                <a:cubicBezTo>
                  <a:pt x="290" y="138"/>
                  <a:pt x="92" y="272"/>
                  <a:pt x="0" y="321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96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315 -0.00551 L 1.38889E-6 1.12875E-6 " pathEditMode="relative" rAng="0" ptsTypes="AA">
                                      <p:cBhvr>
                                        <p:cTn id="27" dur="20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75" y="2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6508E-6 2.52205E-6 L -0.48773 0.00176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  <p:bldP spid="30" grpId="1" animBg="1"/>
      <p:bldP spid="32" grpId="0" animBg="1"/>
      <p:bldP spid="33" grpId="0"/>
      <p:bldP spid="35" grpId="0" animBg="1"/>
      <p:bldP spid="28" grpId="0"/>
      <p:bldP spid="31" grpId="0" animBg="1"/>
      <p:bldP spid="53" grpId="0"/>
      <p:bldP spid="56" grpId="0" animBg="1"/>
      <p:bldP spid="56" grpId="1" animBg="1"/>
      <p:bldP spid="5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792- </a:t>
            </a:r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51346" y="1228021"/>
            <a:ext cx="11990025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Ifodaning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qiymatini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toping: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1680" y="2754201"/>
            <a:ext cx="447590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 ((-8) + 8) + 3,2</a:t>
            </a:r>
            <a:endParaRPr lang="ru-RU" sz="4139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446358" y="2634173"/>
            <a:ext cx="4868640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) (-4,5) + ((-7) + 7)</a:t>
            </a:r>
            <a:endParaRPr lang="ru-RU" sz="4139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40160" y="4040325"/>
            <a:ext cx="4929555" cy="74558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3)  0 + (4,5 + (-4,5))</a:t>
            </a:r>
            <a:endParaRPr lang="ru-RU" sz="4139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469318" y="3904037"/>
                <a:ext cx="4508285" cy="10181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4) ((-</a:t>
                </a:r>
                <a14:m>
                  <m:oMath xmlns:m="http://schemas.openxmlformats.org/officeDocument/2006/math">
                    <m:r>
                      <a:rPr lang="en-US" sz="4245" b="0" i="0" smtClean="0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245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b="0" i="1" smtClean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) +</a:t>
                </a:r>
                <a14:m>
                  <m:oMath xmlns:m="http://schemas.openxmlformats.org/officeDocument/2006/math">
                    <m:r>
                      <a:rPr lang="en-US" sz="4245">
                        <a:latin typeface="Cambria Math" panose="02040503050406030204" pitchFamily="18" charset="0"/>
                        <a:cs typeface="Arial" pitchFamily="34" charset="0"/>
                      </a:rPr>
                      <m:t>2</m:t>
                    </m:r>
                    <m:f>
                      <m:fPr>
                        <m:ctrlP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245" i="1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4245" dirty="0" smtClean="0">
                    <a:latin typeface="Arial" pitchFamily="34" charset="0"/>
                    <a:cs typeface="Arial" pitchFamily="34" charset="0"/>
                  </a:rPr>
                  <a:t> ) + 0</a:t>
                </a:r>
                <a:endParaRPr lang="ru-RU" sz="4139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9318" y="3904037"/>
                <a:ext cx="4508285" cy="1018164"/>
              </a:xfrm>
              <a:prstGeom prst="rect">
                <a:avLst/>
              </a:prstGeom>
              <a:blipFill rotWithShape="0">
                <a:blip r:embed="rId2"/>
                <a:stretch>
                  <a:fillRect l="-5135" r="-4189" b="-113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 углом вверх 19"/>
          <p:cNvSpPr/>
          <p:nvPr/>
        </p:nvSpPr>
        <p:spPr>
          <a:xfrm>
            <a:off x="208112" y="184015"/>
            <a:ext cx="260822" cy="320091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5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148-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805-, 806-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807-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smtClean="0">
                <a:solidFill>
                  <a:schemeClr val="tx1"/>
                </a:solidFill>
              </a:rPr>
              <a:t>808- </a:t>
            </a:r>
            <a:r>
              <a:rPr lang="en-US" sz="4800" b="1" dirty="0" err="1">
                <a:solidFill>
                  <a:schemeClr val="tx1"/>
                </a:solidFill>
              </a:rPr>
              <a:t>masalalarni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0960" y="3240410"/>
            <a:ext cx="2448272" cy="24975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SONLARNI QO‘SHISH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2128" y="1224186"/>
            <a:ext cx="12278057" cy="1398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Havo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temperaturasi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ertalab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16 ⁰C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edi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Peshinga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8 ⁰C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68352" y="2731114"/>
            <a:ext cx="5412059" cy="7455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16 ⁰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C + 8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 ⁰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C = 24 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⁰C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52125" y="3608810"/>
            <a:ext cx="12278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Kechga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borib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-10  ⁰C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o‘zgardi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00882" y="4384306"/>
            <a:ext cx="6258445" cy="7455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24 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⁰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C + (-10 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⁰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C) = 14</a:t>
            </a:r>
            <a:r>
              <a:rPr lang="en-US" sz="4245" b="1" dirty="0">
                <a:latin typeface="Arial" pitchFamily="34" charset="0"/>
                <a:cs typeface="Arial" pitchFamily="34" charset="0"/>
              </a:rPr>
              <a:t> ⁰C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139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52124" y="5414067"/>
            <a:ext cx="12278057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Umuman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 </a:t>
            </a:r>
          </a:p>
          <a:p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bu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k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sonni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n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birlikka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o‘zgartirish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demakdir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435657" y="5514315"/>
            <a:ext cx="1588897" cy="74558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k + n</a:t>
            </a:r>
            <a:endParaRPr lang="ru-RU" sz="4139" b="1" dirty="0"/>
          </a:p>
        </p:txBody>
      </p:sp>
    </p:spTree>
    <p:extLst>
      <p:ext uri="{BB962C8B-B14F-4D97-AF65-F5344CB8AC3E}">
        <p14:creationId xmlns:p14="http://schemas.microsoft.com/office/powerpoint/2010/main" val="311344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/>
      <p:bldP spid="17" grpId="0" animBg="1"/>
      <p:bldP spid="2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 KO‘RINISHIDA YOZING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-151928" y="1429007"/>
            <a:ext cx="12278057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45" dirty="0" smtClean="0">
                <a:latin typeface="Arial" pitchFamily="34" charset="0"/>
                <a:cs typeface="Arial" pitchFamily="34" charset="0"/>
              </a:rPr>
              <a:t>   1) 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A(3)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chapga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surildi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246987" y="1425076"/>
            <a:ext cx="2103461" cy="74558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3 + (-5)</a:t>
            </a:r>
            <a:endParaRPr lang="ru-RU" sz="4139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-151928" y="2569020"/>
            <a:ext cx="122780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2)  B(4)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3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o‘ngga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surildi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246987" y="2503687"/>
            <a:ext cx="1560042" cy="74558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4 + 3</a:t>
            </a:r>
            <a:endParaRPr lang="ru-RU" sz="4139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3826817"/>
            <a:ext cx="9741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3)  C(-8)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5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o‘ngga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surildi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46987" y="3649924"/>
            <a:ext cx="2103461" cy="74558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(-8) + 5</a:t>
            </a:r>
            <a:endParaRPr lang="ru-RU" sz="4139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-131280" y="4912050"/>
            <a:ext cx="974155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 4)  D(-6)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nuqta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6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birlik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chapga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surildi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246987" y="4856342"/>
            <a:ext cx="2646878" cy="74558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245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b="1" dirty="0" smtClean="0">
                <a:latin typeface="Arial" pitchFamily="34" charset="0"/>
                <a:cs typeface="Arial" pitchFamily="34" charset="0"/>
              </a:rPr>
              <a:t>(-6) + (-6)</a:t>
            </a:r>
            <a:endParaRPr lang="ru-RU" sz="4139" b="1" dirty="0"/>
          </a:p>
        </p:txBody>
      </p:sp>
    </p:spTree>
    <p:extLst>
      <p:ext uri="{BB962C8B-B14F-4D97-AF65-F5344CB8AC3E}">
        <p14:creationId xmlns:p14="http://schemas.microsoft.com/office/powerpoint/2010/main" val="306089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 animBg="1"/>
      <p:bldP spid="10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7123" y="251814"/>
            <a:ext cx="123147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TOPING</a:t>
            </a:r>
            <a:endParaRPr lang="ru-RU" sz="4800" b="1" dirty="0"/>
          </a:p>
        </p:txBody>
      </p:sp>
      <p:grpSp>
        <p:nvGrpSpPr>
          <p:cNvPr id="12" name="Group 3"/>
          <p:cNvGrpSpPr>
            <a:grpSpLocks/>
          </p:cNvGrpSpPr>
          <p:nvPr/>
        </p:nvGrpSpPr>
        <p:grpSpPr bwMode="auto">
          <a:xfrm>
            <a:off x="783977" y="3095849"/>
            <a:ext cx="11593288" cy="1237636"/>
            <a:chOff x="158" y="1480"/>
            <a:chExt cx="5398" cy="576"/>
          </a:xfrm>
        </p:grpSpPr>
        <p:sp>
          <p:nvSpPr>
            <p:cNvPr id="13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000" b="1" i="1" dirty="0">
                  <a:cs typeface="Arial" panose="020B0604020202020204" pitchFamily="34" charset="0"/>
                </a:rPr>
                <a:t> 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en-US" altLang="ru-RU" sz="3000" b="1" i="1" dirty="0" smtClean="0">
                  <a:cs typeface="Arial" panose="020B0604020202020204" pitchFamily="34" charset="0"/>
                </a:rPr>
                <a:t> </a:t>
              </a:r>
              <a:r>
                <a:rPr lang="ru-RU" altLang="ru-RU" sz="3000" b="1" i="1" dirty="0" smtClean="0">
                  <a:cs typeface="Arial" panose="020B0604020202020204" pitchFamily="34" charset="0"/>
                </a:rPr>
                <a:t>  </a:t>
              </a:r>
              <a:r>
                <a:rPr lang="ru-RU" altLang="ru-RU" sz="30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endParaRPr lang="ru-RU" altLang="ru-RU" sz="3000" b="1" i="1" dirty="0">
                <a:cs typeface="Arial" panose="020B0604020202020204" pitchFamily="34" charset="0"/>
              </a:endParaRP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3061445" y="1320509"/>
            <a:ext cx="44822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 (-5) + 3 = </a:t>
            </a:r>
          </a:p>
        </p:txBody>
      </p:sp>
      <p:sp>
        <p:nvSpPr>
          <p:cNvPr id="30" name="Oval 19"/>
          <p:cNvSpPr>
            <a:spLocks noChangeArrowheads="1"/>
          </p:cNvSpPr>
          <p:nvPr/>
        </p:nvSpPr>
        <p:spPr bwMode="auto">
          <a:xfrm>
            <a:off x="1662386" y="3609381"/>
            <a:ext cx="193293" cy="165449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2" name="Freeform 20"/>
          <p:cNvSpPr>
            <a:spLocks/>
          </p:cNvSpPr>
          <p:nvPr/>
        </p:nvSpPr>
        <p:spPr bwMode="auto">
          <a:xfrm>
            <a:off x="1793397" y="3115831"/>
            <a:ext cx="2886510" cy="535020"/>
          </a:xfrm>
          <a:custGeom>
            <a:avLst/>
            <a:gdLst>
              <a:gd name="T0" fmla="*/ 1344 w 1344"/>
              <a:gd name="T1" fmla="*/ 249 h 249"/>
              <a:gd name="T2" fmla="*/ 1051 w 1344"/>
              <a:gd name="T3" fmla="*/ 75 h 249"/>
              <a:gd name="T4" fmla="*/ 667 w 1344"/>
              <a:gd name="T5" fmla="*/ 2 h 249"/>
              <a:gd name="T6" fmla="*/ 311 w 1344"/>
              <a:gd name="T7" fmla="*/ 66 h 249"/>
              <a:gd name="T8" fmla="*/ 0 w 1344"/>
              <a:gd name="T9" fmla="*/ 24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44"/>
              <a:gd name="T16" fmla="*/ 0 h 249"/>
              <a:gd name="T17" fmla="*/ 1344 w 1344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44" h="249">
                <a:moveTo>
                  <a:pt x="1344" y="249"/>
                </a:moveTo>
                <a:cubicBezTo>
                  <a:pt x="1295" y="222"/>
                  <a:pt x="1164" y="116"/>
                  <a:pt x="1051" y="75"/>
                </a:cubicBezTo>
                <a:cubicBezTo>
                  <a:pt x="938" y="34"/>
                  <a:pt x="790" y="4"/>
                  <a:pt x="667" y="2"/>
                </a:cubicBezTo>
                <a:cubicBezTo>
                  <a:pt x="544" y="0"/>
                  <a:pt x="422" y="26"/>
                  <a:pt x="311" y="66"/>
                </a:cubicBezTo>
                <a:cubicBezTo>
                  <a:pt x="200" y="106"/>
                  <a:pt x="65" y="204"/>
                  <a:pt x="0" y="24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2865277" y="2500552"/>
            <a:ext cx="7645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dirty="0">
                <a:cs typeface="Arial" panose="020B0604020202020204" pitchFamily="34" charset="0"/>
              </a:rPr>
              <a:t>+3</a:t>
            </a: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4697087" y="2936949"/>
            <a:ext cx="56914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35" name="Rectangle 24"/>
          <p:cNvSpPr>
            <a:spLocks noChangeArrowheads="1"/>
          </p:cNvSpPr>
          <p:nvPr/>
        </p:nvSpPr>
        <p:spPr bwMode="auto">
          <a:xfrm>
            <a:off x="6841549" y="1297778"/>
            <a:ext cx="680822" cy="779969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-2</a:t>
            </a:r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1321082" y="2915620"/>
            <a:ext cx="56914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0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37" name="AutoShape 35"/>
          <p:cNvSpPr>
            <a:spLocks noChangeArrowheads="1"/>
          </p:cNvSpPr>
          <p:nvPr/>
        </p:nvSpPr>
        <p:spPr bwMode="auto">
          <a:xfrm>
            <a:off x="2224336" y="4608562"/>
            <a:ext cx="8474827" cy="1164434"/>
          </a:xfrm>
          <a:prstGeom prst="wedgeRoundRectCallout">
            <a:avLst>
              <a:gd name="adj1" fmla="val 50061"/>
              <a:gd name="adj2" fmla="val 22843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cs typeface="Arial" panose="020B0604020202020204" pitchFamily="34" charset="0"/>
              </a:rPr>
              <a:t>Natijani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va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birinchi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qo‘shiluvchini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taqqoslang</a:t>
            </a:r>
            <a:endParaRPr lang="ru-RU" altLang="ru-RU" sz="3200" b="1" i="1" dirty="0">
              <a:cs typeface="Arial" panose="020B0604020202020204" pitchFamily="34" charset="0"/>
            </a:endParaRPr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4981657" y="5905689"/>
            <a:ext cx="280564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-</a:t>
            </a:r>
            <a:r>
              <a:rPr lang="en-US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2</a:t>
            </a:r>
            <a:r>
              <a:rPr lang="ru-RU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&gt; -5</a:t>
            </a:r>
            <a:endParaRPr lang="ru-RU" altLang="ru-RU" sz="5400" b="1" dirty="0">
              <a:solidFill>
                <a:srgbClr val="8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304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718 -0.00309 L -7.93651E-7 3.40388E-6 " pathEditMode="relative" rAng="0" ptsTypes="AA">
                                      <p:cBhvr>
                                        <p:cTn id="32" dur="20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59" y="1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 animBg="1"/>
      <p:bldP spid="30" grpId="1" animBg="1"/>
      <p:bldP spid="32" grpId="0" animBg="1"/>
      <p:bldP spid="33" grpId="0"/>
      <p:bldP spid="34" grpId="0"/>
      <p:bldP spid="35" grpId="0" animBg="1"/>
      <p:bldP spid="36" grpId="0"/>
      <p:bldP spid="37" grpId="0" animBg="1"/>
      <p:bldP spid="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0604" y="172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TOPING</a:t>
            </a:r>
            <a:endParaRPr lang="ru-RU" sz="4800" b="1" dirty="0"/>
          </a:p>
        </p:txBody>
      </p:sp>
      <p:grpSp>
        <p:nvGrpSpPr>
          <p:cNvPr id="28" name="Group 3"/>
          <p:cNvGrpSpPr>
            <a:grpSpLocks/>
          </p:cNvGrpSpPr>
          <p:nvPr/>
        </p:nvGrpSpPr>
        <p:grpSpPr bwMode="auto">
          <a:xfrm>
            <a:off x="330745" y="3068638"/>
            <a:ext cx="12046719" cy="914400"/>
            <a:chOff x="158" y="1480"/>
            <a:chExt cx="5262" cy="576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158" y="1480"/>
              <a:ext cx="5262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4400" b="1" i="1" dirty="0">
                <a:cs typeface="Arial" panose="020B0604020202020204" pitchFamily="34" charset="0"/>
              </a:endParaRPr>
            </a:p>
            <a:p>
              <a:pPr eaLnBrk="1" hangingPunct="1"/>
              <a:r>
                <a:rPr lang="ru-RU" altLang="ru-RU" sz="3200" b="1" i="1" dirty="0">
                  <a:cs typeface="Arial" panose="020B0604020202020204" pitchFamily="34" charset="0"/>
                </a:rPr>
                <a:t>       </a:t>
              </a:r>
              <a:r>
                <a:rPr lang="ru-RU" altLang="ru-RU" sz="3200" b="1" dirty="0">
                  <a:cs typeface="Arial" panose="020B0604020202020204" pitchFamily="34" charset="0"/>
                </a:rPr>
                <a:t>-5      -4      -3      -2      -1       0       1       2        3       4       5    </a:t>
              </a:r>
              <a:r>
                <a:rPr lang="ru-RU" altLang="ru-RU" sz="3200" b="1" i="1" dirty="0">
                  <a:cs typeface="Arial" panose="020B0604020202020204" pitchFamily="34" charset="0"/>
                </a:rPr>
                <a:t>х</a:t>
              </a:r>
            </a:p>
          </p:txBody>
        </p:sp>
        <p:sp>
          <p:nvSpPr>
            <p:cNvPr id="31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4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9" name="Text Box 18"/>
          <p:cNvSpPr txBox="1">
            <a:spLocks noChangeArrowheads="1"/>
          </p:cNvSpPr>
          <p:nvPr/>
        </p:nvSpPr>
        <p:spPr bwMode="auto">
          <a:xfrm>
            <a:off x="2700337" y="1125538"/>
            <a:ext cx="485243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>
                <a:cs typeface="Arial" panose="020B0604020202020204" pitchFamily="34" charset="0"/>
              </a:rPr>
              <a:t> (-1) + (-4) = </a:t>
            </a:r>
          </a:p>
        </p:txBody>
      </p:sp>
      <p:sp>
        <p:nvSpPr>
          <p:cNvPr id="50" name="Text Box 21"/>
          <p:cNvSpPr txBox="1">
            <a:spLocks noChangeArrowheads="1"/>
          </p:cNvSpPr>
          <p:nvPr/>
        </p:nvSpPr>
        <p:spPr bwMode="auto">
          <a:xfrm>
            <a:off x="3145195" y="2332722"/>
            <a:ext cx="871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cs typeface="Arial" panose="020B0604020202020204" pitchFamily="34" charset="0"/>
              </a:rPr>
              <a:t>-4</a:t>
            </a:r>
          </a:p>
        </p:txBody>
      </p:sp>
      <p:sp>
        <p:nvSpPr>
          <p:cNvPr id="51" name="Text Box 22"/>
          <p:cNvSpPr txBox="1">
            <a:spLocks noChangeArrowheads="1"/>
          </p:cNvSpPr>
          <p:nvPr/>
        </p:nvSpPr>
        <p:spPr bwMode="auto">
          <a:xfrm>
            <a:off x="5542757" y="2885548"/>
            <a:ext cx="7588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cs typeface="Arial" panose="020B0604020202020204" pitchFamily="34" charset="0"/>
              </a:rPr>
              <a:t>А</a:t>
            </a:r>
          </a:p>
        </p:txBody>
      </p:sp>
      <p:sp>
        <p:nvSpPr>
          <p:cNvPr id="52" name="Text Box 23"/>
          <p:cNvSpPr txBox="1">
            <a:spLocks noChangeArrowheads="1"/>
          </p:cNvSpPr>
          <p:nvPr/>
        </p:nvSpPr>
        <p:spPr bwMode="auto">
          <a:xfrm>
            <a:off x="835570" y="2781300"/>
            <a:ext cx="75880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>
                <a:cs typeface="Arial" panose="020B0604020202020204" pitchFamily="34" charset="0"/>
              </a:rPr>
              <a:t>В</a:t>
            </a:r>
          </a:p>
        </p:txBody>
      </p:sp>
      <p:sp>
        <p:nvSpPr>
          <p:cNvPr id="53" name="Rectangle 24"/>
          <p:cNvSpPr>
            <a:spLocks noChangeArrowheads="1"/>
          </p:cNvSpPr>
          <p:nvPr/>
        </p:nvSpPr>
        <p:spPr bwMode="auto">
          <a:xfrm>
            <a:off x="7048872" y="1258231"/>
            <a:ext cx="737049" cy="576263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-5</a:t>
            </a:r>
          </a:p>
        </p:txBody>
      </p:sp>
      <p:sp>
        <p:nvSpPr>
          <p:cNvPr id="54" name="Oval 25"/>
          <p:cNvSpPr>
            <a:spLocks noChangeArrowheads="1"/>
          </p:cNvSpPr>
          <p:nvPr/>
        </p:nvSpPr>
        <p:spPr bwMode="auto">
          <a:xfrm>
            <a:off x="5401547" y="3427413"/>
            <a:ext cx="209257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4400">
              <a:cs typeface="Arial" panose="020B0604020202020204" pitchFamily="34" charset="0"/>
            </a:endParaRPr>
          </a:p>
        </p:txBody>
      </p:sp>
      <p:sp>
        <p:nvSpPr>
          <p:cNvPr id="55" name="Freeform 26"/>
          <p:cNvSpPr>
            <a:spLocks/>
          </p:cNvSpPr>
          <p:nvPr/>
        </p:nvSpPr>
        <p:spPr bwMode="auto">
          <a:xfrm>
            <a:off x="1370124" y="2939633"/>
            <a:ext cx="4229319" cy="538163"/>
          </a:xfrm>
          <a:custGeom>
            <a:avLst/>
            <a:gdLst>
              <a:gd name="T0" fmla="*/ 1819 w 1819"/>
              <a:gd name="T1" fmla="*/ 339 h 339"/>
              <a:gd name="T2" fmla="*/ 1356 w 1819"/>
              <a:gd name="T3" fmla="*/ 76 h 339"/>
              <a:gd name="T4" fmla="*/ 914 w 1819"/>
              <a:gd name="T5" fmla="*/ 1 h 339"/>
              <a:gd name="T6" fmla="*/ 442 w 1819"/>
              <a:gd name="T7" fmla="*/ 85 h 339"/>
              <a:gd name="T8" fmla="*/ 0 w 1819"/>
              <a:gd name="T9" fmla="*/ 321 h 3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19"/>
              <a:gd name="T16" fmla="*/ 0 h 339"/>
              <a:gd name="T17" fmla="*/ 1819 w 1819"/>
              <a:gd name="T18" fmla="*/ 339 h 3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19" h="339">
                <a:moveTo>
                  <a:pt x="1819" y="339"/>
                </a:moveTo>
                <a:cubicBezTo>
                  <a:pt x="1742" y="295"/>
                  <a:pt x="1507" y="132"/>
                  <a:pt x="1356" y="76"/>
                </a:cubicBezTo>
                <a:cubicBezTo>
                  <a:pt x="1205" y="20"/>
                  <a:pt x="1066" y="0"/>
                  <a:pt x="914" y="1"/>
                </a:cubicBezTo>
                <a:cubicBezTo>
                  <a:pt x="762" y="2"/>
                  <a:pt x="594" y="32"/>
                  <a:pt x="442" y="85"/>
                </a:cubicBezTo>
                <a:cubicBezTo>
                  <a:pt x="290" y="138"/>
                  <a:pt x="92" y="272"/>
                  <a:pt x="0" y="321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4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AutoShape 27"/>
          <p:cNvSpPr>
            <a:spLocks noChangeArrowheads="1"/>
          </p:cNvSpPr>
          <p:nvPr/>
        </p:nvSpPr>
        <p:spPr bwMode="auto">
          <a:xfrm>
            <a:off x="1594375" y="4539734"/>
            <a:ext cx="9174761" cy="1176338"/>
          </a:xfrm>
          <a:prstGeom prst="wedgeRoundRectCallout">
            <a:avLst>
              <a:gd name="adj1" fmla="val 49302"/>
              <a:gd name="adj2" fmla="val 3048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>
                <a:cs typeface="Arial" panose="020B0604020202020204" pitchFamily="34" charset="0"/>
              </a:rPr>
              <a:t>Natijani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va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birinchi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qo‘shiluvchini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taqqoslang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:</a:t>
            </a:r>
            <a:endParaRPr lang="ru-RU" altLang="ru-RU" sz="3200" b="1" i="1" dirty="0">
              <a:cs typeface="Arial" panose="020B0604020202020204" pitchFamily="34" charset="0"/>
            </a:endParaRPr>
          </a:p>
        </p:txBody>
      </p:sp>
      <p:sp>
        <p:nvSpPr>
          <p:cNvPr id="57" name="Text Box 28"/>
          <p:cNvSpPr txBox="1">
            <a:spLocks noChangeArrowheads="1"/>
          </p:cNvSpPr>
          <p:nvPr/>
        </p:nvSpPr>
        <p:spPr bwMode="auto">
          <a:xfrm>
            <a:off x="4867530" y="5857269"/>
            <a:ext cx="290467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-5 </a:t>
            </a:r>
            <a:r>
              <a:rPr lang="en-US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&lt; -1</a:t>
            </a:r>
            <a:endParaRPr lang="ru-RU" altLang="ru-RU" sz="5400" b="1" dirty="0">
              <a:solidFill>
                <a:srgbClr val="8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97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619E-7 2.55732E-6 L -0.32304 0.0015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8" y="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1" grpId="0"/>
      <p:bldP spid="52" grpId="0"/>
      <p:bldP spid="53" grpId="0" animBg="1"/>
      <p:bldP spid="54" grpId="0" animBg="1"/>
      <p:bldP spid="54" grpId="1" animBg="1"/>
      <p:bldP spid="55" grpId="0" animBg="1"/>
      <p:bldP spid="56" grpId="0" animBg="1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0604" y="172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TOPING</a:t>
            </a:r>
            <a:endParaRPr lang="ru-RU" sz="4800" b="1" dirty="0"/>
          </a:p>
        </p:txBody>
      </p:sp>
      <p:sp>
        <p:nvSpPr>
          <p:cNvPr id="56" name="AutoShape 27"/>
          <p:cNvSpPr>
            <a:spLocks noChangeArrowheads="1"/>
          </p:cNvSpPr>
          <p:nvPr/>
        </p:nvSpPr>
        <p:spPr bwMode="auto">
          <a:xfrm>
            <a:off x="1594375" y="4539734"/>
            <a:ext cx="9174761" cy="1176338"/>
          </a:xfrm>
          <a:prstGeom prst="wedgeRoundRectCallout">
            <a:avLst>
              <a:gd name="adj1" fmla="val 49302"/>
              <a:gd name="adj2" fmla="val 3048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400" b="1" dirty="0" err="1" smtClean="0">
                <a:cs typeface="Arial" panose="020B0604020202020204" pitchFamily="34" charset="0"/>
              </a:rPr>
              <a:t>Qo‘shiluvchilar</a:t>
            </a:r>
            <a:r>
              <a:rPr lang="en-US" altLang="ru-RU" sz="4400" b="1" dirty="0" smtClean="0">
                <a:cs typeface="Arial" panose="020B0604020202020204" pitchFamily="34" charset="0"/>
              </a:rPr>
              <a:t> </a:t>
            </a:r>
            <a:r>
              <a:rPr lang="en-US" altLang="ru-RU" sz="4400" b="1" dirty="0" err="1" smtClean="0">
                <a:cs typeface="Arial" panose="020B0604020202020204" pitchFamily="34" charset="0"/>
              </a:rPr>
              <a:t>qanday</a:t>
            </a:r>
            <a:r>
              <a:rPr lang="en-US" altLang="ru-RU" sz="4400" b="1" dirty="0" smtClean="0">
                <a:cs typeface="Arial" panose="020B0604020202020204" pitchFamily="34" charset="0"/>
              </a:rPr>
              <a:t> </a:t>
            </a:r>
            <a:r>
              <a:rPr lang="en-US" altLang="ru-RU" sz="4400" b="1" dirty="0" err="1" smtClean="0">
                <a:cs typeface="Arial" panose="020B0604020202020204" pitchFamily="34" charset="0"/>
              </a:rPr>
              <a:t>sonlar</a:t>
            </a:r>
            <a:r>
              <a:rPr lang="en-US" altLang="ru-RU" sz="4400" b="1" dirty="0" smtClean="0">
                <a:cs typeface="Arial" panose="020B0604020202020204" pitchFamily="34" charset="0"/>
              </a:rPr>
              <a:t>?</a:t>
            </a:r>
            <a:endParaRPr lang="ru-RU" altLang="ru-RU" sz="4000" b="1" dirty="0">
              <a:cs typeface="Arial" panose="020B0604020202020204" pitchFamily="34" charset="0"/>
            </a:endParaRPr>
          </a:p>
        </p:txBody>
      </p:sp>
      <p:sp>
        <p:nvSpPr>
          <p:cNvPr id="69" name="Text Box 26"/>
          <p:cNvSpPr txBox="1">
            <a:spLocks noChangeArrowheads="1"/>
          </p:cNvSpPr>
          <p:nvPr/>
        </p:nvSpPr>
        <p:spPr bwMode="auto">
          <a:xfrm>
            <a:off x="2053288" y="5735279"/>
            <a:ext cx="871584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4800" b="1" dirty="0" smtClean="0">
                <a:solidFill>
                  <a:srgbClr val="800000"/>
                </a:solidFill>
                <a:cs typeface="Arial" panose="020B0604020202020204" pitchFamily="34" charset="0"/>
              </a:rPr>
              <a:t>5 </a:t>
            </a:r>
            <a:r>
              <a:rPr lang="en-US" altLang="ru-RU" sz="4800" b="1" dirty="0" err="1" smtClean="0">
                <a:solidFill>
                  <a:srgbClr val="800000"/>
                </a:solidFill>
                <a:cs typeface="Arial" panose="020B0604020202020204" pitchFamily="34" charset="0"/>
              </a:rPr>
              <a:t>va</a:t>
            </a:r>
            <a:r>
              <a:rPr lang="en-US" altLang="ru-RU" sz="4800" b="1" dirty="0" smtClean="0">
                <a:solidFill>
                  <a:srgbClr val="800000"/>
                </a:solidFill>
                <a:cs typeface="Arial" panose="020B0604020202020204" pitchFamily="34" charset="0"/>
              </a:rPr>
              <a:t> -5  </a:t>
            </a:r>
            <a:r>
              <a:rPr lang="en-US" altLang="ru-RU" sz="4800" b="1" dirty="0" err="1" smtClean="0">
                <a:solidFill>
                  <a:srgbClr val="800000"/>
                </a:solidFill>
                <a:cs typeface="Arial" panose="020B0604020202020204" pitchFamily="34" charset="0"/>
              </a:rPr>
              <a:t>qarama-qarshi</a:t>
            </a:r>
            <a:r>
              <a:rPr lang="en-US" altLang="ru-RU" sz="4800" b="1" dirty="0" smtClean="0">
                <a:solidFill>
                  <a:srgbClr val="8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4800" b="1" dirty="0" err="1" smtClean="0">
                <a:solidFill>
                  <a:srgbClr val="800000"/>
                </a:solidFill>
                <a:cs typeface="Arial" panose="020B0604020202020204" pitchFamily="34" charset="0"/>
              </a:rPr>
              <a:t>sonlar</a:t>
            </a:r>
            <a:endParaRPr lang="ru-RU" altLang="ru-RU" sz="4800" b="1" dirty="0">
              <a:solidFill>
                <a:srgbClr val="800000"/>
              </a:solidFill>
              <a:cs typeface="Arial" panose="020B0604020202020204" pitchFamily="34" charset="0"/>
            </a:endParaRPr>
          </a:p>
        </p:txBody>
      </p:sp>
      <p:sp>
        <p:nvSpPr>
          <p:cNvPr id="70" name="Text Box 18"/>
          <p:cNvSpPr txBox="1">
            <a:spLocks noChangeArrowheads="1"/>
          </p:cNvSpPr>
          <p:nvPr/>
        </p:nvSpPr>
        <p:spPr bwMode="auto">
          <a:xfrm>
            <a:off x="3968647" y="1337527"/>
            <a:ext cx="33131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 5 + (-5) = </a:t>
            </a:r>
          </a:p>
        </p:txBody>
      </p:sp>
      <p:sp>
        <p:nvSpPr>
          <p:cNvPr id="71" name="Rectangle 22"/>
          <p:cNvSpPr>
            <a:spLocks noChangeArrowheads="1"/>
          </p:cNvSpPr>
          <p:nvPr/>
        </p:nvSpPr>
        <p:spPr bwMode="auto">
          <a:xfrm>
            <a:off x="7185465" y="1464895"/>
            <a:ext cx="503237" cy="576263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0</a:t>
            </a:r>
          </a:p>
        </p:txBody>
      </p:sp>
      <p:grpSp>
        <p:nvGrpSpPr>
          <p:cNvPr id="72" name="Group 3"/>
          <p:cNvGrpSpPr>
            <a:grpSpLocks/>
          </p:cNvGrpSpPr>
          <p:nvPr/>
        </p:nvGrpSpPr>
        <p:grpSpPr bwMode="auto">
          <a:xfrm>
            <a:off x="553176" y="3071870"/>
            <a:ext cx="11743972" cy="914400"/>
            <a:chOff x="431" y="1487"/>
            <a:chExt cx="5051" cy="576"/>
          </a:xfrm>
        </p:grpSpPr>
        <p:sp>
          <p:nvSpPr>
            <p:cNvPr id="73" name="Rectangle 4"/>
            <p:cNvSpPr>
              <a:spLocks noChangeArrowheads="1"/>
            </p:cNvSpPr>
            <p:nvPr/>
          </p:nvSpPr>
          <p:spPr bwMode="auto">
            <a:xfrm>
              <a:off x="444" y="1487"/>
              <a:ext cx="503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3600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600" b="1" dirty="0" smtClean="0">
                  <a:latin typeface="Times New Roman" panose="02020603050405020304" pitchFamily="18" charset="0"/>
                </a:rPr>
                <a:t>-5      </a:t>
              </a:r>
              <a:r>
                <a:rPr lang="ru-RU" altLang="ru-RU" sz="3600" b="1" dirty="0">
                  <a:latin typeface="Times New Roman" panose="02020603050405020304" pitchFamily="18" charset="0"/>
                </a:rPr>
                <a:t>-4      -3      -2      -1       0       1       2        3       4       5   </a:t>
              </a:r>
              <a:endParaRPr lang="ru-RU" altLang="ru-RU" sz="36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7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7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</p:grpSp>
      <p:sp>
        <p:nvSpPr>
          <p:cNvPr id="86" name="Text Box 19"/>
          <p:cNvSpPr txBox="1">
            <a:spLocks noChangeArrowheads="1"/>
          </p:cNvSpPr>
          <p:nvPr/>
        </p:nvSpPr>
        <p:spPr bwMode="auto">
          <a:xfrm>
            <a:off x="8471774" y="2203511"/>
            <a:ext cx="8339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dirty="0">
                <a:latin typeface="Times New Roman" panose="02020603050405020304" pitchFamily="18" charset="0"/>
              </a:rPr>
              <a:t>-5</a:t>
            </a:r>
          </a:p>
        </p:txBody>
      </p:sp>
      <p:sp>
        <p:nvSpPr>
          <p:cNvPr id="87" name="Text Box 20"/>
          <p:cNvSpPr txBox="1">
            <a:spLocks noChangeArrowheads="1"/>
          </p:cNvSpPr>
          <p:nvPr/>
        </p:nvSpPr>
        <p:spPr bwMode="auto">
          <a:xfrm>
            <a:off x="11519246" y="2806540"/>
            <a:ext cx="7212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88" name="Text Box 21"/>
          <p:cNvSpPr txBox="1">
            <a:spLocks noChangeArrowheads="1"/>
          </p:cNvSpPr>
          <p:nvPr/>
        </p:nvSpPr>
        <p:spPr bwMode="auto">
          <a:xfrm>
            <a:off x="5955614" y="2753281"/>
            <a:ext cx="7212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89" name="Oval 23"/>
          <p:cNvSpPr>
            <a:spLocks noChangeArrowheads="1"/>
          </p:cNvSpPr>
          <p:nvPr/>
        </p:nvSpPr>
        <p:spPr bwMode="auto">
          <a:xfrm>
            <a:off x="11413618" y="3413185"/>
            <a:ext cx="209257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3600"/>
          </a:p>
        </p:txBody>
      </p:sp>
      <p:sp>
        <p:nvSpPr>
          <p:cNvPr id="90" name="Freeform 24"/>
          <p:cNvSpPr>
            <a:spLocks/>
          </p:cNvSpPr>
          <p:nvPr/>
        </p:nvSpPr>
        <p:spPr bwMode="auto">
          <a:xfrm>
            <a:off x="6257970" y="2828985"/>
            <a:ext cx="5250028" cy="584200"/>
          </a:xfrm>
          <a:custGeom>
            <a:avLst/>
            <a:gdLst>
              <a:gd name="T0" fmla="*/ 2258 w 2258"/>
              <a:gd name="T1" fmla="*/ 368 h 368"/>
              <a:gd name="T2" fmla="*/ 1792 w 2258"/>
              <a:gd name="T3" fmla="*/ 122 h 368"/>
              <a:gd name="T4" fmla="*/ 1143 w 2258"/>
              <a:gd name="T5" fmla="*/ 3 h 368"/>
              <a:gd name="T6" fmla="*/ 439 w 2258"/>
              <a:gd name="T7" fmla="*/ 140 h 368"/>
              <a:gd name="T8" fmla="*/ 0 w 2258"/>
              <a:gd name="T9" fmla="*/ 359 h 3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258"/>
              <a:gd name="T16" fmla="*/ 0 h 368"/>
              <a:gd name="T17" fmla="*/ 2258 w 2258"/>
              <a:gd name="T18" fmla="*/ 368 h 3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258" h="368">
                <a:moveTo>
                  <a:pt x="2258" y="368"/>
                </a:moveTo>
                <a:cubicBezTo>
                  <a:pt x="2180" y="329"/>
                  <a:pt x="1978" y="183"/>
                  <a:pt x="1792" y="122"/>
                </a:cubicBezTo>
                <a:cubicBezTo>
                  <a:pt x="1606" y="61"/>
                  <a:pt x="1368" y="0"/>
                  <a:pt x="1143" y="3"/>
                </a:cubicBezTo>
                <a:cubicBezTo>
                  <a:pt x="918" y="6"/>
                  <a:pt x="629" y="81"/>
                  <a:pt x="439" y="140"/>
                </a:cubicBezTo>
                <a:cubicBezTo>
                  <a:pt x="249" y="199"/>
                  <a:pt x="91" y="314"/>
                  <a:pt x="0" y="359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3600"/>
          </a:p>
        </p:txBody>
      </p:sp>
    </p:spTree>
    <p:extLst>
      <p:ext uri="{BB962C8B-B14F-4D97-AF65-F5344CB8AC3E}">
        <p14:creationId xmlns:p14="http://schemas.microsoft.com/office/powerpoint/2010/main" val="1671899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2063E-6 -3.3157E-6 L -0.41183 -0.0002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98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69" grpId="0"/>
      <p:bldP spid="70" grpId="0"/>
      <p:bldP spid="71" grpId="0" animBg="1"/>
      <p:bldP spid="86" grpId="0"/>
      <p:bldP spid="87" grpId="0"/>
      <p:bldP spid="88" grpId="0"/>
      <p:bldP spid="89" grpId="0" animBg="1"/>
      <p:bldP spid="89" grpId="1" animBg="1"/>
      <p:bldP spid="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0604" y="172426"/>
            <a:ext cx="116030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YIG‘INDINI TOPING</a:t>
            </a:r>
            <a:endParaRPr lang="ru-RU" sz="4800" b="1" dirty="0"/>
          </a:p>
        </p:txBody>
      </p:sp>
      <p:sp>
        <p:nvSpPr>
          <p:cNvPr id="56" name="AutoShape 27"/>
          <p:cNvSpPr>
            <a:spLocks noChangeArrowheads="1"/>
          </p:cNvSpPr>
          <p:nvPr/>
        </p:nvSpPr>
        <p:spPr bwMode="auto">
          <a:xfrm>
            <a:off x="1644769" y="4318065"/>
            <a:ext cx="9342929" cy="1511809"/>
          </a:xfrm>
          <a:prstGeom prst="wedgeRoundRectCallout">
            <a:avLst>
              <a:gd name="adj1" fmla="val 49302"/>
              <a:gd name="adj2" fmla="val 3048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400" b="1" i="1" dirty="0" err="1">
                <a:cs typeface="Arial" panose="020B0604020202020204" pitchFamily="34" charset="0"/>
              </a:rPr>
              <a:t>Natijani</a:t>
            </a:r>
            <a:r>
              <a:rPr lang="en-US" altLang="ru-RU" sz="4400" b="1" i="1" dirty="0">
                <a:cs typeface="Arial" panose="020B0604020202020204" pitchFamily="34" charset="0"/>
              </a:rPr>
              <a:t> </a:t>
            </a:r>
            <a:r>
              <a:rPr lang="en-US" altLang="ru-RU" sz="4400" b="1" i="1" dirty="0" err="1">
                <a:cs typeface="Arial" panose="020B0604020202020204" pitchFamily="34" charset="0"/>
              </a:rPr>
              <a:t>va</a:t>
            </a:r>
            <a:r>
              <a:rPr lang="en-US" altLang="ru-RU" sz="4400" b="1" i="1" dirty="0">
                <a:cs typeface="Arial" panose="020B0604020202020204" pitchFamily="34" charset="0"/>
              </a:rPr>
              <a:t> </a:t>
            </a:r>
            <a:r>
              <a:rPr lang="en-US" altLang="ru-RU" sz="4400" b="1" i="1" dirty="0" err="1">
                <a:cs typeface="Arial" panose="020B0604020202020204" pitchFamily="34" charset="0"/>
              </a:rPr>
              <a:t>birinchi</a:t>
            </a:r>
            <a:r>
              <a:rPr lang="en-US" altLang="ru-RU" sz="4400" b="1" i="1" dirty="0">
                <a:cs typeface="Arial" panose="020B0604020202020204" pitchFamily="34" charset="0"/>
              </a:rPr>
              <a:t> </a:t>
            </a:r>
            <a:r>
              <a:rPr lang="en-US" altLang="ru-RU" sz="4400" b="1" i="1" dirty="0" err="1">
                <a:cs typeface="Arial" panose="020B0604020202020204" pitchFamily="34" charset="0"/>
              </a:rPr>
              <a:t>qo‘shiluvchini</a:t>
            </a:r>
            <a:r>
              <a:rPr lang="en-US" altLang="ru-RU" sz="4400" b="1" i="1" dirty="0">
                <a:cs typeface="Arial" panose="020B0604020202020204" pitchFamily="34" charset="0"/>
              </a:rPr>
              <a:t> </a:t>
            </a:r>
            <a:r>
              <a:rPr lang="en-US" altLang="ru-RU" sz="4400" b="1" i="1" dirty="0" err="1" smtClean="0">
                <a:cs typeface="Arial" panose="020B0604020202020204" pitchFamily="34" charset="0"/>
              </a:rPr>
              <a:t>taqqoslang</a:t>
            </a:r>
            <a:r>
              <a:rPr lang="en-US" altLang="ru-RU" sz="4400" b="1" i="1" dirty="0" smtClean="0">
                <a:cs typeface="Arial" panose="020B0604020202020204" pitchFamily="34" charset="0"/>
              </a:rPr>
              <a:t>:</a:t>
            </a:r>
            <a:endParaRPr lang="ru-RU" altLang="ru-RU" sz="4000" b="1" i="1" dirty="0">
              <a:cs typeface="Arial" panose="020B0604020202020204" pitchFamily="34" charset="0"/>
            </a:endParaRPr>
          </a:p>
        </p:txBody>
      </p:sp>
      <p:sp>
        <p:nvSpPr>
          <p:cNvPr id="70" name="Text Box 18"/>
          <p:cNvSpPr txBox="1">
            <a:spLocks noChangeArrowheads="1"/>
          </p:cNvSpPr>
          <p:nvPr/>
        </p:nvSpPr>
        <p:spPr bwMode="auto">
          <a:xfrm>
            <a:off x="3968647" y="1337527"/>
            <a:ext cx="33131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4800" b="1" dirty="0">
                <a:cs typeface="Arial" panose="020B0604020202020204" pitchFamily="34" charset="0"/>
              </a:rPr>
              <a:t> </a:t>
            </a:r>
            <a:r>
              <a:rPr lang="en-US" altLang="ru-RU" sz="4800" b="1" dirty="0" smtClean="0">
                <a:cs typeface="Arial" panose="020B0604020202020204" pitchFamily="34" charset="0"/>
              </a:rPr>
              <a:t>(-2)</a:t>
            </a:r>
            <a:r>
              <a:rPr lang="ru-RU" altLang="ru-RU" sz="4800" b="1" dirty="0" smtClean="0">
                <a:cs typeface="Arial" panose="020B0604020202020204" pitchFamily="34" charset="0"/>
              </a:rPr>
              <a:t> </a:t>
            </a:r>
            <a:r>
              <a:rPr lang="ru-RU" altLang="ru-RU" sz="4800" b="1" dirty="0">
                <a:cs typeface="Arial" panose="020B0604020202020204" pitchFamily="34" charset="0"/>
              </a:rPr>
              <a:t>+ </a:t>
            </a:r>
            <a:r>
              <a:rPr lang="en-US" altLang="ru-RU" sz="4800" b="1" dirty="0" smtClean="0">
                <a:cs typeface="Arial" panose="020B0604020202020204" pitchFamily="34" charset="0"/>
              </a:rPr>
              <a:t>0</a:t>
            </a:r>
            <a:r>
              <a:rPr lang="ru-RU" altLang="ru-RU" sz="4800" b="1" dirty="0" smtClean="0">
                <a:cs typeface="Arial" panose="020B0604020202020204" pitchFamily="34" charset="0"/>
              </a:rPr>
              <a:t> </a:t>
            </a:r>
            <a:r>
              <a:rPr lang="ru-RU" altLang="ru-RU" sz="4800" b="1" dirty="0">
                <a:cs typeface="Arial" panose="020B0604020202020204" pitchFamily="34" charset="0"/>
              </a:rPr>
              <a:t>= </a:t>
            </a:r>
          </a:p>
        </p:txBody>
      </p:sp>
      <p:sp>
        <p:nvSpPr>
          <p:cNvPr id="71" name="Rectangle 22"/>
          <p:cNvSpPr>
            <a:spLocks noChangeArrowheads="1"/>
          </p:cNvSpPr>
          <p:nvPr/>
        </p:nvSpPr>
        <p:spPr bwMode="auto">
          <a:xfrm>
            <a:off x="7139882" y="1342192"/>
            <a:ext cx="703217" cy="766797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4800" b="1" dirty="0" smtClean="0">
                <a:cs typeface="Arial" panose="020B0604020202020204" pitchFamily="34" charset="0"/>
              </a:rPr>
              <a:t>-2</a:t>
            </a:r>
            <a:endParaRPr lang="ru-RU" altLang="ru-RU" sz="4800" b="1" dirty="0">
              <a:cs typeface="Arial" panose="020B0604020202020204" pitchFamily="34" charset="0"/>
            </a:endParaRPr>
          </a:p>
        </p:txBody>
      </p:sp>
      <p:grpSp>
        <p:nvGrpSpPr>
          <p:cNvPr id="72" name="Group 3"/>
          <p:cNvGrpSpPr>
            <a:grpSpLocks/>
          </p:cNvGrpSpPr>
          <p:nvPr/>
        </p:nvGrpSpPr>
        <p:grpSpPr bwMode="auto">
          <a:xfrm>
            <a:off x="553176" y="3071870"/>
            <a:ext cx="11743972" cy="914400"/>
            <a:chOff x="431" y="1487"/>
            <a:chExt cx="5051" cy="576"/>
          </a:xfrm>
        </p:grpSpPr>
        <p:sp>
          <p:nvSpPr>
            <p:cNvPr id="73" name="Rectangle 4"/>
            <p:cNvSpPr>
              <a:spLocks noChangeArrowheads="1"/>
            </p:cNvSpPr>
            <p:nvPr/>
          </p:nvSpPr>
          <p:spPr bwMode="auto">
            <a:xfrm>
              <a:off x="444" y="1487"/>
              <a:ext cx="503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3600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600" b="1" dirty="0" smtClean="0">
                  <a:latin typeface="Times New Roman" panose="02020603050405020304" pitchFamily="18" charset="0"/>
                </a:rPr>
                <a:t>-5      </a:t>
              </a:r>
              <a:r>
                <a:rPr lang="ru-RU" altLang="ru-RU" sz="3600" b="1" dirty="0">
                  <a:latin typeface="Times New Roman" panose="02020603050405020304" pitchFamily="18" charset="0"/>
                </a:rPr>
                <a:t>-4      -3      -2      -1       0       1       2        3       4       5    </a:t>
              </a:r>
              <a:endParaRPr lang="ru-RU" altLang="ru-RU" sz="36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74" name="Line 5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5" name="Line 6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6" name="Line 7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7" name="Line 8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8" name="Line 9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79" name="Line 10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0" name="Line 11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1" name="Line 12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2" name="Line 13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3" name="Line 14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4" name="Line 15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  <p:sp>
          <p:nvSpPr>
            <p:cNvPr id="85" name="Line 16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3600"/>
            </a:p>
          </p:txBody>
        </p:sp>
      </p:grpSp>
      <p:sp>
        <p:nvSpPr>
          <p:cNvPr id="87" name="Text Box 20"/>
          <p:cNvSpPr txBox="1">
            <a:spLocks noChangeArrowheads="1"/>
          </p:cNvSpPr>
          <p:nvPr/>
        </p:nvSpPr>
        <p:spPr bwMode="auto">
          <a:xfrm>
            <a:off x="3942676" y="2822941"/>
            <a:ext cx="7212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89" name="Oval 23"/>
          <p:cNvSpPr>
            <a:spLocks noChangeArrowheads="1"/>
          </p:cNvSpPr>
          <p:nvPr/>
        </p:nvSpPr>
        <p:spPr bwMode="auto">
          <a:xfrm>
            <a:off x="4031494" y="3429851"/>
            <a:ext cx="209257" cy="12223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3600"/>
          </a:p>
        </p:txBody>
      </p:sp>
      <p:sp>
        <p:nvSpPr>
          <p:cNvPr id="26" name="Text Box 36"/>
          <p:cNvSpPr txBox="1">
            <a:spLocks noChangeArrowheads="1"/>
          </p:cNvSpPr>
          <p:nvPr/>
        </p:nvSpPr>
        <p:spPr bwMode="auto">
          <a:xfrm>
            <a:off x="5037451" y="5981694"/>
            <a:ext cx="280564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-</a:t>
            </a:r>
            <a:r>
              <a:rPr lang="en-US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2</a:t>
            </a:r>
            <a:r>
              <a:rPr lang="ru-RU" altLang="ru-RU" sz="5400" b="1" dirty="0">
                <a:solidFill>
                  <a:srgbClr val="80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5400" b="1" dirty="0" smtClean="0">
                <a:solidFill>
                  <a:srgbClr val="800000"/>
                </a:solidFill>
                <a:cs typeface="Arial" panose="020B0604020202020204" pitchFamily="34" charset="0"/>
              </a:rPr>
              <a:t> = -2</a:t>
            </a:r>
            <a:endParaRPr lang="ru-RU" altLang="ru-RU" sz="5400" b="1" dirty="0">
              <a:solidFill>
                <a:srgbClr val="8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00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71" grpId="0" animBg="1"/>
      <p:bldP spid="87" grpId="0"/>
      <p:bldP spid="89" grpId="0" animBg="1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XULOSA</a:t>
            </a:r>
            <a:endParaRPr lang="ru-RU" sz="5094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424886" y="1196677"/>
            <a:ext cx="11990025" cy="745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245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Gapni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245" dirty="0" err="1" smtClean="0">
                <a:latin typeface="Arial" pitchFamily="34" charset="0"/>
                <a:cs typeface="Arial" pitchFamily="34" charset="0"/>
              </a:rPr>
              <a:t>tugating</a:t>
            </a:r>
            <a:r>
              <a:rPr lang="en-US" sz="4245" dirty="0" smtClean="0">
                <a:latin typeface="Arial" pitchFamily="34" charset="0"/>
                <a:cs typeface="Arial" pitchFamily="34" charset="0"/>
              </a:rPr>
              <a:t>:</a:t>
            </a:r>
            <a:endParaRPr lang="en-US" sz="4245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547112" y="1958914"/>
            <a:ext cx="8686336" cy="1207956"/>
          </a:xfrm>
          <a:prstGeom prst="wedgeRoundRectCallout">
            <a:avLst>
              <a:gd name="adj1" fmla="val -23737"/>
              <a:gd name="adj2" fmla="val 44550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Har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qanday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unga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musbat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qo‘shilsa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   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…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0" name="Rectangle 7"/>
          <p:cNvSpPr>
            <a:spLocks noChangeArrowheads="1"/>
          </p:cNvSpPr>
          <p:nvPr/>
        </p:nvSpPr>
        <p:spPr bwMode="auto">
          <a:xfrm>
            <a:off x="5893694" y="2689779"/>
            <a:ext cx="2049146" cy="389593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ortadi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21" name="AutoShape 8"/>
          <p:cNvSpPr>
            <a:spLocks noChangeArrowheads="1"/>
          </p:cNvSpPr>
          <p:nvPr/>
        </p:nvSpPr>
        <p:spPr bwMode="auto">
          <a:xfrm>
            <a:off x="424886" y="3237270"/>
            <a:ext cx="7921625" cy="1230440"/>
          </a:xfrm>
          <a:prstGeom prst="wedgeRoundRectCallout">
            <a:avLst>
              <a:gd name="adj1" fmla="val 24725"/>
              <a:gd name="adj2" fmla="val 47765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err="1">
                <a:cs typeface="Arial" panose="020B0604020202020204" pitchFamily="34" charset="0"/>
              </a:rPr>
              <a:t>Har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qanday</a:t>
            </a:r>
            <a:r>
              <a:rPr lang="en-US" altLang="ru-RU" sz="3600" b="1" i="1" dirty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>
                <a:cs typeface="Arial" panose="020B0604020202020204" pitchFamily="34" charset="0"/>
              </a:rPr>
              <a:t>unga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manfiy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qo‘shilsa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…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2728392" y="3932560"/>
            <a:ext cx="2735784" cy="450247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kamayadi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23" name="AutoShape 10"/>
          <p:cNvSpPr>
            <a:spLocks noChangeArrowheads="1"/>
          </p:cNvSpPr>
          <p:nvPr/>
        </p:nvSpPr>
        <p:spPr bwMode="auto">
          <a:xfrm>
            <a:off x="5602104" y="4339397"/>
            <a:ext cx="6902700" cy="1205269"/>
          </a:xfrm>
          <a:prstGeom prst="wedgeRoundRectCallout">
            <a:avLst>
              <a:gd name="adj1" fmla="val -19624"/>
              <a:gd name="adj2" fmla="val 36488"/>
              <a:gd name="adj3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Har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>
                <a:cs typeface="Arial" panose="020B0604020202020204" pitchFamily="34" charset="0"/>
              </a:rPr>
              <a:t>qanday</a:t>
            </a:r>
            <a:r>
              <a:rPr lang="en-US" altLang="ru-RU" sz="3600" b="1" i="1" dirty="0">
                <a:cs typeface="Arial" panose="020B0604020202020204" pitchFamily="34" charset="0"/>
              </a:rPr>
              <a:t> 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son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unga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nol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qo‘shilsa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 </a:t>
            </a:r>
            <a:r>
              <a:rPr lang="ru-RU" altLang="ru-RU" sz="3600" b="1" i="1" dirty="0" smtClean="0">
                <a:cs typeface="Arial" panose="020B0604020202020204" pitchFamily="34" charset="0"/>
              </a:rPr>
              <a:t>…</a:t>
            </a:r>
            <a:endParaRPr lang="ru-RU" altLang="ru-RU" sz="3600" b="1" i="1" dirty="0">
              <a:cs typeface="Arial" panose="020B0604020202020204" pitchFamily="34" charset="0"/>
            </a:endParaRPr>
          </a:p>
        </p:txBody>
      </p:sp>
      <p:sp>
        <p:nvSpPr>
          <p:cNvPr id="24" name="Rectangle 11"/>
          <p:cNvSpPr>
            <a:spLocks noChangeArrowheads="1"/>
          </p:cNvSpPr>
          <p:nvPr/>
        </p:nvSpPr>
        <p:spPr bwMode="auto">
          <a:xfrm>
            <a:off x="8056984" y="5012553"/>
            <a:ext cx="2521602" cy="434837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o‘zgarmaydi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  <p:sp>
        <p:nvSpPr>
          <p:cNvPr id="25" name="AutoShape 12"/>
          <p:cNvSpPr>
            <a:spLocks noChangeArrowheads="1"/>
          </p:cNvSpPr>
          <p:nvPr/>
        </p:nvSpPr>
        <p:spPr bwMode="auto">
          <a:xfrm>
            <a:off x="1335872" y="5525789"/>
            <a:ext cx="7490432" cy="1315413"/>
          </a:xfrm>
          <a:prstGeom prst="wedgeRoundRectCallout">
            <a:avLst>
              <a:gd name="adj1" fmla="val 50165"/>
              <a:gd name="adj2" fmla="val 18191"/>
              <a:gd name="adj3" fmla="val 16667"/>
            </a:avLst>
          </a:prstGeom>
          <a:solidFill>
            <a:srgbClr val="FDE3F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600" b="1" i="1" dirty="0" err="1" smtClean="0">
                <a:cs typeface="Arial" panose="020B0604020202020204" pitchFamily="34" charset="0"/>
              </a:rPr>
              <a:t>Qarama-qarshi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sonlar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cs typeface="Arial" panose="020B0604020202020204" pitchFamily="34" charset="0"/>
              </a:rPr>
              <a:t>yig‘indisi</a:t>
            </a:r>
            <a:r>
              <a:rPr lang="en-US" altLang="ru-RU" sz="3600" b="1" i="1" dirty="0" smtClean="0">
                <a:cs typeface="Arial" panose="020B0604020202020204" pitchFamily="34" charset="0"/>
              </a:rPr>
              <a:t> </a:t>
            </a:r>
            <a:r>
              <a:rPr lang="ru-RU" altLang="ru-RU" sz="2800" b="1" i="1" dirty="0" smtClean="0">
                <a:cs typeface="Arial" panose="020B0604020202020204" pitchFamily="34" charset="0"/>
              </a:rPr>
              <a:t>…</a:t>
            </a:r>
            <a:endParaRPr lang="ru-RU" altLang="ru-RU" sz="2800" b="1" i="1" dirty="0">
              <a:cs typeface="Arial" panose="020B0604020202020204" pitchFamily="34" charset="0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1360240" y="6211470"/>
            <a:ext cx="2519363" cy="431800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600" b="1" i="1" dirty="0" err="1">
                <a:solidFill>
                  <a:srgbClr val="DE0000"/>
                </a:solidFill>
                <a:cs typeface="Arial" panose="020B0604020202020204" pitchFamily="34" charset="0"/>
              </a:rPr>
              <a:t>n</a:t>
            </a:r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olga</a:t>
            </a:r>
            <a:r>
              <a:rPr lang="en-US" altLang="ru-RU" sz="3600" b="1" i="1" dirty="0" smtClean="0">
                <a:solidFill>
                  <a:srgbClr val="DE0000"/>
                </a:solidFill>
                <a:cs typeface="Arial" panose="020B0604020202020204" pitchFamily="34" charset="0"/>
              </a:rPr>
              <a:t> </a:t>
            </a:r>
            <a:r>
              <a:rPr lang="en-US" altLang="ru-RU" sz="3600" b="1" i="1" dirty="0" err="1" smtClean="0">
                <a:solidFill>
                  <a:srgbClr val="DE0000"/>
                </a:solidFill>
                <a:cs typeface="Arial" panose="020B0604020202020204" pitchFamily="34" charset="0"/>
              </a:rPr>
              <a:t>teng</a:t>
            </a:r>
            <a:endParaRPr lang="ru-RU" altLang="ru-RU" sz="3600" b="1" i="1" dirty="0">
              <a:solidFill>
                <a:srgbClr val="DE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59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2F4FE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6464" y="184015"/>
            <a:ext cx="12314715" cy="876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94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5094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094" b="1" dirty="0"/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1115769" y="3240410"/>
            <a:ext cx="11217365" cy="1243013"/>
            <a:chOff x="158" y="1480"/>
            <a:chExt cx="5398" cy="576"/>
          </a:xfrm>
        </p:grpSpPr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200" b="1" i="1" dirty="0">
                  <a:latin typeface="Georgia" panose="02040502050405020303" pitchFamily="18" charset="0"/>
                </a:rPr>
                <a:t>   </a:t>
              </a:r>
              <a:r>
                <a:rPr lang="ru-RU" altLang="ru-RU" sz="3200" b="1" i="1" dirty="0" smtClean="0">
                  <a:latin typeface="Georgia" panose="02040502050405020303" pitchFamily="18" charset="0"/>
                </a:rPr>
                <a:t>   </a:t>
              </a:r>
              <a:r>
                <a:rPr lang="ru-RU" altLang="ru-RU" sz="3200" b="1" dirty="0">
                  <a:latin typeface="Times New Roman" panose="02020603050405020304" pitchFamily="18" charset="0"/>
                </a:rPr>
                <a:t>-5      -4      -3      -2      -1       0       1       2        3       4       5   </a:t>
              </a:r>
              <a:endParaRPr lang="ru-RU" altLang="ru-RU" sz="32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5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7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" name="Line 19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Line 20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Line 21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" name="Line 22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Line 23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Line 24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4" name="Line 25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5" name="Group 26"/>
          <p:cNvGrpSpPr>
            <a:grpSpLocks/>
          </p:cNvGrpSpPr>
          <p:nvPr/>
        </p:nvGrpSpPr>
        <p:grpSpPr bwMode="auto">
          <a:xfrm>
            <a:off x="1110809" y="5302459"/>
            <a:ext cx="11197441" cy="962238"/>
            <a:chOff x="158" y="1480"/>
            <a:chExt cx="5398" cy="576"/>
          </a:xfrm>
        </p:grpSpPr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200" b="1" i="1" dirty="0">
                  <a:latin typeface="Georgia" panose="02040502050405020303" pitchFamily="18" charset="0"/>
                </a:rPr>
                <a:t>   </a:t>
              </a:r>
              <a:r>
                <a:rPr lang="ru-RU" altLang="ru-RU" sz="3200" b="1" i="1" dirty="0" smtClean="0">
                  <a:latin typeface="Georgia" panose="02040502050405020303" pitchFamily="18" charset="0"/>
                </a:rPr>
                <a:t>   </a:t>
              </a:r>
              <a:r>
                <a:rPr lang="ru-RU" altLang="ru-RU" sz="3200" b="1" dirty="0">
                  <a:latin typeface="Times New Roman" panose="02020603050405020304" pitchFamily="18" charset="0"/>
                </a:rPr>
                <a:t>-5      -4      -3      -2      -1       0       1       2        3       4       5    </a:t>
              </a:r>
              <a:endParaRPr lang="ru-RU" altLang="ru-RU" sz="32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37" name="Line 28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29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Line 30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31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Line 32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33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34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35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36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37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Line 38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39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9" name="Group 40"/>
          <p:cNvGrpSpPr>
            <a:grpSpLocks/>
          </p:cNvGrpSpPr>
          <p:nvPr/>
        </p:nvGrpSpPr>
        <p:grpSpPr bwMode="auto">
          <a:xfrm>
            <a:off x="1115769" y="1436837"/>
            <a:ext cx="11217366" cy="1108075"/>
            <a:chOff x="158" y="1480"/>
            <a:chExt cx="5398" cy="576"/>
          </a:xfrm>
        </p:grpSpPr>
        <p:sp>
          <p:nvSpPr>
            <p:cNvPr id="50" name="Rectangle 41"/>
            <p:cNvSpPr>
              <a:spLocks noChangeArrowheads="1"/>
            </p:cNvSpPr>
            <p:nvPr/>
          </p:nvSpPr>
          <p:spPr bwMode="auto">
            <a:xfrm>
              <a:off x="158" y="1480"/>
              <a:ext cx="5398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b="1" i="1" dirty="0">
                <a:latin typeface="Georgia" panose="02040502050405020303" pitchFamily="18" charset="0"/>
              </a:endParaRPr>
            </a:p>
            <a:p>
              <a:pPr eaLnBrk="1" hangingPunct="1"/>
              <a:r>
                <a:rPr lang="ru-RU" altLang="ru-RU" sz="3200" b="1" i="1" dirty="0">
                  <a:latin typeface="Georgia" panose="02040502050405020303" pitchFamily="18" charset="0"/>
                </a:rPr>
                <a:t>     </a:t>
              </a:r>
              <a:r>
                <a:rPr lang="ru-RU" altLang="ru-RU" sz="3200" b="1" i="1" dirty="0" smtClean="0">
                  <a:latin typeface="Georgia" panose="02040502050405020303" pitchFamily="18" charset="0"/>
                </a:rPr>
                <a:t> </a:t>
              </a:r>
              <a:r>
                <a:rPr lang="ru-RU" altLang="ru-RU" sz="3200" b="1" dirty="0">
                  <a:latin typeface="Times New Roman" panose="02020603050405020304" pitchFamily="18" charset="0"/>
                </a:rPr>
                <a:t>-5      -4      -3      -2      -1       0       1       2        3       4       5   </a:t>
              </a:r>
              <a:endParaRPr lang="ru-RU" altLang="ru-RU" sz="3200" b="1" i="1" dirty="0">
                <a:latin typeface="Georgia" panose="02040502050405020303" pitchFamily="18" charset="0"/>
              </a:endParaRPr>
            </a:p>
          </p:txBody>
        </p:sp>
        <p:sp>
          <p:nvSpPr>
            <p:cNvPr id="51" name="Line 42"/>
            <p:cNvSpPr>
              <a:spLocks noChangeShapeType="1"/>
            </p:cNvSpPr>
            <p:nvPr/>
          </p:nvSpPr>
          <p:spPr bwMode="auto">
            <a:xfrm>
              <a:off x="431" y="1752"/>
              <a:ext cx="4989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2" name="Line 43"/>
            <p:cNvSpPr>
              <a:spLocks noChangeShapeType="1"/>
            </p:cNvSpPr>
            <p:nvPr/>
          </p:nvSpPr>
          <p:spPr bwMode="auto">
            <a:xfrm>
              <a:off x="612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3" name="Line 44"/>
            <p:cNvSpPr>
              <a:spLocks noChangeShapeType="1"/>
            </p:cNvSpPr>
            <p:nvPr/>
          </p:nvSpPr>
          <p:spPr bwMode="auto">
            <a:xfrm>
              <a:off x="106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4" name="Line 45"/>
            <p:cNvSpPr>
              <a:spLocks noChangeShapeType="1"/>
            </p:cNvSpPr>
            <p:nvPr/>
          </p:nvSpPr>
          <p:spPr bwMode="auto">
            <a:xfrm>
              <a:off x="1519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5" name="Line 46"/>
            <p:cNvSpPr>
              <a:spLocks noChangeShapeType="1"/>
            </p:cNvSpPr>
            <p:nvPr/>
          </p:nvSpPr>
          <p:spPr bwMode="auto">
            <a:xfrm>
              <a:off x="1973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Line 47"/>
            <p:cNvSpPr>
              <a:spLocks noChangeShapeType="1"/>
            </p:cNvSpPr>
            <p:nvPr/>
          </p:nvSpPr>
          <p:spPr bwMode="auto">
            <a:xfrm>
              <a:off x="2426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Line 48"/>
            <p:cNvSpPr>
              <a:spLocks noChangeShapeType="1"/>
            </p:cNvSpPr>
            <p:nvPr/>
          </p:nvSpPr>
          <p:spPr bwMode="auto">
            <a:xfrm>
              <a:off x="2880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8" name="Line 49"/>
            <p:cNvSpPr>
              <a:spLocks noChangeShapeType="1"/>
            </p:cNvSpPr>
            <p:nvPr/>
          </p:nvSpPr>
          <p:spPr bwMode="auto">
            <a:xfrm>
              <a:off x="333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9" name="Line 50"/>
            <p:cNvSpPr>
              <a:spLocks noChangeShapeType="1"/>
            </p:cNvSpPr>
            <p:nvPr/>
          </p:nvSpPr>
          <p:spPr bwMode="auto">
            <a:xfrm>
              <a:off x="3787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0" name="Line 51"/>
            <p:cNvSpPr>
              <a:spLocks noChangeShapeType="1"/>
            </p:cNvSpPr>
            <p:nvPr/>
          </p:nvSpPr>
          <p:spPr bwMode="auto">
            <a:xfrm>
              <a:off x="4241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1" name="Line 52"/>
            <p:cNvSpPr>
              <a:spLocks noChangeShapeType="1"/>
            </p:cNvSpPr>
            <p:nvPr/>
          </p:nvSpPr>
          <p:spPr bwMode="auto">
            <a:xfrm>
              <a:off x="4694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62" name="Line 53"/>
            <p:cNvSpPr>
              <a:spLocks noChangeShapeType="1"/>
            </p:cNvSpPr>
            <p:nvPr/>
          </p:nvSpPr>
          <p:spPr bwMode="auto">
            <a:xfrm>
              <a:off x="5148" y="1706"/>
              <a:ext cx="0" cy="9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3" name="Text Box 54"/>
          <p:cNvSpPr txBox="1">
            <a:spLocks noChangeArrowheads="1"/>
          </p:cNvSpPr>
          <p:nvPr/>
        </p:nvSpPr>
        <p:spPr bwMode="auto">
          <a:xfrm>
            <a:off x="2096890" y="2683297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b="1" i="1">
              <a:latin typeface="Georgia" panose="02040502050405020303" pitchFamily="18" charset="0"/>
            </a:endParaRPr>
          </a:p>
        </p:txBody>
      </p:sp>
      <p:sp>
        <p:nvSpPr>
          <p:cNvPr id="64" name="Text Box 55"/>
          <p:cNvSpPr txBox="1">
            <a:spLocks noChangeArrowheads="1"/>
          </p:cNvSpPr>
          <p:nvPr/>
        </p:nvSpPr>
        <p:spPr bwMode="auto">
          <a:xfrm>
            <a:off x="527322" y="1455310"/>
            <a:ext cx="5635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i="1" dirty="0">
                <a:solidFill>
                  <a:srgbClr val="800000"/>
                </a:solidFill>
                <a:latin typeface="Georgia" panose="02040502050405020303" pitchFamily="18" charset="0"/>
              </a:rPr>
              <a:t>1)</a:t>
            </a:r>
          </a:p>
        </p:txBody>
      </p:sp>
      <p:sp>
        <p:nvSpPr>
          <p:cNvPr id="65" name="Oval 56"/>
          <p:cNvSpPr>
            <a:spLocks noChangeArrowheads="1"/>
          </p:cNvSpPr>
          <p:nvPr/>
        </p:nvSpPr>
        <p:spPr bwMode="auto">
          <a:xfrm>
            <a:off x="3823357" y="1795567"/>
            <a:ext cx="241301" cy="209548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6" name="Text Box 57"/>
          <p:cNvSpPr txBox="1">
            <a:spLocks noChangeArrowheads="1"/>
          </p:cNvSpPr>
          <p:nvPr/>
        </p:nvSpPr>
        <p:spPr bwMode="auto">
          <a:xfrm>
            <a:off x="3874180" y="1277370"/>
            <a:ext cx="492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А</a:t>
            </a:r>
          </a:p>
        </p:txBody>
      </p:sp>
      <p:sp>
        <p:nvSpPr>
          <p:cNvPr id="67" name="Text Box 58"/>
          <p:cNvSpPr txBox="1">
            <a:spLocks noChangeArrowheads="1"/>
          </p:cNvSpPr>
          <p:nvPr/>
        </p:nvSpPr>
        <p:spPr bwMode="auto">
          <a:xfrm>
            <a:off x="5429052" y="2592809"/>
            <a:ext cx="2001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latin typeface="Times New Roman" panose="02020603050405020304" pitchFamily="18" charset="0"/>
              </a:rPr>
              <a:t>-3 + … = 4</a:t>
            </a:r>
          </a:p>
        </p:txBody>
      </p:sp>
      <p:sp>
        <p:nvSpPr>
          <p:cNvPr id="68" name="Text Box 59"/>
          <p:cNvSpPr txBox="1">
            <a:spLocks noChangeArrowheads="1"/>
          </p:cNvSpPr>
          <p:nvPr/>
        </p:nvSpPr>
        <p:spPr bwMode="auto">
          <a:xfrm>
            <a:off x="10359626" y="1219748"/>
            <a:ext cx="4924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 i="1" dirty="0">
                <a:latin typeface="Times New Roman" panose="02020603050405020304" pitchFamily="18" charset="0"/>
              </a:rPr>
              <a:t>В</a:t>
            </a:r>
          </a:p>
        </p:txBody>
      </p:sp>
      <p:sp>
        <p:nvSpPr>
          <p:cNvPr id="69" name="Rectangle 60"/>
          <p:cNvSpPr>
            <a:spLocks noChangeArrowheads="1"/>
          </p:cNvSpPr>
          <p:nvPr/>
        </p:nvSpPr>
        <p:spPr bwMode="auto">
          <a:xfrm>
            <a:off x="6221215" y="2592809"/>
            <a:ext cx="503237" cy="5492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>
                <a:solidFill>
                  <a:srgbClr val="80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0" name="Text Box 61"/>
          <p:cNvSpPr txBox="1">
            <a:spLocks noChangeArrowheads="1"/>
          </p:cNvSpPr>
          <p:nvPr/>
        </p:nvSpPr>
        <p:spPr bwMode="auto">
          <a:xfrm>
            <a:off x="458589" y="3384972"/>
            <a:ext cx="6191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i="1" dirty="0">
                <a:solidFill>
                  <a:srgbClr val="800000"/>
                </a:solidFill>
                <a:latin typeface="Georgia" panose="02040502050405020303" pitchFamily="18" charset="0"/>
              </a:rPr>
              <a:t>2)</a:t>
            </a:r>
          </a:p>
        </p:txBody>
      </p:sp>
      <p:sp>
        <p:nvSpPr>
          <p:cNvPr id="71" name="Oval 62"/>
          <p:cNvSpPr>
            <a:spLocks noChangeArrowheads="1"/>
          </p:cNvSpPr>
          <p:nvPr/>
        </p:nvSpPr>
        <p:spPr bwMode="auto">
          <a:xfrm>
            <a:off x="10359626" y="3674690"/>
            <a:ext cx="277813" cy="2000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2" name="Text Box 63"/>
          <p:cNvSpPr txBox="1">
            <a:spLocks noChangeArrowheads="1"/>
          </p:cNvSpPr>
          <p:nvPr/>
        </p:nvSpPr>
        <p:spPr bwMode="auto">
          <a:xfrm>
            <a:off x="10393289" y="3192019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i="1" dirty="0">
                <a:latin typeface="Times New Roman" panose="02020603050405020304" pitchFamily="18" charset="0"/>
              </a:rPr>
              <a:t>С</a:t>
            </a:r>
          </a:p>
        </p:txBody>
      </p:sp>
      <p:sp>
        <p:nvSpPr>
          <p:cNvPr id="73" name="Text Box 64"/>
          <p:cNvSpPr txBox="1">
            <a:spLocks noChangeArrowheads="1"/>
          </p:cNvSpPr>
          <p:nvPr/>
        </p:nvSpPr>
        <p:spPr bwMode="auto">
          <a:xfrm>
            <a:off x="4997252" y="3167484"/>
            <a:ext cx="4812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i="1">
                <a:latin typeface="Times New Roman" panose="02020603050405020304" pitchFamily="18" charset="0"/>
              </a:rPr>
              <a:t>D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74" name="Text Box 65"/>
          <p:cNvSpPr txBox="1">
            <a:spLocks noChangeArrowheads="1"/>
          </p:cNvSpPr>
          <p:nvPr/>
        </p:nvSpPr>
        <p:spPr bwMode="auto">
          <a:xfrm>
            <a:off x="5573515" y="4464472"/>
            <a:ext cx="21226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</a:rPr>
              <a:t>4</a:t>
            </a:r>
            <a:r>
              <a:rPr lang="ru-RU" altLang="ru-RU" sz="3200" b="1" dirty="0">
                <a:latin typeface="Times New Roman" panose="02020603050405020304" pitchFamily="18" charset="0"/>
              </a:rPr>
              <a:t> + … </a:t>
            </a:r>
            <a:r>
              <a:rPr lang="en-US" altLang="ru-RU" sz="3200" b="1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3200" b="1" dirty="0" smtClean="0">
                <a:latin typeface="Times New Roman" panose="02020603050405020304" pitchFamily="18" charset="0"/>
              </a:rPr>
              <a:t>= </a:t>
            </a:r>
            <a:r>
              <a:rPr lang="en-US" altLang="ru-RU" sz="3200" b="1" dirty="0">
                <a:latin typeface="Times New Roman" panose="02020603050405020304" pitchFamily="18" charset="0"/>
              </a:rPr>
              <a:t>-2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75" name="Rectangle 66"/>
          <p:cNvSpPr>
            <a:spLocks noChangeArrowheads="1"/>
          </p:cNvSpPr>
          <p:nvPr/>
        </p:nvSpPr>
        <p:spPr bwMode="auto">
          <a:xfrm>
            <a:off x="6307046" y="4479851"/>
            <a:ext cx="525802" cy="5492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200" b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(-</a:t>
            </a:r>
            <a:r>
              <a:rPr lang="en-US" altLang="ru-RU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6)</a:t>
            </a:r>
            <a:endParaRPr lang="ru-RU" altLang="ru-RU" sz="32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6" name="Text Box 67"/>
          <p:cNvSpPr txBox="1">
            <a:spLocks noChangeArrowheads="1"/>
          </p:cNvSpPr>
          <p:nvPr/>
        </p:nvSpPr>
        <p:spPr bwMode="auto">
          <a:xfrm>
            <a:off x="491684" y="5348352"/>
            <a:ext cx="6191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i="1" dirty="0">
                <a:solidFill>
                  <a:srgbClr val="800000"/>
                </a:solidFill>
                <a:latin typeface="Georgia" panose="02040502050405020303" pitchFamily="18" charset="0"/>
              </a:rPr>
              <a:t>3</a:t>
            </a:r>
            <a:r>
              <a:rPr lang="ru-RU" altLang="ru-RU" sz="3200" b="1" i="1" dirty="0">
                <a:solidFill>
                  <a:srgbClr val="800000"/>
                </a:solidFill>
                <a:latin typeface="Georgia" panose="02040502050405020303" pitchFamily="18" charset="0"/>
              </a:rPr>
              <a:t>)</a:t>
            </a:r>
          </a:p>
        </p:txBody>
      </p:sp>
      <p:sp>
        <p:nvSpPr>
          <p:cNvPr id="77" name="Oval 68"/>
          <p:cNvSpPr>
            <a:spLocks noChangeArrowheads="1"/>
          </p:cNvSpPr>
          <p:nvPr/>
        </p:nvSpPr>
        <p:spPr bwMode="auto">
          <a:xfrm>
            <a:off x="5634674" y="5653554"/>
            <a:ext cx="276225" cy="179387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8" name="Text Box 69"/>
          <p:cNvSpPr txBox="1">
            <a:spLocks noChangeArrowheads="1"/>
          </p:cNvSpPr>
          <p:nvPr/>
        </p:nvSpPr>
        <p:spPr bwMode="auto">
          <a:xfrm>
            <a:off x="5746543" y="5132963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 i="1">
                <a:latin typeface="Times New Roman" panose="02020603050405020304" pitchFamily="18" charset="0"/>
              </a:rPr>
              <a:t>Е</a:t>
            </a:r>
          </a:p>
        </p:txBody>
      </p:sp>
      <p:sp>
        <p:nvSpPr>
          <p:cNvPr id="79" name="Text Box 70"/>
          <p:cNvSpPr txBox="1">
            <a:spLocks noChangeArrowheads="1"/>
          </p:cNvSpPr>
          <p:nvPr/>
        </p:nvSpPr>
        <p:spPr bwMode="auto">
          <a:xfrm>
            <a:off x="2832111" y="5118957"/>
            <a:ext cx="4587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i="1" dirty="0">
                <a:latin typeface="Times New Roman" panose="02020603050405020304" pitchFamily="18" charset="0"/>
              </a:rPr>
              <a:t>F</a:t>
            </a:r>
            <a:endParaRPr lang="ru-RU" altLang="ru-RU" sz="3200" b="1" i="1" dirty="0">
              <a:latin typeface="Times New Roman" panose="02020603050405020304" pitchFamily="18" charset="0"/>
            </a:endParaRPr>
          </a:p>
        </p:txBody>
      </p:sp>
      <p:sp>
        <p:nvSpPr>
          <p:cNvPr id="80" name="Text Box 71"/>
          <p:cNvSpPr txBox="1">
            <a:spLocks noChangeArrowheads="1"/>
          </p:cNvSpPr>
          <p:nvPr/>
        </p:nvSpPr>
        <p:spPr bwMode="auto">
          <a:xfrm>
            <a:off x="5213152" y="6264697"/>
            <a:ext cx="25314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3200" b="1" dirty="0">
                <a:latin typeface="Times New Roman" panose="02020603050405020304" pitchFamily="18" charset="0"/>
              </a:rPr>
              <a:t>(-1)</a:t>
            </a:r>
            <a:r>
              <a:rPr lang="ru-RU" altLang="ru-RU" sz="3200" b="1" dirty="0">
                <a:latin typeface="Times New Roman" panose="02020603050405020304" pitchFamily="18" charset="0"/>
              </a:rPr>
              <a:t> + … </a:t>
            </a:r>
            <a:r>
              <a:rPr lang="en-US" altLang="ru-RU" sz="3200" b="1" dirty="0" smtClean="0">
                <a:latin typeface="Times New Roman" panose="02020603050405020304" pitchFamily="18" charset="0"/>
              </a:rPr>
              <a:t> </a:t>
            </a:r>
            <a:r>
              <a:rPr lang="ru-RU" altLang="ru-RU" sz="3200" b="1" dirty="0" smtClean="0">
                <a:latin typeface="Times New Roman" panose="02020603050405020304" pitchFamily="18" charset="0"/>
              </a:rPr>
              <a:t>= </a:t>
            </a:r>
            <a:r>
              <a:rPr lang="en-US" altLang="ru-RU" sz="3200" b="1" dirty="0">
                <a:latin typeface="Times New Roman" panose="02020603050405020304" pitchFamily="18" charset="0"/>
              </a:rPr>
              <a:t>-4</a:t>
            </a:r>
            <a:endParaRPr lang="ru-RU" altLang="ru-RU" sz="3200" b="1" dirty="0">
              <a:latin typeface="Times New Roman" panose="02020603050405020304" pitchFamily="18" charset="0"/>
            </a:endParaRPr>
          </a:p>
        </p:txBody>
      </p:sp>
      <p:sp>
        <p:nvSpPr>
          <p:cNvPr id="81" name="Rectangle 72"/>
          <p:cNvSpPr>
            <a:spLocks noChangeArrowheads="1"/>
          </p:cNvSpPr>
          <p:nvPr/>
        </p:nvSpPr>
        <p:spPr bwMode="auto">
          <a:xfrm>
            <a:off x="6329611" y="6264697"/>
            <a:ext cx="503237" cy="549275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 sz="3200" b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 (-</a:t>
            </a:r>
            <a:r>
              <a:rPr lang="en-US" altLang="ru-RU" sz="3200" b="1" dirty="0">
                <a:solidFill>
                  <a:srgbClr val="800000"/>
                </a:solidFill>
                <a:latin typeface="Times New Roman" panose="02020603050405020304" pitchFamily="18" charset="0"/>
              </a:rPr>
              <a:t>3</a:t>
            </a:r>
            <a:r>
              <a:rPr lang="en-US" altLang="ru-RU" sz="3200" b="1" dirty="0" smtClean="0">
                <a:solidFill>
                  <a:srgbClr val="800000"/>
                </a:solidFill>
                <a:latin typeface="Times New Roman" panose="02020603050405020304" pitchFamily="18" charset="0"/>
              </a:rPr>
              <a:t>) </a:t>
            </a:r>
            <a:endParaRPr lang="ru-RU" altLang="ru-RU" sz="3200" b="1" dirty="0">
              <a:solidFill>
                <a:srgbClr val="8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77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8571E-6 0.00441 L 0.5155 0.00441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769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500"/>
                            </p:stCondLst>
                            <p:childTnLst>
                              <p:par>
                                <p:cTn id="6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8413E-6 -4.40917E-7 L -0.43849 0.00265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25" y="132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5714E-6 1.41093E-6 L -0.21639 0.00176 " pathEditMode="relative" rAng="0" ptsTypes="AA">
                                      <p:cBhvr>
                                        <p:cTn id="123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26" y="88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 animBg="1"/>
      <p:bldP spid="65" grpId="1" animBg="1"/>
      <p:bldP spid="66" grpId="0"/>
      <p:bldP spid="67" grpId="0"/>
      <p:bldP spid="68" grpId="0"/>
      <p:bldP spid="69" grpId="0" animBg="1"/>
      <p:bldP spid="70" grpId="0"/>
      <p:bldP spid="71" grpId="0" animBg="1"/>
      <p:bldP spid="71" grpId="1" animBg="1"/>
      <p:bldP spid="72" grpId="0"/>
      <p:bldP spid="73" grpId="0"/>
      <p:bldP spid="74" grpId="0"/>
      <p:bldP spid="75" grpId="0" animBg="1"/>
      <p:bldP spid="76" grpId="0"/>
      <p:bldP spid="77" grpId="0" animBg="1"/>
      <p:bldP spid="77" grpId="1" animBg="1"/>
      <p:bldP spid="78" grpId="0"/>
      <p:bldP spid="79" grpId="0"/>
      <p:bldP spid="80" grpId="0"/>
      <p:bldP spid="8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8656</TotalTime>
  <Words>812</Words>
  <Application>Microsoft Office PowerPoint</Application>
  <PresentationFormat>Произвольный</PresentationFormat>
  <Paragraphs>155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3" baseType="lpstr">
      <vt:lpstr>SimSun-ExtB</vt:lpstr>
      <vt:lpstr>Arial</vt:lpstr>
      <vt:lpstr>Calibri</vt:lpstr>
      <vt:lpstr>Cambria Math</vt:lpstr>
      <vt:lpstr>Georgia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Учетная запись Майкрософт</cp:lastModifiedBy>
  <cp:revision>560</cp:revision>
  <dcterms:created xsi:type="dcterms:W3CDTF">2020-04-09T07:32:19Z</dcterms:created>
  <dcterms:modified xsi:type="dcterms:W3CDTF">2021-01-04T09:21:16Z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