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402" r:id="rId3"/>
    <p:sldId id="430" r:id="rId4"/>
    <p:sldId id="418" r:id="rId5"/>
    <p:sldId id="424" r:id="rId6"/>
    <p:sldId id="425" r:id="rId7"/>
    <p:sldId id="419" r:id="rId8"/>
    <p:sldId id="426" r:id="rId9"/>
    <p:sldId id="427" r:id="rId10"/>
    <p:sldId id="428" r:id="rId11"/>
    <p:sldId id="429" r:id="rId12"/>
    <p:sldId id="431" r:id="rId13"/>
    <p:sldId id="365" r:id="rId14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292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24" userDrawn="1">
          <p15:clr>
            <a:srgbClr val="A4A3A4"/>
          </p15:clr>
        </p15:guide>
        <p15:guide id="5" pos="2328" userDrawn="1">
          <p15:clr>
            <a:srgbClr val="A4A3A4"/>
          </p15:clr>
        </p15:guide>
        <p15:guide id="6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D3A31B"/>
    <a:srgbClr val="D8CA16"/>
    <a:srgbClr val="FF5050"/>
    <a:srgbClr val="FF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7" autoAdjust="0"/>
    <p:restoredTop sz="94255" autoAdjust="0"/>
  </p:normalViewPr>
  <p:slideViewPr>
    <p:cSldViewPr>
      <p:cViewPr varScale="1">
        <p:scale>
          <a:sx n="63" d="100"/>
          <a:sy n="63" d="100"/>
        </p:scale>
        <p:origin x="852" y="78"/>
      </p:cViewPr>
      <p:guideLst>
        <p:guide orient="horz" pos="2880"/>
        <p:guide pos="2292"/>
        <p:guide orient="horz" pos="6391"/>
        <p:guide pos="4724"/>
        <p:guide pos="2328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7"/>
            <a:ext cx="8834039" cy="767582"/>
          </a:xfrm>
        </p:spPr>
        <p:txBody>
          <a:bodyPr lIns="0" tIns="0" rIns="0" bIns="0"/>
          <a:lstStyle>
            <a:lvl1pPr>
              <a:defRPr sz="4988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17" name="bg object 17"/>
          <p:cNvSpPr/>
          <p:nvPr/>
        </p:nvSpPr>
        <p:spPr>
          <a:xfrm>
            <a:off x="148422" y="157913"/>
            <a:ext cx="12546413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4" y="1599501"/>
            <a:ext cx="4050550" cy="473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78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2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5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98929"/>
            <a:ext cx="12788912" cy="240493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28263" y="294858"/>
            <a:ext cx="7001819" cy="1208977"/>
          </a:xfrm>
          <a:prstGeom prst="rect">
            <a:avLst/>
          </a:prstGeom>
        </p:spPr>
        <p:txBody>
          <a:bodyPr vert="horz" wrap="square" lIns="0" tIns="32822" rIns="0" bIns="0" rtlCol="0">
            <a:spAutoFit/>
          </a:bodyPr>
          <a:lstStyle/>
          <a:p>
            <a:pPr marL="28542" algn="ctr">
              <a:spcBef>
                <a:spcPts val="257"/>
              </a:spcBef>
            </a:pPr>
            <a:r>
              <a:rPr lang="en-US" sz="7641" spc="12" dirty="0"/>
              <a:t>MATEMATIKA</a:t>
            </a:r>
            <a:endParaRPr lang="en-US" sz="7641" dirty="0"/>
          </a:p>
        </p:txBody>
      </p:sp>
      <p:sp>
        <p:nvSpPr>
          <p:cNvPr id="4" name="object 4"/>
          <p:cNvSpPr txBox="1"/>
          <p:nvPr/>
        </p:nvSpPr>
        <p:spPr>
          <a:xfrm>
            <a:off x="424136" y="3185061"/>
            <a:ext cx="10047201" cy="1991599"/>
          </a:xfrm>
          <a:prstGeom prst="rect">
            <a:avLst/>
          </a:prstGeom>
        </p:spPr>
        <p:txBody>
          <a:bodyPr vert="horz" wrap="square" lIns="0" tIns="31397" rIns="0" bIns="0" rtlCol="0">
            <a:spAutoFit/>
          </a:bodyPr>
          <a:lstStyle/>
          <a:p>
            <a:pPr marL="41385" algn="ctr">
              <a:spcBef>
                <a:spcPts val="246"/>
              </a:spcBef>
            </a:pPr>
            <a:r>
              <a:rPr lang="en-US" sz="6368" b="1" dirty="0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en-US" sz="6368" b="1" dirty="0" smtClean="0">
                <a:solidFill>
                  <a:srgbClr val="002060"/>
                </a:solidFill>
                <a:latin typeface="Arial"/>
                <a:cs typeface="Arial"/>
              </a:rPr>
              <a:t>: MASALA VA TESTLAR YECHISH</a:t>
            </a:r>
            <a:endParaRPr lang="en-US" sz="7005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59429" y="4747790"/>
            <a:ext cx="782253" cy="186656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grpSp>
        <p:nvGrpSpPr>
          <p:cNvPr id="7" name="object 7"/>
          <p:cNvGrpSpPr/>
          <p:nvPr/>
        </p:nvGrpSpPr>
        <p:grpSpPr>
          <a:xfrm>
            <a:off x="1041682" y="247652"/>
            <a:ext cx="11089046" cy="1276589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4139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9314611" y="304116"/>
            <a:ext cx="3133399" cy="1007328"/>
          </a:xfrm>
          <a:prstGeom prst="rect">
            <a:avLst/>
          </a:prstGeom>
        </p:spPr>
        <p:txBody>
          <a:bodyPr vert="horz" wrap="square" lIns="0" tIns="27115" rIns="0" bIns="0" rtlCol="0">
            <a:spAutoFit/>
          </a:bodyPr>
          <a:lstStyle/>
          <a:p>
            <a:pPr algn="ctr">
              <a:spcBef>
                <a:spcPts val="214"/>
              </a:spcBef>
            </a:pPr>
            <a:r>
              <a:rPr lang="en-US" sz="6368" b="1" spc="-12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670" b="1" spc="-12" dirty="0">
                <a:solidFill>
                  <a:schemeClr val="bg1"/>
                </a:solidFill>
                <a:latin typeface="Arial"/>
                <a:cs typeface="Arial"/>
              </a:rPr>
              <a:t>6- </a:t>
            </a:r>
            <a:r>
              <a:rPr sz="4670" b="1" spc="-12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67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45048" y="2381260"/>
            <a:ext cx="811015" cy="17996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9190"/>
          </a:p>
        </p:txBody>
      </p:sp>
      <p:sp>
        <p:nvSpPr>
          <p:cNvPr id="12" name="object 11"/>
          <p:cNvSpPr/>
          <p:nvPr/>
        </p:nvSpPr>
        <p:spPr>
          <a:xfrm>
            <a:off x="10145596" y="3071587"/>
            <a:ext cx="2429850" cy="22185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919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770-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352127" y="1178643"/>
            <a:ext cx="12218579" cy="2052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kichik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 1)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ikki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xonali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; 2)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uch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xonali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; 3)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to‘rt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xonali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; 4)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besh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xonali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butun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742950" indent="-742950" algn="just">
              <a:buAutoNum type="arabicParenR"/>
            </a:pP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403784" y="3345006"/>
            <a:ext cx="1122423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4245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99</a:t>
            </a:r>
            <a:endParaRPr lang="ru-RU" sz="4139" b="1" dirty="0">
              <a:solidFill>
                <a:schemeClr val="tx2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403784" y="4052892"/>
            <a:ext cx="1576072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-999 </a:t>
            </a:r>
            <a:endParaRPr lang="ru-RU" sz="4139" b="1" dirty="0">
              <a:solidFill>
                <a:schemeClr val="tx2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403784" y="4824586"/>
            <a:ext cx="1728358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-9999</a:t>
            </a:r>
            <a:endParaRPr lang="ru-RU" sz="4139" b="1" dirty="0">
              <a:solidFill>
                <a:schemeClr val="tx2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68152" y="2666467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722141" y="5472658"/>
            <a:ext cx="1880643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-99999</a:t>
            </a:r>
            <a:endParaRPr lang="ru-RU" sz="4139" b="1" dirty="0">
              <a:solidFill>
                <a:schemeClr val="tx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95333" y="3392298"/>
            <a:ext cx="117400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kichik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ikki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xonali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butun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son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95333" y="4090595"/>
            <a:ext cx="117400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 2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kichik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uch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xonali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butun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son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80120" y="4828101"/>
            <a:ext cx="117400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3)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kichik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to‘rt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xonali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butun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son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95333" y="5541430"/>
            <a:ext cx="117400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4)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kichik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besh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xonali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butun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son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4234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1" grpId="0"/>
      <p:bldP spid="12" grpId="0"/>
      <p:bldP spid="2" grpId="0"/>
      <p:bldP spid="16" grpId="0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776-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202158" y="1368202"/>
            <a:ext cx="4248473" cy="3974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Markaziy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to‘rtburchakdagi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sonni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qolgan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to‘rtburchakdagi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sonlarga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bo‘ling</a:t>
            </a:r>
            <a:r>
              <a:rPr lang="uz-Cyrl-UZ" sz="4245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 marL="742950" indent="-742950" algn="just">
              <a:buAutoNum type="arabicParenR"/>
            </a:pP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l="62819" t="24167" r="14216" b="23317"/>
          <a:stretch/>
        </p:blipFill>
        <p:spPr>
          <a:xfrm>
            <a:off x="5926216" y="1839647"/>
            <a:ext cx="4283416" cy="5132966"/>
          </a:xfrm>
          <a:prstGeom prst="rect">
            <a:avLst/>
          </a:prstGeom>
        </p:spPr>
      </p:pic>
      <p:sp>
        <p:nvSpPr>
          <p:cNvPr id="4" name="Овал 3"/>
          <p:cNvSpPr/>
          <p:nvPr/>
        </p:nvSpPr>
        <p:spPr>
          <a:xfrm>
            <a:off x="5726853" y="1872256"/>
            <a:ext cx="1008112" cy="64807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297762" y="2010867"/>
            <a:ext cx="1152127" cy="85037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7408912" y="1217971"/>
            <a:ext cx="1152127" cy="74063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7,5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Овал 19"/>
              <p:cNvSpPr/>
              <p:nvPr/>
            </p:nvSpPr>
            <p:spPr>
              <a:xfrm>
                <a:off x="9553203" y="1958609"/>
                <a:ext cx="1169181" cy="953876"/>
              </a:xfrm>
              <a:prstGeom prst="ellipse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smtClean="0">
                          <a:latin typeface="Cambria Math" panose="02040503050406030204" pitchFamily="18" charset="0"/>
                          <a:cs typeface="Arial" pitchFamily="34" charset="0"/>
                        </a:rPr>
                        <m:t>8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0" name="Овал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53203" y="1958609"/>
                <a:ext cx="1169181" cy="953876"/>
              </a:xfrm>
              <a:prstGeom prst="ellipse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Овал 20"/>
          <p:cNvSpPr/>
          <p:nvPr/>
        </p:nvSpPr>
        <p:spPr>
          <a:xfrm>
            <a:off x="9923993" y="3605498"/>
            <a:ext cx="1152127" cy="85037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25</a:t>
            </a:r>
            <a:endParaRPr lang="ru-RU" dirty="0"/>
          </a:p>
        </p:txBody>
      </p:sp>
      <p:sp>
        <p:nvSpPr>
          <p:cNvPr id="22" name="Овал 21"/>
          <p:cNvSpPr/>
          <p:nvPr/>
        </p:nvSpPr>
        <p:spPr>
          <a:xfrm>
            <a:off x="9633568" y="5841895"/>
            <a:ext cx="1152127" cy="85037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Овал 22"/>
              <p:cNvSpPr/>
              <p:nvPr/>
            </p:nvSpPr>
            <p:spPr>
              <a:xfrm>
                <a:off x="5286208" y="5752826"/>
                <a:ext cx="1152127" cy="1028510"/>
              </a:xfrm>
              <a:prstGeom prst="ellipse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23" name="Овал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6208" y="5752826"/>
                <a:ext cx="1152127" cy="1028510"/>
              </a:xfrm>
              <a:prstGeom prst="ellipse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Овал 23"/>
          <p:cNvSpPr/>
          <p:nvPr/>
        </p:nvSpPr>
        <p:spPr>
          <a:xfrm>
            <a:off x="4787605" y="3760586"/>
            <a:ext cx="1152127" cy="85037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385240" y="4968602"/>
                <a:ext cx="1172116" cy="9814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𝟓</m:t>
                    </m:r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𝟑</m:t>
                        </m:r>
                      </m:den>
                    </m:f>
                  </m:oMath>
                </a14:m>
                <a:endParaRPr lang="ru-RU" sz="40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240" y="4968602"/>
                <a:ext cx="1172116" cy="981487"/>
              </a:xfrm>
              <a:prstGeom prst="rect">
                <a:avLst/>
              </a:prstGeom>
              <a:blipFill rotWithShape="0">
                <a:blip r:embed="rId5"/>
                <a:stretch>
                  <a:fillRect b="-11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1397701" y="4961487"/>
                <a:ext cx="1668855" cy="9785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𝟓</m:t>
                    </m:r>
                  </m:oMath>
                </a14:m>
                <a:r>
                  <a:rPr lang="en-US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40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701" y="4961487"/>
                <a:ext cx="1668855" cy="978538"/>
              </a:xfrm>
              <a:prstGeom prst="rect">
                <a:avLst/>
              </a:prstGeom>
              <a:blipFill rotWithShape="0">
                <a:blip r:embed="rId6"/>
                <a:stretch>
                  <a:fillRect b="-118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071473" y="4968602"/>
                <a:ext cx="1159292" cy="9877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𝟏𝟓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40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1473" y="4968602"/>
                <a:ext cx="1159292" cy="98770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373751" y="5947330"/>
                <a:ext cx="1172116" cy="9774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𝟓</m:t>
                    </m:r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𝟕</m:t>
                        </m:r>
                      </m:den>
                    </m:f>
                  </m:oMath>
                </a14:m>
                <a:endParaRPr lang="ru-RU" sz="40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751" y="5947330"/>
                <a:ext cx="1172116" cy="977447"/>
              </a:xfrm>
              <a:prstGeom prst="rect">
                <a:avLst/>
              </a:prstGeom>
              <a:blipFill rotWithShape="0">
                <a:blip r:embed="rId8"/>
                <a:stretch>
                  <a:fillRect b="-118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1385786" y="5955049"/>
                <a:ext cx="1668855" cy="9755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𝟓</m:t>
                    </m:r>
                  </m:oMath>
                </a14:m>
                <a:r>
                  <a:rPr lang="en-US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𝟕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𝟒</m:t>
                        </m:r>
                      </m:den>
                    </m:f>
                  </m:oMath>
                </a14:m>
                <a:endParaRPr lang="ru-RU" sz="40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5786" y="5955049"/>
                <a:ext cx="1668855" cy="975588"/>
              </a:xfrm>
              <a:prstGeom prst="rect">
                <a:avLst/>
              </a:prstGeom>
              <a:blipFill rotWithShape="0">
                <a:blip r:embed="rId9"/>
                <a:stretch>
                  <a:fillRect b="-118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3059984" y="5947330"/>
                <a:ext cx="1159292" cy="9877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𝟑𝟓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𝟒</m:t>
                        </m:r>
                      </m:den>
                    </m:f>
                  </m:oMath>
                </a14:m>
                <a:endParaRPr lang="ru-RU" sz="40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984" y="5947330"/>
                <a:ext cx="1159292" cy="987706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5683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/>
      <p:bldP spid="27" grpId="0"/>
      <p:bldP spid="8" grpId="0"/>
      <p:bldP spid="28" grpId="0"/>
      <p:bldP spid="29" grpId="0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TEST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352127" y="1178643"/>
            <a:ext cx="11377265" cy="2038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 smtClean="0">
                <a:latin typeface="Arial" pitchFamily="34" charset="0"/>
                <a:cs typeface="Arial" pitchFamily="34" charset="0"/>
              </a:rPr>
              <a:t>     Agar a=-4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b=1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rasmda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│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a - 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│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mos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javobni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ko‘rsating</a:t>
            </a:r>
            <a:r>
              <a:rPr lang="uz-Cyrl-UZ" sz="4245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 marL="742950" indent="-742950" algn="just">
              <a:buAutoNum type="arabicParenR"/>
            </a:pP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Line 12"/>
          <p:cNvSpPr>
            <a:spLocks noChangeShapeType="1"/>
          </p:cNvSpPr>
          <p:nvPr/>
        </p:nvSpPr>
        <p:spPr bwMode="auto">
          <a:xfrm>
            <a:off x="4848693" y="3068685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928192" y="2749306"/>
            <a:ext cx="9404609" cy="887469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i="1" dirty="0">
              <a:latin typeface="Georgia" pitchFamily="18" charset="0"/>
            </a:endParaRPr>
          </a:p>
          <a:p>
            <a:r>
              <a:rPr lang="ru-RU" sz="4000" b="1" i="1" dirty="0">
                <a:latin typeface="Georgia" pitchFamily="18" charset="0"/>
              </a:rPr>
              <a:t>  </a:t>
            </a:r>
            <a:r>
              <a:rPr lang="en-US" sz="4000" b="1" i="1" dirty="0" smtClean="0">
                <a:latin typeface="Georgia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</a:rPr>
              <a:t>  </a:t>
            </a:r>
            <a:r>
              <a:rPr lang="ru-RU" sz="4000" b="1" dirty="0">
                <a:latin typeface="Times New Roman" pitchFamily="18" charset="0"/>
              </a:rPr>
              <a:t>-</a:t>
            </a:r>
            <a:r>
              <a:rPr lang="en-US" sz="4000" b="1" dirty="0">
                <a:latin typeface="Times New Roman" pitchFamily="18" charset="0"/>
              </a:rPr>
              <a:t>4</a:t>
            </a:r>
            <a:r>
              <a:rPr lang="ru-RU" sz="4000" b="1" dirty="0">
                <a:latin typeface="Times New Roman" pitchFamily="18" charset="0"/>
              </a:rPr>
              <a:t>   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</a:rPr>
              <a:t>-</a:t>
            </a:r>
            <a:r>
              <a:rPr lang="en-US" sz="4000" b="1" dirty="0">
                <a:latin typeface="Times New Roman" pitchFamily="18" charset="0"/>
              </a:rPr>
              <a:t>3</a:t>
            </a:r>
            <a:r>
              <a:rPr lang="ru-RU" sz="4000" b="1" dirty="0">
                <a:latin typeface="Times New Roman" pitchFamily="18" charset="0"/>
              </a:rPr>
              <a:t>    </a:t>
            </a:r>
            <a:r>
              <a:rPr lang="en-US" sz="4000" b="1" dirty="0">
                <a:latin typeface="Times New Roman" pitchFamily="18" charset="0"/>
              </a:rPr>
              <a:t>-2</a:t>
            </a:r>
            <a:r>
              <a:rPr lang="ru-RU" sz="4000" b="1" dirty="0">
                <a:latin typeface="Times New Roman" pitchFamily="18" charset="0"/>
              </a:rPr>
              <a:t>    </a:t>
            </a:r>
            <a:r>
              <a:rPr lang="en-US" sz="4000" b="1" dirty="0">
                <a:latin typeface="Times New Roman" pitchFamily="18" charset="0"/>
              </a:rPr>
              <a:t>-</a:t>
            </a:r>
            <a:r>
              <a:rPr lang="ru-RU" sz="4000" b="1" dirty="0">
                <a:latin typeface="Times New Roman" pitchFamily="18" charset="0"/>
              </a:rPr>
              <a:t>1   </a:t>
            </a:r>
            <a:r>
              <a:rPr lang="en-US" sz="4000" b="1" dirty="0" smtClean="0">
                <a:latin typeface="Times New Roman" pitchFamily="18" charset="0"/>
              </a:rPr>
              <a:t>  0</a:t>
            </a:r>
            <a:r>
              <a:rPr lang="ru-RU" sz="4000" b="1" dirty="0" smtClean="0">
                <a:latin typeface="Times New Roman" pitchFamily="18" charset="0"/>
              </a:rPr>
              <a:t>    </a:t>
            </a:r>
            <a:r>
              <a:rPr lang="en-US" sz="4000" b="1" dirty="0" smtClean="0">
                <a:latin typeface="Times New Roman" pitchFamily="18" charset="0"/>
              </a:rPr>
              <a:t>  </a:t>
            </a:r>
            <a:r>
              <a:rPr lang="en-US" sz="4000" b="1" dirty="0">
                <a:latin typeface="Times New Roman" pitchFamily="18" charset="0"/>
              </a:rPr>
              <a:t>1</a:t>
            </a:r>
            <a:r>
              <a:rPr lang="ru-RU" sz="4000" b="1" dirty="0">
                <a:latin typeface="Times New Roman" pitchFamily="18" charset="0"/>
              </a:rPr>
              <a:t>  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ru-RU" sz="4000" b="1" dirty="0">
                <a:latin typeface="Times New Roman" pitchFamily="18" charset="0"/>
              </a:rPr>
              <a:t>  </a:t>
            </a:r>
            <a:r>
              <a:rPr lang="en-US" sz="4000" b="1" dirty="0">
                <a:latin typeface="Times New Roman" pitchFamily="18" charset="0"/>
              </a:rPr>
              <a:t>2     </a:t>
            </a:r>
            <a:r>
              <a:rPr lang="en-US" sz="4000" b="1" dirty="0" smtClean="0">
                <a:latin typeface="Times New Roman" pitchFamily="18" charset="0"/>
              </a:rPr>
              <a:t>3      4          </a:t>
            </a:r>
            <a:r>
              <a:rPr lang="ru-RU" sz="4000" b="1" dirty="0" smtClean="0">
                <a:latin typeface="Times New Roman" pitchFamily="18" charset="0"/>
              </a:rPr>
              <a:t>         </a:t>
            </a:r>
            <a:endParaRPr lang="ru-RU" sz="4000" b="1" i="1" dirty="0">
              <a:latin typeface="Georgia" pitchFamily="18" charset="0"/>
            </a:endParaRPr>
          </a:p>
        </p:txBody>
      </p:sp>
      <p:sp>
        <p:nvSpPr>
          <p:cNvPr id="21" name="Line 8"/>
          <p:cNvSpPr>
            <a:spLocks noChangeShapeType="1"/>
          </p:cNvSpPr>
          <p:nvPr/>
        </p:nvSpPr>
        <p:spPr bwMode="auto">
          <a:xfrm>
            <a:off x="1953065" y="3078687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>
            <a:off x="2903771" y="3078687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>
            <a:off x="5751702" y="3078687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24" name="Line 13"/>
          <p:cNvSpPr>
            <a:spLocks noChangeShapeType="1"/>
          </p:cNvSpPr>
          <p:nvPr/>
        </p:nvSpPr>
        <p:spPr bwMode="auto">
          <a:xfrm>
            <a:off x="6702409" y="3078687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25" name="Line 14"/>
          <p:cNvSpPr>
            <a:spLocks noChangeShapeType="1"/>
          </p:cNvSpPr>
          <p:nvPr/>
        </p:nvSpPr>
        <p:spPr bwMode="auto">
          <a:xfrm>
            <a:off x="7653115" y="3078687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26" name="Line 15"/>
          <p:cNvSpPr>
            <a:spLocks noChangeShapeType="1"/>
          </p:cNvSpPr>
          <p:nvPr/>
        </p:nvSpPr>
        <p:spPr bwMode="auto">
          <a:xfrm>
            <a:off x="8601728" y="3078687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27" name="Line 16"/>
          <p:cNvSpPr>
            <a:spLocks noChangeShapeType="1"/>
          </p:cNvSpPr>
          <p:nvPr/>
        </p:nvSpPr>
        <p:spPr bwMode="auto">
          <a:xfrm>
            <a:off x="9552434" y="3078687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30" name="Line 7"/>
          <p:cNvSpPr>
            <a:spLocks noChangeShapeType="1"/>
          </p:cNvSpPr>
          <p:nvPr/>
        </p:nvSpPr>
        <p:spPr bwMode="auto">
          <a:xfrm>
            <a:off x="1478351" y="3158508"/>
            <a:ext cx="8522850" cy="2270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32" name="Line 12"/>
          <p:cNvSpPr>
            <a:spLocks noChangeShapeType="1"/>
          </p:cNvSpPr>
          <p:nvPr/>
        </p:nvSpPr>
        <p:spPr bwMode="auto">
          <a:xfrm>
            <a:off x="3887889" y="3068686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36" name="Line 12"/>
          <p:cNvSpPr>
            <a:spLocks noChangeShapeType="1"/>
          </p:cNvSpPr>
          <p:nvPr/>
        </p:nvSpPr>
        <p:spPr bwMode="auto">
          <a:xfrm>
            <a:off x="4769525" y="3106044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3869089" y="2808362"/>
            <a:ext cx="3765226" cy="0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869089" y="2749306"/>
            <a:ext cx="0" cy="50405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7634315" y="2769991"/>
            <a:ext cx="0" cy="50405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71687" y="2791769"/>
            <a:ext cx="63131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A)</a:t>
            </a:r>
            <a:endParaRPr lang="ru-RU" dirty="0"/>
          </a:p>
        </p:txBody>
      </p:sp>
      <p:sp>
        <p:nvSpPr>
          <p:cNvPr id="38" name="Line 12"/>
          <p:cNvSpPr>
            <a:spLocks noChangeShapeType="1"/>
          </p:cNvSpPr>
          <p:nvPr/>
        </p:nvSpPr>
        <p:spPr bwMode="auto">
          <a:xfrm>
            <a:off x="4923499" y="4287457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39" name="Rectangle 6"/>
          <p:cNvSpPr>
            <a:spLocks noChangeArrowheads="1"/>
          </p:cNvSpPr>
          <p:nvPr/>
        </p:nvSpPr>
        <p:spPr bwMode="auto">
          <a:xfrm>
            <a:off x="1002998" y="3968078"/>
            <a:ext cx="9404609" cy="887469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i="1" dirty="0">
              <a:latin typeface="Georgia" pitchFamily="18" charset="0"/>
            </a:endParaRPr>
          </a:p>
          <a:p>
            <a:r>
              <a:rPr lang="ru-RU" sz="4000" b="1" i="1" dirty="0">
                <a:latin typeface="Georgia" pitchFamily="18" charset="0"/>
              </a:rPr>
              <a:t>  </a:t>
            </a:r>
            <a:r>
              <a:rPr lang="en-US" sz="4000" b="1" i="1" dirty="0" smtClean="0">
                <a:latin typeface="Georgia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</a:rPr>
              <a:t>  </a:t>
            </a:r>
            <a:r>
              <a:rPr lang="ru-RU" sz="4000" b="1" dirty="0">
                <a:latin typeface="Times New Roman" pitchFamily="18" charset="0"/>
              </a:rPr>
              <a:t>-</a:t>
            </a:r>
            <a:r>
              <a:rPr lang="en-US" sz="4000" b="1" dirty="0">
                <a:latin typeface="Times New Roman" pitchFamily="18" charset="0"/>
              </a:rPr>
              <a:t>4</a:t>
            </a:r>
            <a:r>
              <a:rPr lang="ru-RU" sz="4000" b="1" dirty="0">
                <a:latin typeface="Times New Roman" pitchFamily="18" charset="0"/>
              </a:rPr>
              <a:t>   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</a:rPr>
              <a:t>-</a:t>
            </a:r>
            <a:r>
              <a:rPr lang="en-US" sz="4000" b="1" dirty="0">
                <a:latin typeface="Times New Roman" pitchFamily="18" charset="0"/>
              </a:rPr>
              <a:t>3</a:t>
            </a:r>
            <a:r>
              <a:rPr lang="ru-RU" sz="4000" b="1" dirty="0">
                <a:latin typeface="Times New Roman" pitchFamily="18" charset="0"/>
              </a:rPr>
              <a:t>    </a:t>
            </a:r>
            <a:r>
              <a:rPr lang="en-US" sz="4000" b="1" dirty="0">
                <a:latin typeface="Times New Roman" pitchFamily="18" charset="0"/>
              </a:rPr>
              <a:t>-2</a:t>
            </a:r>
            <a:r>
              <a:rPr lang="ru-RU" sz="4000" b="1" dirty="0">
                <a:latin typeface="Times New Roman" pitchFamily="18" charset="0"/>
              </a:rPr>
              <a:t>    </a:t>
            </a:r>
            <a:r>
              <a:rPr lang="en-US" sz="4000" b="1" dirty="0">
                <a:latin typeface="Times New Roman" pitchFamily="18" charset="0"/>
              </a:rPr>
              <a:t>-</a:t>
            </a:r>
            <a:r>
              <a:rPr lang="ru-RU" sz="4000" b="1" dirty="0">
                <a:latin typeface="Times New Roman" pitchFamily="18" charset="0"/>
              </a:rPr>
              <a:t>1   </a:t>
            </a:r>
            <a:r>
              <a:rPr lang="en-US" sz="4000" b="1" dirty="0" smtClean="0">
                <a:latin typeface="Times New Roman" pitchFamily="18" charset="0"/>
              </a:rPr>
              <a:t>  0</a:t>
            </a:r>
            <a:r>
              <a:rPr lang="ru-RU" sz="4000" b="1" dirty="0" smtClean="0">
                <a:latin typeface="Times New Roman" pitchFamily="18" charset="0"/>
              </a:rPr>
              <a:t>    </a:t>
            </a:r>
            <a:r>
              <a:rPr lang="en-US" sz="4000" b="1" dirty="0" smtClean="0">
                <a:latin typeface="Times New Roman" pitchFamily="18" charset="0"/>
              </a:rPr>
              <a:t>  </a:t>
            </a:r>
            <a:r>
              <a:rPr lang="en-US" sz="4000" b="1" dirty="0">
                <a:latin typeface="Times New Roman" pitchFamily="18" charset="0"/>
              </a:rPr>
              <a:t>1</a:t>
            </a:r>
            <a:r>
              <a:rPr lang="ru-RU" sz="4000" b="1" dirty="0">
                <a:latin typeface="Times New Roman" pitchFamily="18" charset="0"/>
              </a:rPr>
              <a:t>  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ru-RU" sz="4000" b="1" dirty="0">
                <a:latin typeface="Times New Roman" pitchFamily="18" charset="0"/>
              </a:rPr>
              <a:t>  </a:t>
            </a:r>
            <a:r>
              <a:rPr lang="en-US" sz="4000" b="1" dirty="0">
                <a:latin typeface="Times New Roman" pitchFamily="18" charset="0"/>
              </a:rPr>
              <a:t>2     </a:t>
            </a:r>
            <a:r>
              <a:rPr lang="en-US" sz="4000" b="1" dirty="0" smtClean="0">
                <a:latin typeface="Times New Roman" pitchFamily="18" charset="0"/>
              </a:rPr>
              <a:t>3      4          </a:t>
            </a:r>
            <a:r>
              <a:rPr lang="ru-RU" sz="4000" b="1" dirty="0" smtClean="0">
                <a:latin typeface="Times New Roman" pitchFamily="18" charset="0"/>
              </a:rPr>
              <a:t>         </a:t>
            </a:r>
            <a:endParaRPr lang="ru-RU" sz="4000" b="1" i="1" dirty="0">
              <a:latin typeface="Georgia" pitchFamily="18" charset="0"/>
            </a:endParaRPr>
          </a:p>
        </p:txBody>
      </p:sp>
      <p:sp>
        <p:nvSpPr>
          <p:cNvPr id="40" name="Line 8"/>
          <p:cNvSpPr>
            <a:spLocks noChangeShapeType="1"/>
          </p:cNvSpPr>
          <p:nvPr/>
        </p:nvSpPr>
        <p:spPr bwMode="auto">
          <a:xfrm>
            <a:off x="2027871" y="4297459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41" name="Line 9"/>
          <p:cNvSpPr>
            <a:spLocks noChangeShapeType="1"/>
          </p:cNvSpPr>
          <p:nvPr/>
        </p:nvSpPr>
        <p:spPr bwMode="auto">
          <a:xfrm>
            <a:off x="2978577" y="4297459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42" name="Line 12"/>
          <p:cNvSpPr>
            <a:spLocks noChangeShapeType="1"/>
          </p:cNvSpPr>
          <p:nvPr/>
        </p:nvSpPr>
        <p:spPr bwMode="auto">
          <a:xfrm>
            <a:off x="5826508" y="4297459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43" name="Line 13"/>
          <p:cNvSpPr>
            <a:spLocks noChangeShapeType="1"/>
          </p:cNvSpPr>
          <p:nvPr/>
        </p:nvSpPr>
        <p:spPr bwMode="auto">
          <a:xfrm>
            <a:off x="6777215" y="4297459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44" name="Line 14"/>
          <p:cNvSpPr>
            <a:spLocks noChangeShapeType="1"/>
          </p:cNvSpPr>
          <p:nvPr/>
        </p:nvSpPr>
        <p:spPr bwMode="auto">
          <a:xfrm>
            <a:off x="7727921" y="4297459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45" name="Line 15"/>
          <p:cNvSpPr>
            <a:spLocks noChangeShapeType="1"/>
          </p:cNvSpPr>
          <p:nvPr/>
        </p:nvSpPr>
        <p:spPr bwMode="auto">
          <a:xfrm>
            <a:off x="8676534" y="4297459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46" name="Line 16"/>
          <p:cNvSpPr>
            <a:spLocks noChangeShapeType="1"/>
          </p:cNvSpPr>
          <p:nvPr/>
        </p:nvSpPr>
        <p:spPr bwMode="auto">
          <a:xfrm>
            <a:off x="9627240" y="4297459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47" name="Line 7"/>
          <p:cNvSpPr>
            <a:spLocks noChangeShapeType="1"/>
          </p:cNvSpPr>
          <p:nvPr/>
        </p:nvSpPr>
        <p:spPr bwMode="auto">
          <a:xfrm>
            <a:off x="1553157" y="4377280"/>
            <a:ext cx="8522850" cy="2270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48" name="Line 12"/>
          <p:cNvSpPr>
            <a:spLocks noChangeShapeType="1"/>
          </p:cNvSpPr>
          <p:nvPr/>
        </p:nvSpPr>
        <p:spPr bwMode="auto">
          <a:xfrm>
            <a:off x="3962695" y="4287458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49" name="Line 12"/>
          <p:cNvSpPr>
            <a:spLocks noChangeShapeType="1"/>
          </p:cNvSpPr>
          <p:nvPr/>
        </p:nvSpPr>
        <p:spPr bwMode="auto">
          <a:xfrm>
            <a:off x="4844331" y="4324816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cxnSp>
        <p:nvCxnSpPr>
          <p:cNvPr id="50" name="Прямая со стрелкой 49"/>
          <p:cNvCxnSpPr/>
          <p:nvPr/>
        </p:nvCxnSpPr>
        <p:spPr>
          <a:xfrm>
            <a:off x="1953065" y="4010543"/>
            <a:ext cx="5774856" cy="21955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2008312" y="4032498"/>
            <a:ext cx="0" cy="50405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7721003" y="4045976"/>
            <a:ext cx="7168" cy="44684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446493" y="4010541"/>
            <a:ext cx="63131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70" name="Line 12"/>
          <p:cNvSpPr>
            <a:spLocks noChangeShapeType="1"/>
          </p:cNvSpPr>
          <p:nvPr/>
        </p:nvSpPr>
        <p:spPr bwMode="auto">
          <a:xfrm>
            <a:off x="4916331" y="5506228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71" name="Rectangle 6"/>
          <p:cNvSpPr>
            <a:spLocks noChangeArrowheads="1"/>
          </p:cNvSpPr>
          <p:nvPr/>
        </p:nvSpPr>
        <p:spPr bwMode="auto">
          <a:xfrm>
            <a:off x="995830" y="5186849"/>
            <a:ext cx="9404609" cy="887469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i="1" dirty="0">
              <a:latin typeface="Georgia" pitchFamily="18" charset="0"/>
            </a:endParaRPr>
          </a:p>
          <a:p>
            <a:r>
              <a:rPr lang="ru-RU" sz="4000" b="1" i="1" dirty="0">
                <a:latin typeface="Georgia" pitchFamily="18" charset="0"/>
              </a:rPr>
              <a:t>  </a:t>
            </a:r>
            <a:r>
              <a:rPr lang="en-US" sz="4000" b="1" i="1" dirty="0" smtClean="0">
                <a:latin typeface="Georgia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</a:rPr>
              <a:t>  </a:t>
            </a:r>
            <a:r>
              <a:rPr lang="ru-RU" sz="4000" b="1" dirty="0">
                <a:latin typeface="Times New Roman" pitchFamily="18" charset="0"/>
              </a:rPr>
              <a:t>-</a:t>
            </a:r>
            <a:r>
              <a:rPr lang="en-US" sz="4000" b="1" dirty="0">
                <a:latin typeface="Times New Roman" pitchFamily="18" charset="0"/>
              </a:rPr>
              <a:t>4</a:t>
            </a:r>
            <a:r>
              <a:rPr lang="ru-RU" sz="4000" b="1" dirty="0">
                <a:latin typeface="Times New Roman" pitchFamily="18" charset="0"/>
              </a:rPr>
              <a:t>   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</a:rPr>
              <a:t>-</a:t>
            </a:r>
            <a:r>
              <a:rPr lang="en-US" sz="4000" b="1" dirty="0">
                <a:latin typeface="Times New Roman" pitchFamily="18" charset="0"/>
              </a:rPr>
              <a:t>3</a:t>
            </a:r>
            <a:r>
              <a:rPr lang="ru-RU" sz="4000" b="1" dirty="0">
                <a:latin typeface="Times New Roman" pitchFamily="18" charset="0"/>
              </a:rPr>
              <a:t>    </a:t>
            </a:r>
            <a:r>
              <a:rPr lang="en-US" sz="4000" b="1" dirty="0">
                <a:latin typeface="Times New Roman" pitchFamily="18" charset="0"/>
              </a:rPr>
              <a:t>-2</a:t>
            </a:r>
            <a:r>
              <a:rPr lang="ru-RU" sz="4000" b="1" dirty="0">
                <a:latin typeface="Times New Roman" pitchFamily="18" charset="0"/>
              </a:rPr>
              <a:t>    </a:t>
            </a:r>
            <a:r>
              <a:rPr lang="en-US" sz="4000" b="1" dirty="0">
                <a:latin typeface="Times New Roman" pitchFamily="18" charset="0"/>
              </a:rPr>
              <a:t>-</a:t>
            </a:r>
            <a:r>
              <a:rPr lang="ru-RU" sz="4000" b="1" dirty="0">
                <a:latin typeface="Times New Roman" pitchFamily="18" charset="0"/>
              </a:rPr>
              <a:t>1   </a:t>
            </a:r>
            <a:r>
              <a:rPr lang="en-US" sz="4000" b="1" dirty="0" smtClean="0">
                <a:latin typeface="Times New Roman" pitchFamily="18" charset="0"/>
              </a:rPr>
              <a:t>  0</a:t>
            </a:r>
            <a:r>
              <a:rPr lang="ru-RU" sz="4000" b="1" dirty="0" smtClean="0">
                <a:latin typeface="Times New Roman" pitchFamily="18" charset="0"/>
              </a:rPr>
              <a:t>    </a:t>
            </a:r>
            <a:r>
              <a:rPr lang="en-US" sz="4000" b="1" dirty="0" smtClean="0">
                <a:latin typeface="Times New Roman" pitchFamily="18" charset="0"/>
              </a:rPr>
              <a:t>  </a:t>
            </a:r>
            <a:r>
              <a:rPr lang="en-US" sz="4000" b="1" dirty="0">
                <a:latin typeface="Times New Roman" pitchFamily="18" charset="0"/>
              </a:rPr>
              <a:t>1</a:t>
            </a:r>
            <a:r>
              <a:rPr lang="ru-RU" sz="4000" b="1" dirty="0">
                <a:latin typeface="Times New Roman" pitchFamily="18" charset="0"/>
              </a:rPr>
              <a:t>  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ru-RU" sz="4000" b="1" dirty="0">
                <a:latin typeface="Times New Roman" pitchFamily="18" charset="0"/>
              </a:rPr>
              <a:t>  </a:t>
            </a:r>
            <a:r>
              <a:rPr lang="en-US" sz="4000" b="1" dirty="0">
                <a:latin typeface="Times New Roman" pitchFamily="18" charset="0"/>
              </a:rPr>
              <a:t>2     </a:t>
            </a:r>
            <a:r>
              <a:rPr lang="en-US" sz="4000" b="1" dirty="0" smtClean="0">
                <a:latin typeface="Times New Roman" pitchFamily="18" charset="0"/>
              </a:rPr>
              <a:t>3      4          </a:t>
            </a:r>
            <a:r>
              <a:rPr lang="ru-RU" sz="4000" b="1" dirty="0" smtClean="0">
                <a:latin typeface="Times New Roman" pitchFamily="18" charset="0"/>
              </a:rPr>
              <a:t>         </a:t>
            </a:r>
            <a:endParaRPr lang="ru-RU" sz="4000" b="1" i="1" dirty="0">
              <a:latin typeface="Georgia" pitchFamily="18" charset="0"/>
            </a:endParaRPr>
          </a:p>
        </p:txBody>
      </p:sp>
      <p:sp>
        <p:nvSpPr>
          <p:cNvPr id="72" name="Line 8"/>
          <p:cNvSpPr>
            <a:spLocks noChangeShapeType="1"/>
          </p:cNvSpPr>
          <p:nvPr/>
        </p:nvSpPr>
        <p:spPr bwMode="auto">
          <a:xfrm>
            <a:off x="2020703" y="5516230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73" name="Line 9"/>
          <p:cNvSpPr>
            <a:spLocks noChangeShapeType="1"/>
          </p:cNvSpPr>
          <p:nvPr/>
        </p:nvSpPr>
        <p:spPr bwMode="auto">
          <a:xfrm>
            <a:off x="2971409" y="5516230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74" name="Line 12"/>
          <p:cNvSpPr>
            <a:spLocks noChangeShapeType="1"/>
          </p:cNvSpPr>
          <p:nvPr/>
        </p:nvSpPr>
        <p:spPr bwMode="auto">
          <a:xfrm>
            <a:off x="5819340" y="5516230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75" name="Line 13"/>
          <p:cNvSpPr>
            <a:spLocks noChangeShapeType="1"/>
          </p:cNvSpPr>
          <p:nvPr/>
        </p:nvSpPr>
        <p:spPr bwMode="auto">
          <a:xfrm>
            <a:off x="6770047" y="5516230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76" name="Line 14"/>
          <p:cNvSpPr>
            <a:spLocks noChangeShapeType="1"/>
          </p:cNvSpPr>
          <p:nvPr/>
        </p:nvSpPr>
        <p:spPr bwMode="auto">
          <a:xfrm>
            <a:off x="7720753" y="5516230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77" name="Line 15"/>
          <p:cNvSpPr>
            <a:spLocks noChangeShapeType="1"/>
          </p:cNvSpPr>
          <p:nvPr/>
        </p:nvSpPr>
        <p:spPr bwMode="auto">
          <a:xfrm>
            <a:off x="8669366" y="5516230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78" name="Line 16"/>
          <p:cNvSpPr>
            <a:spLocks noChangeShapeType="1"/>
          </p:cNvSpPr>
          <p:nvPr/>
        </p:nvSpPr>
        <p:spPr bwMode="auto">
          <a:xfrm>
            <a:off x="9620072" y="5516230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79" name="Line 7"/>
          <p:cNvSpPr>
            <a:spLocks noChangeShapeType="1"/>
          </p:cNvSpPr>
          <p:nvPr/>
        </p:nvSpPr>
        <p:spPr bwMode="auto">
          <a:xfrm>
            <a:off x="1545989" y="5596051"/>
            <a:ext cx="8522850" cy="2270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80" name="Line 12"/>
          <p:cNvSpPr>
            <a:spLocks noChangeShapeType="1"/>
          </p:cNvSpPr>
          <p:nvPr/>
        </p:nvSpPr>
        <p:spPr bwMode="auto">
          <a:xfrm>
            <a:off x="3955527" y="5506229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81" name="Line 12"/>
          <p:cNvSpPr>
            <a:spLocks noChangeShapeType="1"/>
          </p:cNvSpPr>
          <p:nvPr/>
        </p:nvSpPr>
        <p:spPr bwMode="auto">
          <a:xfrm>
            <a:off x="4837163" y="5543587"/>
            <a:ext cx="0" cy="13866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cxnSp>
        <p:nvCxnSpPr>
          <p:cNvPr id="82" name="Прямая со стрелкой 81"/>
          <p:cNvCxnSpPr/>
          <p:nvPr/>
        </p:nvCxnSpPr>
        <p:spPr>
          <a:xfrm>
            <a:off x="2008312" y="5241335"/>
            <a:ext cx="4768903" cy="7027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2024045" y="5178198"/>
            <a:ext cx="0" cy="50405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6770047" y="5186849"/>
            <a:ext cx="0" cy="50405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439325" y="5229312"/>
            <a:ext cx="63131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91" name="Прямоугольник 90"/>
          <p:cNvSpPr/>
          <p:nvPr/>
        </p:nvSpPr>
        <p:spPr>
          <a:xfrm>
            <a:off x="5443154" y="6361236"/>
            <a:ext cx="235032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C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2" name="Стрелка углом вверх 1"/>
          <p:cNvSpPr/>
          <p:nvPr/>
        </p:nvSpPr>
        <p:spPr>
          <a:xfrm rot="2641266">
            <a:off x="317224" y="157539"/>
            <a:ext cx="213824" cy="400463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561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596958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0" y="1274035"/>
            <a:ext cx="12506622" cy="2215991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>
                <a:solidFill>
                  <a:schemeClr val="tx1"/>
                </a:solidFill>
              </a:rPr>
              <a:t>Darslikning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141- </a:t>
            </a:r>
            <a:r>
              <a:rPr lang="en-US" sz="4800" b="1" dirty="0" err="1">
                <a:solidFill>
                  <a:schemeClr val="tx1"/>
                </a:solidFill>
              </a:rPr>
              <a:t>betidagi</a:t>
            </a:r>
            <a:r>
              <a:rPr lang="ru-RU" sz="4800" b="1" dirty="0">
                <a:solidFill>
                  <a:schemeClr val="tx1"/>
                </a:solidFill>
              </a:rPr>
              <a:t> </a:t>
            </a:r>
            <a:r>
              <a:rPr lang="en-US" sz="4800" b="1" dirty="0">
                <a:solidFill>
                  <a:schemeClr val="tx1"/>
                </a:solidFill>
              </a:rPr>
              <a:t>   </a:t>
            </a:r>
          </a:p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771-, 772-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en-US" sz="4800" b="1" dirty="0" smtClean="0">
                <a:solidFill>
                  <a:schemeClr val="tx1"/>
                </a:solidFill>
              </a:rPr>
              <a:t>773-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en-US" sz="4800" b="1" dirty="0" smtClean="0">
                <a:solidFill>
                  <a:schemeClr val="tx1"/>
                </a:solidFill>
              </a:rPr>
              <a:t>774- </a:t>
            </a:r>
            <a:r>
              <a:rPr lang="en-US" sz="4800" b="1" dirty="0" err="1" smtClean="0">
                <a:solidFill>
                  <a:schemeClr val="tx1"/>
                </a:solidFill>
              </a:rPr>
              <a:t>masalalar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va</a:t>
            </a:r>
            <a:r>
              <a:rPr lang="en-US" sz="4800" b="1" dirty="0" smtClean="0">
                <a:solidFill>
                  <a:schemeClr val="tx1"/>
                </a:solidFill>
              </a:rPr>
              <a:t> 6- test </a:t>
            </a:r>
            <a:r>
              <a:rPr lang="en-US" sz="4800" b="1" dirty="0" err="1" smtClean="0">
                <a:solidFill>
                  <a:schemeClr val="tx1"/>
                </a:solidFill>
              </a:rPr>
              <a:t>topshiriqlarini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yeching</a:t>
            </a:r>
            <a:r>
              <a:rPr lang="ru-RU" sz="4800" b="1" dirty="0">
                <a:solidFill>
                  <a:schemeClr val="tx1"/>
                </a:solidFill>
              </a:rPr>
              <a:t>.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ᐈ Картинки ученики на уроке фото, фотографии симпатичные школьников на  уроке | скачать на Depositphotos®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2488" y="3744466"/>
            <a:ext cx="4392488" cy="2928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896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SONLARNI TAQQOSLANG 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2368352" y="2461303"/>
            <a:ext cx="6284840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BALAND          PAST</a:t>
            </a:r>
            <a:endParaRPr lang="en-US" sz="4245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884111" y="3283278"/>
            <a:ext cx="6284840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KO‘P          KAM</a:t>
            </a:r>
            <a:endParaRPr lang="en-US" sz="4245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852265" y="4158663"/>
            <a:ext cx="6284840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KATTA         –</a:t>
            </a:r>
            <a:r>
              <a:rPr lang="en-US" sz="4245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KICHIK</a:t>
            </a:r>
            <a:endParaRPr lang="en-US" sz="4245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648434" y="5134052"/>
            <a:ext cx="6284840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 smtClean="0">
                <a:solidFill>
                  <a:srgbClr val="00A85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>
                <a:solidFill>
                  <a:srgbClr val="00A859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4245" b="1" dirty="0" smtClean="0">
                <a:solidFill>
                  <a:srgbClr val="00A859"/>
                </a:solidFill>
                <a:latin typeface="Arial" pitchFamily="34" charset="0"/>
                <a:cs typeface="Arial" pitchFamily="34" charset="0"/>
              </a:rPr>
              <a:t>UZUN        </a:t>
            </a:r>
            <a:r>
              <a:rPr lang="en-US" sz="4245" dirty="0" smtClean="0">
                <a:solidFill>
                  <a:srgbClr val="00A85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>
                <a:solidFill>
                  <a:srgbClr val="00A859"/>
                </a:solidFill>
                <a:latin typeface="Arial" pitchFamily="34" charset="0"/>
                <a:cs typeface="Arial" pitchFamily="34" charset="0"/>
              </a:rPr>
              <a:t>– QISQA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496168" y="6109441"/>
            <a:ext cx="6284840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4245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KENG        </a:t>
            </a:r>
            <a:r>
              <a:rPr lang="en-US" sz="4245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4245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TOR</a:t>
            </a:r>
            <a:endParaRPr lang="en-US" sz="4245" b="1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250646" y="2522590"/>
            <a:ext cx="775885" cy="62070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819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endParaRPr lang="ru-RU" sz="5819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193201" y="3271790"/>
            <a:ext cx="775885" cy="62070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819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endParaRPr lang="ru-RU" sz="5819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185727" y="4153052"/>
            <a:ext cx="775885" cy="62070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819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endParaRPr lang="ru-RU" sz="5819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160930" y="5160650"/>
            <a:ext cx="775885" cy="62070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819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endParaRPr lang="ru-RU" sz="5819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189670" y="6171881"/>
            <a:ext cx="775885" cy="62070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819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endParaRPr lang="ru-RU" sz="5819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2128" y="1199599"/>
            <a:ext cx="12313570" cy="12721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600"/>
              </a:lnSpc>
              <a:buNone/>
            </a:pPr>
            <a:r>
              <a:rPr lang="en-US" dirty="0" smtClean="0"/>
              <a:t> 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Yozuvda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raqamlar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harflar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qo‘yilgan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harflar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raqamlarni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ifodalaydi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026" name="Picture 2" descr="Радость | Disney Wiki | Fand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3678" y="2016274"/>
            <a:ext cx="2667567" cy="3334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5592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2" grpId="0" animBg="1"/>
      <p:bldP spid="3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TEST 6 </a:t>
            </a:r>
            <a:endParaRPr lang="ru-RU" sz="5094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616148" y="1224186"/>
                <a:ext cx="11990025" cy="17272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245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1. </a:t>
                </a:r>
                <a:r>
                  <a:rPr lang="en-US" sz="4245" dirty="0" err="1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Ifodaga</a:t>
                </a:r>
                <a:r>
                  <a:rPr lang="en-US" sz="4245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245" dirty="0" err="1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qarama-qarshi</a:t>
                </a:r>
                <a:r>
                  <a:rPr lang="en-US" sz="4245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245" dirty="0" err="1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sonni</a:t>
                </a:r>
                <a:r>
                  <a:rPr lang="en-US" sz="4245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toping:</a:t>
                </a:r>
              </a:p>
              <a:p>
                <a:pPr algn="just"/>
                <a:r>
                  <a:rPr lang="en-US" sz="4245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(28 – 3,5) : 1,4 + 7,2 ∙ </a:t>
                </a:r>
                <a14:m>
                  <m:oMath xmlns:m="http://schemas.openxmlformats.org/officeDocument/2006/math">
                    <m:r>
                      <a:rPr lang="en-US" sz="44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f>
                      <m:fPr>
                        <m:ctrlPr>
                          <a:rPr lang="en-US" sz="4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12</m:t>
                        </m:r>
                      </m:den>
                    </m:f>
                  </m:oMath>
                </a14:m>
                <a:endParaRPr lang="en-US" sz="4245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148" y="1224186"/>
                <a:ext cx="11990025" cy="1727268"/>
              </a:xfrm>
              <a:prstGeom prst="rect">
                <a:avLst/>
              </a:prstGeom>
              <a:blipFill rotWithShape="0">
                <a:blip r:embed="rId2"/>
                <a:stretch>
                  <a:fillRect l="-1932" t="-7067" b="-45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392934" y="3044957"/>
            <a:ext cx="201048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 -32,5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581247" y="2952378"/>
            <a:ext cx="35846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3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Mavjud</a:t>
            </a:r>
            <a:r>
              <a:rPr lang="en-US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emas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81735" y="3050829"/>
            <a:ext cx="16113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-15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36198" y="3031495"/>
            <a:ext cx="183896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B) 17,5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92934" y="3952853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40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721105" y="3999968"/>
            <a:ext cx="4615366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 28 – 3,5 = 24,5</a:t>
            </a:r>
            <a:endParaRPr lang="ru-RU" sz="4139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18524" y="4992682"/>
            <a:ext cx="320953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2)  24,5 : 1,4 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361784" y="5904939"/>
                <a:ext cx="2870209" cy="9615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3)  7,2 </a:t>
                </a:r>
                <a:r>
                  <a:rPr lang="en-US" sz="4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∙ </a:t>
                </a:r>
                <a14:m>
                  <m:oMath xmlns:m="http://schemas.openxmlformats.org/officeDocument/2006/math">
                    <m:r>
                      <a:rPr lang="en-US" sz="400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12</m:t>
                        </m:r>
                      </m:den>
                    </m:f>
                  </m:oMath>
                </a14:m>
                <a:endParaRPr lang="ru-RU" sz="4139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784" y="5904939"/>
                <a:ext cx="2870209" cy="961545"/>
              </a:xfrm>
              <a:prstGeom prst="rect">
                <a:avLst/>
              </a:prstGeom>
              <a:blipFill rotWithShape="0">
                <a:blip r:embed="rId3"/>
                <a:stretch>
                  <a:fillRect l="-7431" b="-121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Прямоугольник 17"/>
          <p:cNvSpPr/>
          <p:nvPr/>
        </p:nvSpPr>
        <p:spPr>
          <a:xfrm>
            <a:off x="8053631" y="4317551"/>
            <a:ext cx="45223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17,5 + 15 = 32,5</a:t>
            </a:r>
            <a:endParaRPr lang="ru-RU" sz="40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3296880" y="4968602"/>
            <a:ext cx="27671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= 245 : 14 </a:t>
            </a:r>
            <a:endParaRPr lang="ru-RU" sz="40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824736" y="4968602"/>
            <a:ext cx="176843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= 17,5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146449" y="5856779"/>
                <a:ext cx="2720809" cy="10525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=7</m:t>
                    </m:r>
                    <m:f>
                      <m:fPr>
                        <m:ctrlP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∙ </a:t>
                </a:r>
                <a14:m>
                  <m:oMath xmlns:m="http://schemas.openxmlformats.org/officeDocument/2006/math">
                    <m:r>
                      <a:rPr lang="en-US" sz="440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f>
                      <m:fPr>
                        <m:ctrlP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12</m:t>
                        </m:r>
                      </m:den>
                    </m:f>
                  </m:oMath>
                </a14:m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6449" y="5856779"/>
                <a:ext cx="2720809" cy="1052596"/>
              </a:xfrm>
              <a:prstGeom prst="rect">
                <a:avLst/>
              </a:prstGeom>
              <a:blipFill rotWithShape="0">
                <a:blip r:embed="rId4"/>
                <a:stretch>
                  <a:fillRect b="-81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5867258" y="5817819"/>
                <a:ext cx="2369046" cy="11474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36</m:t>
                        </m:r>
                      </m:num>
                      <m:den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25</m:t>
                        </m:r>
                      </m:num>
                      <m:den>
                        <m:r>
                          <a:rPr lang="en-US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12</m:t>
                        </m:r>
                      </m:den>
                    </m:f>
                  </m:oMath>
                </a14:m>
                <a:endParaRPr lang="ru-RU" sz="4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258" y="5817819"/>
                <a:ext cx="2369046" cy="1147430"/>
              </a:xfrm>
              <a:prstGeom prst="rect">
                <a:avLst/>
              </a:prstGeom>
              <a:blipFill rotWithShape="0">
                <a:blip r:embed="rId5"/>
                <a:stretch>
                  <a:fillRect b="-116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8036788" y="6037591"/>
                <a:ext cx="1393138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r>
                        <a:rPr lang="en-US" sz="40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1</m:t>
                      </m:r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5</m:t>
                      </m:r>
                    </m:oMath>
                  </m:oMathPara>
                </a14:m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6788" y="6037591"/>
                <a:ext cx="1393138" cy="70788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Прямоугольник 22"/>
          <p:cNvSpPr/>
          <p:nvPr/>
        </p:nvSpPr>
        <p:spPr>
          <a:xfrm>
            <a:off x="9353128" y="5008299"/>
            <a:ext cx="233127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: A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2337988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5" grpId="0"/>
      <p:bldP spid="17" grpId="0"/>
      <p:bldP spid="18" grpId="0"/>
      <p:bldP spid="19" grpId="0"/>
      <p:bldP spid="20" grpId="0"/>
      <p:bldP spid="2" grpId="0"/>
      <p:bldP spid="21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TEST 6</a:t>
            </a:r>
            <a:endParaRPr lang="ru-RU" sz="5094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640160" y="1224186"/>
                <a:ext cx="11990025" cy="17938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 3. </a:t>
                </a:r>
                <a:r>
                  <a:rPr lang="en-US" sz="4245" dirty="0" err="1" smtClean="0">
                    <a:latin typeface="Arial" pitchFamily="34" charset="0"/>
                    <a:cs typeface="Arial" pitchFamily="34" charset="0"/>
                  </a:rPr>
                  <a:t>Koordinata</a:t>
                </a:r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245" dirty="0" err="1" smtClean="0">
                    <a:latin typeface="Arial" pitchFamily="34" charset="0"/>
                    <a:cs typeface="Arial" pitchFamily="34" charset="0"/>
                  </a:rPr>
                  <a:t>o‘qida</a:t>
                </a:r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 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  son </a:t>
                </a:r>
                <a:r>
                  <a:rPr lang="en-US" sz="4245" dirty="0" err="1" smtClean="0">
                    <a:latin typeface="Arial" pitchFamily="34" charset="0"/>
                    <a:cs typeface="Arial" pitchFamily="34" charset="0"/>
                  </a:rPr>
                  <a:t>qaysi</a:t>
                </a:r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245" dirty="0" err="1" smtClean="0">
                    <a:latin typeface="Arial" pitchFamily="34" charset="0"/>
                    <a:cs typeface="Arial" pitchFamily="34" charset="0"/>
                  </a:rPr>
                  <a:t>butun</a:t>
                </a:r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245" dirty="0" err="1" smtClean="0">
                    <a:latin typeface="Arial" pitchFamily="34" charset="0"/>
                    <a:cs typeface="Arial" pitchFamily="34" charset="0"/>
                  </a:rPr>
                  <a:t>sonlar</a:t>
                </a:r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245" dirty="0" err="1" smtClean="0">
                    <a:latin typeface="Arial" pitchFamily="34" charset="0"/>
                    <a:cs typeface="Arial" pitchFamily="34" charset="0"/>
                  </a:rPr>
                  <a:t>orasida</a:t>
                </a:r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245" dirty="0" err="1" smtClean="0">
                    <a:latin typeface="Arial" pitchFamily="34" charset="0"/>
                    <a:cs typeface="Arial" pitchFamily="34" charset="0"/>
                  </a:rPr>
                  <a:t>joylashgan</a:t>
                </a:r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en-US" sz="4245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160" y="1224186"/>
                <a:ext cx="11990025" cy="1793889"/>
              </a:xfrm>
              <a:prstGeom prst="rect">
                <a:avLst/>
              </a:prstGeom>
              <a:blipFill rotWithShape="0">
                <a:blip r:embed="rId2"/>
                <a:stretch>
                  <a:fillRect l="-1932" r="-1983" b="-146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12"/>
          <p:cNvSpPr/>
          <p:nvPr/>
        </p:nvSpPr>
        <p:spPr>
          <a:xfrm>
            <a:off x="352128" y="3109206"/>
            <a:ext cx="2513830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0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1 </a:t>
            </a:r>
            <a:endParaRPr lang="ru-RU" sz="4139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161398" y="3126644"/>
            <a:ext cx="3148619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 -0,9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0</a:t>
            </a:r>
            <a:endParaRPr lang="ru-RU" sz="4139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647255" y="3109206"/>
            <a:ext cx="2723823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D)  -1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0</a:t>
            </a:r>
            <a:endParaRPr lang="ru-RU" sz="4139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9708316" y="3109205"/>
            <a:ext cx="2876108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E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 -2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-1</a:t>
            </a:r>
            <a:endParaRPr lang="ru-RU" sz="4139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92934" y="3952853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chemeClr val="tx2"/>
              </a:solidFill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1174151" y="5305107"/>
            <a:ext cx="10682721" cy="28344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7582863" y="5150971"/>
            <a:ext cx="0" cy="30827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5998687" y="5150971"/>
            <a:ext cx="0" cy="30827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414511" y="5150971"/>
            <a:ext cx="0" cy="30827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2857016" y="5140851"/>
            <a:ext cx="0" cy="30827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9095031" y="5150971"/>
            <a:ext cx="0" cy="30827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19"/>
          <p:cNvSpPr txBox="1"/>
          <p:nvPr/>
        </p:nvSpPr>
        <p:spPr>
          <a:xfrm>
            <a:off x="5799625" y="5459363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3"/>
          <p:cNvSpPr txBox="1"/>
          <p:nvPr/>
        </p:nvSpPr>
        <p:spPr>
          <a:xfrm>
            <a:off x="7352569" y="5458613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5"/>
          <p:cNvSpPr txBox="1"/>
          <p:nvPr/>
        </p:nvSpPr>
        <p:spPr>
          <a:xfrm>
            <a:off x="8912224" y="5476623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1"/>
          <p:cNvSpPr txBox="1"/>
          <p:nvPr/>
        </p:nvSpPr>
        <p:spPr>
          <a:xfrm>
            <a:off x="4069417" y="5449123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3"/>
          <p:cNvSpPr txBox="1"/>
          <p:nvPr/>
        </p:nvSpPr>
        <p:spPr>
          <a:xfrm>
            <a:off x="2540536" y="5481725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Oval 19"/>
          <p:cNvSpPr>
            <a:spLocks noChangeArrowheads="1"/>
          </p:cNvSpPr>
          <p:nvPr/>
        </p:nvSpPr>
        <p:spPr bwMode="auto">
          <a:xfrm>
            <a:off x="4816624" y="5246779"/>
            <a:ext cx="200025" cy="13622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6817" tIns="58408" rIns="116817" bIns="58408" anchor="ctr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4139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4368991" y="4057507"/>
                <a:ext cx="788999" cy="11406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>
                    <a:latin typeface="Arial" pitchFamily="34" charset="0"/>
                    <a:cs typeface="Arial" pitchFamily="34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endParaRPr lang="ru-RU" sz="44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8991" y="4057507"/>
                <a:ext cx="788999" cy="1140633"/>
              </a:xfrm>
              <a:prstGeom prst="rect">
                <a:avLst/>
              </a:prstGeom>
              <a:blipFill rotWithShape="0">
                <a:blip r:embed="rId3"/>
                <a:stretch>
                  <a:fillRect l="-31783" b="-80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Прямоугольник 56"/>
          <p:cNvSpPr/>
          <p:nvPr/>
        </p:nvSpPr>
        <p:spPr>
          <a:xfrm>
            <a:off x="6150893" y="6201669"/>
            <a:ext cx="235032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D</a:t>
            </a:r>
            <a:endParaRPr lang="ru-RU" sz="4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694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5" grpId="0"/>
      <p:bldP spid="37" grpId="0"/>
      <p:bldP spid="39" grpId="0"/>
      <p:bldP spid="43" grpId="0"/>
      <p:bldP spid="45" grpId="0"/>
      <p:bldP spid="47" grpId="1" animBg="1"/>
      <p:bldP spid="2" grpId="0"/>
      <p:bldP spid="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TEST 6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640160" y="1224186"/>
            <a:ext cx="11990025" cy="1398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 smtClean="0">
                <a:latin typeface="Arial" pitchFamily="34" charset="0"/>
                <a:cs typeface="Arial" pitchFamily="34" charset="0"/>
              </a:rPr>
              <a:t> 5.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Ifodaning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qiymatini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toping:</a:t>
            </a:r>
          </a:p>
          <a:p>
            <a:pPr algn="just"/>
            <a:r>
              <a:rPr lang="en-US" sz="4245" dirty="0" smtClean="0">
                <a:latin typeface="Arial" pitchFamily="34" charset="0"/>
                <a:cs typeface="Arial" pitchFamily="34" charset="0"/>
              </a:rPr>
              <a:t>                     │- 81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│+ │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-19│- 50</a:t>
            </a:r>
            <a:endParaRPr lang="en-US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96378" y="3100763"/>
            <a:ext cx="1486304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40</a:t>
            </a:r>
            <a:endParaRPr lang="ru-RU" sz="4139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161398" y="3126644"/>
            <a:ext cx="1789272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150</a:t>
            </a:r>
            <a:endParaRPr lang="ru-RU" sz="4139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829386" y="3109205"/>
            <a:ext cx="2149948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D)  -150</a:t>
            </a:r>
            <a:endParaRPr lang="ru-RU" sz="4139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8649930" y="3100762"/>
            <a:ext cx="1636987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E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 50</a:t>
            </a:r>
            <a:endParaRPr lang="ru-RU" sz="4139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92934" y="3952853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76536" y="4694735"/>
            <a:ext cx="500169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400" dirty="0">
                <a:latin typeface="Arial" pitchFamily="34" charset="0"/>
                <a:cs typeface="Arial" pitchFamily="34" charset="0"/>
              </a:rPr>
              <a:t>│- 81 │+ │-19│- 50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814786" y="4706507"/>
            <a:ext cx="431720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4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81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+ 19 – 50 =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43221" y="5628868"/>
            <a:ext cx="274466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400" dirty="0" smtClean="0">
                <a:latin typeface="Arial" pitchFamily="34" charset="0"/>
                <a:cs typeface="Arial" pitchFamily="34" charset="0"/>
              </a:rPr>
              <a:t>= 100 - 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50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808512" y="5628867"/>
            <a:ext cx="145745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400" dirty="0" smtClean="0">
                <a:latin typeface="Arial" pitchFamily="34" charset="0"/>
                <a:cs typeface="Arial" pitchFamily="34" charset="0"/>
              </a:rPr>
              <a:t> = 50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813694" y="5825108"/>
            <a:ext cx="232146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E</a:t>
            </a:r>
            <a:endParaRPr lang="ru-RU" sz="4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76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" grpId="0"/>
      <p:bldP spid="10" grpId="0"/>
      <p:bldP spid="11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TEST 6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640160" y="1224186"/>
            <a:ext cx="11990025" cy="2052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 smtClean="0">
                <a:latin typeface="Arial" pitchFamily="34" charset="0"/>
                <a:cs typeface="Arial" pitchFamily="34" charset="0"/>
              </a:rPr>
              <a:t> 6.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Ushbu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4;  -1;  -4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1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sonlaridan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qaysi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biri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koordinata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chizig‘ida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boshqalariga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nisbatan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o‘ngroqda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joylashgan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96378" y="3477052"/>
            <a:ext cx="1183337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4</a:t>
            </a:r>
            <a:endParaRPr lang="ru-RU" sz="4139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161398" y="3502933"/>
            <a:ext cx="1364476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-1</a:t>
            </a:r>
            <a:endParaRPr lang="ru-RU" sz="4139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829386" y="3485494"/>
            <a:ext cx="1694695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D)  - 4</a:t>
            </a:r>
            <a:endParaRPr lang="ru-RU" sz="4139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8649930" y="3477051"/>
            <a:ext cx="1334020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E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 1</a:t>
            </a:r>
            <a:endParaRPr lang="ru-RU" sz="4139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17685" y="4423407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474437" y="5711755"/>
            <a:ext cx="232146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A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843636" y="4475169"/>
            <a:ext cx="3916457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b="1" dirty="0" smtClean="0">
                <a:latin typeface="Arial" pitchFamily="34" charset="0"/>
                <a:cs typeface="Arial" pitchFamily="34" charset="0"/>
              </a:rPr>
              <a:t>-4  </a:t>
            </a:r>
            <a:r>
              <a:rPr lang="en-US" sz="4245" b="1" dirty="0" smtClean="0">
                <a:latin typeface="Arial" pitchFamily="34" charset="0"/>
                <a:cs typeface="Arial" pitchFamily="34" charset="0"/>
              </a:rPr>
              <a:t>&lt; -</a:t>
            </a:r>
            <a:r>
              <a:rPr lang="en-US" sz="4245" b="1" dirty="0" smtClean="0">
                <a:latin typeface="Arial" pitchFamily="34" charset="0"/>
                <a:cs typeface="Arial" pitchFamily="34" charset="0"/>
              </a:rPr>
              <a:t>1 &lt; 1 &lt; 4 </a:t>
            </a:r>
            <a:endParaRPr lang="ru-RU" sz="4139" b="1" dirty="0"/>
          </a:p>
        </p:txBody>
      </p:sp>
    </p:spTree>
    <p:extLst>
      <p:ext uri="{BB962C8B-B14F-4D97-AF65-F5344CB8AC3E}">
        <p14:creationId xmlns:p14="http://schemas.microsoft.com/office/powerpoint/2010/main" val="567764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ru-RU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51346" y="1228021"/>
            <a:ext cx="11990025" cy="1398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</a:t>
            </a:r>
            <a:r>
              <a:rPr lang="en-US" sz="424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tengsizlik</a:t>
            </a:r>
            <a:r>
              <a:rPr lang="en-US" sz="424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o‘rinli</a:t>
            </a:r>
            <a:r>
              <a:rPr lang="en-US" sz="424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bo‘lishi</a:t>
            </a:r>
            <a:r>
              <a:rPr lang="en-US" sz="424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424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</a:t>
            </a:r>
            <a:r>
              <a:rPr lang="en-US" sz="424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nuqta</a:t>
            </a:r>
            <a:r>
              <a:rPr lang="en-US" sz="424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o‘rniga</a:t>
            </a:r>
            <a:r>
              <a:rPr lang="en-US" sz="424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mos</a:t>
            </a:r>
            <a:r>
              <a:rPr lang="en-US" sz="424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sonni</a:t>
            </a:r>
            <a:r>
              <a:rPr lang="en-US" sz="424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qo‘ying</a:t>
            </a:r>
            <a:r>
              <a:rPr lang="en-US" sz="424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4245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42171" y="2658979"/>
            <a:ext cx="3539752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424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 -1 &lt; … &lt; 2</a:t>
            </a:r>
            <a:endParaRPr lang="ru-RU" sz="4139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682008" y="2658978"/>
            <a:ext cx="3570208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424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-4 &lt; … &lt; -1</a:t>
            </a:r>
            <a:endParaRPr lang="ru-RU" sz="4139" dirty="0">
              <a:solidFill>
                <a:srgbClr val="00206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052302" y="2626865"/>
            <a:ext cx="3389069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3) -5 &lt; … &lt; 1</a:t>
            </a:r>
            <a:endParaRPr lang="ru-RU" sz="4139" dirty="0">
              <a:solidFill>
                <a:srgbClr val="00206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42171" y="3530073"/>
            <a:ext cx="2422907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245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139" b="1" dirty="0">
              <a:solidFill>
                <a:schemeClr val="tx2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232544" y="3668082"/>
            <a:ext cx="3448380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 -1 &lt; 0 &lt; 2,</a:t>
            </a:r>
            <a:endParaRPr lang="ru-RU" sz="4139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7120880" y="3672458"/>
            <a:ext cx="2964273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-1 &lt; 1 &lt; 2</a:t>
            </a:r>
            <a:endParaRPr lang="ru-RU" sz="4139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205178" y="4560209"/>
            <a:ext cx="3659976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-4 &lt; -3 &lt; -1,</a:t>
            </a:r>
            <a:endParaRPr lang="ru-RU" sz="4139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7552928" y="4536554"/>
            <a:ext cx="3025187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-4 &lt; -2 &lt; -1,</a:t>
            </a:r>
            <a:endParaRPr lang="ru-RU" sz="4139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82256" y="5489736"/>
            <a:ext cx="3478837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3) -5 &lt; -4 &lt; 1,</a:t>
            </a:r>
            <a:endParaRPr lang="ru-RU" sz="4139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4148342" y="5488044"/>
            <a:ext cx="2994731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 -5 &lt; -3 &lt; 1,</a:t>
            </a:r>
            <a:endParaRPr lang="ru-RU" sz="4139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7408912" y="5488043"/>
            <a:ext cx="2994731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 -5 &lt; -2 &lt; 1,</a:t>
            </a:r>
            <a:endParaRPr lang="ru-RU" sz="4139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706630" y="6233632"/>
            <a:ext cx="2994731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 -5 &lt; -1 &lt; 1,</a:t>
            </a:r>
            <a:endParaRPr lang="ru-RU" sz="4139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4185467" y="6192738"/>
            <a:ext cx="2662908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 -5 &lt; 0 &lt; 1</a:t>
            </a:r>
            <a:endParaRPr lang="ru-RU" sz="4139" dirty="0"/>
          </a:p>
        </p:txBody>
      </p:sp>
    </p:spTree>
    <p:extLst>
      <p:ext uri="{BB962C8B-B14F-4D97-AF65-F5344CB8AC3E}">
        <p14:creationId xmlns:p14="http://schemas.microsoft.com/office/powerpoint/2010/main" val="280554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19" grpId="0"/>
      <p:bldP spid="20" grpId="0"/>
      <p:bldP spid="21" grpId="0"/>
      <p:bldP spid="22" grpId="0"/>
      <p:bldP spid="23" grpId="0"/>
      <p:bldP spid="27" grpId="0"/>
      <p:bldP spid="33" grpId="0"/>
      <p:bldP spid="34" grpId="0"/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ru-RU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51346" y="1228021"/>
            <a:ext cx="11990025" cy="1398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Yulduzcha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o‘rniga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tengsizlik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bo‘ladigan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raqamni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16503" y="3029829"/>
            <a:ext cx="44198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–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302 &lt;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3 * 2</a:t>
            </a:r>
            <a:endParaRPr lang="ru-RU" sz="4139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256784" y="3029829"/>
            <a:ext cx="529183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– 4,7 * 8 &gt;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–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4,718</a:t>
            </a:r>
            <a:endParaRPr lang="ru-RU" sz="4139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736504" y="4698467"/>
            <a:ext cx="453521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3) – 3 * 6 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&lt; –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356</a:t>
            </a:r>
            <a:endParaRPr lang="ru-RU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5280756" y="4687078"/>
            <a:ext cx="397464" cy="76944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12492" y="2981703"/>
            <a:ext cx="397464" cy="76944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51383" y="3684701"/>
            <a:ext cx="3816424" cy="76944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umkin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endParaRPr lang="ru-RU" sz="4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332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ru-RU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51346" y="1228021"/>
            <a:ext cx="11990025" cy="1398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Yulduzcha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o‘rniga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raqamni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qo‘ymasdan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orasiga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mos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tengsizlik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belgisini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qo‘ying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60814" y="3249723"/>
            <a:ext cx="5564344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– 44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* * …. – 47 * * </a:t>
            </a:r>
            <a:endParaRPr lang="ru-RU" sz="4139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7311140" y="3266891"/>
            <a:ext cx="5232523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– *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42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… 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– *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*1 * </a:t>
            </a:r>
            <a:endParaRPr lang="ru-RU" sz="4139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990395" y="4652506"/>
            <a:ext cx="3659976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3) – * * *  …  0</a:t>
            </a:r>
            <a:endParaRPr lang="ru-RU" sz="4139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160440" y="3284059"/>
            <a:ext cx="775885" cy="62070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819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endParaRPr lang="ru-RU" sz="5819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560695" y="3240410"/>
            <a:ext cx="1088577" cy="70802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819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endParaRPr lang="ru-RU" sz="5819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50893" y="4620955"/>
            <a:ext cx="775885" cy="62070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819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endParaRPr lang="ru-RU" sz="5819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177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8497</TotalTime>
  <Words>727</Words>
  <Application>Microsoft Office PowerPoint</Application>
  <PresentationFormat>Произвольный</PresentationFormat>
  <Paragraphs>141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 Math</vt:lpstr>
      <vt:lpstr>Georgia</vt:lpstr>
      <vt:lpstr>Times New Roman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Sharipova Durdona</dc:creator>
  <cp:lastModifiedBy>User</cp:lastModifiedBy>
  <cp:revision>563</cp:revision>
  <dcterms:created xsi:type="dcterms:W3CDTF">2020-04-09T07:32:19Z</dcterms:created>
  <dcterms:modified xsi:type="dcterms:W3CDTF">2020-12-30T05:28:07Z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