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410" r:id="rId3"/>
    <p:sldId id="415" r:id="rId4"/>
    <p:sldId id="417" r:id="rId5"/>
    <p:sldId id="402" r:id="rId6"/>
    <p:sldId id="418" r:id="rId7"/>
    <p:sldId id="419" r:id="rId8"/>
    <p:sldId id="420" r:id="rId9"/>
    <p:sldId id="421" r:id="rId10"/>
    <p:sldId id="422" r:id="rId11"/>
    <p:sldId id="423" r:id="rId12"/>
    <p:sldId id="365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A31B"/>
    <a:srgbClr val="D8CA16"/>
    <a:srgbClr val="00A859"/>
    <a:srgbClr val="FF505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>
        <p:scale>
          <a:sx n="50" d="100"/>
          <a:sy n="50" d="100"/>
        </p:scale>
        <p:origin x="1356" y="360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570039" y="2652587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145596" y="3071587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o‘qidan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yechimlarini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1072208" y="3042954"/>
                <a:ext cx="3597460" cy="745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  -1</a:t>
                </a:r>
                <a14:m>
                  <m:oMath xmlns:m="http://schemas.openxmlformats.org/officeDocument/2006/math">
                    <m:r>
                      <a:rPr lang="en-US" sz="4245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 x </a:t>
                </a:r>
                <a14:m>
                  <m:oMath xmlns:m="http://schemas.openxmlformats.org/officeDocument/2006/math">
                    <m:r>
                      <a:rPr lang="en-US" sz="4245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2 </a:t>
                </a:r>
                <a:endParaRPr lang="ru-RU" sz="4139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208" y="3042954"/>
                <a:ext cx="3597460" cy="745589"/>
              </a:xfrm>
              <a:prstGeom prst="rect">
                <a:avLst/>
              </a:prstGeom>
              <a:blipFill rotWithShape="0">
                <a:blip r:embed="rId2"/>
                <a:stretch>
                  <a:fillRect l="-6610" t="-18033" r="-5424" b="-34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6431795" y="2983982"/>
                <a:ext cx="3206327" cy="745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 -8 &lt; x </a:t>
                </a:r>
                <a14:m>
                  <m:oMath xmlns:m="http://schemas.openxmlformats.org/officeDocument/2006/math">
                    <m:r>
                      <a:rPr lang="en-US" sz="4245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5</a:t>
                </a:r>
                <a:endParaRPr lang="ru-RU" sz="4139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795" y="2983982"/>
                <a:ext cx="3206327" cy="745589"/>
              </a:xfrm>
              <a:prstGeom prst="rect">
                <a:avLst/>
              </a:prstGeom>
              <a:blipFill rotWithShape="0">
                <a:blip r:embed="rId3"/>
                <a:stretch>
                  <a:fillRect l="-7224" t="-17886" r="-6464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3952528" y="4032498"/>
                <a:ext cx="3480440" cy="745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3)  -4</a:t>
                </a:r>
                <a:r>
                  <a:rPr lang="en-US" sz="4245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245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 x &lt; 3</a:t>
                </a:r>
                <a:endParaRPr lang="ru-RU" sz="4139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528" y="4032498"/>
                <a:ext cx="3480440" cy="745589"/>
              </a:xfrm>
              <a:prstGeom prst="rect">
                <a:avLst/>
              </a:prstGeom>
              <a:blipFill rotWithShape="0">
                <a:blip r:embed="rId4"/>
                <a:stretch>
                  <a:fillRect l="-6655" t="-17886" r="-577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трелка углом вверх 2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69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80120" y="1296194"/>
            <a:ext cx="12350254" cy="2592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o‘qida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A(3)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Agar</a:t>
            </a:r>
          </a:p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A 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1)  -5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;   2) +4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;  3) – 6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;  4) +2,5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ga</a:t>
            </a:r>
            <a:endParaRPr lang="ru-RU" sz="4000" dirty="0"/>
          </a:p>
          <a:p>
            <a:pPr algn="just"/>
            <a:r>
              <a:rPr lang="en-US" sz="40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iljitilsa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o‘tadigan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koordinatasini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kesma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katak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9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92" y="4124355"/>
            <a:ext cx="10928680" cy="2418192"/>
          </a:xfrm>
          <a:prstGeom prst="rect">
            <a:avLst/>
          </a:prstGeom>
        </p:spPr>
      </p:pic>
      <p:cxnSp>
        <p:nvCxnSpPr>
          <p:cNvPr id="60" name="Прямая со стрелкой 59"/>
          <p:cNvCxnSpPr>
            <a:endCxn id="59" idx="3"/>
          </p:cNvCxnSpPr>
          <p:nvPr/>
        </p:nvCxnSpPr>
        <p:spPr>
          <a:xfrm>
            <a:off x="1174151" y="5305107"/>
            <a:ext cx="10682721" cy="28344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095016" y="514085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7582863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790775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5998687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5206599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4414511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622423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2857016" y="514085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0679207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9887119" y="515154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9095031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8302943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19"/>
          <p:cNvSpPr txBox="1"/>
          <p:nvPr/>
        </p:nvSpPr>
        <p:spPr>
          <a:xfrm>
            <a:off x="5799625" y="545936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32"/>
          <p:cNvSpPr txBox="1"/>
          <p:nvPr/>
        </p:nvSpPr>
        <p:spPr>
          <a:xfrm>
            <a:off x="6578240" y="541680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33"/>
          <p:cNvSpPr txBox="1"/>
          <p:nvPr/>
        </p:nvSpPr>
        <p:spPr>
          <a:xfrm>
            <a:off x="7352569" y="545861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34"/>
          <p:cNvSpPr txBox="1"/>
          <p:nvPr/>
        </p:nvSpPr>
        <p:spPr>
          <a:xfrm>
            <a:off x="8115944" y="545861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35"/>
          <p:cNvSpPr txBox="1"/>
          <p:nvPr/>
        </p:nvSpPr>
        <p:spPr>
          <a:xfrm>
            <a:off x="8912224" y="547662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36"/>
          <p:cNvSpPr txBox="1"/>
          <p:nvPr/>
        </p:nvSpPr>
        <p:spPr>
          <a:xfrm>
            <a:off x="9639476" y="5444527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37"/>
          <p:cNvSpPr txBox="1"/>
          <p:nvPr/>
        </p:nvSpPr>
        <p:spPr>
          <a:xfrm>
            <a:off x="10511956" y="545861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38"/>
          <p:cNvSpPr txBox="1"/>
          <p:nvPr/>
        </p:nvSpPr>
        <p:spPr>
          <a:xfrm>
            <a:off x="4872643" y="5474941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41"/>
          <p:cNvSpPr txBox="1"/>
          <p:nvPr/>
        </p:nvSpPr>
        <p:spPr>
          <a:xfrm>
            <a:off x="4124553" y="5474941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42"/>
          <p:cNvSpPr txBox="1"/>
          <p:nvPr/>
        </p:nvSpPr>
        <p:spPr>
          <a:xfrm>
            <a:off x="3297920" y="547662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43"/>
          <p:cNvSpPr txBox="1"/>
          <p:nvPr/>
        </p:nvSpPr>
        <p:spPr>
          <a:xfrm>
            <a:off x="2540536" y="548172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44"/>
          <p:cNvSpPr txBox="1"/>
          <p:nvPr/>
        </p:nvSpPr>
        <p:spPr>
          <a:xfrm>
            <a:off x="1792446" y="547662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Oval 19"/>
          <p:cNvSpPr>
            <a:spLocks noChangeArrowheads="1"/>
          </p:cNvSpPr>
          <p:nvPr/>
        </p:nvSpPr>
        <p:spPr bwMode="auto">
          <a:xfrm>
            <a:off x="4328567" y="5220653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p:sp>
        <p:nvSpPr>
          <p:cNvPr id="86" name="Oval 19"/>
          <p:cNvSpPr>
            <a:spLocks noChangeArrowheads="1"/>
          </p:cNvSpPr>
          <p:nvPr/>
        </p:nvSpPr>
        <p:spPr bwMode="auto">
          <a:xfrm>
            <a:off x="8193574" y="5221878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p:sp>
        <p:nvSpPr>
          <p:cNvPr id="87" name="Oval 19"/>
          <p:cNvSpPr>
            <a:spLocks noChangeArrowheads="1"/>
          </p:cNvSpPr>
          <p:nvPr/>
        </p:nvSpPr>
        <p:spPr bwMode="auto">
          <a:xfrm>
            <a:off x="3530109" y="5236996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p:sp>
        <p:nvSpPr>
          <p:cNvPr id="89" name="Text Box 19"/>
          <p:cNvSpPr txBox="1">
            <a:spLocks noChangeArrowheads="1"/>
          </p:cNvSpPr>
          <p:nvPr/>
        </p:nvSpPr>
        <p:spPr bwMode="auto">
          <a:xfrm>
            <a:off x="7994979" y="4415211"/>
            <a:ext cx="628652" cy="77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6817" tIns="58408" rIns="116817" bIns="58408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245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>
            <a:off x="11457534" y="5138260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37"/>
          <p:cNvSpPr txBox="1"/>
          <p:nvPr/>
        </p:nvSpPr>
        <p:spPr>
          <a:xfrm>
            <a:off x="11212992" y="5454942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val 19"/>
          <p:cNvSpPr>
            <a:spLocks noChangeArrowheads="1"/>
          </p:cNvSpPr>
          <p:nvPr/>
        </p:nvSpPr>
        <p:spPr bwMode="auto">
          <a:xfrm>
            <a:off x="11359225" y="5220653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p:sp>
        <p:nvSpPr>
          <p:cNvPr id="92" name="Oval 19"/>
          <p:cNvSpPr>
            <a:spLocks noChangeArrowheads="1"/>
          </p:cNvSpPr>
          <p:nvPr/>
        </p:nvSpPr>
        <p:spPr bwMode="auto">
          <a:xfrm>
            <a:off x="10180971" y="5238302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p:sp>
        <p:nvSpPr>
          <p:cNvPr id="93" name="Выгнутая вверх стрелка 92"/>
          <p:cNvSpPr/>
          <p:nvPr/>
        </p:nvSpPr>
        <p:spPr>
          <a:xfrm>
            <a:off x="8234682" y="4568392"/>
            <a:ext cx="3324568" cy="6308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4" name="Выгнутая вниз стрелка 93"/>
          <p:cNvSpPr/>
          <p:nvPr/>
        </p:nvSpPr>
        <p:spPr>
          <a:xfrm rot="10800000">
            <a:off x="3490432" y="4538244"/>
            <a:ext cx="4897942" cy="6290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5" name="Выгнутая вниз стрелка 94"/>
          <p:cNvSpPr/>
          <p:nvPr/>
        </p:nvSpPr>
        <p:spPr>
          <a:xfrm rot="10800000">
            <a:off x="4201534" y="4608562"/>
            <a:ext cx="4157032" cy="6290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7" name="Выгнутая вверх стрелка 96"/>
          <p:cNvSpPr/>
          <p:nvPr/>
        </p:nvSpPr>
        <p:spPr>
          <a:xfrm>
            <a:off x="8234682" y="4608562"/>
            <a:ext cx="2182085" cy="6308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5370149" y="3954183"/>
            <a:ext cx="9701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-6 </a:t>
            </a:r>
            <a:endParaRPr lang="ru-RU" sz="4139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9514447" y="3926102"/>
            <a:ext cx="110639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+4 </a:t>
            </a:r>
            <a:endParaRPr lang="ru-RU" sz="4139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6034636" y="3954183"/>
            <a:ext cx="9701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-5 </a:t>
            </a:r>
            <a:endParaRPr lang="ru-RU" sz="4139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8464755" y="3941875"/>
            <a:ext cx="156004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+2,5 </a:t>
            </a:r>
            <a:endParaRPr lang="ru-RU" sz="4139" dirty="0"/>
          </a:p>
        </p:txBody>
      </p:sp>
      <p:sp>
        <p:nvSpPr>
          <p:cNvPr id="102" name="Text Box 25"/>
          <p:cNvSpPr txBox="1">
            <a:spLocks noChangeArrowheads="1"/>
          </p:cNvSpPr>
          <p:nvPr/>
        </p:nvSpPr>
        <p:spPr bwMode="auto">
          <a:xfrm>
            <a:off x="4020054" y="4559745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B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3" name="Text Box 25"/>
          <p:cNvSpPr txBox="1">
            <a:spLocks noChangeArrowheads="1"/>
          </p:cNvSpPr>
          <p:nvPr/>
        </p:nvSpPr>
        <p:spPr bwMode="auto">
          <a:xfrm>
            <a:off x="1427633" y="6352880"/>
            <a:ext cx="133476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B(-2)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4" name="Text Box 25"/>
          <p:cNvSpPr txBox="1">
            <a:spLocks noChangeArrowheads="1"/>
          </p:cNvSpPr>
          <p:nvPr/>
        </p:nvSpPr>
        <p:spPr bwMode="auto">
          <a:xfrm>
            <a:off x="11394170" y="4544671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C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5" name="Text Box 25"/>
          <p:cNvSpPr txBox="1">
            <a:spLocks noChangeArrowheads="1"/>
          </p:cNvSpPr>
          <p:nvPr/>
        </p:nvSpPr>
        <p:spPr bwMode="auto">
          <a:xfrm>
            <a:off x="3072570" y="6377453"/>
            <a:ext cx="1341941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C(7)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6" name="Text Box 25"/>
          <p:cNvSpPr txBox="1">
            <a:spLocks noChangeArrowheads="1"/>
          </p:cNvSpPr>
          <p:nvPr/>
        </p:nvSpPr>
        <p:spPr bwMode="auto">
          <a:xfrm>
            <a:off x="4634366" y="6380274"/>
            <a:ext cx="1363620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D</a:t>
            </a:r>
            <a:r>
              <a:rPr lang="en-US" sz="4000" b="1" dirty="0" smtClean="0">
                <a:latin typeface="Times New Roman" pitchFamily="18" charset="0"/>
              </a:rPr>
              <a:t>(-3)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7" name="Text Box 25"/>
          <p:cNvSpPr txBox="1">
            <a:spLocks noChangeArrowheads="1"/>
          </p:cNvSpPr>
          <p:nvPr/>
        </p:nvSpPr>
        <p:spPr bwMode="auto">
          <a:xfrm>
            <a:off x="3155953" y="4583782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D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8" name="Text Box 25"/>
          <p:cNvSpPr txBox="1">
            <a:spLocks noChangeArrowheads="1"/>
          </p:cNvSpPr>
          <p:nvPr/>
        </p:nvSpPr>
        <p:spPr bwMode="auto">
          <a:xfrm>
            <a:off x="6312339" y="6361680"/>
            <a:ext cx="154796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E</a:t>
            </a:r>
            <a:r>
              <a:rPr lang="en-US" sz="4000" b="1" dirty="0" smtClean="0">
                <a:latin typeface="Times New Roman" pitchFamily="18" charset="0"/>
              </a:rPr>
              <a:t>(5,5)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09" name="Text Box 25"/>
          <p:cNvSpPr txBox="1">
            <a:spLocks noChangeArrowheads="1"/>
          </p:cNvSpPr>
          <p:nvPr/>
        </p:nvSpPr>
        <p:spPr bwMode="auto">
          <a:xfrm>
            <a:off x="10218521" y="4695412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E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110" name="Стрелка углом вверх 109"/>
          <p:cNvSpPr/>
          <p:nvPr/>
        </p:nvSpPr>
        <p:spPr>
          <a:xfrm rot="1892997">
            <a:off x="191341" y="143434"/>
            <a:ext cx="361300" cy="313198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85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7" grpId="0" animBg="1"/>
      <p:bldP spid="88" grpId="0" animBg="1"/>
      <p:bldP spid="92" grpId="0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7" grpId="0" animBg="1"/>
      <p:bldP spid="97" grpId="1" animBg="1"/>
      <p:bldP spid="98" grpId="0"/>
      <p:bldP spid="98" grpId="1"/>
      <p:bldP spid="99" grpId="0"/>
      <p:bldP spid="99" grpId="1"/>
      <p:bldP spid="100" grpId="0"/>
      <p:bldP spid="100" grpId="1"/>
      <p:bldP spid="101" grpId="0"/>
      <p:bldP spid="101" grpId="1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0" y="1274035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142-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782-</a:t>
            </a:r>
            <a:r>
              <a:rPr lang="en-US" sz="4800" b="1" dirty="0" smtClean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783-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784-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785-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328" y="3522768"/>
            <a:ext cx="2736304" cy="252028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2840" y="323967"/>
            <a:ext cx="12485488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SONLARNI TAQQOSLANG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4606" y="3403962"/>
            <a:ext cx="6400800" cy="98777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79" dirty="0">
                <a:latin typeface="Arial" panose="020B0604020202020204" pitchFamily="34" charset="0"/>
              </a:rPr>
              <a:t>   </a:t>
            </a:r>
            <a:endParaRPr lang="en-US" sz="4310" b="1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50341" y="1653746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8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9071" y="5306320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8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99663" y="2073448"/>
            <a:ext cx="775885" cy="6493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8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24-конечная звезда 15"/>
          <p:cNvSpPr/>
          <p:nvPr/>
        </p:nvSpPr>
        <p:spPr>
          <a:xfrm>
            <a:off x="208112" y="1559665"/>
            <a:ext cx="2171622" cy="1163112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-200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21" name="Выноска-облако 20"/>
          <p:cNvSpPr/>
          <p:nvPr/>
        </p:nvSpPr>
        <p:spPr>
          <a:xfrm>
            <a:off x="2299704" y="1559665"/>
            <a:ext cx="1897096" cy="913328"/>
          </a:xfrm>
          <a:prstGeom prst="cloudCallout">
            <a:avLst>
              <a:gd name="adj1" fmla="val -13677"/>
              <a:gd name="adj2" fmla="val 42658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22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</a:t>
            </a:r>
            <a:endParaRPr lang="ru-RU" sz="4400" dirty="0"/>
          </a:p>
        </p:txBody>
      </p:sp>
      <p:sp>
        <p:nvSpPr>
          <p:cNvPr id="24" name="24-конечная звезда 23"/>
          <p:cNvSpPr/>
          <p:nvPr/>
        </p:nvSpPr>
        <p:spPr>
          <a:xfrm>
            <a:off x="574475" y="2972583"/>
            <a:ext cx="2160240" cy="1152128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1</a:t>
            </a:r>
            <a:r>
              <a:rPr lang="en-US" sz="4400" b="1" dirty="0" smtClean="0">
                <a:solidFill>
                  <a:schemeClr val="tx1"/>
                </a:solidFill>
              </a:rPr>
              <a:t>4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5" name="24-конечная звезда 24"/>
          <p:cNvSpPr/>
          <p:nvPr/>
        </p:nvSpPr>
        <p:spPr>
          <a:xfrm>
            <a:off x="3983576" y="1559664"/>
            <a:ext cx="2135493" cy="1072075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20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26" name="24-конечная звезда 25"/>
          <p:cNvSpPr/>
          <p:nvPr/>
        </p:nvSpPr>
        <p:spPr>
          <a:xfrm>
            <a:off x="3951081" y="3020424"/>
            <a:ext cx="2275823" cy="1152128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-14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9" name="24-конечная звезда 28"/>
          <p:cNvSpPr/>
          <p:nvPr/>
        </p:nvSpPr>
        <p:spPr>
          <a:xfrm>
            <a:off x="10527949" y="1768324"/>
            <a:ext cx="1980379" cy="1252100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0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30" name="24-конечная звезда 29"/>
          <p:cNvSpPr/>
          <p:nvPr/>
        </p:nvSpPr>
        <p:spPr>
          <a:xfrm>
            <a:off x="6976863" y="1700781"/>
            <a:ext cx="2521611" cy="1253786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- 105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1" name="24-конечная звезда 30"/>
          <p:cNvSpPr/>
          <p:nvPr/>
        </p:nvSpPr>
        <p:spPr>
          <a:xfrm>
            <a:off x="10275548" y="3940399"/>
            <a:ext cx="2337058" cy="1152128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-15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2" name="24-конечная звезда 31"/>
          <p:cNvSpPr/>
          <p:nvPr/>
        </p:nvSpPr>
        <p:spPr>
          <a:xfrm>
            <a:off x="6876062" y="3920789"/>
            <a:ext cx="2425426" cy="1118811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│-15│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4" name="24-конечная звезда 33"/>
          <p:cNvSpPr/>
          <p:nvPr/>
        </p:nvSpPr>
        <p:spPr>
          <a:xfrm>
            <a:off x="594959" y="5040610"/>
            <a:ext cx="2160240" cy="1152128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-81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5" name="24-конечная звезда 34"/>
          <p:cNvSpPr/>
          <p:nvPr/>
        </p:nvSpPr>
        <p:spPr>
          <a:xfrm>
            <a:off x="3958829" y="5040610"/>
            <a:ext cx="2160240" cy="1152128"/>
          </a:xfrm>
          <a:prstGeom prst="star24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-62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54474" y="3217812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8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400575" y="4191798"/>
            <a:ext cx="775885" cy="6493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8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Выноска-облако 37"/>
          <p:cNvSpPr/>
          <p:nvPr/>
        </p:nvSpPr>
        <p:spPr>
          <a:xfrm>
            <a:off x="2379733" y="3099464"/>
            <a:ext cx="1897096" cy="913328"/>
          </a:xfrm>
          <a:prstGeom prst="cloudCallout">
            <a:avLst>
              <a:gd name="adj1" fmla="val -13677"/>
              <a:gd name="adj2" fmla="val 42658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22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</a:t>
            </a:r>
            <a:endParaRPr lang="ru-RU" sz="4400" dirty="0"/>
          </a:p>
        </p:txBody>
      </p:sp>
      <p:sp>
        <p:nvSpPr>
          <p:cNvPr id="39" name="Выноска-облако 38"/>
          <p:cNvSpPr/>
          <p:nvPr/>
        </p:nvSpPr>
        <p:spPr>
          <a:xfrm>
            <a:off x="2353442" y="5155839"/>
            <a:ext cx="1897096" cy="913328"/>
          </a:xfrm>
          <a:prstGeom prst="cloudCallout">
            <a:avLst>
              <a:gd name="adj1" fmla="val -13677"/>
              <a:gd name="adj2" fmla="val 42658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22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</a:t>
            </a:r>
            <a:endParaRPr lang="ru-RU" sz="4400" dirty="0"/>
          </a:p>
        </p:txBody>
      </p:sp>
      <p:sp>
        <p:nvSpPr>
          <p:cNvPr id="40" name="Выноска-облако 39"/>
          <p:cNvSpPr/>
          <p:nvPr/>
        </p:nvSpPr>
        <p:spPr>
          <a:xfrm>
            <a:off x="9086458" y="1842201"/>
            <a:ext cx="1897096" cy="913328"/>
          </a:xfrm>
          <a:prstGeom prst="cloudCallout">
            <a:avLst>
              <a:gd name="adj1" fmla="val -13677"/>
              <a:gd name="adj2" fmla="val 42658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22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</a:t>
            </a:r>
            <a:endParaRPr lang="ru-RU" sz="4400" dirty="0"/>
          </a:p>
        </p:txBody>
      </p:sp>
      <p:sp>
        <p:nvSpPr>
          <p:cNvPr id="41" name="Выноска-облако 40"/>
          <p:cNvSpPr/>
          <p:nvPr/>
        </p:nvSpPr>
        <p:spPr>
          <a:xfrm>
            <a:off x="8795786" y="4014349"/>
            <a:ext cx="1897096" cy="913328"/>
          </a:xfrm>
          <a:prstGeom prst="cloudCallout">
            <a:avLst>
              <a:gd name="adj1" fmla="val -13677"/>
              <a:gd name="adj2" fmla="val 42658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22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530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439960" y="144446"/>
            <a:ext cx="12314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12168" y="1512218"/>
            <a:ext cx="11665295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Tasdiqlarni</a:t>
            </a:r>
            <a:r>
              <a:rPr lang="en-US" sz="424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424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24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4245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2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3946" y="2702249"/>
            <a:ext cx="655272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1)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k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nomusbat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son</a:t>
            </a:r>
            <a:endParaRPr lang="en-US" sz="4245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5913" y="3516832"/>
            <a:ext cx="684076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 2)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n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musbat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son</a:t>
            </a:r>
            <a:endParaRPr lang="en-US" sz="4245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7696944" y="2718448"/>
                <a:ext cx="162736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44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44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endParaRPr lang="ru-RU" sz="40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44" y="2718448"/>
                <a:ext cx="1627369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15356" t="-18254" r="-14232" b="-3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696944" y="3563809"/>
            <a:ext cx="13612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tx2"/>
                </a:solidFill>
              </a:rPr>
              <a:t>n </a:t>
            </a:r>
            <a:r>
              <a:rPr lang="en-US" sz="4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4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2566" y="4511045"/>
            <a:ext cx="684076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3)  m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manfiy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son</a:t>
            </a:r>
            <a:endParaRPr lang="en-US" sz="4245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614" y="5452452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4)  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nomanfiy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son</a:t>
            </a:r>
            <a:endParaRPr lang="en-US" sz="4245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96944" y="4511045"/>
            <a:ext cx="14750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chemeClr val="tx2"/>
                </a:solidFill>
              </a:rPr>
              <a:t>m</a:t>
            </a:r>
            <a:r>
              <a:rPr lang="en-US" sz="4400" b="1" dirty="0" smtClean="0">
                <a:solidFill>
                  <a:schemeClr val="tx2"/>
                </a:solidFill>
              </a:rPr>
              <a:t> &lt;</a:t>
            </a:r>
            <a:r>
              <a:rPr lang="en-US" sz="4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7691958" y="5514008"/>
                <a:ext cx="148630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44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ru-RU" sz="44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1958" y="5514008"/>
                <a:ext cx="1486304" cy="769441"/>
              </a:xfrm>
              <a:prstGeom prst="rect">
                <a:avLst/>
              </a:prstGeom>
              <a:blipFill rotWithShape="0">
                <a:blip r:embed="rId3"/>
                <a:stretch>
                  <a:fillRect l="-16803" t="-15873" r="-15574" b="-380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430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0604" y="172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658061" y="5133612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826575" y="4728562"/>
            <a:ext cx="10732094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ru-RU" sz="4000" b="1" dirty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4</a:t>
            </a:r>
            <a:r>
              <a:rPr lang="ru-RU" sz="4000" b="1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3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-2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en-US" sz="4000" b="1" dirty="0" smtClean="0">
                <a:latin typeface="Times New Roman" pitchFamily="18" charset="0"/>
              </a:rPr>
              <a:t>  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1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2     </a:t>
            </a:r>
            <a:r>
              <a:rPr lang="en-US" sz="4000" b="1" dirty="0" smtClean="0">
                <a:latin typeface="Times New Roman" pitchFamily="18" charset="0"/>
              </a:rPr>
              <a:t>3      4     5      6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10220689" y="4360295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B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762433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713139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5561070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6511777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7462483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8411096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9361802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10310414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1261121" y="5143614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3137833" y="4434195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C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287718" y="5234788"/>
            <a:ext cx="1044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3697257" y="51336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3620046" y="5140970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5" name="Oval 19"/>
          <p:cNvSpPr>
            <a:spLocks noChangeArrowheads="1"/>
          </p:cNvSpPr>
          <p:nvPr/>
        </p:nvSpPr>
        <p:spPr bwMode="auto">
          <a:xfrm>
            <a:off x="10228742" y="5171978"/>
            <a:ext cx="216425" cy="110936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6" name="Oval 19"/>
          <p:cNvSpPr>
            <a:spLocks noChangeArrowheads="1"/>
          </p:cNvSpPr>
          <p:nvPr/>
        </p:nvSpPr>
        <p:spPr bwMode="auto">
          <a:xfrm>
            <a:off x="6400800" y="5129143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4578893" y="5170971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" name="Выгнутая вверх стрелка 38"/>
          <p:cNvSpPr/>
          <p:nvPr/>
        </p:nvSpPr>
        <p:spPr>
          <a:xfrm>
            <a:off x="6400800" y="4440530"/>
            <a:ext cx="4044367" cy="6308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Выгнутая вниз стрелка 39"/>
          <p:cNvSpPr/>
          <p:nvPr/>
        </p:nvSpPr>
        <p:spPr>
          <a:xfrm rot="10800000">
            <a:off x="3568873" y="4440528"/>
            <a:ext cx="3020392" cy="6290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794445" y="3791934"/>
            <a:ext cx="125707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4 </a:t>
            </a:r>
            <a:endParaRPr lang="ru-RU" sz="4139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402809" y="3678985"/>
            <a:ext cx="112082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 </a:t>
            </a:r>
            <a:endParaRPr lang="ru-RU" sz="4139" dirty="0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194595" y="4476186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ru-RU" sz="4000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0120" y="1296194"/>
            <a:ext cx="12350254" cy="197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o‘qida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A(1)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o‘qi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bo‘ylab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siljitilganda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1) B(5)    2) C(-2)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qanchaga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siljitilgan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  <p:bldP spid="24" grpId="0" animBg="1"/>
      <p:bldP spid="25" grpId="0" animBg="1"/>
      <p:bldP spid="26" grpId="0" animBg="1"/>
      <p:bldP spid="39" grpId="0" animBg="1"/>
      <p:bldP spid="40" grpId="0" animBg="1"/>
      <p:bldP spid="41" grpId="0"/>
      <p:bldP spid="42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61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16148" y="1224186"/>
            <a:ext cx="11990025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kelgan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Javobni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1784" y="3337855"/>
            <a:ext cx="11224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985129" y="3337854"/>
            <a:ext cx="160653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32</a:t>
            </a:r>
            <a:endParaRPr lang="ru-RU" sz="4139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613828" y="3337851"/>
            <a:ext cx="142539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20</a:t>
            </a:r>
            <a:endParaRPr lang="ru-RU" sz="4139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24828" y="3337852"/>
            <a:ext cx="160653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-20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92581" y="3337853"/>
            <a:ext cx="203132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1991</a:t>
            </a:r>
            <a:endParaRPr lang="ru-RU" sz="4139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21688" y="3337851"/>
            <a:ext cx="221246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-2017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6148" y="4248523"/>
            <a:ext cx="24229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14827" y="4248523"/>
            <a:ext cx="299633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-1&lt; 0 &lt;1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828356" y="4248522"/>
            <a:ext cx="441819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-33 &lt;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-32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-31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8524" y="5127037"/>
            <a:ext cx="569258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 1990 &lt; 1991 &lt;1992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372149" y="4985157"/>
            <a:ext cx="441819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-21&lt; -20 &lt; -19</a:t>
            </a:r>
            <a:endParaRPr lang="ru-RU" sz="4139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61784" y="6005551"/>
            <a:ext cx="417614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 19 &lt; 20 &lt; 21</a:t>
            </a:r>
            <a:endParaRPr lang="ru-RU" sz="4139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710354" y="5966347"/>
            <a:ext cx="623600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-2018&lt; -2017 &lt; -2016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316559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16148" y="1224186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taqqoslang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orasiga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belgisini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qo‘ying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1346" y="3058504"/>
            <a:ext cx="338746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-1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0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48672" y="3048243"/>
            <a:ext cx="323678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-6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5124" y="4225471"/>
            <a:ext cx="34179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 -3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-5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48672" y="4281192"/>
            <a:ext cx="429797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500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-500</a:t>
            </a:r>
            <a:endParaRPr lang="ru-RU" sz="4139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160307" y="3141757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09714" y="3058504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94085" y="4239567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53730" y="4239567"/>
            <a:ext cx="975262" cy="7872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chapda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9255" y="2805492"/>
            <a:ext cx="420704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A(-4)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B(0)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25158" y="2751897"/>
            <a:ext cx="452848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C(22)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D(1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1)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513427" y="3599664"/>
            <a:ext cx="453842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E(-6)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F(-1)?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7144" y="4764667"/>
            <a:ext cx="338746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-4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0 </a:t>
            </a:r>
            <a:endParaRPr lang="ru-RU" sz="4139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4448" y="5605417"/>
            <a:ext cx="347050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22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4139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26687" y="6318963"/>
            <a:ext cx="34179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 -6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-1</a:t>
            </a:r>
            <a:endParaRPr lang="ru-RU" sz="4139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23861" y="4824586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62680" y="6348170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35882" y="5590946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0091" y="4052395"/>
            <a:ext cx="24229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384576" y="4653954"/>
            <a:ext cx="714580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A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chapda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491945" y="5466065"/>
            <a:ext cx="708399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D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chapda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430134" y="6183216"/>
            <a:ext cx="720581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chapda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28055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8" grpId="0"/>
      <p:bldP spid="24" grpId="0" animBg="1"/>
      <p:bldP spid="25" grpId="0" animBg="1"/>
      <p:bldP spid="26" grpId="0" animBg="1"/>
      <p:bldP spid="28" grpId="0"/>
      <p:bldP spid="29" grpId="0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Ifodalar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qiymatlarini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taqqoslang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8253" y="2355655"/>
            <a:ext cx="896271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│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-43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│+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│-4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│-43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- │-4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856184" y="3825205"/>
            <a:ext cx="938750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-54 │+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│15 │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│-54 │ - │-15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224480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094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0120" y="3179084"/>
            <a:ext cx="406713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│-43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 - │-4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│=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0120" y="2206789"/>
            <a:ext cx="420339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-43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│+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│-4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│ =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2215" y="4051800"/>
            <a:ext cx="938750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-54 │+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│15 │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│-54 │ - │-15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413901" y="2206789"/>
            <a:ext cx="233108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43 + 4 =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748883" y="2172325"/>
            <a:ext cx="94128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47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0133" y="1341323"/>
            <a:ext cx="896271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│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-43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│+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│-4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│-43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- │-4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58140" y="3168402"/>
            <a:ext cx="219483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43 - 4 =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46372" y="3146314"/>
            <a:ext cx="94128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39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338835" y="2519166"/>
            <a:ext cx="23166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47 &gt;  39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48851" y="1395566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112355" y="5084627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93873" y="5022186"/>
            <a:ext cx="23166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54 + 15 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090856" y="5066155"/>
            <a:ext cx="20297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54 - 15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076045" y="4130015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72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9" grpId="0"/>
      <p:bldP spid="21" grpId="0"/>
      <p:bldP spid="22" grpId="0"/>
      <p:bldP spid="15" grpId="0"/>
      <p:bldP spid="16" grpId="0"/>
      <p:bldP spid="17" grpId="0"/>
      <p:bldP spid="26" grpId="0" animBg="1"/>
      <p:bldP spid="24" grpId="0" animBg="1"/>
      <p:bldP spid="23" grpId="0"/>
      <p:bldP spid="27" grpId="0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8229</TotalTime>
  <Words>661</Words>
  <Application>Microsoft Office PowerPoint</Application>
  <PresentationFormat>Произвольный</PresentationFormat>
  <Paragraphs>142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SONLARNI TAQQOSLANG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540</cp:revision>
  <dcterms:created xsi:type="dcterms:W3CDTF">2020-04-09T07:32:19Z</dcterms:created>
  <dcterms:modified xsi:type="dcterms:W3CDTF">2020-12-29T08:23:12Z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