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410" r:id="rId3"/>
    <p:sldId id="411" r:id="rId4"/>
    <p:sldId id="412" r:id="rId5"/>
    <p:sldId id="413" r:id="rId6"/>
    <p:sldId id="409" r:id="rId7"/>
    <p:sldId id="414" r:id="rId8"/>
    <p:sldId id="396" r:id="rId9"/>
    <p:sldId id="415" r:id="rId10"/>
    <p:sldId id="416" r:id="rId11"/>
    <p:sldId id="417" r:id="rId12"/>
    <p:sldId id="402" r:id="rId13"/>
    <p:sldId id="403" r:id="rId14"/>
    <p:sldId id="365" r:id="rId15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505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255" autoAdjust="0"/>
  </p:normalViewPr>
  <p:slideViewPr>
    <p:cSldViewPr>
      <p:cViewPr varScale="1">
        <p:scale>
          <a:sx n="63" d="100"/>
          <a:sy n="63" d="100"/>
        </p:scale>
        <p:origin x="852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570039" y="2652587"/>
            <a:ext cx="10047201" cy="39514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6368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6368" b="1" dirty="0" smtClean="0">
                <a:solidFill>
                  <a:srgbClr val="002060"/>
                </a:solidFill>
                <a:latin typeface="Arial"/>
                <a:cs typeface="Arial"/>
              </a:rPr>
              <a:t>: SONLARNI TAQQOSLASH. MIQDORLARNING O‘ZGARISHI</a:t>
            </a:r>
            <a:endParaRPr lang="en-US" sz="7005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  <p:sp>
        <p:nvSpPr>
          <p:cNvPr id="12" name="object 11"/>
          <p:cNvSpPr/>
          <p:nvPr/>
        </p:nvSpPr>
        <p:spPr>
          <a:xfrm>
            <a:off x="10145596" y="3071587"/>
            <a:ext cx="2429850" cy="2218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67952" y="244349"/>
            <a:ext cx="12314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MIQDORLARNING O‘ZGARISHI</a:t>
            </a:r>
            <a:endParaRPr lang="ru-RU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1036" y="1335748"/>
            <a:ext cx="11665295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Ertalab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temperaturasi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10⁰ C, 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en-US" sz="4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  18⁰ </a:t>
            </a:r>
            <a:r>
              <a:rPr lang="en-US" sz="4245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5⁰ C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2" y="2934660"/>
            <a:ext cx="7343468" cy="170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Kunduzi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   8⁰ </a:t>
            </a:r>
            <a:r>
              <a:rPr lang="en-US" sz="4245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ortdi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13⁰ C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kamaydi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6864" y="2934660"/>
            <a:ext cx="5507266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+8⁰ </a:t>
            </a:r>
            <a:r>
              <a:rPr lang="en-US" sz="4245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o‘zgardi</a:t>
            </a:r>
            <a:endParaRPr lang="en-US" sz="4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3807" y="3913796"/>
            <a:ext cx="5507266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-13⁰ </a:t>
            </a:r>
            <a:r>
              <a:rPr lang="en-US" sz="4245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o‘zgardi</a:t>
            </a:r>
            <a:endParaRPr lang="en-US" sz="4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631" y="4841349"/>
            <a:ext cx="11665295" cy="205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o‘qi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bo‘ylab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nuqtaning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o‘ngga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siljishi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4245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245" b="1" dirty="0" err="1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chapga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>
                <a:latin typeface="Arial" pitchFamily="34" charset="0"/>
                <a:cs typeface="Arial" pitchFamily="34" charset="0"/>
              </a:rPr>
              <a:t>siljishi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b="1" dirty="0" err="1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4245" b="1" dirty="0" smtClean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45" b="1" dirty="0">
                <a:solidFill>
                  <a:srgbClr val="00A859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belgilanadi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604" y="172426"/>
            <a:ext cx="1160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4800" b="1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658061" y="371746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6575" y="3312418"/>
            <a:ext cx="10732094" cy="96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i="1" dirty="0">
              <a:latin typeface="Georgia" pitchFamily="18" charset="0"/>
            </a:endParaRPr>
          </a:p>
          <a:p>
            <a:r>
              <a:rPr lang="ru-RU" sz="4000" b="1" i="1" dirty="0">
                <a:latin typeface="Georgia" pitchFamily="18" charset="0"/>
              </a:rPr>
              <a:t>  </a:t>
            </a:r>
            <a:r>
              <a:rPr lang="en-US" sz="4000" b="1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 </a:t>
            </a:r>
            <a:r>
              <a:rPr lang="ru-RU" sz="4000" b="1" dirty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</a:rPr>
              <a:t> 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-2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</a:t>
            </a:r>
            <a:r>
              <a:rPr lang="ru-RU" sz="4000" b="1" dirty="0">
                <a:latin typeface="Times New Roman" pitchFamily="18" charset="0"/>
              </a:rPr>
              <a:t>1   </a:t>
            </a:r>
            <a:r>
              <a:rPr lang="en-US" sz="4000" b="1" dirty="0" smtClean="0">
                <a:latin typeface="Times New Roman" pitchFamily="18" charset="0"/>
              </a:rPr>
              <a:t>  0</a:t>
            </a:r>
            <a:r>
              <a:rPr lang="ru-RU" sz="4000" b="1" dirty="0" smtClean="0">
                <a:latin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2     </a:t>
            </a:r>
            <a:r>
              <a:rPr lang="en-US" sz="4000" b="1" dirty="0" smtClean="0">
                <a:latin typeface="Times New Roman" pitchFamily="18" charset="0"/>
              </a:rPr>
              <a:t>3      4     5      6</a:t>
            </a:r>
            <a:r>
              <a:rPr lang="ru-RU" sz="4000" b="1" dirty="0" smtClean="0">
                <a:latin typeface="Times New Roman" pitchFamily="18" charset="0"/>
              </a:rPr>
              <a:t>         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0220689" y="2944151"/>
            <a:ext cx="563722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62433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13139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561070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511777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462483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411096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9361802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310414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1261121" y="372747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6195" y="2811511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ru-RU" sz="40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342774" y="2942117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287718" y="3818644"/>
            <a:ext cx="10447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697257" y="3717469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2623853" y="3724826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10228742" y="3755834"/>
            <a:ext cx="216425" cy="11093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7348823" y="3712999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4578893" y="375482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34129" y="4745242"/>
            <a:ext cx="248177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+ 3 = 5</a:t>
            </a:r>
            <a:endParaRPr lang="ru-RU" sz="4139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535655" y="4745243"/>
            <a:ext cx="249780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2 – 5 = -3</a:t>
            </a:r>
            <a:endParaRPr lang="ru-RU" sz="4139" dirty="0"/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7395353" y="3024386"/>
            <a:ext cx="3049814" cy="6308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2599479" y="3024386"/>
            <a:ext cx="4897942" cy="6290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33621" y="2369202"/>
            <a:ext cx="1257075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 + 3 </a:t>
            </a:r>
            <a:endParaRPr lang="ru-RU" sz="4139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303995" y="2282361"/>
            <a:ext cx="112082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 - 5 </a:t>
            </a:r>
            <a:endParaRPr lang="ru-RU" sz="4139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27730" y="1399209"/>
            <a:ext cx="840852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 A(2)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nuqtani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birlik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o‘ngga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siljitsa</a:t>
            </a:r>
            <a:endParaRPr lang="ru-RU" sz="4139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5083" y="5664901"/>
            <a:ext cx="8560805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 A(2)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nuqtani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birlik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chapga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siljitsa</a:t>
            </a:r>
            <a:endParaRPr lang="ru-RU" sz="4139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87731" y="1431449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B(5)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99875" y="5702604"/>
            <a:ext cx="1497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C(-3)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444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4" grpId="0" animBg="1"/>
      <p:bldP spid="25" grpId="0" animBg="1"/>
      <p:bldP spid="26" grpId="0" animBg="1"/>
      <p:bldP spid="32" grpId="0"/>
      <p:bldP spid="33" grpId="0"/>
      <p:bldP spid="39" grpId="0" animBg="1"/>
      <p:bldP spid="40" grpId="0" animBg="1"/>
      <p:bldP spid="41" grpId="0"/>
      <p:bldP spid="42" grpId="0"/>
      <p:bldP spid="4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758- </a:t>
            </a:r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094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16148" y="1224186"/>
            <a:ext cx="11990025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: a)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o‘sib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b)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kamayib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borish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tartibida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joylashtiring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24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737" y="3306066"/>
            <a:ext cx="5703484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1)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-8;  6;  -9;  0;  7;  -11</a:t>
            </a:r>
            <a:endParaRPr lang="ru-RU" sz="4139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7737" y="4478772"/>
            <a:ext cx="5713424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-3;  8;  0;  -2;  1,2;  5</a:t>
            </a:r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31655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464" y="184015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760- </a:t>
            </a:r>
            <a:r>
              <a:rPr lang="en-US" sz="5094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5094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160" y="3085419"/>
            <a:ext cx="11668091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) 0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ayni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vaqtda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mavjudmi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139" dirty="0"/>
          </a:p>
        </p:txBody>
      </p:sp>
      <p:sp>
        <p:nvSpPr>
          <p:cNvPr id="17" name="TextBox 16"/>
          <p:cNvSpPr txBox="1"/>
          <p:nvPr/>
        </p:nvSpPr>
        <p:spPr>
          <a:xfrm>
            <a:off x="418408" y="1424940"/>
            <a:ext cx="12304327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1)  –1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ayni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vaqtda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bormi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24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4718150" y="5224271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6664" y="4819221"/>
            <a:ext cx="10732094" cy="96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i="1" dirty="0">
              <a:latin typeface="Georgia" pitchFamily="18" charset="0"/>
            </a:endParaRPr>
          </a:p>
          <a:p>
            <a:r>
              <a:rPr lang="ru-RU" sz="4000" b="1" i="1" dirty="0">
                <a:latin typeface="Georgia" pitchFamily="18" charset="0"/>
              </a:rPr>
              <a:t>  </a:t>
            </a:r>
            <a:r>
              <a:rPr lang="en-US" sz="4000" b="1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 </a:t>
            </a:r>
            <a:r>
              <a:rPr lang="ru-RU" sz="4000" b="1" dirty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-2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</a:t>
            </a:r>
            <a:r>
              <a:rPr lang="ru-RU" sz="4000" b="1" dirty="0">
                <a:latin typeface="Times New Roman" pitchFamily="18" charset="0"/>
              </a:rPr>
              <a:t>1    </a:t>
            </a:r>
            <a:r>
              <a:rPr lang="en-US" sz="4000" b="1" dirty="0" smtClean="0">
                <a:latin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</a:rPr>
              <a:t>    </a:t>
            </a:r>
            <a:r>
              <a:rPr lang="en-US" sz="4000" b="1" dirty="0" smtClean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1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2     </a:t>
            </a:r>
            <a:r>
              <a:rPr lang="en-US" sz="4000" b="1" dirty="0" smtClean="0">
                <a:latin typeface="Times New Roman" pitchFamily="18" charset="0"/>
              </a:rPr>
              <a:t>3      4     5      6</a:t>
            </a:r>
            <a:r>
              <a:rPr lang="ru-RU" sz="4000" b="1" dirty="0" smtClean="0">
                <a:latin typeface="Times New Roman" pitchFamily="18" charset="0"/>
              </a:rPr>
              <a:t>         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22522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773228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621159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571866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7522572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8471185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9421891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0370503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11321210" y="5234273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-6464" y="5273430"/>
            <a:ext cx="12729199" cy="8815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757346" y="522427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4638982" y="526163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Правая круглая скобка 1"/>
          <p:cNvSpPr/>
          <p:nvPr/>
        </p:nvSpPr>
        <p:spPr>
          <a:xfrm rot="16200000">
            <a:off x="9200464" y="1144932"/>
            <a:ext cx="557929" cy="7699067"/>
          </a:xfrm>
          <a:prstGeom prst="rightBracket">
            <a:avLst>
              <a:gd name="adj" fmla="val 4972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ая круглая скобка 31"/>
          <p:cNvSpPr/>
          <p:nvPr/>
        </p:nvSpPr>
        <p:spPr>
          <a:xfrm rot="16200000">
            <a:off x="2273471" y="1976020"/>
            <a:ext cx="557929" cy="6128810"/>
          </a:xfrm>
          <a:prstGeom prst="rightBracket">
            <a:avLst>
              <a:gd name="adj" fmla="val 4972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круглая скобка 32"/>
          <p:cNvSpPr/>
          <p:nvPr/>
        </p:nvSpPr>
        <p:spPr>
          <a:xfrm rot="16200000">
            <a:off x="1781279" y="2452650"/>
            <a:ext cx="557929" cy="5144423"/>
          </a:xfrm>
          <a:prstGeom prst="rightBracket">
            <a:avLst>
              <a:gd name="adj" fmla="val 4972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2379" y="2189715"/>
            <a:ext cx="3456384" cy="63709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m</a:t>
            </a:r>
            <a:r>
              <a:rPr lang="en-US" b="1" dirty="0" err="1" smtClean="0">
                <a:solidFill>
                  <a:schemeClr val="tx2"/>
                </a:solidFill>
              </a:rPr>
              <a:t>avjud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emas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76664" y="3834695"/>
            <a:ext cx="3456384" cy="63709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m</a:t>
            </a:r>
            <a:r>
              <a:rPr lang="en-US" b="1" dirty="0" err="1" smtClean="0">
                <a:solidFill>
                  <a:schemeClr val="tx2"/>
                </a:solidFill>
              </a:rPr>
              <a:t>avjud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emas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31" grpId="0" animBg="1"/>
      <p:bldP spid="2" grpId="0" animBg="1"/>
      <p:bldP spid="32" grpId="0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0" y="1274035"/>
            <a:ext cx="12506622" cy="2215991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142-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777-, 778-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780-</a:t>
            </a:r>
            <a:r>
              <a:rPr lang="en-US" sz="4800" b="1" dirty="0">
                <a:solidFill>
                  <a:schemeClr val="tx1"/>
                </a:solidFill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</a:rPr>
              <a:t>781- </a:t>
            </a:r>
            <a:r>
              <a:rPr lang="en-US" sz="4800" b="1" dirty="0" err="1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016424" y="3816474"/>
            <a:ext cx="46085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22840" y="323967"/>
            <a:ext cx="12485488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TAQQOSLANG</a:t>
            </a:r>
            <a:endParaRPr lang="ru-RU" sz="517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2450" y="1515563"/>
                <a:ext cx="11942369" cy="52219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ts val="8000"/>
                  </a:lnSpc>
                </a:pPr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100  </a:t>
                </a:r>
                <a:r>
                  <a:rPr lang="it-IT" sz="4741" dirty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 </a:t>
                </a:r>
                <a:endParaRPr lang="it-IT" sz="474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8000"/>
                  </a:lnSpc>
                </a:pPr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759  </a:t>
                </a:r>
                <a:r>
                  <a:rPr lang="it-IT" sz="4741" dirty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1231 </a:t>
                </a:r>
                <a:endParaRPr lang="it-IT" sz="474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8000"/>
                  </a:lnSpc>
                </a:pPr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14,7  va  1,78 </a:t>
                </a:r>
                <a:endParaRPr lang="it-IT" sz="474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8000"/>
                  </a:lnSpc>
                </a:pPr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741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f>
                      <m:fPr>
                        <m:ctrlPr>
                          <a:rPr lang="it-IT" sz="474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741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741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it-IT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va </a:t>
                </a:r>
                <a14:m>
                  <m:oMath xmlns:m="http://schemas.openxmlformats.org/officeDocument/2006/math">
                    <m:r>
                      <a:rPr lang="en-US" sz="4741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741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it-IT" sz="474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741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74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741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474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ts val="8000"/>
                  </a:lnSpc>
                </a:pPr>
                <a:r>
                  <a:rPr lang="en-US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- 9  </a:t>
                </a:r>
                <a:r>
                  <a:rPr lang="en-US" sz="474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74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endParaRPr lang="en-US" sz="517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0" y="1515563"/>
                <a:ext cx="11942369" cy="5221942"/>
              </a:xfrm>
              <a:prstGeom prst="rect">
                <a:avLst/>
              </a:prstGeom>
              <a:blipFill rotWithShape="0">
                <a:blip r:embed="rId2"/>
                <a:stretch>
                  <a:fillRect b="-3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866332" y="3353359"/>
            <a:ext cx="6400800" cy="987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79" dirty="0">
                <a:latin typeface="Arial" panose="020B0604020202020204" pitchFamily="34" charset="0"/>
              </a:rPr>
              <a:t>   </a:t>
            </a:r>
            <a:endParaRPr lang="en-US" sz="4310" b="1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3565" y="1821495"/>
            <a:ext cx="775885" cy="620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1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81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5691" y="2837875"/>
            <a:ext cx="775885" cy="620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1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81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33069" y="3764515"/>
            <a:ext cx="775885" cy="6493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1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581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3564" y="4822156"/>
            <a:ext cx="775885" cy="620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1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581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621" y="5855385"/>
            <a:ext cx="775885" cy="620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19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ru-RU" sz="581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604" y="172426"/>
            <a:ext cx="1160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2050" y="1341444"/>
            <a:ext cx="11271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chizig‘ida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6, 1, -2, 4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-3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sonlariga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mos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keluvchi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nuqtalarni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belgilang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823784" y="3727875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1818" y="3322825"/>
            <a:ext cx="10732094" cy="96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i="1" dirty="0">
              <a:latin typeface="Georgia" pitchFamily="18" charset="0"/>
            </a:endParaRPr>
          </a:p>
          <a:p>
            <a:r>
              <a:rPr lang="ru-RU" sz="4000" b="1" i="1" dirty="0">
                <a:latin typeface="Georgia" pitchFamily="18" charset="0"/>
              </a:rPr>
              <a:t>  </a:t>
            </a:r>
            <a:r>
              <a:rPr lang="en-US" sz="4000" b="1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 </a:t>
            </a:r>
            <a:r>
              <a:rPr lang="ru-RU" sz="4000" b="1" dirty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</a:rPr>
              <a:t> 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 -</a:t>
            </a:r>
            <a:r>
              <a:rPr lang="en-US" sz="4000" b="1" dirty="0">
                <a:latin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-2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</a:t>
            </a:r>
            <a:r>
              <a:rPr lang="ru-RU" sz="4000" b="1" dirty="0">
                <a:latin typeface="Times New Roman" pitchFamily="18" charset="0"/>
              </a:rPr>
              <a:t>1     </a:t>
            </a:r>
            <a:r>
              <a:rPr lang="en-US" sz="4000" b="1" dirty="0">
                <a:latin typeface="Times New Roman" pitchFamily="18" charset="0"/>
              </a:rPr>
              <a:t>0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  1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2     </a:t>
            </a:r>
            <a:r>
              <a:rPr lang="en-US" sz="4000" b="1" dirty="0" smtClean="0">
                <a:latin typeface="Times New Roman" pitchFamily="18" charset="0"/>
              </a:rPr>
              <a:t>3      4     5      6</a:t>
            </a:r>
            <a:r>
              <a:rPr lang="ru-RU" sz="4000" b="1" dirty="0" smtClean="0">
                <a:latin typeface="Times New Roman" pitchFamily="18" charset="0"/>
              </a:rPr>
              <a:t>         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79484" y="3137359"/>
            <a:ext cx="563722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28156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78862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726793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677500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628206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576819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9527525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476137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1426844" y="373787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098382" y="3031329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ru-RU" sz="40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543378" y="3089772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453441" y="3829051"/>
            <a:ext cx="10447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862980" y="3727876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9452694" y="3762718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3760567" y="3735233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568880" y="3766241"/>
            <a:ext cx="216425" cy="11093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1314885" y="3738670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2805119" y="3750572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9276151" y="3024386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662090" y="3024386"/>
            <a:ext cx="563722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E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4744616" y="3765234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55887" y="4980634"/>
            <a:ext cx="140936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4 &lt; 6</a:t>
            </a:r>
            <a:endParaRPr lang="ru-RU" sz="4139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972411" y="5028221"/>
            <a:ext cx="140936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4 &gt; 1</a:t>
            </a:r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14369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7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604" y="172426"/>
            <a:ext cx="1160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823784" y="3943590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07537" y="3553448"/>
            <a:ext cx="10732094" cy="96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i="1" dirty="0">
              <a:latin typeface="Georgia" pitchFamily="18" charset="0"/>
            </a:endParaRPr>
          </a:p>
          <a:p>
            <a:r>
              <a:rPr lang="ru-RU" sz="4000" b="1" i="1" dirty="0">
                <a:latin typeface="Georgia" pitchFamily="18" charset="0"/>
              </a:rPr>
              <a:t>  </a:t>
            </a:r>
            <a:r>
              <a:rPr lang="en-US" sz="4000" b="1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 </a:t>
            </a:r>
            <a:r>
              <a:rPr lang="ru-RU" sz="4000" b="1" dirty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</a:rPr>
              <a:t> 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-2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</a:t>
            </a:r>
            <a:r>
              <a:rPr lang="ru-RU" sz="4000" b="1" dirty="0">
                <a:latin typeface="Times New Roman" pitchFamily="18" charset="0"/>
              </a:rPr>
              <a:t>1     </a:t>
            </a:r>
            <a:r>
              <a:rPr lang="en-US" sz="4000" b="1" dirty="0">
                <a:latin typeface="Times New Roman" pitchFamily="18" charset="0"/>
              </a:rPr>
              <a:t>0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  1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2     </a:t>
            </a:r>
            <a:r>
              <a:rPr lang="en-US" sz="4000" b="1" dirty="0" smtClean="0">
                <a:latin typeface="Times New Roman" pitchFamily="18" charset="0"/>
              </a:rPr>
              <a:t>3      4     5      6</a:t>
            </a:r>
            <a:r>
              <a:rPr lang="ru-RU" sz="4000" b="1" dirty="0" smtClean="0">
                <a:latin typeface="Times New Roman" pitchFamily="18" charset="0"/>
              </a:rPr>
              <a:t>         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79484" y="3353074"/>
            <a:ext cx="563722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28156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78862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726793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677500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628206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576819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9527525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476137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1426844" y="3953592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1098382" y="3247044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ru-RU" sz="4000" b="1" i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543378" y="3305487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453441" y="4044766"/>
            <a:ext cx="10447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862980" y="3943591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9452694" y="3978433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3760567" y="3950948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6568880" y="3981956"/>
            <a:ext cx="216425" cy="11093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1314885" y="3954385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7" name="Oval 19"/>
          <p:cNvSpPr>
            <a:spLocks noChangeArrowheads="1"/>
          </p:cNvSpPr>
          <p:nvPr/>
        </p:nvSpPr>
        <p:spPr bwMode="auto">
          <a:xfrm>
            <a:off x="2805119" y="3966287"/>
            <a:ext cx="188466" cy="128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10066" tIns="55033" rIns="110066" bIns="55033" anchor="ctr"/>
          <a:lstStyle/>
          <a:p>
            <a:endParaRPr lang="ru-RU" b="1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9276151" y="3240101"/>
            <a:ext cx="592576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D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662090" y="3240101"/>
            <a:ext cx="563722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0066" tIns="55033" rIns="110066" bIns="55033">
            <a:spAutoFit/>
          </a:bodyPr>
          <a:lstStyle/>
          <a:p>
            <a:r>
              <a:rPr lang="en-US" sz="4000" b="1" dirty="0">
                <a:latin typeface="Times New Roman" pitchFamily="18" charset="0"/>
              </a:rPr>
              <a:t>E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4744616" y="3980949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76582" y="1318188"/>
            <a:ext cx="11605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koordinata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chizig‘ida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o‘ngda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joylashgani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chapda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joylashgani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28156" y="5028621"/>
            <a:ext cx="1771639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-3 &lt; -2</a:t>
            </a:r>
            <a:endParaRPr lang="ru-RU" sz="4139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87735" y="5028621"/>
            <a:ext cx="159050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1 &gt; -2</a:t>
            </a:r>
            <a:endParaRPr lang="ru-RU" sz="4139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750789" y="5028621"/>
            <a:ext cx="1590500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1 &gt; -3</a:t>
            </a:r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18933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604" y="172426"/>
            <a:ext cx="1160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BUTUN SONLARNI TAQQOSLASH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27645" y="1229410"/>
            <a:ext cx="11605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butun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butun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qatorida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o‘ngda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joylashgani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chapda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joylashgani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17559" y="4896594"/>
            <a:ext cx="2073003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- 4 &gt; - 6</a:t>
            </a:r>
            <a:endParaRPr lang="ru-RU" sz="4139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040929" y="4887274"/>
            <a:ext cx="1741182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&gt; - 3</a:t>
            </a:r>
            <a:endParaRPr lang="ru-RU" sz="4139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119926" y="3606451"/>
            <a:ext cx="10214656" cy="745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… -6,  -5,  -4,  -3, -2, -1, 0, 1,  2,  3,  4, …</a:t>
            </a:r>
            <a:endParaRPr lang="ru-RU" sz="4139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783159" y="4896594"/>
            <a:ext cx="3551423" cy="745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45" dirty="0" smtClean="0">
                <a:latin typeface="Arial" pitchFamily="34" charset="0"/>
                <a:cs typeface="Arial" pitchFamily="34" charset="0"/>
              </a:rPr>
              <a:t>- 6 &lt; - 1</a:t>
            </a:r>
            <a:endParaRPr lang="ru-RU" sz="4139" dirty="0"/>
          </a:p>
        </p:txBody>
      </p:sp>
    </p:spTree>
    <p:extLst>
      <p:ext uri="{BB962C8B-B14F-4D97-AF65-F5344CB8AC3E}">
        <p14:creationId xmlns:p14="http://schemas.microsoft.com/office/powerpoint/2010/main" val="4776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619" y="254208"/>
            <a:ext cx="12314715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94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SONLARNI TAQQOSLASH</a:t>
            </a:r>
            <a:endParaRPr lang="ru-RU" sz="5094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06" y="1208985"/>
            <a:ext cx="1182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Agar 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4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4245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424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059" y="3141777"/>
            <a:ext cx="1182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Agar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24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4245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4245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son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, u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              </a:t>
            </a:r>
            <a:endParaRPr lang="ru-RU" sz="424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059" y="5021616"/>
            <a:ext cx="1182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Shunday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ekan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kattami</a:t>
            </a:r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6382" y="208961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0,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5733" y="405558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0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2608" y="5852613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b</a:t>
            </a:r>
            <a:endParaRPr lang="ru-RU" sz="6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604" y="172426"/>
            <a:ext cx="1160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MANFIY SONLARNI TAQQOSLASH</a:t>
            </a:r>
            <a:endParaRPr lang="ru-RU" sz="4800" b="1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4658061" y="1926026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57055" y="1520976"/>
            <a:ext cx="10732094" cy="9601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i="1" dirty="0">
              <a:latin typeface="Georgia" pitchFamily="18" charset="0"/>
            </a:endParaRPr>
          </a:p>
          <a:p>
            <a:r>
              <a:rPr lang="ru-RU" sz="4000" b="1" i="1" dirty="0">
                <a:latin typeface="Georgia" pitchFamily="18" charset="0"/>
              </a:rPr>
              <a:t>  </a:t>
            </a:r>
            <a:r>
              <a:rPr lang="en-US" sz="4000" b="1" i="1" dirty="0" smtClean="0">
                <a:latin typeface="Georgia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</a:rPr>
              <a:t>-5    </a:t>
            </a:r>
            <a:r>
              <a:rPr lang="ru-RU" sz="4000" b="1" dirty="0" smtClean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4</a:t>
            </a:r>
            <a:r>
              <a:rPr lang="ru-RU" sz="4000" b="1" dirty="0">
                <a:latin typeface="Times New Roman" pitchFamily="18" charset="0"/>
              </a:rPr>
              <a:t> 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-2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-</a:t>
            </a:r>
            <a:r>
              <a:rPr lang="ru-RU" sz="4000" b="1" dirty="0">
                <a:latin typeface="Times New Roman" pitchFamily="18" charset="0"/>
              </a:rPr>
              <a:t>1     </a:t>
            </a:r>
            <a:r>
              <a:rPr lang="en-US" sz="4000" b="1" dirty="0">
                <a:latin typeface="Times New Roman" pitchFamily="18" charset="0"/>
              </a:rPr>
              <a:t>0</a:t>
            </a:r>
            <a:r>
              <a:rPr lang="ru-RU" sz="4000" b="1" dirty="0">
                <a:latin typeface="Times New Roman" pitchFamily="18" charset="0"/>
              </a:rPr>
              <a:t>    </a:t>
            </a:r>
            <a:r>
              <a:rPr lang="en-US" sz="4000" b="1" dirty="0">
                <a:latin typeface="Times New Roman" pitchFamily="18" charset="0"/>
              </a:rPr>
              <a:t>  1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</a:rPr>
              <a:t>  </a:t>
            </a:r>
            <a:r>
              <a:rPr lang="en-US" sz="4000" b="1" dirty="0">
                <a:latin typeface="Times New Roman" pitchFamily="18" charset="0"/>
              </a:rPr>
              <a:t>2     </a:t>
            </a:r>
            <a:r>
              <a:rPr lang="en-US" sz="4000" b="1" dirty="0" smtClean="0">
                <a:latin typeface="Times New Roman" pitchFamily="18" charset="0"/>
              </a:rPr>
              <a:t>3      4     5  </a:t>
            </a:r>
            <a:r>
              <a:rPr lang="ru-RU" sz="4000" b="1" dirty="0" smtClean="0">
                <a:latin typeface="Times New Roman" pitchFamily="18" charset="0"/>
              </a:rPr>
              <a:t>         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62433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713139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561070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511777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462483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8411096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9361802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0310414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11261121" y="1936028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287718" y="2027202"/>
            <a:ext cx="104473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3697257" y="1926027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4578893" y="1963385"/>
            <a:ext cx="0" cy="15001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94966" y="3096873"/>
            <a:ext cx="4036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│-3</a:t>
            </a:r>
            <a:r>
              <a:rPr lang="en-US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│ &lt; </a:t>
            </a:r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│- 5</a:t>
            </a:r>
            <a:r>
              <a:rPr lang="en-US" sz="4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│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99117" y="4130500"/>
            <a:ext cx="2669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- 3  &gt;  - 5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369" y="5331113"/>
            <a:ext cx="3012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- 7  &gt;  - 12</a:t>
            </a:r>
            <a:endParaRPr lang="ru-RU" sz="4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312918" y="5331112"/>
            <a:ext cx="3698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- 1  &gt;  - 1000</a:t>
            </a:r>
            <a:endParaRPr lang="ru-RU" sz="4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921080" y="5331111"/>
            <a:ext cx="318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- 82  &lt; - 80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130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1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0501"/>
            <a:ext cx="12314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SONLARNI TENGSIZLIK KO‘RINISHIDA IFODALASH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2169" y="1512218"/>
            <a:ext cx="8568952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,     </a:t>
            </a:r>
            <a:r>
              <a:rPr lang="en-US" sz="4245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0 </a:t>
            </a:r>
            <a:endParaRPr lang="en-US" sz="4245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169" y="2702249"/>
            <a:ext cx="8568952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manfiy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,     </a:t>
            </a:r>
            <a:r>
              <a:rPr lang="en-US" sz="4245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0 </a:t>
            </a:r>
            <a:endParaRPr lang="en-US" sz="4245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2169" y="3892280"/>
                <a:ext cx="8568952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245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245" dirty="0" err="1" smtClean="0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245" dirty="0" err="1" smtClean="0">
                    <a:latin typeface="Arial" pitchFamily="34" charset="0"/>
                    <a:cs typeface="Arial" pitchFamily="34" charset="0"/>
                  </a:rPr>
                  <a:t>nomanfiy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,     </a:t>
                </a:r>
                <a:r>
                  <a:rPr lang="en-US" sz="4245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245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4245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endParaRPr lang="en-US" sz="4245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69" y="3892280"/>
                <a:ext cx="8568952" cy="745589"/>
              </a:xfrm>
              <a:prstGeom prst="rect">
                <a:avLst/>
              </a:prstGeom>
              <a:blipFill rotWithShape="0">
                <a:blip r:embed="rId2"/>
                <a:stretch>
                  <a:fillRect l="-1068" t="-15447" b="-36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7727" y="4939174"/>
                <a:ext cx="8568952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45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245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245" dirty="0" err="1" smtClean="0">
                    <a:latin typeface="Arial" pitchFamily="34" charset="0"/>
                    <a:cs typeface="Arial" pitchFamily="34" charset="0"/>
                  </a:rPr>
                  <a:t>soni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245" dirty="0" err="1" smtClean="0">
                    <a:latin typeface="Arial" pitchFamily="34" charset="0"/>
                    <a:cs typeface="Arial" pitchFamily="34" charset="0"/>
                  </a:rPr>
                  <a:t>nomusbat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,     </a:t>
                </a:r>
                <a:r>
                  <a:rPr lang="en-US" sz="4245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4245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4245" b="1" i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endParaRPr lang="en-US" sz="4245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27" y="4939174"/>
                <a:ext cx="8568952" cy="745589"/>
              </a:xfrm>
              <a:prstGeom prst="rect">
                <a:avLst/>
              </a:prstGeom>
              <a:blipFill rotWithShape="0">
                <a:blip r:embed="rId3"/>
                <a:stretch>
                  <a:fillRect l="-996" t="-15447" b="-36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39960" y="144446"/>
            <a:ext cx="12314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MISOL</a:t>
            </a:r>
            <a:endParaRPr lang="ru-RU" sz="5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2168" y="1512218"/>
            <a:ext cx="11665295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Tasdiqlarni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4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ifodalang</a:t>
            </a:r>
            <a:r>
              <a:rPr lang="en-US" sz="424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169" y="2702249"/>
            <a:ext cx="6552727" cy="745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1)  1,5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soni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245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4245" dirty="0" smtClean="0">
                <a:latin typeface="Arial" pitchFamily="34" charset="0"/>
                <a:cs typeface="Arial" pitchFamily="34" charset="0"/>
              </a:rPr>
              <a:t> son</a:t>
            </a:r>
            <a:endParaRPr lang="en-US" sz="4245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4136" y="3834460"/>
                <a:ext cx="684076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  2)  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 soni  </a:t>
                </a:r>
                <a:r>
                  <a:rPr lang="en-US" sz="4245" dirty="0" err="1" smtClean="0">
                    <a:latin typeface="Arial" pitchFamily="34" charset="0"/>
                    <a:cs typeface="Arial" pitchFamily="34" charset="0"/>
                  </a:rPr>
                  <a:t>manfiy</a:t>
                </a:r>
                <a:r>
                  <a:rPr lang="en-US" sz="4245" dirty="0" smtClean="0">
                    <a:latin typeface="Arial" pitchFamily="34" charset="0"/>
                    <a:cs typeface="Arial" pitchFamily="34" charset="0"/>
                  </a:rPr>
                  <a:t> son</a:t>
                </a:r>
                <a:endParaRPr lang="en-US" sz="4245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6" y="3834460"/>
                <a:ext cx="6840760" cy="1139094"/>
              </a:xfrm>
              <a:prstGeom prst="rect">
                <a:avLst/>
              </a:prstGeom>
              <a:blipFill rotWithShape="0">
                <a:blip r:embed="rId2"/>
                <a:stretch>
                  <a:fillRect t="-1070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7624936" y="2695491"/>
            <a:ext cx="1917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&gt; 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89350" y="3814326"/>
                <a:ext cx="2004075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𝟐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44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</a:t>
                </a:r>
                <a:endParaRPr lang="ru-RU" sz="4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350" y="3814326"/>
                <a:ext cx="2004075" cy="1159228"/>
              </a:xfrm>
              <a:prstGeom prst="rect">
                <a:avLst/>
              </a:prstGeom>
              <a:blipFill rotWithShape="0">
                <a:blip r:embed="rId3"/>
                <a:stretch>
                  <a:fillRect l="-13678" r="-11246" b="-1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3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</TotalTime>
  <Words>593</Words>
  <Application>Microsoft Office PowerPoint</Application>
  <PresentationFormat>Произвольный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Georgia</vt:lpstr>
      <vt:lpstr>Times New Roman</vt:lpstr>
      <vt:lpstr>Office Theme</vt:lpstr>
      <vt:lpstr>MATEMATIKA</vt:lpstr>
      <vt:lpstr>SONLARNI TAQQOSLANG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Учетная запись Майкрософт</cp:lastModifiedBy>
  <cp:revision>524</cp:revision>
  <dcterms:created xsi:type="dcterms:W3CDTF">2020-04-09T07:32:19Z</dcterms:created>
  <dcterms:modified xsi:type="dcterms:W3CDTF">2020-12-28T06:00:37Z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