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410" r:id="rId3"/>
    <p:sldId id="411" r:id="rId4"/>
    <p:sldId id="412" r:id="rId5"/>
    <p:sldId id="413" r:id="rId6"/>
    <p:sldId id="409" r:id="rId7"/>
    <p:sldId id="414" r:id="rId8"/>
    <p:sldId id="396" r:id="rId9"/>
    <p:sldId id="415" r:id="rId10"/>
    <p:sldId id="416" r:id="rId11"/>
    <p:sldId id="417" r:id="rId12"/>
    <p:sldId id="402" r:id="rId13"/>
    <p:sldId id="403" r:id="rId14"/>
    <p:sldId id="365" r:id="rId15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292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24" userDrawn="1">
          <p15:clr>
            <a:srgbClr val="A4A3A4"/>
          </p15:clr>
        </p15:guide>
        <p15:guide id="5" pos="2328" userDrawn="1">
          <p15:clr>
            <a:srgbClr val="A4A3A4"/>
          </p15:clr>
        </p15:guide>
        <p15:guide id="6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FF5050"/>
    <a:srgbClr val="FF00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7" autoAdjust="0"/>
    <p:restoredTop sz="94255" autoAdjust="0"/>
  </p:normalViewPr>
  <p:slideViewPr>
    <p:cSldViewPr>
      <p:cViewPr varScale="1">
        <p:scale>
          <a:sx n="63" d="100"/>
          <a:sy n="63" d="100"/>
        </p:scale>
        <p:origin x="852" y="78"/>
      </p:cViewPr>
      <p:guideLst>
        <p:guide orient="horz" pos="2880"/>
        <p:guide pos="2292"/>
        <p:guide orient="horz" pos="6391"/>
        <p:guide pos="4724"/>
        <p:guide pos="2328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7"/>
            <a:ext cx="8834039" cy="767582"/>
          </a:xfrm>
        </p:spPr>
        <p:txBody>
          <a:bodyPr lIns="0" tIns="0" rIns="0" bIns="0"/>
          <a:lstStyle>
            <a:lvl1pPr>
              <a:defRPr sz="4988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17" name="bg object 17"/>
          <p:cNvSpPr/>
          <p:nvPr/>
        </p:nvSpPr>
        <p:spPr>
          <a:xfrm>
            <a:off x="148422" y="157913"/>
            <a:ext cx="12546413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4" y="1599501"/>
            <a:ext cx="4050550" cy="473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7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2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5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80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98929"/>
            <a:ext cx="12788912" cy="24049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28263" y="294858"/>
            <a:ext cx="7001819" cy="1208977"/>
          </a:xfrm>
          <a:prstGeom prst="rect">
            <a:avLst/>
          </a:prstGeom>
        </p:spPr>
        <p:txBody>
          <a:bodyPr vert="horz" wrap="square" lIns="0" tIns="32822" rIns="0" bIns="0" rtlCol="0">
            <a:spAutoFit/>
          </a:bodyPr>
          <a:lstStyle/>
          <a:p>
            <a:pPr marL="28542" algn="ctr">
              <a:spcBef>
                <a:spcPts val="257"/>
              </a:spcBef>
            </a:pPr>
            <a:r>
              <a:rPr lang="en-US" sz="7641" spc="12" dirty="0"/>
              <a:t>MATEMATIKA</a:t>
            </a:r>
            <a:endParaRPr lang="en-US" sz="7641" dirty="0"/>
          </a:p>
        </p:txBody>
      </p:sp>
      <p:sp>
        <p:nvSpPr>
          <p:cNvPr id="4" name="object 4"/>
          <p:cNvSpPr txBox="1"/>
          <p:nvPr/>
        </p:nvSpPr>
        <p:spPr>
          <a:xfrm>
            <a:off x="570039" y="2652587"/>
            <a:ext cx="10047201" cy="3951495"/>
          </a:xfrm>
          <a:prstGeom prst="rect">
            <a:avLst/>
          </a:prstGeom>
        </p:spPr>
        <p:txBody>
          <a:bodyPr vert="horz" wrap="square" lIns="0" tIns="31397" rIns="0" bIns="0" rtlCol="0">
            <a:spAutoFit/>
          </a:bodyPr>
          <a:lstStyle/>
          <a:p>
            <a:pPr marL="41385" algn="ctr">
              <a:spcBef>
                <a:spcPts val="246"/>
              </a:spcBef>
            </a:pPr>
            <a:r>
              <a:rPr lang="en-US" sz="6368" b="1" dirty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6368" b="1" dirty="0" smtClean="0">
                <a:solidFill>
                  <a:srgbClr val="002060"/>
                </a:solidFill>
                <a:latin typeface="Arial"/>
                <a:cs typeface="Arial"/>
              </a:rPr>
              <a:t>: SONLARNI TAQQOSLASH. MIQDORLARNING O‘ZGARISHI</a:t>
            </a:r>
            <a:endParaRPr lang="en-US" sz="7005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59429" y="4747790"/>
            <a:ext cx="782253" cy="186656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grpSp>
        <p:nvGrpSpPr>
          <p:cNvPr id="7" name="object 7"/>
          <p:cNvGrpSpPr/>
          <p:nvPr/>
        </p:nvGrpSpPr>
        <p:grpSpPr>
          <a:xfrm>
            <a:off x="1041682" y="247652"/>
            <a:ext cx="11089046" cy="1276589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413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314611" y="304116"/>
            <a:ext cx="3133399" cy="1007328"/>
          </a:xfrm>
          <a:prstGeom prst="rect">
            <a:avLst/>
          </a:prstGeom>
        </p:spPr>
        <p:txBody>
          <a:bodyPr vert="horz" wrap="square" lIns="0" tIns="27115" rIns="0" bIns="0" rtlCol="0">
            <a:spAutoFit/>
          </a:bodyPr>
          <a:lstStyle/>
          <a:p>
            <a:pPr algn="ctr">
              <a:spcBef>
                <a:spcPts val="214"/>
              </a:spcBef>
            </a:pPr>
            <a:r>
              <a:rPr lang="en-US" sz="6368" b="1" spc="-12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670" b="1" spc="-12" dirty="0">
                <a:solidFill>
                  <a:schemeClr val="bg1"/>
                </a:solidFill>
                <a:latin typeface="Arial"/>
                <a:cs typeface="Arial"/>
              </a:rPr>
              <a:t>6- </a:t>
            </a:r>
            <a:r>
              <a:rPr sz="4670" b="1" spc="-12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467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45048" y="2381260"/>
            <a:ext cx="811015" cy="17996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9190"/>
          </a:p>
        </p:txBody>
      </p:sp>
      <p:sp>
        <p:nvSpPr>
          <p:cNvPr id="12" name="object 11"/>
          <p:cNvSpPr/>
          <p:nvPr/>
        </p:nvSpPr>
        <p:spPr>
          <a:xfrm>
            <a:off x="10145596" y="3071587"/>
            <a:ext cx="2429850" cy="22185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19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367952" y="244349"/>
            <a:ext cx="123147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MIQDORLARNING O‘ZGARISHI</a:t>
            </a:r>
            <a:endParaRPr lang="ru-RU" sz="48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571036" y="1335748"/>
            <a:ext cx="11665295" cy="1398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Ertalab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424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4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temperaturasi</a:t>
            </a:r>
            <a:r>
              <a:rPr lang="en-US" sz="4245" dirty="0" smtClean="0">
                <a:latin typeface="Arial" panose="020B0604020202020204" pitchFamily="34" charset="0"/>
                <a:cs typeface="Arial" panose="020B0604020202020204" pitchFamily="34" charset="0"/>
              </a:rPr>
              <a:t> 10⁰ C,  </a:t>
            </a:r>
            <a:r>
              <a:rPr lang="en-US" sz="424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kunduzi</a:t>
            </a:r>
            <a:r>
              <a:rPr lang="en-US" sz="42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45" dirty="0" smtClean="0">
                <a:latin typeface="Arial" panose="020B0604020202020204" pitchFamily="34" charset="0"/>
                <a:cs typeface="Arial" panose="020B0604020202020204" pitchFamily="34" charset="0"/>
              </a:rPr>
              <a:t>   18⁰ </a:t>
            </a:r>
            <a:r>
              <a:rPr lang="en-US" sz="4245" dirty="0"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en-US" sz="4245" dirty="0" smtClean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424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kechasi</a:t>
            </a:r>
            <a:r>
              <a:rPr lang="en-US" sz="4245" dirty="0" smtClean="0">
                <a:latin typeface="Arial" panose="020B0604020202020204" pitchFamily="34" charset="0"/>
                <a:cs typeface="Arial" panose="020B0604020202020204" pitchFamily="34" charset="0"/>
              </a:rPr>
              <a:t> 5⁰ C </a:t>
            </a:r>
            <a:r>
              <a:rPr lang="en-US" sz="424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245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24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142" y="2934660"/>
            <a:ext cx="7343468" cy="17066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45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24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Kunduzi</a:t>
            </a:r>
            <a:r>
              <a:rPr lang="en-US" sz="4245" dirty="0" smtClean="0">
                <a:latin typeface="Arial" panose="020B0604020202020204" pitchFamily="34" charset="0"/>
                <a:cs typeface="Arial" panose="020B0604020202020204" pitchFamily="34" charset="0"/>
              </a:rPr>
              <a:t>    8⁰ </a:t>
            </a:r>
            <a:r>
              <a:rPr lang="en-US" sz="4245" dirty="0"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en-US" sz="424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24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4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ortdi</a:t>
            </a:r>
            <a:r>
              <a:rPr lang="en-US" sz="4245" dirty="0" smtClean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</a:p>
          <a:p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2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4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4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Kechasi</a:t>
            </a:r>
            <a:r>
              <a:rPr lang="en-US" sz="4245" dirty="0" smtClean="0">
                <a:latin typeface="Arial" panose="020B0604020202020204" pitchFamily="34" charset="0"/>
                <a:cs typeface="Arial" panose="020B0604020202020204" pitchFamily="34" charset="0"/>
              </a:rPr>
              <a:t> 13⁰ C </a:t>
            </a:r>
            <a:r>
              <a:rPr lang="en-US" sz="424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24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4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kamaydi</a:t>
            </a:r>
            <a:r>
              <a:rPr lang="en-US" sz="4245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sz="424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76864" y="2934660"/>
            <a:ext cx="5507266" cy="745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45" dirty="0" smtClean="0">
                <a:latin typeface="Arial" panose="020B0604020202020204" pitchFamily="34" charset="0"/>
                <a:cs typeface="Arial" panose="020B0604020202020204" pitchFamily="34" charset="0"/>
              </a:rPr>
              <a:t>+8⁰ </a:t>
            </a:r>
            <a:r>
              <a:rPr lang="en-US" sz="4245" dirty="0"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en-US" sz="424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24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4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o‘zgardi</a:t>
            </a:r>
            <a:endParaRPr lang="en-US" sz="424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293807" y="3913796"/>
            <a:ext cx="5507266" cy="745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45" dirty="0" smtClean="0">
                <a:latin typeface="Arial" panose="020B0604020202020204" pitchFamily="34" charset="0"/>
                <a:cs typeface="Arial" panose="020B0604020202020204" pitchFamily="34" charset="0"/>
              </a:rPr>
              <a:t>-13⁰ </a:t>
            </a:r>
            <a:r>
              <a:rPr lang="en-US" sz="4245" dirty="0"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en-US" sz="424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24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4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o‘zgardi</a:t>
            </a:r>
            <a:endParaRPr lang="en-US" sz="424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3631" y="4841349"/>
            <a:ext cx="11665295" cy="2052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Koordinata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o‘qi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bo‘ylab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nuqtaning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o‘ngga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siljishi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musbat</a:t>
            </a:r>
            <a:r>
              <a:rPr lang="en-US" sz="4245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son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245" b="1" dirty="0" err="1" smtClean="0">
                <a:solidFill>
                  <a:srgbClr val="00A859"/>
                </a:solidFill>
                <a:latin typeface="Arial" pitchFamily="34" charset="0"/>
                <a:cs typeface="Arial" pitchFamily="34" charset="0"/>
              </a:rPr>
              <a:t>chapga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siljishi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b="1" dirty="0" err="1" smtClean="0">
                <a:solidFill>
                  <a:srgbClr val="00A859"/>
                </a:solidFill>
                <a:latin typeface="Arial" pitchFamily="34" charset="0"/>
                <a:cs typeface="Arial" pitchFamily="34" charset="0"/>
              </a:rPr>
              <a:t>manfiy</a:t>
            </a:r>
            <a:r>
              <a:rPr lang="en-US" sz="4245" b="1" dirty="0" smtClean="0">
                <a:solidFill>
                  <a:srgbClr val="00A85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b="1" dirty="0">
                <a:solidFill>
                  <a:srgbClr val="00A859"/>
                </a:solidFill>
                <a:latin typeface="Arial" pitchFamily="34" charset="0"/>
                <a:cs typeface="Arial" pitchFamily="34" charset="0"/>
              </a:rPr>
              <a:t>son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belgilanadi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424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6799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60604" y="172426"/>
            <a:ext cx="116030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</a:t>
            </a:r>
            <a:endParaRPr lang="ru-RU" sz="4800" b="1" dirty="0"/>
          </a:p>
        </p:txBody>
      </p:sp>
      <p:sp>
        <p:nvSpPr>
          <p:cNvPr id="4" name="Line 12"/>
          <p:cNvSpPr>
            <a:spLocks noChangeShapeType="1"/>
          </p:cNvSpPr>
          <p:nvPr/>
        </p:nvSpPr>
        <p:spPr bwMode="auto">
          <a:xfrm>
            <a:off x="4658061" y="3717468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826575" y="3312418"/>
            <a:ext cx="10732094" cy="960120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i="1" dirty="0">
              <a:latin typeface="Georgia" pitchFamily="18" charset="0"/>
            </a:endParaRPr>
          </a:p>
          <a:p>
            <a:r>
              <a:rPr lang="ru-RU" sz="4000" b="1" i="1" dirty="0">
                <a:latin typeface="Georgia" pitchFamily="18" charset="0"/>
              </a:rPr>
              <a:t>  </a:t>
            </a:r>
            <a:r>
              <a:rPr lang="en-US" sz="4000" b="1" i="1" dirty="0" smtClean="0">
                <a:latin typeface="Georgia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</a:rPr>
              <a:t>  </a:t>
            </a:r>
            <a:r>
              <a:rPr lang="ru-RU" sz="4000" b="1" dirty="0">
                <a:latin typeface="Times New Roman" pitchFamily="18" charset="0"/>
              </a:rPr>
              <a:t>-</a:t>
            </a:r>
            <a:r>
              <a:rPr lang="en-US" sz="4000" b="1" dirty="0">
                <a:latin typeface="Times New Roman" pitchFamily="18" charset="0"/>
              </a:rPr>
              <a:t>4</a:t>
            </a:r>
            <a:r>
              <a:rPr lang="ru-RU" sz="4000" b="1" dirty="0">
                <a:latin typeface="Times New Roman" pitchFamily="18" charset="0"/>
              </a:rPr>
              <a:t>   </a:t>
            </a:r>
            <a:r>
              <a:rPr lang="en-US" sz="4000" b="1" dirty="0">
                <a:latin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</a:rPr>
              <a:t>-</a:t>
            </a:r>
            <a:r>
              <a:rPr lang="en-US" sz="4000" b="1" dirty="0">
                <a:latin typeface="Times New Roman" pitchFamily="18" charset="0"/>
              </a:rPr>
              <a:t>3</a:t>
            </a:r>
            <a:r>
              <a:rPr lang="ru-RU" sz="4000" b="1" dirty="0">
                <a:latin typeface="Times New Roman" pitchFamily="18" charset="0"/>
              </a:rPr>
              <a:t>    </a:t>
            </a:r>
            <a:r>
              <a:rPr lang="en-US" sz="4000" b="1" dirty="0">
                <a:latin typeface="Times New Roman" pitchFamily="18" charset="0"/>
              </a:rPr>
              <a:t>-2</a:t>
            </a:r>
            <a:r>
              <a:rPr lang="ru-RU" sz="4000" b="1" dirty="0">
                <a:latin typeface="Times New Roman" pitchFamily="18" charset="0"/>
              </a:rPr>
              <a:t>    </a:t>
            </a:r>
            <a:r>
              <a:rPr lang="en-US" sz="4000" b="1" dirty="0">
                <a:latin typeface="Times New Roman" pitchFamily="18" charset="0"/>
              </a:rPr>
              <a:t>-</a:t>
            </a:r>
            <a:r>
              <a:rPr lang="ru-RU" sz="4000" b="1" dirty="0">
                <a:latin typeface="Times New Roman" pitchFamily="18" charset="0"/>
              </a:rPr>
              <a:t>1   </a:t>
            </a:r>
            <a:r>
              <a:rPr lang="en-US" sz="4000" b="1" dirty="0" smtClean="0">
                <a:latin typeface="Times New Roman" pitchFamily="18" charset="0"/>
              </a:rPr>
              <a:t>  0</a:t>
            </a:r>
            <a:r>
              <a:rPr lang="ru-RU" sz="4000" b="1" dirty="0" smtClean="0">
                <a:latin typeface="Times New Roman" pitchFamily="18" charset="0"/>
              </a:rPr>
              <a:t>    </a:t>
            </a:r>
            <a:r>
              <a:rPr lang="en-US" sz="4000" b="1" dirty="0" smtClean="0">
                <a:latin typeface="Times New Roman" pitchFamily="18" charset="0"/>
              </a:rPr>
              <a:t>  </a:t>
            </a:r>
            <a:r>
              <a:rPr lang="en-US" sz="4000" b="1" dirty="0">
                <a:latin typeface="Times New Roman" pitchFamily="18" charset="0"/>
              </a:rPr>
              <a:t>1</a:t>
            </a:r>
            <a:r>
              <a:rPr lang="ru-RU" sz="4000" b="1" dirty="0">
                <a:latin typeface="Times New Roman" pitchFamily="18" charset="0"/>
              </a:rPr>
              <a:t>  </a:t>
            </a:r>
            <a:r>
              <a:rPr lang="en-US" sz="4000" b="1" dirty="0">
                <a:latin typeface="Times New Roman" pitchFamily="18" charset="0"/>
              </a:rPr>
              <a:t> </a:t>
            </a:r>
            <a:r>
              <a:rPr lang="ru-RU" sz="4000" b="1" dirty="0">
                <a:latin typeface="Times New Roman" pitchFamily="18" charset="0"/>
              </a:rPr>
              <a:t>  </a:t>
            </a:r>
            <a:r>
              <a:rPr lang="en-US" sz="4000" b="1" dirty="0">
                <a:latin typeface="Times New Roman" pitchFamily="18" charset="0"/>
              </a:rPr>
              <a:t>2     </a:t>
            </a:r>
            <a:r>
              <a:rPr lang="en-US" sz="4000" b="1" dirty="0" smtClean="0">
                <a:latin typeface="Times New Roman" pitchFamily="18" charset="0"/>
              </a:rPr>
              <a:t>3      4     5      6</a:t>
            </a:r>
            <a:r>
              <a:rPr lang="ru-RU" sz="4000" b="1" dirty="0" smtClean="0">
                <a:latin typeface="Times New Roman" pitchFamily="18" charset="0"/>
              </a:rPr>
              <a:t>         </a:t>
            </a:r>
            <a:endParaRPr lang="ru-RU" sz="4000" b="1" i="1" dirty="0">
              <a:latin typeface="Georgia" pitchFamily="18" charset="0"/>
            </a:endParaRPr>
          </a:p>
        </p:txBody>
      </p:sp>
      <p:sp>
        <p:nvSpPr>
          <p:cNvPr id="8" name="Text Box 25"/>
          <p:cNvSpPr txBox="1">
            <a:spLocks noChangeArrowheads="1"/>
          </p:cNvSpPr>
          <p:nvPr/>
        </p:nvSpPr>
        <p:spPr bwMode="auto">
          <a:xfrm>
            <a:off x="10220689" y="2944151"/>
            <a:ext cx="563722" cy="726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0066" tIns="55033" rIns="110066" bIns="55033">
            <a:spAutoFit/>
          </a:bodyPr>
          <a:lstStyle/>
          <a:p>
            <a:r>
              <a:rPr lang="en-US" sz="4000" b="1" dirty="0">
                <a:latin typeface="Times New Roman" pitchFamily="18" charset="0"/>
              </a:rPr>
              <a:t>B</a:t>
            </a:r>
            <a:endParaRPr lang="ru-RU" sz="4000" b="1" dirty="0">
              <a:latin typeface="Times New Roman" pitchFamily="18" charset="0"/>
            </a:endParaRPr>
          </a:p>
        </p:txBody>
      </p:sp>
      <p:sp>
        <p:nvSpPr>
          <p:cNvPr id="9" name="Line 8"/>
          <p:cNvSpPr>
            <a:spLocks noChangeShapeType="1"/>
          </p:cNvSpPr>
          <p:nvPr/>
        </p:nvSpPr>
        <p:spPr bwMode="auto">
          <a:xfrm>
            <a:off x="1762433" y="3727470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>
            <a:off x="2713139" y="3727470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" name="Line 12"/>
          <p:cNvSpPr>
            <a:spLocks noChangeShapeType="1"/>
          </p:cNvSpPr>
          <p:nvPr/>
        </p:nvSpPr>
        <p:spPr bwMode="auto">
          <a:xfrm>
            <a:off x="5561070" y="3727470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" name="Line 13"/>
          <p:cNvSpPr>
            <a:spLocks noChangeShapeType="1"/>
          </p:cNvSpPr>
          <p:nvPr/>
        </p:nvSpPr>
        <p:spPr bwMode="auto">
          <a:xfrm>
            <a:off x="6511777" y="3727470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" name="Line 14"/>
          <p:cNvSpPr>
            <a:spLocks noChangeShapeType="1"/>
          </p:cNvSpPr>
          <p:nvPr/>
        </p:nvSpPr>
        <p:spPr bwMode="auto">
          <a:xfrm>
            <a:off x="7462483" y="3727470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" name="Line 15"/>
          <p:cNvSpPr>
            <a:spLocks noChangeShapeType="1"/>
          </p:cNvSpPr>
          <p:nvPr/>
        </p:nvSpPr>
        <p:spPr bwMode="auto">
          <a:xfrm>
            <a:off x="8411096" y="3727470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" name="Line 16"/>
          <p:cNvSpPr>
            <a:spLocks noChangeShapeType="1"/>
          </p:cNvSpPr>
          <p:nvPr/>
        </p:nvSpPr>
        <p:spPr bwMode="auto">
          <a:xfrm>
            <a:off x="9361802" y="3727470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" name="Line 17"/>
          <p:cNvSpPr>
            <a:spLocks noChangeShapeType="1"/>
          </p:cNvSpPr>
          <p:nvPr/>
        </p:nvSpPr>
        <p:spPr bwMode="auto">
          <a:xfrm>
            <a:off x="10310414" y="3727470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7" name="Line 18"/>
          <p:cNvSpPr>
            <a:spLocks noChangeShapeType="1"/>
          </p:cNvSpPr>
          <p:nvPr/>
        </p:nvSpPr>
        <p:spPr bwMode="auto">
          <a:xfrm>
            <a:off x="11261121" y="3727470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" name="Text Box 19"/>
          <p:cNvSpPr txBox="1">
            <a:spLocks noChangeArrowheads="1"/>
          </p:cNvSpPr>
          <p:nvPr/>
        </p:nvSpPr>
        <p:spPr bwMode="auto">
          <a:xfrm>
            <a:off x="7166195" y="2811511"/>
            <a:ext cx="592576" cy="726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0066" tIns="55033" rIns="110066" bIns="55033">
            <a:spAutoFit/>
          </a:bodyPr>
          <a:lstStyle/>
          <a:p>
            <a:r>
              <a:rPr lang="ru-RU" sz="4000" b="1" i="1" dirty="0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21" name="Text Box 25"/>
          <p:cNvSpPr txBox="1">
            <a:spLocks noChangeArrowheads="1"/>
          </p:cNvSpPr>
          <p:nvPr/>
        </p:nvSpPr>
        <p:spPr bwMode="auto">
          <a:xfrm>
            <a:off x="2342774" y="2942117"/>
            <a:ext cx="592576" cy="726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0066" tIns="55033" rIns="110066" bIns="55033">
            <a:spAutoFit/>
          </a:bodyPr>
          <a:lstStyle/>
          <a:p>
            <a:r>
              <a:rPr lang="en-US" sz="4000" b="1" dirty="0">
                <a:latin typeface="Times New Roman" pitchFamily="18" charset="0"/>
              </a:rPr>
              <a:t>C</a:t>
            </a:r>
            <a:endParaRPr lang="ru-RU" sz="4000" b="1" dirty="0">
              <a:latin typeface="Times New Roman" pitchFamily="18" charset="0"/>
            </a:endParaRPr>
          </a:p>
        </p:txBody>
      </p:sp>
      <p:sp>
        <p:nvSpPr>
          <p:cNvPr id="22" name="Line 7"/>
          <p:cNvSpPr>
            <a:spLocks noChangeShapeType="1"/>
          </p:cNvSpPr>
          <p:nvPr/>
        </p:nvSpPr>
        <p:spPr bwMode="auto">
          <a:xfrm>
            <a:off x="1287718" y="3818644"/>
            <a:ext cx="104473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" name="Line 12"/>
          <p:cNvSpPr>
            <a:spLocks noChangeShapeType="1"/>
          </p:cNvSpPr>
          <p:nvPr/>
        </p:nvSpPr>
        <p:spPr bwMode="auto">
          <a:xfrm>
            <a:off x="3697257" y="3717469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4" name="Oval 19"/>
          <p:cNvSpPr>
            <a:spLocks noChangeArrowheads="1"/>
          </p:cNvSpPr>
          <p:nvPr/>
        </p:nvSpPr>
        <p:spPr bwMode="auto">
          <a:xfrm>
            <a:off x="2623853" y="3724826"/>
            <a:ext cx="188466" cy="1283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 b="1"/>
          </a:p>
        </p:txBody>
      </p:sp>
      <p:sp>
        <p:nvSpPr>
          <p:cNvPr id="25" name="Oval 19"/>
          <p:cNvSpPr>
            <a:spLocks noChangeArrowheads="1"/>
          </p:cNvSpPr>
          <p:nvPr/>
        </p:nvSpPr>
        <p:spPr bwMode="auto">
          <a:xfrm>
            <a:off x="10228742" y="3755834"/>
            <a:ext cx="216425" cy="110936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 b="1"/>
          </a:p>
        </p:txBody>
      </p:sp>
      <p:sp>
        <p:nvSpPr>
          <p:cNvPr id="26" name="Oval 19"/>
          <p:cNvSpPr>
            <a:spLocks noChangeArrowheads="1"/>
          </p:cNvSpPr>
          <p:nvPr/>
        </p:nvSpPr>
        <p:spPr bwMode="auto">
          <a:xfrm>
            <a:off x="7348823" y="3712999"/>
            <a:ext cx="188466" cy="1283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 b="1"/>
          </a:p>
        </p:txBody>
      </p:sp>
      <p:sp>
        <p:nvSpPr>
          <p:cNvPr id="30" name="Line 12"/>
          <p:cNvSpPr>
            <a:spLocks noChangeShapeType="1"/>
          </p:cNvSpPr>
          <p:nvPr/>
        </p:nvSpPr>
        <p:spPr bwMode="auto">
          <a:xfrm>
            <a:off x="4578893" y="3754827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2034129" y="4745242"/>
            <a:ext cx="2481770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+ 3 = 5</a:t>
            </a:r>
            <a:endParaRPr lang="ru-RU" sz="4139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6535655" y="4745243"/>
            <a:ext cx="2497800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 smtClean="0">
                <a:latin typeface="Arial" pitchFamily="34" charset="0"/>
                <a:cs typeface="Arial" pitchFamily="34" charset="0"/>
              </a:rPr>
              <a:t>2 – 5 = -3</a:t>
            </a:r>
            <a:endParaRPr lang="ru-RU" sz="4139" dirty="0"/>
          </a:p>
        </p:txBody>
      </p:sp>
      <p:sp>
        <p:nvSpPr>
          <p:cNvPr id="39" name="Выгнутая вверх стрелка 38"/>
          <p:cNvSpPr/>
          <p:nvPr/>
        </p:nvSpPr>
        <p:spPr>
          <a:xfrm>
            <a:off x="7395353" y="3024386"/>
            <a:ext cx="3049814" cy="63080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0" name="Выгнутая вниз стрелка 39"/>
          <p:cNvSpPr/>
          <p:nvPr/>
        </p:nvSpPr>
        <p:spPr>
          <a:xfrm rot="10800000">
            <a:off x="2599479" y="3024386"/>
            <a:ext cx="4897942" cy="629059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8233621" y="2369202"/>
            <a:ext cx="1257075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 smtClean="0">
                <a:latin typeface="Arial" pitchFamily="34" charset="0"/>
                <a:cs typeface="Arial" pitchFamily="34" charset="0"/>
              </a:rPr>
              <a:t> + 3 </a:t>
            </a:r>
            <a:endParaRPr lang="ru-RU" sz="4139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4303995" y="2282361"/>
            <a:ext cx="1120820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 smtClean="0">
                <a:latin typeface="Arial" pitchFamily="34" charset="0"/>
                <a:cs typeface="Arial" pitchFamily="34" charset="0"/>
              </a:rPr>
              <a:t> - 5 </a:t>
            </a:r>
            <a:endParaRPr lang="ru-RU" sz="4139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527730" y="1399209"/>
            <a:ext cx="8408520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 smtClean="0">
                <a:latin typeface="Arial" pitchFamily="34" charset="0"/>
                <a:cs typeface="Arial" pitchFamily="34" charset="0"/>
              </a:rPr>
              <a:t> A(2)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nuqtani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3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birlik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o‘ngga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siljitsa</a:t>
            </a:r>
            <a:endParaRPr lang="ru-RU" sz="4139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435083" y="5664901"/>
            <a:ext cx="8560805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 smtClean="0">
                <a:latin typeface="Arial" pitchFamily="34" charset="0"/>
                <a:cs typeface="Arial" pitchFamily="34" charset="0"/>
              </a:rPr>
              <a:t> A(2)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nuqtani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5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birlik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chapga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siljitsa</a:t>
            </a:r>
            <a:endParaRPr lang="ru-RU" sz="4139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887731" y="1431449"/>
            <a:ext cx="12971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B(5) 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899875" y="5702604"/>
            <a:ext cx="14975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C(-3)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344497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0" grpId="0"/>
      <p:bldP spid="21" grpId="0"/>
      <p:bldP spid="24" grpId="0" animBg="1"/>
      <p:bldP spid="25" grpId="0" animBg="1"/>
      <p:bldP spid="26" grpId="0" animBg="1"/>
      <p:bldP spid="32" grpId="0"/>
      <p:bldP spid="33" grpId="0"/>
      <p:bldP spid="39" grpId="0" animBg="1"/>
      <p:bldP spid="40" grpId="0" animBg="1"/>
      <p:bldP spid="41" grpId="0"/>
      <p:bldP spid="42" grpId="0"/>
      <p:bldP spid="44" grpId="0"/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758- </a:t>
            </a:r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094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616148" y="1224186"/>
            <a:ext cx="11990025" cy="1398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Quyidagi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sonlarni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: a)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o‘sib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b)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kamayib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borish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tartibida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joylashtiring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. </a:t>
            </a:r>
            <a:endParaRPr lang="en-US" sz="424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97737" y="3306066"/>
            <a:ext cx="5703484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1)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-8;  6;  -9;  0;  7;  -11</a:t>
            </a:r>
            <a:endParaRPr lang="ru-RU" sz="4139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897737" y="4478772"/>
            <a:ext cx="5713424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2)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-3;  8;  0;  -2;  1,2;  5</a:t>
            </a:r>
            <a:endParaRPr lang="ru-RU" sz="4139" dirty="0"/>
          </a:p>
        </p:txBody>
      </p:sp>
    </p:spTree>
    <p:extLst>
      <p:ext uri="{BB962C8B-B14F-4D97-AF65-F5344CB8AC3E}">
        <p14:creationId xmlns:p14="http://schemas.microsoft.com/office/powerpoint/2010/main" val="3165592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760- </a:t>
            </a:r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094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40160" y="3085419"/>
            <a:ext cx="11668091" cy="13988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) 0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kichik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ayni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vaqtda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0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katta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sonlar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mavjudmi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4139" dirty="0"/>
          </a:p>
        </p:txBody>
      </p:sp>
      <p:sp>
        <p:nvSpPr>
          <p:cNvPr id="17" name="TextBox 16"/>
          <p:cNvSpPr txBox="1"/>
          <p:nvPr/>
        </p:nvSpPr>
        <p:spPr>
          <a:xfrm>
            <a:off x="418408" y="1424940"/>
            <a:ext cx="12304327" cy="1398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1)  –1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kichik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ayni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vaqtda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0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katta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sonlar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bormi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?</a:t>
            </a:r>
            <a:endParaRPr lang="en-US" sz="424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Line 12"/>
          <p:cNvSpPr>
            <a:spLocks noChangeShapeType="1"/>
          </p:cNvSpPr>
          <p:nvPr/>
        </p:nvSpPr>
        <p:spPr bwMode="auto">
          <a:xfrm>
            <a:off x="4718150" y="5224271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886664" y="4819221"/>
            <a:ext cx="10732094" cy="960120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i="1" dirty="0">
              <a:latin typeface="Georgia" pitchFamily="18" charset="0"/>
            </a:endParaRPr>
          </a:p>
          <a:p>
            <a:r>
              <a:rPr lang="ru-RU" sz="4000" b="1" i="1" dirty="0">
                <a:latin typeface="Georgia" pitchFamily="18" charset="0"/>
              </a:rPr>
              <a:t>  </a:t>
            </a:r>
            <a:r>
              <a:rPr lang="en-US" sz="4000" b="1" i="1" dirty="0" smtClean="0">
                <a:latin typeface="Georgia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</a:rPr>
              <a:t>  </a:t>
            </a:r>
            <a:r>
              <a:rPr lang="ru-RU" sz="4000" b="1" dirty="0">
                <a:latin typeface="Times New Roman" pitchFamily="18" charset="0"/>
              </a:rPr>
              <a:t>-</a:t>
            </a:r>
            <a:r>
              <a:rPr lang="en-US" sz="4000" b="1" dirty="0">
                <a:latin typeface="Times New Roman" pitchFamily="18" charset="0"/>
              </a:rPr>
              <a:t>4</a:t>
            </a:r>
            <a:r>
              <a:rPr lang="ru-RU" sz="4000" b="1" dirty="0">
                <a:latin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</a:rPr>
              <a:t> </a:t>
            </a:r>
            <a:r>
              <a:rPr lang="ru-RU" sz="4000" b="1" dirty="0">
                <a:latin typeface="Times New Roman" pitchFamily="18" charset="0"/>
              </a:rPr>
              <a:t>-</a:t>
            </a:r>
            <a:r>
              <a:rPr lang="en-US" sz="4000" b="1" dirty="0">
                <a:latin typeface="Times New Roman" pitchFamily="18" charset="0"/>
              </a:rPr>
              <a:t>3</a:t>
            </a:r>
            <a:r>
              <a:rPr lang="ru-RU" sz="4000" b="1" dirty="0">
                <a:latin typeface="Times New Roman" pitchFamily="18" charset="0"/>
              </a:rPr>
              <a:t>    </a:t>
            </a:r>
            <a:r>
              <a:rPr lang="en-US" sz="4000" b="1" dirty="0">
                <a:latin typeface="Times New Roman" pitchFamily="18" charset="0"/>
              </a:rPr>
              <a:t>-2</a:t>
            </a:r>
            <a:r>
              <a:rPr lang="ru-RU" sz="4000" b="1" dirty="0">
                <a:latin typeface="Times New Roman" pitchFamily="18" charset="0"/>
              </a:rPr>
              <a:t>    </a:t>
            </a:r>
            <a:r>
              <a:rPr lang="en-US" sz="4000" b="1" dirty="0">
                <a:latin typeface="Times New Roman" pitchFamily="18" charset="0"/>
              </a:rPr>
              <a:t>-</a:t>
            </a:r>
            <a:r>
              <a:rPr lang="ru-RU" sz="4000" b="1" dirty="0">
                <a:latin typeface="Times New Roman" pitchFamily="18" charset="0"/>
              </a:rPr>
              <a:t>1    </a:t>
            </a:r>
            <a:r>
              <a:rPr lang="en-US" sz="4000" b="1" dirty="0" smtClean="0">
                <a:latin typeface="Times New Roman" pitchFamily="18" charset="0"/>
              </a:rPr>
              <a:t>0</a:t>
            </a:r>
            <a:r>
              <a:rPr lang="ru-RU" sz="4000" b="1" dirty="0" smtClean="0">
                <a:latin typeface="Times New Roman" pitchFamily="18" charset="0"/>
              </a:rPr>
              <a:t>    </a:t>
            </a:r>
            <a:r>
              <a:rPr lang="en-US" sz="4000" b="1" dirty="0" smtClean="0">
                <a:latin typeface="Times New Roman" pitchFamily="18" charset="0"/>
              </a:rPr>
              <a:t>  </a:t>
            </a:r>
            <a:r>
              <a:rPr lang="en-US" sz="4000" b="1" dirty="0">
                <a:latin typeface="Times New Roman" pitchFamily="18" charset="0"/>
              </a:rPr>
              <a:t>1</a:t>
            </a:r>
            <a:r>
              <a:rPr lang="ru-RU" sz="4000" b="1" dirty="0">
                <a:latin typeface="Times New Roman" pitchFamily="18" charset="0"/>
              </a:rPr>
              <a:t>  </a:t>
            </a:r>
            <a:r>
              <a:rPr lang="en-US" sz="4000" b="1" dirty="0">
                <a:latin typeface="Times New Roman" pitchFamily="18" charset="0"/>
              </a:rPr>
              <a:t> </a:t>
            </a:r>
            <a:r>
              <a:rPr lang="ru-RU" sz="4000" b="1" dirty="0">
                <a:latin typeface="Times New Roman" pitchFamily="18" charset="0"/>
              </a:rPr>
              <a:t>  </a:t>
            </a:r>
            <a:r>
              <a:rPr lang="en-US" sz="4000" b="1" dirty="0">
                <a:latin typeface="Times New Roman" pitchFamily="18" charset="0"/>
              </a:rPr>
              <a:t>2     </a:t>
            </a:r>
            <a:r>
              <a:rPr lang="en-US" sz="4000" b="1" dirty="0" smtClean="0">
                <a:latin typeface="Times New Roman" pitchFamily="18" charset="0"/>
              </a:rPr>
              <a:t>3      4     5      6</a:t>
            </a:r>
            <a:r>
              <a:rPr lang="ru-RU" sz="4000" b="1" dirty="0" smtClean="0">
                <a:latin typeface="Times New Roman" pitchFamily="18" charset="0"/>
              </a:rPr>
              <a:t>         </a:t>
            </a:r>
            <a:endParaRPr lang="ru-RU" sz="4000" b="1" i="1" dirty="0">
              <a:latin typeface="Georgia" pitchFamily="18" charset="0"/>
            </a:endParaRPr>
          </a:p>
        </p:txBody>
      </p:sp>
      <p:sp>
        <p:nvSpPr>
          <p:cNvPr id="9" name="Line 8"/>
          <p:cNvSpPr>
            <a:spLocks noChangeShapeType="1"/>
          </p:cNvSpPr>
          <p:nvPr/>
        </p:nvSpPr>
        <p:spPr bwMode="auto">
          <a:xfrm>
            <a:off x="1822522" y="5234273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" name="Line 9"/>
          <p:cNvSpPr>
            <a:spLocks noChangeShapeType="1"/>
          </p:cNvSpPr>
          <p:nvPr/>
        </p:nvSpPr>
        <p:spPr bwMode="auto">
          <a:xfrm>
            <a:off x="2773228" y="5234273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" name="Line 12"/>
          <p:cNvSpPr>
            <a:spLocks noChangeShapeType="1"/>
          </p:cNvSpPr>
          <p:nvPr/>
        </p:nvSpPr>
        <p:spPr bwMode="auto">
          <a:xfrm>
            <a:off x="5621159" y="5234273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" name="Line 13"/>
          <p:cNvSpPr>
            <a:spLocks noChangeShapeType="1"/>
          </p:cNvSpPr>
          <p:nvPr/>
        </p:nvSpPr>
        <p:spPr bwMode="auto">
          <a:xfrm>
            <a:off x="6571866" y="5234273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" name="Line 14"/>
          <p:cNvSpPr>
            <a:spLocks noChangeShapeType="1"/>
          </p:cNvSpPr>
          <p:nvPr/>
        </p:nvSpPr>
        <p:spPr bwMode="auto">
          <a:xfrm>
            <a:off x="7522572" y="5234273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" name="Line 15"/>
          <p:cNvSpPr>
            <a:spLocks noChangeShapeType="1"/>
          </p:cNvSpPr>
          <p:nvPr/>
        </p:nvSpPr>
        <p:spPr bwMode="auto">
          <a:xfrm>
            <a:off x="8471185" y="5234273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" name="Line 16"/>
          <p:cNvSpPr>
            <a:spLocks noChangeShapeType="1"/>
          </p:cNvSpPr>
          <p:nvPr/>
        </p:nvSpPr>
        <p:spPr bwMode="auto">
          <a:xfrm>
            <a:off x="9421891" y="5234273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8" name="Line 17"/>
          <p:cNvSpPr>
            <a:spLocks noChangeShapeType="1"/>
          </p:cNvSpPr>
          <p:nvPr/>
        </p:nvSpPr>
        <p:spPr bwMode="auto">
          <a:xfrm>
            <a:off x="10370503" y="5234273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9" name="Line 18"/>
          <p:cNvSpPr>
            <a:spLocks noChangeShapeType="1"/>
          </p:cNvSpPr>
          <p:nvPr/>
        </p:nvSpPr>
        <p:spPr bwMode="auto">
          <a:xfrm>
            <a:off x="11321210" y="5234273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2" name="Line 7"/>
          <p:cNvSpPr>
            <a:spLocks noChangeShapeType="1"/>
          </p:cNvSpPr>
          <p:nvPr/>
        </p:nvSpPr>
        <p:spPr bwMode="auto">
          <a:xfrm>
            <a:off x="-6464" y="5273430"/>
            <a:ext cx="12729199" cy="8815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" name="Line 12"/>
          <p:cNvSpPr>
            <a:spLocks noChangeShapeType="1"/>
          </p:cNvSpPr>
          <p:nvPr/>
        </p:nvSpPr>
        <p:spPr bwMode="auto">
          <a:xfrm>
            <a:off x="3757346" y="5224272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" name="Line 12"/>
          <p:cNvSpPr>
            <a:spLocks noChangeShapeType="1"/>
          </p:cNvSpPr>
          <p:nvPr/>
        </p:nvSpPr>
        <p:spPr bwMode="auto">
          <a:xfrm>
            <a:off x="4638982" y="5261630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" name="Правая круглая скобка 1"/>
          <p:cNvSpPr/>
          <p:nvPr/>
        </p:nvSpPr>
        <p:spPr>
          <a:xfrm rot="16200000">
            <a:off x="9200464" y="1144932"/>
            <a:ext cx="557929" cy="7699067"/>
          </a:xfrm>
          <a:prstGeom prst="rightBracket">
            <a:avLst>
              <a:gd name="adj" fmla="val 49724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авая круглая скобка 31"/>
          <p:cNvSpPr/>
          <p:nvPr/>
        </p:nvSpPr>
        <p:spPr>
          <a:xfrm rot="16200000">
            <a:off x="2273471" y="1976020"/>
            <a:ext cx="557929" cy="6128810"/>
          </a:xfrm>
          <a:prstGeom prst="rightBracket">
            <a:avLst>
              <a:gd name="adj" fmla="val 49724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авая круглая скобка 32"/>
          <p:cNvSpPr/>
          <p:nvPr/>
        </p:nvSpPr>
        <p:spPr>
          <a:xfrm rot="16200000">
            <a:off x="1781279" y="2452650"/>
            <a:ext cx="557929" cy="5144423"/>
          </a:xfrm>
          <a:prstGeom prst="rightBracket">
            <a:avLst>
              <a:gd name="adj" fmla="val 49724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842379" y="2189715"/>
            <a:ext cx="3456384" cy="637097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2"/>
                </a:solidFill>
              </a:rPr>
              <a:t>m</a:t>
            </a:r>
            <a:r>
              <a:rPr lang="en-US" b="1" dirty="0" err="1" smtClean="0">
                <a:solidFill>
                  <a:schemeClr val="tx2"/>
                </a:solidFill>
              </a:rPr>
              <a:t>avjud</a:t>
            </a:r>
            <a:r>
              <a:rPr lang="en-US" b="1" dirty="0" smtClean="0">
                <a:solidFill>
                  <a:schemeClr val="tx2"/>
                </a:solidFill>
              </a:rPr>
              <a:t> </a:t>
            </a:r>
            <a:r>
              <a:rPr lang="en-US" b="1" dirty="0" err="1" smtClean="0">
                <a:solidFill>
                  <a:schemeClr val="tx2"/>
                </a:solidFill>
              </a:rPr>
              <a:t>emas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5176664" y="3834695"/>
            <a:ext cx="3456384" cy="637097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2"/>
                </a:solidFill>
              </a:rPr>
              <a:t>m</a:t>
            </a:r>
            <a:r>
              <a:rPr lang="en-US" b="1" dirty="0" err="1" smtClean="0">
                <a:solidFill>
                  <a:schemeClr val="tx2"/>
                </a:solidFill>
              </a:rPr>
              <a:t>avjud</a:t>
            </a:r>
            <a:r>
              <a:rPr lang="en-US" b="1" dirty="0" smtClean="0">
                <a:solidFill>
                  <a:schemeClr val="tx2"/>
                </a:solidFill>
              </a:rPr>
              <a:t> </a:t>
            </a:r>
            <a:r>
              <a:rPr lang="en-US" b="1" dirty="0" err="1" smtClean="0">
                <a:solidFill>
                  <a:schemeClr val="tx2"/>
                </a:solidFill>
              </a:rPr>
              <a:t>emas</a:t>
            </a:r>
            <a:endParaRPr lang="ru-RU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454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2" grpId="0" animBg="1"/>
      <p:bldP spid="23" grpId="0" animBg="1"/>
      <p:bldP spid="31" grpId="0" animBg="1"/>
      <p:bldP spid="2" grpId="0" animBg="1"/>
      <p:bldP spid="32" grpId="0" animBg="1"/>
      <p:bldP spid="33" grpId="0" animBg="1"/>
      <p:bldP spid="33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596958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0" y="1274035"/>
            <a:ext cx="12506622" cy="2215991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800" b="1" dirty="0" err="1">
                <a:solidFill>
                  <a:schemeClr val="tx1"/>
                </a:solidFill>
              </a:rPr>
              <a:t>Darslikning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142- </a:t>
            </a:r>
            <a:r>
              <a:rPr lang="en-US" sz="4800" b="1" dirty="0" err="1">
                <a:solidFill>
                  <a:schemeClr val="tx1"/>
                </a:solidFill>
              </a:rPr>
              <a:t>betidagi</a:t>
            </a:r>
            <a:r>
              <a:rPr lang="ru-RU" sz="4800" b="1" dirty="0">
                <a:solidFill>
                  <a:schemeClr val="tx1"/>
                </a:solidFill>
              </a:rPr>
              <a:t> </a:t>
            </a:r>
            <a:r>
              <a:rPr lang="en-US" sz="4800" b="1" dirty="0">
                <a:solidFill>
                  <a:schemeClr val="tx1"/>
                </a:solidFill>
              </a:rPr>
              <a:t>   </a:t>
            </a:r>
          </a:p>
          <a:p>
            <a:pPr algn="ctr"/>
            <a:r>
              <a:rPr lang="en-US" sz="4800" b="1" dirty="0" smtClean="0">
                <a:solidFill>
                  <a:schemeClr val="tx1"/>
                </a:solidFill>
              </a:rPr>
              <a:t>777-, 778-</a:t>
            </a:r>
            <a:r>
              <a:rPr lang="en-US" sz="4800" b="1" dirty="0">
                <a:solidFill>
                  <a:schemeClr val="tx1"/>
                </a:solidFill>
              </a:rPr>
              <a:t>, </a:t>
            </a:r>
            <a:r>
              <a:rPr lang="en-US" sz="4800" b="1" dirty="0" smtClean="0">
                <a:solidFill>
                  <a:schemeClr val="tx1"/>
                </a:solidFill>
              </a:rPr>
              <a:t>780-</a:t>
            </a:r>
            <a:r>
              <a:rPr lang="en-US" sz="4800" b="1" dirty="0">
                <a:solidFill>
                  <a:schemeClr val="tx1"/>
                </a:solidFill>
              </a:rPr>
              <a:t>, </a:t>
            </a:r>
            <a:r>
              <a:rPr lang="en-US" sz="4800" b="1" dirty="0" smtClean="0">
                <a:solidFill>
                  <a:schemeClr val="tx1"/>
                </a:solidFill>
              </a:rPr>
              <a:t>781- </a:t>
            </a:r>
            <a:r>
              <a:rPr lang="en-US" sz="4800" b="1" dirty="0" err="1">
                <a:solidFill>
                  <a:schemeClr val="tx1"/>
                </a:solidFill>
              </a:rPr>
              <a:t>masalalarni</a:t>
            </a:r>
            <a:endParaRPr lang="en-US" sz="4800" b="1" dirty="0">
              <a:solidFill>
                <a:schemeClr val="tx1"/>
              </a:solidFill>
            </a:endParaRPr>
          </a:p>
          <a:p>
            <a:pPr algn="ctr"/>
            <a:r>
              <a:rPr lang="en-US" sz="4800" b="1" dirty="0" err="1">
                <a:solidFill>
                  <a:schemeClr val="tx1"/>
                </a:solidFill>
              </a:rPr>
              <a:t>yeching</a:t>
            </a:r>
            <a:r>
              <a:rPr lang="ru-RU" sz="4800" b="1" dirty="0">
                <a:solidFill>
                  <a:schemeClr val="tx1"/>
                </a:solidFill>
              </a:rPr>
              <a:t>.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53375" t="13983" r="4438" b="36994"/>
          <a:stretch/>
        </p:blipFill>
        <p:spPr>
          <a:xfrm>
            <a:off x="3016424" y="3816474"/>
            <a:ext cx="4608512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96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 txBox="1">
            <a:spLocks noGrp="1"/>
          </p:cNvSpPr>
          <p:nvPr>
            <p:ph type="title"/>
          </p:nvPr>
        </p:nvSpPr>
        <p:spPr>
          <a:xfrm>
            <a:off x="22840" y="323967"/>
            <a:ext cx="12485488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SONLARNI TAQQOSLANG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92450" y="1515563"/>
                <a:ext cx="11942369" cy="522194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algn="ctr">
                  <a:lnSpc>
                    <a:spcPts val="8000"/>
                  </a:lnSpc>
                </a:pPr>
                <a:r>
                  <a:rPr lang="it-IT" sz="474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100  </a:t>
                </a:r>
                <a:r>
                  <a:rPr lang="it-IT" sz="4741" dirty="0">
                    <a:latin typeface="Arial" panose="020B0604020202020204" pitchFamily="34" charset="0"/>
                    <a:cs typeface="Arial" panose="020B0604020202020204" pitchFamily="34" charset="0"/>
                  </a:rPr>
                  <a:t>va </a:t>
                </a:r>
                <a:r>
                  <a:rPr lang="it-IT" sz="474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180 </a:t>
                </a:r>
                <a:endParaRPr lang="it-IT" sz="474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ts val="8000"/>
                  </a:lnSpc>
                </a:pPr>
                <a:r>
                  <a:rPr lang="it-IT" sz="474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759  </a:t>
                </a:r>
                <a:r>
                  <a:rPr lang="it-IT" sz="4741" dirty="0">
                    <a:latin typeface="Arial" panose="020B0604020202020204" pitchFamily="34" charset="0"/>
                    <a:cs typeface="Arial" panose="020B0604020202020204" pitchFamily="34" charset="0"/>
                  </a:rPr>
                  <a:t>va </a:t>
                </a:r>
                <a:r>
                  <a:rPr lang="it-IT" sz="474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1231 </a:t>
                </a:r>
                <a:endParaRPr lang="it-IT" sz="474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ts val="8000"/>
                  </a:lnSpc>
                </a:pPr>
                <a:r>
                  <a:rPr lang="it-IT" sz="474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14,7  va  1,78 </a:t>
                </a:r>
                <a:endParaRPr lang="it-IT" sz="474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ts val="8000"/>
                  </a:lnSpc>
                </a:pPr>
                <a:r>
                  <a:rPr lang="it-IT" sz="474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741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</m:t>
                    </m:r>
                    <m:f>
                      <m:fPr>
                        <m:ctrlPr>
                          <a:rPr lang="it-IT" sz="474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741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741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it-IT" sz="474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va </a:t>
                </a:r>
                <a14:m>
                  <m:oMath xmlns:m="http://schemas.openxmlformats.org/officeDocument/2006/math">
                    <m:r>
                      <a:rPr lang="en-US" sz="4741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en-US" sz="4741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f>
                      <m:fPr>
                        <m:ctrlPr>
                          <a:rPr lang="it-IT" sz="474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741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num>
                      <m:den>
                        <m:r>
                          <a:rPr lang="en-US" sz="474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4741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den>
                    </m:f>
                  </m:oMath>
                </a14:m>
                <a:endParaRPr lang="en-US" sz="474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ts val="8000"/>
                  </a:lnSpc>
                </a:pPr>
                <a:r>
                  <a:rPr lang="en-US" sz="474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- 9  </a:t>
                </a:r>
                <a:r>
                  <a:rPr lang="en-US" sz="474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74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4</a:t>
                </a:r>
                <a:endParaRPr lang="en-US" sz="5172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450" y="1515563"/>
                <a:ext cx="11942369" cy="5221942"/>
              </a:xfrm>
              <a:prstGeom prst="rect">
                <a:avLst/>
              </a:prstGeom>
              <a:blipFill rotWithShape="0">
                <a:blip r:embed="rId2"/>
                <a:stretch>
                  <a:fillRect b="-303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6866332" y="3353359"/>
            <a:ext cx="6400800" cy="98777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3879" dirty="0">
                <a:latin typeface="Arial" panose="020B0604020202020204" pitchFamily="34" charset="0"/>
              </a:rPr>
              <a:t>   </a:t>
            </a:r>
            <a:endParaRPr lang="en-US" sz="4310" b="1" dirty="0"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893565" y="1821495"/>
            <a:ext cx="775885" cy="62070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819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ru-RU" sz="5819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75691" y="2837875"/>
            <a:ext cx="775885" cy="62070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819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ru-RU" sz="5819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933069" y="3764515"/>
            <a:ext cx="775885" cy="64933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819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endParaRPr lang="ru-RU" sz="5819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893564" y="4822156"/>
            <a:ext cx="775885" cy="62070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819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endParaRPr lang="ru-RU" sz="5819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998621" y="5855385"/>
            <a:ext cx="775885" cy="62070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819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ru-RU" sz="5819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07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2" grpId="0" animBg="1"/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60604" y="172426"/>
            <a:ext cx="116030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8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692050" y="1341444"/>
            <a:ext cx="112716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Koordinata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chizig‘ida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6, 1, -2, 4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-3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sonlariga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mos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keluvchi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nuqtalarni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belgilang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Line 12"/>
          <p:cNvSpPr>
            <a:spLocks noChangeShapeType="1"/>
          </p:cNvSpPr>
          <p:nvPr/>
        </p:nvSpPr>
        <p:spPr bwMode="auto">
          <a:xfrm>
            <a:off x="4823784" y="3727875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961818" y="3322825"/>
            <a:ext cx="10732094" cy="960120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i="1" dirty="0">
              <a:latin typeface="Georgia" pitchFamily="18" charset="0"/>
            </a:endParaRPr>
          </a:p>
          <a:p>
            <a:r>
              <a:rPr lang="ru-RU" sz="4000" b="1" i="1" dirty="0">
                <a:latin typeface="Georgia" pitchFamily="18" charset="0"/>
              </a:rPr>
              <a:t>  </a:t>
            </a:r>
            <a:r>
              <a:rPr lang="en-US" sz="4000" b="1" i="1" dirty="0" smtClean="0">
                <a:latin typeface="Georgia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</a:rPr>
              <a:t>  </a:t>
            </a:r>
            <a:r>
              <a:rPr lang="ru-RU" sz="4000" b="1" dirty="0">
                <a:latin typeface="Times New Roman" pitchFamily="18" charset="0"/>
              </a:rPr>
              <a:t>-</a:t>
            </a:r>
            <a:r>
              <a:rPr lang="en-US" sz="4000" b="1" dirty="0">
                <a:latin typeface="Times New Roman" pitchFamily="18" charset="0"/>
              </a:rPr>
              <a:t>4</a:t>
            </a:r>
            <a:r>
              <a:rPr lang="ru-RU" sz="4000" b="1" dirty="0">
                <a:latin typeface="Times New Roman" pitchFamily="18" charset="0"/>
              </a:rPr>
              <a:t>   </a:t>
            </a:r>
            <a:r>
              <a:rPr lang="en-US" sz="4000" b="1" dirty="0">
                <a:latin typeface="Times New Roman" pitchFamily="18" charset="0"/>
              </a:rPr>
              <a:t> </a:t>
            </a:r>
            <a:r>
              <a:rPr lang="ru-RU" sz="4000" b="1" dirty="0">
                <a:latin typeface="Times New Roman" pitchFamily="18" charset="0"/>
              </a:rPr>
              <a:t> -</a:t>
            </a:r>
            <a:r>
              <a:rPr lang="en-US" sz="4000" b="1" dirty="0">
                <a:latin typeface="Times New Roman" pitchFamily="18" charset="0"/>
              </a:rPr>
              <a:t>3</a:t>
            </a:r>
            <a:r>
              <a:rPr lang="ru-RU" sz="4000" b="1" dirty="0">
                <a:latin typeface="Times New Roman" pitchFamily="18" charset="0"/>
              </a:rPr>
              <a:t>    </a:t>
            </a:r>
            <a:r>
              <a:rPr lang="en-US" sz="4000" b="1" dirty="0">
                <a:latin typeface="Times New Roman" pitchFamily="18" charset="0"/>
              </a:rPr>
              <a:t>-2</a:t>
            </a:r>
            <a:r>
              <a:rPr lang="ru-RU" sz="4000" b="1" dirty="0">
                <a:latin typeface="Times New Roman" pitchFamily="18" charset="0"/>
              </a:rPr>
              <a:t>    </a:t>
            </a:r>
            <a:r>
              <a:rPr lang="en-US" sz="4000" b="1" dirty="0">
                <a:latin typeface="Times New Roman" pitchFamily="18" charset="0"/>
              </a:rPr>
              <a:t>-</a:t>
            </a:r>
            <a:r>
              <a:rPr lang="ru-RU" sz="4000" b="1" dirty="0">
                <a:latin typeface="Times New Roman" pitchFamily="18" charset="0"/>
              </a:rPr>
              <a:t>1     </a:t>
            </a:r>
            <a:r>
              <a:rPr lang="en-US" sz="4000" b="1" dirty="0">
                <a:latin typeface="Times New Roman" pitchFamily="18" charset="0"/>
              </a:rPr>
              <a:t>0</a:t>
            </a:r>
            <a:r>
              <a:rPr lang="ru-RU" sz="4000" b="1" dirty="0">
                <a:latin typeface="Times New Roman" pitchFamily="18" charset="0"/>
              </a:rPr>
              <a:t>    </a:t>
            </a:r>
            <a:r>
              <a:rPr lang="en-US" sz="4000" b="1" dirty="0">
                <a:latin typeface="Times New Roman" pitchFamily="18" charset="0"/>
              </a:rPr>
              <a:t>  1</a:t>
            </a:r>
            <a:r>
              <a:rPr lang="ru-RU" sz="4000" b="1" dirty="0">
                <a:latin typeface="Times New Roman" pitchFamily="18" charset="0"/>
              </a:rPr>
              <a:t>  </a:t>
            </a:r>
            <a:r>
              <a:rPr lang="en-US" sz="4000" b="1" dirty="0">
                <a:latin typeface="Times New Roman" pitchFamily="18" charset="0"/>
              </a:rPr>
              <a:t> </a:t>
            </a:r>
            <a:r>
              <a:rPr lang="ru-RU" sz="4000" b="1" dirty="0">
                <a:latin typeface="Times New Roman" pitchFamily="18" charset="0"/>
              </a:rPr>
              <a:t>  </a:t>
            </a:r>
            <a:r>
              <a:rPr lang="en-US" sz="4000" b="1" dirty="0">
                <a:latin typeface="Times New Roman" pitchFamily="18" charset="0"/>
              </a:rPr>
              <a:t>2     </a:t>
            </a:r>
            <a:r>
              <a:rPr lang="en-US" sz="4000" b="1" dirty="0" smtClean="0">
                <a:latin typeface="Times New Roman" pitchFamily="18" charset="0"/>
              </a:rPr>
              <a:t>3      4     5      6</a:t>
            </a:r>
            <a:r>
              <a:rPr lang="ru-RU" sz="4000" b="1" dirty="0" smtClean="0">
                <a:latin typeface="Times New Roman" pitchFamily="18" charset="0"/>
              </a:rPr>
              <a:t>         </a:t>
            </a:r>
            <a:endParaRPr lang="ru-RU" sz="4000" b="1" i="1" dirty="0">
              <a:latin typeface="Georgia" pitchFamily="18" charset="0"/>
            </a:endParaRPr>
          </a:p>
        </p:txBody>
      </p:sp>
      <p:sp>
        <p:nvSpPr>
          <p:cNvPr id="8" name="Text Box 25"/>
          <p:cNvSpPr txBox="1">
            <a:spLocks noChangeArrowheads="1"/>
          </p:cNvSpPr>
          <p:nvPr/>
        </p:nvSpPr>
        <p:spPr bwMode="auto">
          <a:xfrm>
            <a:off x="6479484" y="3137359"/>
            <a:ext cx="563722" cy="726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0066" tIns="55033" rIns="110066" bIns="55033">
            <a:spAutoFit/>
          </a:bodyPr>
          <a:lstStyle/>
          <a:p>
            <a:r>
              <a:rPr lang="en-US" sz="4000" b="1" dirty="0">
                <a:latin typeface="Times New Roman" pitchFamily="18" charset="0"/>
              </a:rPr>
              <a:t>B</a:t>
            </a:r>
            <a:endParaRPr lang="ru-RU" sz="4000" b="1" dirty="0">
              <a:latin typeface="Times New Roman" pitchFamily="18" charset="0"/>
            </a:endParaRPr>
          </a:p>
        </p:txBody>
      </p:sp>
      <p:sp>
        <p:nvSpPr>
          <p:cNvPr id="9" name="Line 8"/>
          <p:cNvSpPr>
            <a:spLocks noChangeShapeType="1"/>
          </p:cNvSpPr>
          <p:nvPr/>
        </p:nvSpPr>
        <p:spPr bwMode="auto">
          <a:xfrm>
            <a:off x="1928156" y="3737877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>
            <a:off x="2878862" y="3737877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" name="Line 12"/>
          <p:cNvSpPr>
            <a:spLocks noChangeShapeType="1"/>
          </p:cNvSpPr>
          <p:nvPr/>
        </p:nvSpPr>
        <p:spPr bwMode="auto">
          <a:xfrm>
            <a:off x="5726793" y="3737877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" name="Line 13"/>
          <p:cNvSpPr>
            <a:spLocks noChangeShapeType="1"/>
          </p:cNvSpPr>
          <p:nvPr/>
        </p:nvSpPr>
        <p:spPr bwMode="auto">
          <a:xfrm>
            <a:off x="6677500" y="3737877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" name="Line 14"/>
          <p:cNvSpPr>
            <a:spLocks noChangeShapeType="1"/>
          </p:cNvSpPr>
          <p:nvPr/>
        </p:nvSpPr>
        <p:spPr bwMode="auto">
          <a:xfrm>
            <a:off x="7628206" y="3737877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" name="Line 15"/>
          <p:cNvSpPr>
            <a:spLocks noChangeShapeType="1"/>
          </p:cNvSpPr>
          <p:nvPr/>
        </p:nvSpPr>
        <p:spPr bwMode="auto">
          <a:xfrm>
            <a:off x="8576819" y="3737877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" name="Line 16"/>
          <p:cNvSpPr>
            <a:spLocks noChangeShapeType="1"/>
          </p:cNvSpPr>
          <p:nvPr/>
        </p:nvSpPr>
        <p:spPr bwMode="auto">
          <a:xfrm>
            <a:off x="9527525" y="3737877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" name="Line 17"/>
          <p:cNvSpPr>
            <a:spLocks noChangeShapeType="1"/>
          </p:cNvSpPr>
          <p:nvPr/>
        </p:nvSpPr>
        <p:spPr bwMode="auto">
          <a:xfrm>
            <a:off x="10476137" y="3737877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7" name="Line 18"/>
          <p:cNvSpPr>
            <a:spLocks noChangeShapeType="1"/>
          </p:cNvSpPr>
          <p:nvPr/>
        </p:nvSpPr>
        <p:spPr bwMode="auto">
          <a:xfrm>
            <a:off x="11426844" y="3737877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" name="Text Box 19"/>
          <p:cNvSpPr txBox="1">
            <a:spLocks noChangeArrowheads="1"/>
          </p:cNvSpPr>
          <p:nvPr/>
        </p:nvSpPr>
        <p:spPr bwMode="auto">
          <a:xfrm>
            <a:off x="11098382" y="3031329"/>
            <a:ext cx="592576" cy="726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0066" tIns="55033" rIns="110066" bIns="55033">
            <a:spAutoFit/>
          </a:bodyPr>
          <a:lstStyle/>
          <a:p>
            <a:r>
              <a:rPr lang="ru-RU" sz="4000" b="1" i="1" dirty="0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21" name="Text Box 25"/>
          <p:cNvSpPr txBox="1">
            <a:spLocks noChangeArrowheads="1"/>
          </p:cNvSpPr>
          <p:nvPr/>
        </p:nvSpPr>
        <p:spPr bwMode="auto">
          <a:xfrm>
            <a:off x="3543378" y="3089772"/>
            <a:ext cx="592576" cy="726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0066" tIns="55033" rIns="110066" bIns="55033">
            <a:spAutoFit/>
          </a:bodyPr>
          <a:lstStyle/>
          <a:p>
            <a:r>
              <a:rPr lang="en-US" sz="4000" b="1" dirty="0">
                <a:latin typeface="Times New Roman" pitchFamily="18" charset="0"/>
              </a:rPr>
              <a:t>C</a:t>
            </a:r>
            <a:endParaRPr lang="ru-RU" sz="4000" b="1" dirty="0">
              <a:latin typeface="Times New Roman" pitchFamily="18" charset="0"/>
            </a:endParaRPr>
          </a:p>
        </p:txBody>
      </p:sp>
      <p:sp>
        <p:nvSpPr>
          <p:cNvPr id="22" name="Line 7"/>
          <p:cNvSpPr>
            <a:spLocks noChangeShapeType="1"/>
          </p:cNvSpPr>
          <p:nvPr/>
        </p:nvSpPr>
        <p:spPr bwMode="auto">
          <a:xfrm>
            <a:off x="1453441" y="3829051"/>
            <a:ext cx="104473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" name="Line 12"/>
          <p:cNvSpPr>
            <a:spLocks noChangeShapeType="1"/>
          </p:cNvSpPr>
          <p:nvPr/>
        </p:nvSpPr>
        <p:spPr bwMode="auto">
          <a:xfrm>
            <a:off x="3862980" y="3727876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" name="Oval 24"/>
          <p:cNvSpPr>
            <a:spLocks noChangeArrowheads="1"/>
          </p:cNvSpPr>
          <p:nvPr/>
        </p:nvSpPr>
        <p:spPr bwMode="auto">
          <a:xfrm>
            <a:off x="9452694" y="3762718"/>
            <a:ext cx="188466" cy="1283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4" name="Oval 19"/>
          <p:cNvSpPr>
            <a:spLocks noChangeArrowheads="1"/>
          </p:cNvSpPr>
          <p:nvPr/>
        </p:nvSpPr>
        <p:spPr bwMode="auto">
          <a:xfrm>
            <a:off x="3760567" y="3735233"/>
            <a:ext cx="188466" cy="1283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 b="1"/>
          </a:p>
        </p:txBody>
      </p:sp>
      <p:sp>
        <p:nvSpPr>
          <p:cNvPr id="25" name="Oval 19"/>
          <p:cNvSpPr>
            <a:spLocks noChangeArrowheads="1"/>
          </p:cNvSpPr>
          <p:nvPr/>
        </p:nvSpPr>
        <p:spPr bwMode="auto">
          <a:xfrm>
            <a:off x="6568880" y="3766241"/>
            <a:ext cx="216425" cy="110936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 b="1"/>
          </a:p>
        </p:txBody>
      </p:sp>
      <p:sp>
        <p:nvSpPr>
          <p:cNvPr id="26" name="Oval 19"/>
          <p:cNvSpPr>
            <a:spLocks noChangeArrowheads="1"/>
          </p:cNvSpPr>
          <p:nvPr/>
        </p:nvSpPr>
        <p:spPr bwMode="auto">
          <a:xfrm>
            <a:off x="11314885" y="3738670"/>
            <a:ext cx="188466" cy="1283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 b="1"/>
          </a:p>
        </p:txBody>
      </p:sp>
      <p:sp>
        <p:nvSpPr>
          <p:cNvPr id="27" name="Oval 19"/>
          <p:cNvSpPr>
            <a:spLocks noChangeArrowheads="1"/>
          </p:cNvSpPr>
          <p:nvPr/>
        </p:nvSpPr>
        <p:spPr bwMode="auto">
          <a:xfrm>
            <a:off x="2805119" y="3750572"/>
            <a:ext cx="188466" cy="1283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 b="1"/>
          </a:p>
        </p:txBody>
      </p:sp>
      <p:sp>
        <p:nvSpPr>
          <p:cNvPr id="28" name="Text Box 25"/>
          <p:cNvSpPr txBox="1">
            <a:spLocks noChangeArrowheads="1"/>
          </p:cNvSpPr>
          <p:nvPr/>
        </p:nvSpPr>
        <p:spPr bwMode="auto">
          <a:xfrm>
            <a:off x="9276151" y="3024386"/>
            <a:ext cx="592576" cy="726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0066" tIns="55033" rIns="110066" bIns="55033">
            <a:spAutoFit/>
          </a:bodyPr>
          <a:lstStyle/>
          <a:p>
            <a:r>
              <a:rPr lang="en-US" sz="4000" b="1" dirty="0">
                <a:latin typeface="Times New Roman" pitchFamily="18" charset="0"/>
              </a:rPr>
              <a:t>D</a:t>
            </a:r>
            <a:endParaRPr lang="ru-RU" sz="4000" b="1" dirty="0">
              <a:latin typeface="Times New Roman" pitchFamily="18" charset="0"/>
            </a:endParaRPr>
          </a:p>
        </p:txBody>
      </p:sp>
      <p:sp>
        <p:nvSpPr>
          <p:cNvPr id="29" name="Text Box 25"/>
          <p:cNvSpPr txBox="1">
            <a:spLocks noChangeArrowheads="1"/>
          </p:cNvSpPr>
          <p:nvPr/>
        </p:nvSpPr>
        <p:spPr bwMode="auto">
          <a:xfrm>
            <a:off x="2662090" y="3024386"/>
            <a:ext cx="563722" cy="726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0066" tIns="55033" rIns="110066" bIns="55033">
            <a:spAutoFit/>
          </a:bodyPr>
          <a:lstStyle/>
          <a:p>
            <a:r>
              <a:rPr lang="en-US" sz="4000" b="1" dirty="0">
                <a:latin typeface="Times New Roman" pitchFamily="18" charset="0"/>
              </a:rPr>
              <a:t>E</a:t>
            </a:r>
            <a:endParaRPr lang="ru-RU" sz="4000" b="1" dirty="0">
              <a:latin typeface="Times New Roman" pitchFamily="18" charset="0"/>
            </a:endParaRPr>
          </a:p>
        </p:txBody>
      </p:sp>
      <p:sp>
        <p:nvSpPr>
          <p:cNvPr id="30" name="Line 12"/>
          <p:cNvSpPr>
            <a:spLocks noChangeShapeType="1"/>
          </p:cNvSpPr>
          <p:nvPr/>
        </p:nvSpPr>
        <p:spPr bwMode="auto">
          <a:xfrm>
            <a:off x="4744616" y="3765234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3055887" y="4980634"/>
            <a:ext cx="1409360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 smtClean="0">
                <a:latin typeface="Arial" pitchFamily="34" charset="0"/>
                <a:cs typeface="Arial" pitchFamily="34" charset="0"/>
              </a:rPr>
              <a:t>4 &lt; 6</a:t>
            </a:r>
            <a:endParaRPr lang="ru-RU" sz="4139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5972411" y="5028221"/>
            <a:ext cx="1409360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 smtClean="0">
                <a:latin typeface="Arial" pitchFamily="34" charset="0"/>
                <a:cs typeface="Arial" pitchFamily="34" charset="0"/>
              </a:rPr>
              <a:t>4 &gt; 1</a:t>
            </a:r>
            <a:endParaRPr lang="ru-RU" sz="4139" dirty="0"/>
          </a:p>
        </p:txBody>
      </p:sp>
    </p:spTree>
    <p:extLst>
      <p:ext uri="{BB962C8B-B14F-4D97-AF65-F5344CB8AC3E}">
        <p14:creationId xmlns:p14="http://schemas.microsoft.com/office/powerpoint/2010/main" val="1436965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0" grpId="0"/>
      <p:bldP spid="21" grpId="0"/>
      <p:bldP spid="7" grpId="0" animBg="1"/>
      <p:bldP spid="24" grpId="0" animBg="1"/>
      <p:bldP spid="25" grpId="0" animBg="1"/>
      <p:bldP spid="26" grpId="0" animBg="1"/>
      <p:bldP spid="27" grpId="0" animBg="1"/>
      <p:bldP spid="28" grpId="0"/>
      <p:bldP spid="29" grpId="0"/>
      <p:bldP spid="38" grpId="0"/>
      <p:bldP spid="3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60604" y="172426"/>
            <a:ext cx="116030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800" b="1" dirty="0"/>
          </a:p>
        </p:txBody>
      </p:sp>
      <p:sp>
        <p:nvSpPr>
          <p:cNvPr id="4" name="Line 12"/>
          <p:cNvSpPr>
            <a:spLocks noChangeShapeType="1"/>
          </p:cNvSpPr>
          <p:nvPr/>
        </p:nvSpPr>
        <p:spPr bwMode="auto">
          <a:xfrm>
            <a:off x="4823784" y="3943590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007537" y="3553448"/>
            <a:ext cx="10732094" cy="960120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i="1" dirty="0">
              <a:latin typeface="Georgia" pitchFamily="18" charset="0"/>
            </a:endParaRPr>
          </a:p>
          <a:p>
            <a:r>
              <a:rPr lang="ru-RU" sz="4000" b="1" i="1" dirty="0">
                <a:latin typeface="Georgia" pitchFamily="18" charset="0"/>
              </a:rPr>
              <a:t>  </a:t>
            </a:r>
            <a:r>
              <a:rPr lang="en-US" sz="4000" b="1" i="1" dirty="0" smtClean="0">
                <a:latin typeface="Georgia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</a:rPr>
              <a:t>  </a:t>
            </a:r>
            <a:r>
              <a:rPr lang="ru-RU" sz="4000" b="1" dirty="0">
                <a:latin typeface="Times New Roman" pitchFamily="18" charset="0"/>
              </a:rPr>
              <a:t>-</a:t>
            </a:r>
            <a:r>
              <a:rPr lang="en-US" sz="4000" b="1" dirty="0">
                <a:latin typeface="Times New Roman" pitchFamily="18" charset="0"/>
              </a:rPr>
              <a:t>4</a:t>
            </a:r>
            <a:r>
              <a:rPr lang="ru-RU" sz="4000" b="1" dirty="0">
                <a:latin typeface="Times New Roman" pitchFamily="18" charset="0"/>
              </a:rPr>
              <a:t>   </a:t>
            </a:r>
            <a:r>
              <a:rPr lang="en-US" sz="4000" b="1" dirty="0">
                <a:latin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</a:rPr>
              <a:t>-</a:t>
            </a:r>
            <a:r>
              <a:rPr lang="en-US" sz="4000" b="1" dirty="0">
                <a:latin typeface="Times New Roman" pitchFamily="18" charset="0"/>
              </a:rPr>
              <a:t>3</a:t>
            </a:r>
            <a:r>
              <a:rPr lang="ru-RU" sz="4000" b="1" dirty="0">
                <a:latin typeface="Times New Roman" pitchFamily="18" charset="0"/>
              </a:rPr>
              <a:t>    </a:t>
            </a:r>
            <a:r>
              <a:rPr lang="en-US" sz="4000" b="1" dirty="0">
                <a:latin typeface="Times New Roman" pitchFamily="18" charset="0"/>
              </a:rPr>
              <a:t>-2</a:t>
            </a:r>
            <a:r>
              <a:rPr lang="ru-RU" sz="4000" b="1" dirty="0">
                <a:latin typeface="Times New Roman" pitchFamily="18" charset="0"/>
              </a:rPr>
              <a:t>    </a:t>
            </a:r>
            <a:r>
              <a:rPr lang="en-US" sz="4000" b="1" dirty="0">
                <a:latin typeface="Times New Roman" pitchFamily="18" charset="0"/>
              </a:rPr>
              <a:t>-</a:t>
            </a:r>
            <a:r>
              <a:rPr lang="ru-RU" sz="4000" b="1" dirty="0">
                <a:latin typeface="Times New Roman" pitchFamily="18" charset="0"/>
              </a:rPr>
              <a:t>1     </a:t>
            </a:r>
            <a:r>
              <a:rPr lang="en-US" sz="4000" b="1" dirty="0">
                <a:latin typeface="Times New Roman" pitchFamily="18" charset="0"/>
              </a:rPr>
              <a:t>0</a:t>
            </a:r>
            <a:r>
              <a:rPr lang="ru-RU" sz="4000" b="1" dirty="0">
                <a:latin typeface="Times New Roman" pitchFamily="18" charset="0"/>
              </a:rPr>
              <a:t>    </a:t>
            </a:r>
            <a:r>
              <a:rPr lang="en-US" sz="4000" b="1" dirty="0">
                <a:latin typeface="Times New Roman" pitchFamily="18" charset="0"/>
              </a:rPr>
              <a:t>  1</a:t>
            </a:r>
            <a:r>
              <a:rPr lang="ru-RU" sz="4000" b="1" dirty="0">
                <a:latin typeface="Times New Roman" pitchFamily="18" charset="0"/>
              </a:rPr>
              <a:t>  </a:t>
            </a:r>
            <a:r>
              <a:rPr lang="en-US" sz="4000" b="1" dirty="0">
                <a:latin typeface="Times New Roman" pitchFamily="18" charset="0"/>
              </a:rPr>
              <a:t> </a:t>
            </a:r>
            <a:r>
              <a:rPr lang="ru-RU" sz="4000" b="1" dirty="0">
                <a:latin typeface="Times New Roman" pitchFamily="18" charset="0"/>
              </a:rPr>
              <a:t>  </a:t>
            </a:r>
            <a:r>
              <a:rPr lang="en-US" sz="4000" b="1" dirty="0">
                <a:latin typeface="Times New Roman" pitchFamily="18" charset="0"/>
              </a:rPr>
              <a:t>2     </a:t>
            </a:r>
            <a:r>
              <a:rPr lang="en-US" sz="4000" b="1" dirty="0" smtClean="0">
                <a:latin typeface="Times New Roman" pitchFamily="18" charset="0"/>
              </a:rPr>
              <a:t>3      4     5      6</a:t>
            </a:r>
            <a:r>
              <a:rPr lang="ru-RU" sz="4000" b="1" dirty="0" smtClean="0">
                <a:latin typeface="Times New Roman" pitchFamily="18" charset="0"/>
              </a:rPr>
              <a:t>         </a:t>
            </a:r>
            <a:endParaRPr lang="ru-RU" sz="4000" b="1" i="1" dirty="0">
              <a:latin typeface="Georgia" pitchFamily="18" charset="0"/>
            </a:endParaRPr>
          </a:p>
        </p:txBody>
      </p:sp>
      <p:sp>
        <p:nvSpPr>
          <p:cNvPr id="8" name="Text Box 25"/>
          <p:cNvSpPr txBox="1">
            <a:spLocks noChangeArrowheads="1"/>
          </p:cNvSpPr>
          <p:nvPr/>
        </p:nvSpPr>
        <p:spPr bwMode="auto">
          <a:xfrm>
            <a:off x="6479484" y="3353074"/>
            <a:ext cx="563722" cy="726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0066" tIns="55033" rIns="110066" bIns="55033">
            <a:spAutoFit/>
          </a:bodyPr>
          <a:lstStyle/>
          <a:p>
            <a:r>
              <a:rPr lang="en-US" sz="4000" b="1" dirty="0">
                <a:latin typeface="Times New Roman" pitchFamily="18" charset="0"/>
              </a:rPr>
              <a:t>B</a:t>
            </a:r>
            <a:endParaRPr lang="ru-RU" sz="4000" b="1" dirty="0">
              <a:latin typeface="Times New Roman" pitchFamily="18" charset="0"/>
            </a:endParaRPr>
          </a:p>
        </p:txBody>
      </p:sp>
      <p:sp>
        <p:nvSpPr>
          <p:cNvPr id="9" name="Line 8"/>
          <p:cNvSpPr>
            <a:spLocks noChangeShapeType="1"/>
          </p:cNvSpPr>
          <p:nvPr/>
        </p:nvSpPr>
        <p:spPr bwMode="auto">
          <a:xfrm>
            <a:off x="1928156" y="3953592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>
            <a:off x="2878862" y="3953592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" name="Line 12"/>
          <p:cNvSpPr>
            <a:spLocks noChangeShapeType="1"/>
          </p:cNvSpPr>
          <p:nvPr/>
        </p:nvSpPr>
        <p:spPr bwMode="auto">
          <a:xfrm>
            <a:off x="5726793" y="3953592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" name="Line 13"/>
          <p:cNvSpPr>
            <a:spLocks noChangeShapeType="1"/>
          </p:cNvSpPr>
          <p:nvPr/>
        </p:nvSpPr>
        <p:spPr bwMode="auto">
          <a:xfrm>
            <a:off x="6677500" y="3953592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" name="Line 14"/>
          <p:cNvSpPr>
            <a:spLocks noChangeShapeType="1"/>
          </p:cNvSpPr>
          <p:nvPr/>
        </p:nvSpPr>
        <p:spPr bwMode="auto">
          <a:xfrm>
            <a:off x="7628206" y="3953592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" name="Line 15"/>
          <p:cNvSpPr>
            <a:spLocks noChangeShapeType="1"/>
          </p:cNvSpPr>
          <p:nvPr/>
        </p:nvSpPr>
        <p:spPr bwMode="auto">
          <a:xfrm>
            <a:off x="8576819" y="3953592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" name="Line 16"/>
          <p:cNvSpPr>
            <a:spLocks noChangeShapeType="1"/>
          </p:cNvSpPr>
          <p:nvPr/>
        </p:nvSpPr>
        <p:spPr bwMode="auto">
          <a:xfrm>
            <a:off x="9527525" y="3953592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" name="Line 17"/>
          <p:cNvSpPr>
            <a:spLocks noChangeShapeType="1"/>
          </p:cNvSpPr>
          <p:nvPr/>
        </p:nvSpPr>
        <p:spPr bwMode="auto">
          <a:xfrm>
            <a:off x="10476137" y="3953592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7" name="Line 18"/>
          <p:cNvSpPr>
            <a:spLocks noChangeShapeType="1"/>
          </p:cNvSpPr>
          <p:nvPr/>
        </p:nvSpPr>
        <p:spPr bwMode="auto">
          <a:xfrm>
            <a:off x="11426844" y="3953592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" name="Text Box 19"/>
          <p:cNvSpPr txBox="1">
            <a:spLocks noChangeArrowheads="1"/>
          </p:cNvSpPr>
          <p:nvPr/>
        </p:nvSpPr>
        <p:spPr bwMode="auto">
          <a:xfrm>
            <a:off x="11098382" y="3247044"/>
            <a:ext cx="592576" cy="726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0066" tIns="55033" rIns="110066" bIns="55033">
            <a:spAutoFit/>
          </a:bodyPr>
          <a:lstStyle/>
          <a:p>
            <a:r>
              <a:rPr lang="ru-RU" sz="4000" b="1" i="1" dirty="0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21" name="Text Box 25"/>
          <p:cNvSpPr txBox="1">
            <a:spLocks noChangeArrowheads="1"/>
          </p:cNvSpPr>
          <p:nvPr/>
        </p:nvSpPr>
        <p:spPr bwMode="auto">
          <a:xfrm>
            <a:off x="3543378" y="3305487"/>
            <a:ext cx="592576" cy="726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0066" tIns="55033" rIns="110066" bIns="55033">
            <a:spAutoFit/>
          </a:bodyPr>
          <a:lstStyle/>
          <a:p>
            <a:r>
              <a:rPr lang="en-US" sz="4000" b="1" dirty="0">
                <a:latin typeface="Times New Roman" pitchFamily="18" charset="0"/>
              </a:rPr>
              <a:t>C</a:t>
            </a:r>
            <a:endParaRPr lang="ru-RU" sz="4000" b="1" dirty="0">
              <a:latin typeface="Times New Roman" pitchFamily="18" charset="0"/>
            </a:endParaRPr>
          </a:p>
        </p:txBody>
      </p:sp>
      <p:sp>
        <p:nvSpPr>
          <p:cNvPr id="22" name="Line 7"/>
          <p:cNvSpPr>
            <a:spLocks noChangeShapeType="1"/>
          </p:cNvSpPr>
          <p:nvPr/>
        </p:nvSpPr>
        <p:spPr bwMode="auto">
          <a:xfrm>
            <a:off x="1453441" y="4044766"/>
            <a:ext cx="104473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" name="Line 12"/>
          <p:cNvSpPr>
            <a:spLocks noChangeShapeType="1"/>
          </p:cNvSpPr>
          <p:nvPr/>
        </p:nvSpPr>
        <p:spPr bwMode="auto">
          <a:xfrm>
            <a:off x="3862980" y="3943591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" name="Oval 24"/>
          <p:cNvSpPr>
            <a:spLocks noChangeArrowheads="1"/>
          </p:cNvSpPr>
          <p:nvPr/>
        </p:nvSpPr>
        <p:spPr bwMode="auto">
          <a:xfrm>
            <a:off x="9452694" y="3978433"/>
            <a:ext cx="188466" cy="1283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4" name="Oval 19"/>
          <p:cNvSpPr>
            <a:spLocks noChangeArrowheads="1"/>
          </p:cNvSpPr>
          <p:nvPr/>
        </p:nvSpPr>
        <p:spPr bwMode="auto">
          <a:xfrm>
            <a:off x="3760567" y="3950948"/>
            <a:ext cx="188466" cy="1283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 b="1"/>
          </a:p>
        </p:txBody>
      </p:sp>
      <p:sp>
        <p:nvSpPr>
          <p:cNvPr id="25" name="Oval 19"/>
          <p:cNvSpPr>
            <a:spLocks noChangeArrowheads="1"/>
          </p:cNvSpPr>
          <p:nvPr/>
        </p:nvSpPr>
        <p:spPr bwMode="auto">
          <a:xfrm>
            <a:off x="6568880" y="3981956"/>
            <a:ext cx="216425" cy="110936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 b="1"/>
          </a:p>
        </p:txBody>
      </p:sp>
      <p:sp>
        <p:nvSpPr>
          <p:cNvPr id="26" name="Oval 19"/>
          <p:cNvSpPr>
            <a:spLocks noChangeArrowheads="1"/>
          </p:cNvSpPr>
          <p:nvPr/>
        </p:nvSpPr>
        <p:spPr bwMode="auto">
          <a:xfrm>
            <a:off x="11314885" y="3954385"/>
            <a:ext cx="188466" cy="1283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 b="1"/>
          </a:p>
        </p:txBody>
      </p:sp>
      <p:sp>
        <p:nvSpPr>
          <p:cNvPr id="27" name="Oval 19"/>
          <p:cNvSpPr>
            <a:spLocks noChangeArrowheads="1"/>
          </p:cNvSpPr>
          <p:nvPr/>
        </p:nvSpPr>
        <p:spPr bwMode="auto">
          <a:xfrm>
            <a:off x="2805119" y="3966287"/>
            <a:ext cx="188466" cy="1283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 b="1"/>
          </a:p>
        </p:txBody>
      </p:sp>
      <p:sp>
        <p:nvSpPr>
          <p:cNvPr id="28" name="Text Box 25"/>
          <p:cNvSpPr txBox="1">
            <a:spLocks noChangeArrowheads="1"/>
          </p:cNvSpPr>
          <p:nvPr/>
        </p:nvSpPr>
        <p:spPr bwMode="auto">
          <a:xfrm>
            <a:off x="9276151" y="3240101"/>
            <a:ext cx="592576" cy="726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0066" tIns="55033" rIns="110066" bIns="55033">
            <a:spAutoFit/>
          </a:bodyPr>
          <a:lstStyle/>
          <a:p>
            <a:r>
              <a:rPr lang="en-US" sz="4000" b="1" dirty="0">
                <a:latin typeface="Times New Roman" pitchFamily="18" charset="0"/>
              </a:rPr>
              <a:t>D</a:t>
            </a:r>
            <a:endParaRPr lang="ru-RU" sz="4000" b="1" dirty="0">
              <a:latin typeface="Times New Roman" pitchFamily="18" charset="0"/>
            </a:endParaRPr>
          </a:p>
        </p:txBody>
      </p:sp>
      <p:sp>
        <p:nvSpPr>
          <p:cNvPr id="29" name="Text Box 25"/>
          <p:cNvSpPr txBox="1">
            <a:spLocks noChangeArrowheads="1"/>
          </p:cNvSpPr>
          <p:nvPr/>
        </p:nvSpPr>
        <p:spPr bwMode="auto">
          <a:xfrm>
            <a:off x="2662090" y="3240101"/>
            <a:ext cx="563722" cy="726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0066" tIns="55033" rIns="110066" bIns="55033">
            <a:spAutoFit/>
          </a:bodyPr>
          <a:lstStyle/>
          <a:p>
            <a:r>
              <a:rPr lang="en-US" sz="4000" b="1" dirty="0">
                <a:latin typeface="Times New Roman" pitchFamily="18" charset="0"/>
              </a:rPr>
              <a:t>E</a:t>
            </a:r>
            <a:endParaRPr lang="ru-RU" sz="4000" b="1" dirty="0">
              <a:latin typeface="Times New Roman" pitchFamily="18" charset="0"/>
            </a:endParaRPr>
          </a:p>
        </p:txBody>
      </p:sp>
      <p:sp>
        <p:nvSpPr>
          <p:cNvPr id="30" name="Line 12"/>
          <p:cNvSpPr>
            <a:spLocks noChangeShapeType="1"/>
          </p:cNvSpPr>
          <p:nvPr/>
        </p:nvSpPr>
        <p:spPr bwMode="auto">
          <a:xfrm>
            <a:off x="4744616" y="3980949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7" name="TextBox 36"/>
          <p:cNvSpPr txBox="1"/>
          <p:nvPr/>
        </p:nvSpPr>
        <p:spPr>
          <a:xfrm>
            <a:off x="676582" y="1318188"/>
            <a:ext cx="1160580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Ikkita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sondan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koordinata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chizig‘ida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o‘ngda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joylashgani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katta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chapda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joylashgani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kichik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928156" y="5028621"/>
            <a:ext cx="1771639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 smtClean="0">
                <a:latin typeface="Arial" pitchFamily="34" charset="0"/>
                <a:cs typeface="Arial" pitchFamily="34" charset="0"/>
              </a:rPr>
              <a:t>-3 &lt; -2</a:t>
            </a:r>
            <a:endParaRPr lang="ru-RU" sz="4139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4987735" y="5028621"/>
            <a:ext cx="1590500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 smtClean="0">
                <a:latin typeface="Arial" pitchFamily="34" charset="0"/>
                <a:cs typeface="Arial" pitchFamily="34" charset="0"/>
              </a:rPr>
              <a:t>1 &gt; -2</a:t>
            </a:r>
            <a:endParaRPr lang="ru-RU" sz="4139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7750789" y="5028621"/>
            <a:ext cx="1590500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 smtClean="0">
                <a:latin typeface="Arial" pitchFamily="34" charset="0"/>
                <a:cs typeface="Arial" pitchFamily="34" charset="0"/>
              </a:rPr>
              <a:t>1 &gt; -3</a:t>
            </a:r>
            <a:endParaRPr lang="ru-RU" sz="4139" dirty="0"/>
          </a:p>
        </p:txBody>
      </p:sp>
    </p:spTree>
    <p:extLst>
      <p:ext uri="{BB962C8B-B14F-4D97-AF65-F5344CB8AC3E}">
        <p14:creationId xmlns:p14="http://schemas.microsoft.com/office/powerpoint/2010/main" val="1893374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60604" y="172426"/>
            <a:ext cx="116030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BUTUN SONLARNI TAQQOSLASH</a:t>
            </a:r>
            <a:endParaRPr lang="ru-RU" sz="48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627645" y="1229410"/>
            <a:ext cx="1160580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Ikkita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butun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sondan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butun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qatorida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o‘ngda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joylashgani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katta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chapda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joylashgani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kichik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117559" y="4896594"/>
            <a:ext cx="2073003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 smtClean="0">
                <a:latin typeface="Arial" pitchFamily="34" charset="0"/>
                <a:cs typeface="Arial" pitchFamily="34" charset="0"/>
              </a:rPr>
              <a:t>- 4 &gt; - 6</a:t>
            </a:r>
            <a:endParaRPr lang="ru-RU" sz="4139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5040929" y="4887274"/>
            <a:ext cx="1741182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0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&gt; - 3</a:t>
            </a:r>
            <a:endParaRPr lang="ru-RU" sz="4139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1119926" y="3606451"/>
            <a:ext cx="10214656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 smtClean="0">
                <a:latin typeface="Arial" pitchFamily="34" charset="0"/>
                <a:cs typeface="Arial" pitchFamily="34" charset="0"/>
              </a:rPr>
              <a:t>… -6,  -5,  -4,  -3, -2, -1, 0, 1,  2,  3,  4, …</a:t>
            </a:r>
            <a:endParaRPr lang="ru-RU" sz="4139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7783159" y="4896594"/>
            <a:ext cx="3551423" cy="745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245" dirty="0" smtClean="0">
                <a:latin typeface="Arial" pitchFamily="34" charset="0"/>
                <a:cs typeface="Arial" pitchFamily="34" charset="0"/>
              </a:rPr>
              <a:t>- 6 &lt; - 1</a:t>
            </a:r>
            <a:endParaRPr lang="ru-RU" sz="4139" dirty="0"/>
          </a:p>
        </p:txBody>
      </p:sp>
    </p:spTree>
    <p:extLst>
      <p:ext uri="{BB962C8B-B14F-4D97-AF65-F5344CB8AC3E}">
        <p14:creationId xmlns:p14="http://schemas.microsoft.com/office/powerpoint/2010/main" val="477625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1" grpId="0"/>
      <p:bldP spid="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84619" y="254208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SONLARNI TAQQOSLASH</a:t>
            </a:r>
            <a:endParaRPr lang="ru-RU" sz="5094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434306" y="1208985"/>
            <a:ext cx="118278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Agar  </a:t>
            </a:r>
            <a:r>
              <a:rPr lang="en-US" sz="4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245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4245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musbat</a:t>
            </a:r>
            <a:r>
              <a:rPr lang="en-US" sz="4245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son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, u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holda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28059" y="3141777"/>
            <a:ext cx="118278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   Agar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4245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- </a:t>
            </a:r>
            <a:r>
              <a:rPr lang="en-US" sz="4245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manfiy</a:t>
            </a:r>
            <a:r>
              <a:rPr lang="en-US" sz="4245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son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, u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holda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              </a:t>
            </a:r>
            <a:endParaRPr lang="ru-RU" sz="424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28059" y="5021616"/>
            <a:ext cx="118278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Shunday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ekan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kattami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yoki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ru-RU" sz="4800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056382" y="2089610"/>
            <a:ext cx="27363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5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&gt; 0,</a:t>
            </a:r>
            <a:endParaRPr lang="ru-RU" sz="5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055733" y="4055582"/>
            <a:ext cx="27363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5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&lt; 0</a:t>
            </a:r>
            <a:endParaRPr lang="ru-RU" sz="5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672608" y="5852613"/>
            <a:ext cx="27363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&gt; b</a:t>
            </a:r>
            <a:endParaRPr lang="ru-RU" sz="6000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727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30" grpId="0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60604" y="172426"/>
            <a:ext cx="116030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MANFIY SONLARNI TAQQOSLASH</a:t>
            </a:r>
            <a:endParaRPr lang="ru-RU" sz="4800" b="1" dirty="0"/>
          </a:p>
        </p:txBody>
      </p:sp>
      <p:sp>
        <p:nvSpPr>
          <p:cNvPr id="4" name="Line 12"/>
          <p:cNvSpPr>
            <a:spLocks noChangeShapeType="1"/>
          </p:cNvSpPr>
          <p:nvPr/>
        </p:nvSpPr>
        <p:spPr bwMode="auto">
          <a:xfrm>
            <a:off x="4658061" y="1926026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857055" y="1520976"/>
            <a:ext cx="10732094" cy="960120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i="1" dirty="0">
              <a:latin typeface="Georgia" pitchFamily="18" charset="0"/>
            </a:endParaRPr>
          </a:p>
          <a:p>
            <a:r>
              <a:rPr lang="ru-RU" sz="4000" b="1" i="1" dirty="0">
                <a:latin typeface="Georgia" pitchFamily="18" charset="0"/>
              </a:rPr>
              <a:t>  </a:t>
            </a:r>
            <a:r>
              <a:rPr lang="en-US" sz="4000" b="1" i="1" dirty="0" smtClean="0">
                <a:latin typeface="Georgia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</a:rPr>
              <a:t>  </a:t>
            </a:r>
            <a:r>
              <a:rPr lang="en-US" sz="4000" b="1" dirty="0" smtClean="0">
                <a:latin typeface="Times New Roman" pitchFamily="18" charset="0"/>
              </a:rPr>
              <a:t>-5    </a:t>
            </a:r>
            <a:r>
              <a:rPr lang="ru-RU" sz="4000" b="1" dirty="0" smtClean="0">
                <a:latin typeface="Times New Roman" pitchFamily="18" charset="0"/>
              </a:rPr>
              <a:t>-</a:t>
            </a:r>
            <a:r>
              <a:rPr lang="en-US" sz="4000" b="1" dirty="0">
                <a:latin typeface="Times New Roman" pitchFamily="18" charset="0"/>
              </a:rPr>
              <a:t>4</a:t>
            </a:r>
            <a:r>
              <a:rPr lang="ru-RU" sz="4000" b="1" dirty="0">
                <a:latin typeface="Times New Roman" pitchFamily="18" charset="0"/>
              </a:rPr>
              <a:t>   </a:t>
            </a:r>
            <a:r>
              <a:rPr lang="en-US" sz="4000" b="1" dirty="0">
                <a:latin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</a:rPr>
              <a:t>-</a:t>
            </a:r>
            <a:r>
              <a:rPr lang="en-US" sz="4000" b="1" dirty="0">
                <a:latin typeface="Times New Roman" pitchFamily="18" charset="0"/>
              </a:rPr>
              <a:t>3</a:t>
            </a:r>
            <a:r>
              <a:rPr lang="ru-RU" sz="4000" b="1" dirty="0">
                <a:latin typeface="Times New Roman" pitchFamily="18" charset="0"/>
              </a:rPr>
              <a:t>    </a:t>
            </a:r>
            <a:r>
              <a:rPr lang="en-US" sz="4000" b="1" dirty="0">
                <a:latin typeface="Times New Roman" pitchFamily="18" charset="0"/>
              </a:rPr>
              <a:t>-2</a:t>
            </a:r>
            <a:r>
              <a:rPr lang="ru-RU" sz="4000" b="1" dirty="0">
                <a:latin typeface="Times New Roman" pitchFamily="18" charset="0"/>
              </a:rPr>
              <a:t>    </a:t>
            </a:r>
            <a:r>
              <a:rPr lang="en-US" sz="4000" b="1" dirty="0">
                <a:latin typeface="Times New Roman" pitchFamily="18" charset="0"/>
              </a:rPr>
              <a:t>-</a:t>
            </a:r>
            <a:r>
              <a:rPr lang="ru-RU" sz="4000" b="1" dirty="0">
                <a:latin typeface="Times New Roman" pitchFamily="18" charset="0"/>
              </a:rPr>
              <a:t>1     </a:t>
            </a:r>
            <a:r>
              <a:rPr lang="en-US" sz="4000" b="1" dirty="0">
                <a:latin typeface="Times New Roman" pitchFamily="18" charset="0"/>
              </a:rPr>
              <a:t>0</a:t>
            </a:r>
            <a:r>
              <a:rPr lang="ru-RU" sz="4000" b="1" dirty="0">
                <a:latin typeface="Times New Roman" pitchFamily="18" charset="0"/>
              </a:rPr>
              <a:t>    </a:t>
            </a:r>
            <a:r>
              <a:rPr lang="en-US" sz="4000" b="1" dirty="0">
                <a:latin typeface="Times New Roman" pitchFamily="18" charset="0"/>
              </a:rPr>
              <a:t>  1</a:t>
            </a:r>
            <a:r>
              <a:rPr lang="ru-RU" sz="4000" b="1" dirty="0">
                <a:latin typeface="Times New Roman" pitchFamily="18" charset="0"/>
              </a:rPr>
              <a:t>  </a:t>
            </a:r>
            <a:r>
              <a:rPr lang="en-US" sz="4000" b="1" dirty="0">
                <a:latin typeface="Times New Roman" pitchFamily="18" charset="0"/>
              </a:rPr>
              <a:t> </a:t>
            </a:r>
            <a:r>
              <a:rPr lang="ru-RU" sz="4000" b="1" dirty="0">
                <a:latin typeface="Times New Roman" pitchFamily="18" charset="0"/>
              </a:rPr>
              <a:t>  </a:t>
            </a:r>
            <a:r>
              <a:rPr lang="en-US" sz="4000" b="1" dirty="0">
                <a:latin typeface="Times New Roman" pitchFamily="18" charset="0"/>
              </a:rPr>
              <a:t>2     </a:t>
            </a:r>
            <a:r>
              <a:rPr lang="en-US" sz="4000" b="1" dirty="0" smtClean="0">
                <a:latin typeface="Times New Roman" pitchFamily="18" charset="0"/>
              </a:rPr>
              <a:t>3      4     5  </a:t>
            </a:r>
            <a:r>
              <a:rPr lang="ru-RU" sz="4000" b="1" dirty="0" smtClean="0">
                <a:latin typeface="Times New Roman" pitchFamily="18" charset="0"/>
              </a:rPr>
              <a:t>         </a:t>
            </a:r>
            <a:endParaRPr lang="ru-RU" sz="4000" b="1" i="1" dirty="0">
              <a:latin typeface="Georgia" pitchFamily="18" charset="0"/>
            </a:endParaRPr>
          </a:p>
        </p:txBody>
      </p:sp>
      <p:sp>
        <p:nvSpPr>
          <p:cNvPr id="9" name="Line 8"/>
          <p:cNvSpPr>
            <a:spLocks noChangeShapeType="1"/>
          </p:cNvSpPr>
          <p:nvPr/>
        </p:nvSpPr>
        <p:spPr bwMode="auto">
          <a:xfrm>
            <a:off x="1762433" y="1936028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>
            <a:off x="2713139" y="1936028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" name="Line 12"/>
          <p:cNvSpPr>
            <a:spLocks noChangeShapeType="1"/>
          </p:cNvSpPr>
          <p:nvPr/>
        </p:nvSpPr>
        <p:spPr bwMode="auto">
          <a:xfrm>
            <a:off x="5561070" y="1936028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" name="Line 13"/>
          <p:cNvSpPr>
            <a:spLocks noChangeShapeType="1"/>
          </p:cNvSpPr>
          <p:nvPr/>
        </p:nvSpPr>
        <p:spPr bwMode="auto">
          <a:xfrm>
            <a:off x="6511777" y="1936028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" name="Line 14"/>
          <p:cNvSpPr>
            <a:spLocks noChangeShapeType="1"/>
          </p:cNvSpPr>
          <p:nvPr/>
        </p:nvSpPr>
        <p:spPr bwMode="auto">
          <a:xfrm>
            <a:off x="7462483" y="1936028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" name="Line 15"/>
          <p:cNvSpPr>
            <a:spLocks noChangeShapeType="1"/>
          </p:cNvSpPr>
          <p:nvPr/>
        </p:nvSpPr>
        <p:spPr bwMode="auto">
          <a:xfrm>
            <a:off x="8411096" y="1936028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" name="Line 16"/>
          <p:cNvSpPr>
            <a:spLocks noChangeShapeType="1"/>
          </p:cNvSpPr>
          <p:nvPr/>
        </p:nvSpPr>
        <p:spPr bwMode="auto">
          <a:xfrm>
            <a:off x="9361802" y="1936028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" name="Line 17"/>
          <p:cNvSpPr>
            <a:spLocks noChangeShapeType="1"/>
          </p:cNvSpPr>
          <p:nvPr/>
        </p:nvSpPr>
        <p:spPr bwMode="auto">
          <a:xfrm>
            <a:off x="10310414" y="1936028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7" name="Line 18"/>
          <p:cNvSpPr>
            <a:spLocks noChangeShapeType="1"/>
          </p:cNvSpPr>
          <p:nvPr/>
        </p:nvSpPr>
        <p:spPr bwMode="auto">
          <a:xfrm>
            <a:off x="11261121" y="1936028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2" name="Line 7"/>
          <p:cNvSpPr>
            <a:spLocks noChangeShapeType="1"/>
          </p:cNvSpPr>
          <p:nvPr/>
        </p:nvSpPr>
        <p:spPr bwMode="auto">
          <a:xfrm>
            <a:off x="1287718" y="2027202"/>
            <a:ext cx="104473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" name="Line 12"/>
          <p:cNvSpPr>
            <a:spLocks noChangeShapeType="1"/>
          </p:cNvSpPr>
          <p:nvPr/>
        </p:nvSpPr>
        <p:spPr bwMode="auto">
          <a:xfrm>
            <a:off x="3697257" y="1926027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0" name="Line 12"/>
          <p:cNvSpPr>
            <a:spLocks noChangeShapeType="1"/>
          </p:cNvSpPr>
          <p:nvPr/>
        </p:nvSpPr>
        <p:spPr bwMode="auto">
          <a:xfrm>
            <a:off x="4578893" y="1963385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4494966" y="3096873"/>
            <a:ext cx="403668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│-3</a:t>
            </a:r>
            <a:r>
              <a:rPr lang="en-US" sz="4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│ &lt; </a:t>
            </a:r>
            <a:r>
              <a:rPr lang="en-US" sz="4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│- 5</a:t>
            </a:r>
            <a:r>
              <a:rPr lang="en-US" sz="4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│</a:t>
            </a:r>
            <a:endParaRPr lang="ru-RU" sz="4800" b="1" dirty="0">
              <a:solidFill>
                <a:schemeClr val="tx2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999117" y="4130500"/>
            <a:ext cx="266932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- 3  &gt;  - 5</a:t>
            </a:r>
            <a:endParaRPr lang="ru-RU" sz="4800" b="1" dirty="0">
              <a:solidFill>
                <a:schemeClr val="tx2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48369" y="5331113"/>
            <a:ext cx="301236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smtClean="0">
                <a:latin typeface="Arial" pitchFamily="34" charset="0"/>
                <a:cs typeface="Arial" pitchFamily="34" charset="0"/>
              </a:rPr>
              <a:t>- 7  &gt;  - 12</a:t>
            </a:r>
            <a:endParaRPr lang="ru-RU" sz="48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4312918" y="5331112"/>
            <a:ext cx="36984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smtClean="0">
                <a:latin typeface="Arial" pitchFamily="34" charset="0"/>
                <a:cs typeface="Arial" pitchFamily="34" charset="0"/>
              </a:rPr>
              <a:t>- 1  &gt;  - 1000</a:t>
            </a:r>
            <a:endParaRPr lang="ru-RU" sz="48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8921080" y="5331111"/>
            <a:ext cx="318388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smtClean="0">
                <a:latin typeface="Arial" pitchFamily="34" charset="0"/>
                <a:cs typeface="Arial" pitchFamily="34" charset="0"/>
              </a:rPr>
              <a:t>- 82  &lt; - 80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613058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1" grpId="0"/>
      <p:bldP spid="35" grpId="0"/>
      <p:bldP spid="3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320501"/>
            <a:ext cx="123147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SONLARNI TENGSIZLIK KO‘RINISHIDA IFODALASH</a:t>
            </a:r>
            <a:endParaRPr lang="ru-RU" sz="36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712169" y="1512218"/>
            <a:ext cx="8568952" cy="745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soni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musbat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,     </a:t>
            </a:r>
            <a:r>
              <a:rPr lang="en-US" sz="4245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&gt; 0 </a:t>
            </a:r>
            <a:endParaRPr lang="en-US" sz="4245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12169" y="2702249"/>
            <a:ext cx="8568952" cy="745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soni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manfiy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,     </a:t>
            </a:r>
            <a:r>
              <a:rPr lang="en-US" sz="4245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&lt; 0 </a:t>
            </a:r>
            <a:endParaRPr lang="en-US" sz="4245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12169" y="3892280"/>
                <a:ext cx="8568952" cy="7455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245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245" b="1" i="1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4245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245" dirty="0" err="1" smtClean="0">
                    <a:latin typeface="Arial" pitchFamily="34" charset="0"/>
                    <a:cs typeface="Arial" pitchFamily="34" charset="0"/>
                  </a:rPr>
                  <a:t>soni</a:t>
                </a:r>
                <a:r>
                  <a:rPr lang="en-US" sz="4245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245" dirty="0" err="1" smtClean="0">
                    <a:latin typeface="Arial" pitchFamily="34" charset="0"/>
                    <a:cs typeface="Arial" pitchFamily="34" charset="0"/>
                  </a:rPr>
                  <a:t>nomanfiy</a:t>
                </a:r>
                <a:r>
                  <a:rPr lang="en-US" sz="4245" dirty="0" smtClean="0">
                    <a:latin typeface="Arial" pitchFamily="34" charset="0"/>
                    <a:cs typeface="Arial" pitchFamily="34" charset="0"/>
                  </a:rPr>
                  <a:t>,     </a:t>
                </a:r>
                <a:r>
                  <a:rPr lang="en-US" sz="4245" b="1" i="1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</a:t>
                </a:r>
                <a14:m>
                  <m:oMath xmlns:m="http://schemas.openxmlformats.org/officeDocument/2006/math">
                    <m:r>
                      <a:rPr lang="en-US" sz="4245" b="1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</m:oMath>
                </a14:m>
                <a:r>
                  <a:rPr lang="en-US" sz="4245" b="1" i="1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0 </a:t>
                </a:r>
                <a:endParaRPr lang="en-US" sz="4245" b="1" i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169" y="3892280"/>
                <a:ext cx="8568952" cy="745589"/>
              </a:xfrm>
              <a:prstGeom prst="rect">
                <a:avLst/>
              </a:prstGeom>
              <a:blipFill rotWithShape="0">
                <a:blip r:embed="rId2"/>
                <a:stretch>
                  <a:fillRect l="-1068" t="-15447" b="-365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77727" y="4939174"/>
                <a:ext cx="8568952" cy="7455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245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245" b="1" i="1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4245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245" dirty="0" err="1" smtClean="0">
                    <a:latin typeface="Arial" pitchFamily="34" charset="0"/>
                    <a:cs typeface="Arial" pitchFamily="34" charset="0"/>
                  </a:rPr>
                  <a:t>soni</a:t>
                </a:r>
                <a:r>
                  <a:rPr lang="en-US" sz="4245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245" dirty="0" err="1" smtClean="0">
                    <a:latin typeface="Arial" pitchFamily="34" charset="0"/>
                    <a:cs typeface="Arial" pitchFamily="34" charset="0"/>
                  </a:rPr>
                  <a:t>nomusbat</a:t>
                </a:r>
                <a:r>
                  <a:rPr lang="en-US" sz="4245" dirty="0" smtClean="0">
                    <a:latin typeface="Arial" pitchFamily="34" charset="0"/>
                    <a:cs typeface="Arial" pitchFamily="34" charset="0"/>
                  </a:rPr>
                  <a:t>,     </a:t>
                </a:r>
                <a:r>
                  <a:rPr lang="en-US" sz="4245" b="1" i="1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</a:t>
                </a:r>
                <a14:m>
                  <m:oMath xmlns:m="http://schemas.openxmlformats.org/officeDocument/2006/math">
                    <m:r>
                      <a:rPr lang="en-US" sz="4245" b="1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</m:oMath>
                </a14:m>
                <a:r>
                  <a:rPr lang="en-US" sz="4245" b="1" i="1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0 </a:t>
                </a:r>
                <a:endParaRPr lang="en-US" sz="4245" b="1" i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727" y="4939174"/>
                <a:ext cx="8568952" cy="745589"/>
              </a:xfrm>
              <a:prstGeom prst="rect">
                <a:avLst/>
              </a:prstGeom>
              <a:blipFill rotWithShape="0">
                <a:blip r:embed="rId3"/>
                <a:stretch>
                  <a:fillRect l="-996" t="-15447" b="-365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5272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439960" y="144446"/>
            <a:ext cx="123147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MISOL</a:t>
            </a:r>
            <a:endParaRPr lang="ru-RU" sz="54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712168" y="1512218"/>
            <a:ext cx="11665295" cy="745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Tasdiqlarni</a:t>
            </a:r>
            <a:r>
              <a:rPr lang="en-US" sz="424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4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</a:t>
            </a:r>
            <a:r>
              <a:rPr lang="en-US" sz="424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4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424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4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ifodalang</a:t>
            </a:r>
            <a:r>
              <a:rPr lang="en-US" sz="4245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24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12169" y="2702249"/>
            <a:ext cx="6552727" cy="745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1)  1,5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soni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musbat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son</a:t>
            </a:r>
            <a:endParaRPr lang="en-US" sz="4245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24136" y="3834460"/>
                <a:ext cx="6840760" cy="1139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245" dirty="0" smtClean="0">
                    <a:latin typeface="Arial" pitchFamily="34" charset="0"/>
                    <a:cs typeface="Arial" pitchFamily="34" charset="0"/>
                  </a:rPr>
                  <a:t>   2)  </a:t>
                </a:r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-</a:t>
                </a:r>
                <a14:m>
                  <m:oMath xmlns:m="http://schemas.openxmlformats.org/officeDocument/2006/math">
                    <m:r>
                      <a:rPr lang="en-US" sz="4800" b="0" i="0" smtClean="0">
                        <a:latin typeface="Cambria Math" panose="02040503050406030204" pitchFamily="18" charset="0"/>
                        <a:cs typeface="Arial" pitchFamily="34" charset="0"/>
                      </a:rPr>
                      <m:t>2</m:t>
                    </m:r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245" dirty="0" smtClean="0">
                    <a:latin typeface="Arial" pitchFamily="34" charset="0"/>
                    <a:cs typeface="Arial" pitchFamily="34" charset="0"/>
                  </a:rPr>
                  <a:t>  soni  </a:t>
                </a:r>
                <a:r>
                  <a:rPr lang="en-US" sz="4245" dirty="0" err="1" smtClean="0">
                    <a:latin typeface="Arial" pitchFamily="34" charset="0"/>
                    <a:cs typeface="Arial" pitchFamily="34" charset="0"/>
                  </a:rPr>
                  <a:t>manfiy</a:t>
                </a:r>
                <a:r>
                  <a:rPr lang="en-US" sz="4245" dirty="0" smtClean="0">
                    <a:latin typeface="Arial" pitchFamily="34" charset="0"/>
                    <a:cs typeface="Arial" pitchFamily="34" charset="0"/>
                  </a:rPr>
                  <a:t> son</a:t>
                </a:r>
                <a:endParaRPr lang="en-US" sz="4245" b="1" i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136" y="3834460"/>
                <a:ext cx="6840760" cy="1139094"/>
              </a:xfrm>
              <a:prstGeom prst="rect">
                <a:avLst/>
              </a:prstGeom>
              <a:blipFill rotWithShape="0">
                <a:blip r:embed="rId2"/>
                <a:stretch>
                  <a:fillRect t="-1070" b="-117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7624936" y="2695491"/>
            <a:ext cx="191751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1,5 &gt; </a:t>
            </a:r>
            <a:r>
              <a:rPr lang="en-US" sz="4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7389350" y="3814326"/>
                <a:ext cx="2004075" cy="11592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-</a:t>
                </a:r>
                <a14:m>
                  <m:oMath xmlns:m="http://schemas.openxmlformats.org/officeDocument/2006/math">
                    <m:r>
                      <a:rPr lang="en-US" sz="4800" b="1" i="1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𝟐</m:t>
                    </m:r>
                    <m:f>
                      <m:fPr>
                        <m:ctrlPr>
                          <a:rPr lang="en-US" sz="48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400" b="1" dirty="0" smtClean="0">
                    <a:solidFill>
                      <a:schemeClr val="tx2"/>
                    </a:solidFill>
                  </a:rPr>
                  <a:t> </a:t>
                </a:r>
                <a:r>
                  <a:rPr lang="en-US" sz="4400" b="1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&lt; 0</a:t>
                </a:r>
                <a:endParaRPr lang="ru-RU" sz="44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9350" y="3814326"/>
                <a:ext cx="2004075" cy="1159228"/>
              </a:xfrm>
              <a:prstGeom prst="rect">
                <a:avLst/>
              </a:prstGeom>
              <a:blipFill rotWithShape="0">
                <a:blip r:embed="rId3"/>
                <a:stretch>
                  <a:fillRect l="-13678" r="-11246" b="-115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4304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8083</TotalTime>
  <Words>593</Words>
  <Application>Microsoft Office PowerPoint</Application>
  <PresentationFormat>Произвольный</PresentationFormat>
  <Paragraphs>107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Cambria Math</vt:lpstr>
      <vt:lpstr>Georgia</vt:lpstr>
      <vt:lpstr>Times New Roman</vt:lpstr>
      <vt:lpstr>Office Theme</vt:lpstr>
      <vt:lpstr>MATEMATIKA</vt:lpstr>
      <vt:lpstr>SONLARNI TAQQOSLANG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Sharipova Durdona</dc:creator>
  <cp:lastModifiedBy>Учетная запись Майкрософт</cp:lastModifiedBy>
  <cp:revision>524</cp:revision>
  <dcterms:created xsi:type="dcterms:W3CDTF">2020-04-09T07:32:19Z</dcterms:created>
  <dcterms:modified xsi:type="dcterms:W3CDTF">2020-12-28T06:00:37Z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