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406" r:id="rId3"/>
    <p:sldId id="407" r:id="rId4"/>
    <p:sldId id="405" r:id="rId5"/>
    <p:sldId id="404" r:id="rId6"/>
    <p:sldId id="408" r:id="rId7"/>
    <p:sldId id="409" r:id="rId8"/>
    <p:sldId id="387" r:id="rId9"/>
    <p:sldId id="398" r:id="rId10"/>
    <p:sldId id="401" r:id="rId11"/>
    <p:sldId id="378" r:id="rId12"/>
    <p:sldId id="393" r:id="rId13"/>
    <p:sldId id="396" r:id="rId14"/>
    <p:sldId id="402" r:id="rId15"/>
    <p:sldId id="403" r:id="rId16"/>
    <p:sldId id="365" r:id="rId17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0066"/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255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876505" y="2311791"/>
            <a:ext cx="10047201" cy="1991599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368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6368" b="1" dirty="0" smtClean="0">
                <a:solidFill>
                  <a:srgbClr val="002060"/>
                </a:solidFill>
                <a:latin typeface="Arial"/>
                <a:cs typeface="Arial"/>
              </a:rPr>
              <a:t>: MASALALAR YECHISH</a:t>
            </a:r>
            <a:endParaRPr lang="en-US" sz="7005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8633048" y="3638515"/>
            <a:ext cx="2429850" cy="2218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70941" y="4804163"/>
            <a:ext cx="11508858" cy="108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4505" b="1" dirty="0" smtClean="0">
                <a:latin typeface="Times New Roman" pitchFamily="18" charset="0"/>
              </a:rPr>
              <a:t> </a:t>
            </a:r>
            <a:r>
              <a:rPr lang="ru-RU" sz="4505" b="1" dirty="0" smtClean="0">
                <a:latin typeface="Times New Roman" pitchFamily="18" charset="0"/>
              </a:rPr>
              <a:t> </a:t>
            </a:r>
            <a:r>
              <a:rPr lang="ru-RU" sz="4505" b="1" dirty="0">
                <a:latin typeface="Times New Roman" pitchFamily="18" charset="0"/>
              </a:rPr>
              <a:t>-</a:t>
            </a:r>
            <a:r>
              <a:rPr lang="en-US" sz="4505" b="1" dirty="0">
                <a:latin typeface="Times New Roman" pitchFamily="18" charset="0"/>
              </a:rPr>
              <a:t>4</a:t>
            </a:r>
            <a:r>
              <a:rPr lang="ru-RU" sz="4505" b="1" dirty="0">
                <a:latin typeface="Times New Roman" pitchFamily="18" charset="0"/>
              </a:rPr>
              <a:t>   </a:t>
            </a:r>
            <a:r>
              <a:rPr lang="en-US" sz="4505" b="1" dirty="0">
                <a:latin typeface="Times New Roman" pitchFamily="18" charset="0"/>
              </a:rPr>
              <a:t> </a:t>
            </a:r>
            <a:r>
              <a:rPr lang="ru-RU" sz="4505" b="1" dirty="0">
                <a:latin typeface="Times New Roman" pitchFamily="18" charset="0"/>
              </a:rPr>
              <a:t> -</a:t>
            </a:r>
            <a:r>
              <a:rPr lang="en-US" sz="4505" b="1" dirty="0">
                <a:latin typeface="Times New Roman" pitchFamily="18" charset="0"/>
              </a:rPr>
              <a:t>3</a:t>
            </a:r>
            <a:r>
              <a:rPr lang="ru-RU" sz="4505" b="1" dirty="0">
                <a:latin typeface="Times New Roman" pitchFamily="18" charset="0"/>
              </a:rPr>
              <a:t>    </a:t>
            </a:r>
            <a:r>
              <a:rPr lang="en-US" sz="4505" b="1" dirty="0">
                <a:latin typeface="Times New Roman" pitchFamily="18" charset="0"/>
              </a:rPr>
              <a:t>-2</a:t>
            </a:r>
            <a:r>
              <a:rPr lang="ru-RU" sz="4505" b="1" dirty="0">
                <a:latin typeface="Times New Roman" pitchFamily="18" charset="0"/>
              </a:rPr>
              <a:t>    </a:t>
            </a:r>
            <a:r>
              <a:rPr lang="en-US" sz="4505" b="1" dirty="0">
                <a:latin typeface="Times New Roman" pitchFamily="18" charset="0"/>
              </a:rPr>
              <a:t>-</a:t>
            </a:r>
            <a:r>
              <a:rPr lang="ru-RU" sz="4505" b="1" dirty="0">
                <a:latin typeface="Times New Roman" pitchFamily="18" charset="0"/>
              </a:rPr>
              <a:t>1     </a:t>
            </a:r>
            <a:r>
              <a:rPr lang="en-US" sz="4505" b="1" dirty="0">
                <a:latin typeface="Times New Roman" pitchFamily="18" charset="0"/>
              </a:rPr>
              <a:t>0</a:t>
            </a:r>
            <a:r>
              <a:rPr lang="ru-RU" sz="4505" b="1" dirty="0">
                <a:latin typeface="Times New Roman" pitchFamily="18" charset="0"/>
              </a:rPr>
              <a:t>   </a:t>
            </a:r>
            <a:r>
              <a:rPr lang="en-US" sz="4505" b="1" dirty="0">
                <a:latin typeface="Times New Roman" pitchFamily="18" charset="0"/>
              </a:rPr>
              <a:t>  1</a:t>
            </a:r>
            <a:r>
              <a:rPr lang="ru-RU" sz="4505" b="1" dirty="0">
                <a:latin typeface="Times New Roman" pitchFamily="18" charset="0"/>
              </a:rPr>
              <a:t>  </a:t>
            </a:r>
            <a:r>
              <a:rPr lang="en-US" sz="4505" b="1" dirty="0">
                <a:latin typeface="Times New Roman" pitchFamily="18" charset="0"/>
              </a:rPr>
              <a:t> </a:t>
            </a:r>
            <a:r>
              <a:rPr lang="ru-RU" sz="4505" b="1" dirty="0">
                <a:latin typeface="Times New Roman" pitchFamily="18" charset="0"/>
              </a:rPr>
              <a:t> </a:t>
            </a:r>
            <a:r>
              <a:rPr lang="en-US" sz="4505" b="1" dirty="0">
                <a:latin typeface="Times New Roman" pitchFamily="18" charset="0"/>
              </a:rPr>
              <a:t> 2     3     4</a:t>
            </a:r>
            <a:r>
              <a:rPr lang="ru-RU" sz="4505" b="1" dirty="0">
                <a:latin typeface="Times New Roman" pitchFamily="18" charset="0"/>
              </a:rPr>
              <a:t>  </a:t>
            </a:r>
            <a:r>
              <a:rPr lang="en-US" sz="4505" b="1" dirty="0">
                <a:latin typeface="Times New Roman" pitchFamily="18" charset="0"/>
              </a:rPr>
              <a:t>   5 </a:t>
            </a:r>
            <a:r>
              <a:rPr lang="en-US" sz="4505" b="1" dirty="0" smtClean="0">
                <a:latin typeface="Times New Roman" pitchFamily="18" charset="0"/>
              </a:rPr>
              <a:t>    6  </a:t>
            </a:r>
            <a:r>
              <a:rPr lang="ru-RU" sz="4505" b="1" dirty="0" smtClean="0">
                <a:latin typeface="Times New Roman" pitchFamily="18" charset="0"/>
              </a:rPr>
              <a:t>       </a:t>
            </a:r>
            <a:endParaRPr lang="ru-RU" sz="4505" b="1" i="1" dirty="0">
              <a:latin typeface="Georgia" pitchFamily="18" charset="0"/>
            </a:endParaRPr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>
            <a:off x="11153328" y="4927074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5" name="Прямоугольник 4"/>
          <p:cNvSpPr/>
          <p:nvPr/>
        </p:nvSpPr>
        <p:spPr>
          <a:xfrm>
            <a:off x="-375430" y="222380"/>
            <a:ext cx="12801600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196" y="2528705"/>
            <a:ext cx="12648014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Demak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x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nuqtalar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orasidagi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masofa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881586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1952484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5160466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6231367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7232531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8267808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9252874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10285162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1" name="Line 12"/>
          <p:cNvSpPr>
            <a:spLocks noChangeShapeType="1"/>
          </p:cNvSpPr>
          <p:nvPr/>
        </p:nvSpPr>
        <p:spPr bwMode="auto">
          <a:xfrm>
            <a:off x="3061020" y="4892566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>
            <a:off x="4110139" y="4909732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4" name="Правая фигурная скобка 23"/>
          <p:cNvSpPr/>
          <p:nvPr/>
        </p:nvSpPr>
        <p:spPr>
          <a:xfrm rot="16200000">
            <a:off x="5440789" y="3098667"/>
            <a:ext cx="452558" cy="3116885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139"/>
          </a:p>
        </p:txBody>
      </p:sp>
      <p:sp>
        <p:nvSpPr>
          <p:cNvPr id="25" name="TextBox 24"/>
          <p:cNvSpPr txBox="1"/>
          <p:nvPr/>
        </p:nvSpPr>
        <p:spPr>
          <a:xfrm>
            <a:off x="4987448" y="3620925"/>
            <a:ext cx="1409542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45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245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авая фигурная скобка 29"/>
          <p:cNvSpPr/>
          <p:nvPr/>
        </p:nvSpPr>
        <p:spPr>
          <a:xfrm rot="16200000">
            <a:off x="8534933" y="3118157"/>
            <a:ext cx="480231" cy="3035576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139"/>
          </a:p>
        </p:txBody>
      </p:sp>
      <p:sp>
        <p:nvSpPr>
          <p:cNvPr id="31" name="TextBox 30"/>
          <p:cNvSpPr txBox="1"/>
          <p:nvPr/>
        </p:nvSpPr>
        <p:spPr>
          <a:xfrm>
            <a:off x="8070277" y="3617962"/>
            <a:ext cx="1409542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45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245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88353" y="1335137"/>
            <a:ext cx="934422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     │x -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3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139" dirty="0"/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488353" y="5006716"/>
            <a:ext cx="1176810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2" name="Oval 19"/>
          <p:cNvSpPr>
            <a:spLocks noChangeArrowheads="1"/>
          </p:cNvSpPr>
          <p:nvPr/>
        </p:nvSpPr>
        <p:spPr bwMode="auto">
          <a:xfrm>
            <a:off x="10217224" y="4915699"/>
            <a:ext cx="151224" cy="12398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23982" tIns="61990" rIns="123982" bIns="61990" anchor="ctr"/>
          <a:lstStyle/>
          <a:p>
            <a:endParaRPr lang="ru-RU" sz="4393" b="1"/>
          </a:p>
        </p:txBody>
      </p:sp>
      <p:sp>
        <p:nvSpPr>
          <p:cNvPr id="28" name="Oval 19"/>
          <p:cNvSpPr>
            <a:spLocks noChangeArrowheads="1"/>
          </p:cNvSpPr>
          <p:nvPr/>
        </p:nvSpPr>
        <p:spPr bwMode="auto">
          <a:xfrm>
            <a:off x="7120880" y="4942160"/>
            <a:ext cx="212293" cy="14457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23982" tIns="61990" rIns="123982" bIns="61990" anchor="ctr"/>
          <a:lstStyle/>
          <a:p>
            <a:endParaRPr lang="ru-RU" sz="4393" b="1"/>
          </a:p>
        </p:txBody>
      </p:sp>
      <p:sp>
        <p:nvSpPr>
          <p:cNvPr id="33" name="Oval 19"/>
          <p:cNvSpPr>
            <a:spLocks noChangeArrowheads="1"/>
          </p:cNvSpPr>
          <p:nvPr/>
        </p:nvSpPr>
        <p:spPr bwMode="auto">
          <a:xfrm>
            <a:off x="4044893" y="4927074"/>
            <a:ext cx="151224" cy="12398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23982" tIns="61990" rIns="123982" bIns="61990" anchor="ctr"/>
          <a:lstStyle/>
          <a:p>
            <a:endParaRPr lang="ru-RU" sz="4393" b="1"/>
          </a:p>
        </p:txBody>
      </p:sp>
      <p:sp>
        <p:nvSpPr>
          <p:cNvPr id="34" name="Прямоугольник 33"/>
          <p:cNvSpPr/>
          <p:nvPr/>
        </p:nvSpPr>
        <p:spPr>
          <a:xfrm>
            <a:off x="3725975" y="5885667"/>
            <a:ext cx="393248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x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= -1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x = 5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196039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2" grpId="0" animBg="1"/>
      <p:bldP spid="9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3" grpId="0" animBg="1"/>
      <p:bldP spid="24" grpId="0" animBg="1"/>
      <p:bldP spid="25" grpId="0"/>
      <p:bldP spid="30" grpId="0" animBg="1"/>
      <p:bldP spid="31" grpId="0"/>
      <p:bldP spid="20" grpId="0" animBg="1"/>
      <p:bldP spid="22" grpId="0" animBg="1"/>
      <p:bldP spid="28" grpId="0" animBg="1"/>
      <p:bldP spid="33" grpId="0" animBg="1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16074"/>
            <a:ext cx="12314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2168" y="1512218"/>
            <a:ext cx="855875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2.     │x│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4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139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0513" y="2314753"/>
            <a:ext cx="242290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139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91702" y="3156482"/>
            <a:ext cx="208903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│4│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4139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92688" y="3126705"/>
            <a:ext cx="242085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│- 4│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4139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20359" y="2302828"/>
            <a:ext cx="14253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x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392688" y="2271032"/>
            <a:ext cx="17700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x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= - 4</a:t>
            </a:r>
            <a:endParaRPr lang="ru-RU" sz="4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66372" y="4055157"/>
            <a:ext cx="934422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     │x - 3│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0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86043" y="5002367"/>
            <a:ext cx="242290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139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834972" y="5844653"/>
            <a:ext cx="1378904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x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= 3</a:t>
            </a:r>
            <a:endParaRPr lang="ru-RU" sz="4139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555889" y="4990442"/>
            <a:ext cx="22413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x - 3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24359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3" grpId="0"/>
      <p:bldP spid="14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0200" y="146379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728-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9447" y="1231294"/>
            <a:ext cx="12304327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chizig‘idan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qo‘sh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tengsizlikning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yechimlarini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toping: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0744" y="3047436"/>
            <a:ext cx="4297971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1)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12,8&lt; x &lt; 19,1</a:t>
            </a:r>
            <a:endParaRPr lang="ru-RU" sz="4139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52528" y="4163683"/>
            <a:ext cx="3297698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-9&lt; x &lt; -2 </a:t>
            </a:r>
            <a:endParaRPr lang="ru-RU" sz="4139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351563" y="3024116"/>
            <a:ext cx="4023858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2) -3,2 &lt; x &lt; 4,7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7529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731-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9447" y="1231294"/>
            <a:ext cx="12304327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tenglik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o‘rinli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bo‘ladigan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qiymatini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toping: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5396" y="2361582"/>
            <a:ext cx="27959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1)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– x 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-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2003" y="4475221"/>
            <a:ext cx="35814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3)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 = - ( +7)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70572" y="2375678"/>
            <a:ext cx="24817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– x  = 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2288" y="3329470"/>
            <a:ext cx="1350050" cy="7293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53300" y="3297381"/>
            <a:ext cx="1526380" cy="7293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= -5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13955" y="5443109"/>
            <a:ext cx="1497526" cy="7293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 7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56784" y="4383712"/>
            <a:ext cx="3424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4) – ( -  x) = 2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423309" y="5423061"/>
            <a:ext cx="1497526" cy="7293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 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27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739-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9447" y="1231294"/>
            <a:ext cx="12304327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5396" y="2361582"/>
            <a:ext cx="362952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1)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x - 8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4139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45396" y="3638123"/>
            <a:ext cx="362952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3)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│x│- 4  = 0 </a:t>
            </a:r>
            <a:endParaRPr lang="ru-RU" sz="4139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570572" y="2375678"/>
            <a:ext cx="344838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2)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│–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x │ 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= 9</a:t>
            </a:r>
            <a:endParaRPr lang="ru-RU" sz="4139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608499" y="3520062"/>
            <a:ext cx="365997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│-x│  = -16 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316559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740-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45396" y="2521188"/>
            <a:ext cx="276870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1)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– x 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3</a:t>
            </a:r>
            <a:endParaRPr lang="ru-RU" sz="4139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45396" y="3631436"/>
            <a:ext cx="3252814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3) –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18 = - x </a:t>
            </a:r>
            <a:endParaRPr lang="ru-RU" sz="4139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150893" y="2521187"/>
            <a:ext cx="294984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2)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– x  = - 3</a:t>
            </a:r>
            <a:endParaRPr lang="ru-RU" sz="4139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50893" y="3579213"/>
            <a:ext cx="2920992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4) – 18 = x </a:t>
            </a:r>
            <a:endParaRPr lang="ru-RU" sz="4139" dirty="0"/>
          </a:p>
        </p:txBody>
      </p:sp>
      <p:sp>
        <p:nvSpPr>
          <p:cNvPr id="17" name="TextBox 16"/>
          <p:cNvSpPr txBox="1"/>
          <p:nvPr/>
        </p:nvSpPr>
        <p:spPr>
          <a:xfrm>
            <a:off x="418408" y="1424940"/>
            <a:ext cx="12304327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45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8554" y="1350773"/>
            <a:ext cx="125066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138-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748-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753-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754-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755-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SMART - детский сад - Юные математики | Faceboo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656" y="4032498"/>
            <a:ext cx="3240360" cy="236029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1159213" y="3046550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6872197" y="3046550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6981041" y="4638594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828637" y="1116237"/>
            <a:ext cx="11287203" cy="1464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songa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altLang="ru-RU" sz="44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158" name="WordArt 6"/>
          <p:cNvSpPr>
            <a:spLocks noChangeArrowheads="1" noChangeShapeType="1" noTextEdit="1"/>
          </p:cNvSpPr>
          <p:nvPr/>
        </p:nvSpPr>
        <p:spPr bwMode="auto">
          <a:xfrm>
            <a:off x="4672608" y="6199157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1065362" y="4656136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8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altLang="ru-RU" sz="8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0375" y="171427"/>
            <a:ext cx="11880850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5771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nimBg="1"/>
      <p:bldP spid="49156" grpId="0" animBg="1"/>
      <p:bldP spid="49158" grpId="0"/>
      <p:bldP spid="4915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6850809" y="2985671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en-US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6757989" y="4657084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1011023" y="3031924"/>
            <a:ext cx="4490384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7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72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82" name="WordArt 6"/>
          <p:cNvSpPr>
            <a:spLocks noChangeArrowheads="1" noChangeShapeType="1" noTextEdit="1"/>
          </p:cNvSpPr>
          <p:nvPr/>
        </p:nvSpPr>
        <p:spPr bwMode="auto">
          <a:xfrm>
            <a:off x="4672608" y="6328497"/>
            <a:ext cx="2592288" cy="687573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8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0183" name="AutoShape 7"/>
          <p:cNvSpPr>
            <a:spLocks noChangeArrowheads="1"/>
          </p:cNvSpPr>
          <p:nvPr/>
        </p:nvSpPr>
        <p:spPr bwMode="auto">
          <a:xfrm>
            <a:off x="963582" y="4720992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3352" y="-23380"/>
            <a:ext cx="11880850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28637" y="1116237"/>
            <a:ext cx="11287203" cy="1464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songa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altLang="ru-RU" sz="44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630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 animBg="1"/>
      <p:bldP spid="50180" grpId="0" animBg="1"/>
      <p:bldP spid="50182" grpId="0"/>
      <p:bldP spid="5018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1159213" y="3028946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6900867" y="3028946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6972305" y="4457706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828637" y="1116237"/>
            <a:ext cx="11287203" cy="78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sonning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moduli </a:t>
            </a: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son?</a:t>
            </a:r>
            <a:endParaRPr lang="ru-RU" altLang="ru-RU" sz="44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158" name="WordArt 6"/>
          <p:cNvSpPr>
            <a:spLocks noChangeArrowheads="1" noChangeShapeType="1" noTextEdit="1"/>
          </p:cNvSpPr>
          <p:nvPr/>
        </p:nvSpPr>
        <p:spPr bwMode="auto">
          <a:xfrm>
            <a:off x="4672608" y="6074082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971513" y="4529144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66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altLang="ru-RU" sz="66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0375" y="171427"/>
            <a:ext cx="11880850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8661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nimBg="1"/>
      <p:bldP spid="49156" grpId="0" animBg="1"/>
      <p:bldP spid="49158" grpId="0"/>
      <p:bldP spid="4915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6946736" y="2768978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6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6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971513" y="2801809"/>
            <a:ext cx="4583203" cy="112014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0000"/>
              </a:gs>
              <a:gs pos="1875">
                <a:srgbClr val="FA0800"/>
              </a:gs>
              <a:gs pos="1750">
                <a:srgbClr val="F40F00"/>
              </a:gs>
              <a:gs pos="1500">
                <a:srgbClr val="E81D00"/>
              </a:gs>
              <a:gs pos="0">
                <a:srgbClr val="FF0000"/>
              </a:gs>
              <a:gs pos="84000">
                <a:srgbClr val="FF7272"/>
              </a:gs>
              <a:gs pos="52000">
                <a:schemeClr val="bg1"/>
              </a:gs>
              <a:gs pos="26000">
                <a:srgbClr val="FEE0DF"/>
              </a:gs>
              <a:gs pos="99000">
                <a:srgbClr val="FF0000"/>
              </a:gs>
            </a:gsLst>
            <a:lin ang="5400000" scaled="1"/>
            <a:tileRect/>
          </a:gradFill>
          <a:ln w="57150">
            <a:solidFill>
              <a:srgbClr val="EAEAEA"/>
            </a:solidFill>
            <a:miter lim="800000"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4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altLang="ru-RU" sz="4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altLang="ru-RU" sz="4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6960895" y="4454528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4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Noldan</a:t>
            </a:r>
            <a:r>
              <a:rPr lang="en-US" altLang="ru-RU" sz="4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altLang="ru-RU" sz="4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altLang="ru-RU" sz="4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8" name="WordArt 6"/>
          <p:cNvSpPr>
            <a:spLocks noChangeArrowheads="1" noChangeShapeType="1" noTextEdit="1"/>
          </p:cNvSpPr>
          <p:nvPr/>
        </p:nvSpPr>
        <p:spPr bwMode="auto">
          <a:xfrm>
            <a:off x="4600600" y="6025684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971513" y="4457706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4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altLang="ru-RU" sz="4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en-US" altLang="ru-RU" sz="4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120" y="-23380"/>
            <a:ext cx="12241360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28637" y="1116237"/>
            <a:ext cx="11287203" cy="78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sonning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moduli </a:t>
            </a: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son?</a:t>
            </a:r>
            <a:endParaRPr lang="ru-RU" altLang="ru-RU" sz="44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7043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nimBg="1"/>
      <p:bldP spid="49155" grpId="0" animBg="1"/>
      <p:bldP spid="49156" grpId="0" animBg="1"/>
      <p:bldP spid="491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1065362" y="2527673"/>
            <a:ext cx="43975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6616824" y="2527673"/>
            <a:ext cx="458320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6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6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6663233" y="4272042"/>
            <a:ext cx="4490383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ru-RU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828637" y="1116237"/>
            <a:ext cx="11287203" cy="78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33" tIns="54517" rIns="109033" bIns="54517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sonning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moduli </a:t>
            </a:r>
            <a:r>
              <a:rPr lang="en-US" altLang="ru-RU" sz="44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altLang="ru-RU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son?</a:t>
            </a:r>
            <a:endParaRPr lang="ru-RU" altLang="ru-RU" sz="44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158" name="WordArt 6"/>
          <p:cNvSpPr>
            <a:spLocks noChangeArrowheads="1" noChangeShapeType="1" noTextEdit="1"/>
          </p:cNvSpPr>
          <p:nvPr/>
        </p:nvSpPr>
        <p:spPr bwMode="auto">
          <a:xfrm>
            <a:off x="4672608" y="6074082"/>
            <a:ext cx="2778437" cy="702946"/>
          </a:xfrm>
          <a:prstGeom prst="rect">
            <a:avLst/>
          </a:prstGeom>
        </p:spPr>
        <p:txBody>
          <a:bodyPr wrap="none" lIns="109033" tIns="54517" rIns="109033" bIns="54517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300" kern="10" dirty="0" err="1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4300" kern="10" dirty="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971511" y="4300877"/>
            <a:ext cx="4585265" cy="1120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  <a:extLst/>
        </p:spPr>
        <p:txBody>
          <a:bodyPr wrap="none" lIns="109033" tIns="54517" rIns="109033" bIns="54517" anchor="ctr"/>
          <a:lstStyle/>
          <a:p>
            <a:pPr algn="ctr" eaLnBrk="1" hangingPunct="1">
              <a:defRPr/>
            </a:pPr>
            <a:r>
              <a:rPr lang="en-US" altLang="ru-RU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altLang="ru-RU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en-US" altLang="ru-RU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0375" y="171427"/>
            <a:ext cx="11880850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5599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" presetClass="exit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nimBg="1"/>
      <p:bldP spid="49156" grpId="0" animBg="1"/>
      <p:bldP spid="49158" grpId="0"/>
      <p:bldP spid="4915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4619" y="254208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TOPISHMOQ</a:t>
            </a:r>
            <a:endParaRPr lang="ru-RU" sz="5094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34306" y="1208985"/>
            <a:ext cx="11827831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1. 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musbat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o‘ylandiki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moduli  3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O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‘ylangan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8059" y="3052789"/>
            <a:ext cx="11827831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2. 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manfiy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son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o‘ylandiki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moduli  7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Q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anday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o‘langan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8060" y="4896593"/>
            <a:ext cx="11827831" cy="2052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  3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 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Farrux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o‘yladiki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moduli  0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Farrux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o‘ylangan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20880" y="2461828"/>
            <a:ext cx="2736304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39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139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</a:t>
            </a:r>
            <a:endParaRPr lang="ru-RU" sz="413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48872" y="4299561"/>
            <a:ext cx="2736304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39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139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-7</a:t>
            </a:r>
            <a:endParaRPr lang="ru-RU" sz="413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120880" y="6257763"/>
            <a:ext cx="2736304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39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139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0</a:t>
            </a:r>
            <a:endParaRPr lang="ru-RU" sz="413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72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30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0751" t="36994" r="14563" b="15984"/>
          <a:stretch/>
        </p:blipFill>
        <p:spPr>
          <a:xfrm>
            <a:off x="2152328" y="3168402"/>
            <a:ext cx="9001000" cy="36786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375430" y="222380"/>
            <a:ext cx="12801600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SONNING MODULI</a:t>
            </a:r>
            <a:endParaRPr lang="ru-RU" sz="5094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6144" y="1377568"/>
            <a:ext cx="11471272" cy="2052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245" dirty="0" smtClean="0">
                <a:latin typeface="Arial" pitchFamily="34" charset="0"/>
                <a:cs typeface="Arial" pitchFamily="34" charset="0"/>
              </a:rPr>
              <a:t>│a - b│ son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A (a)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nuqtadan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B(b)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nuqtagacha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masofani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bildiradi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33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75430" y="222380"/>
            <a:ext cx="12801600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094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14627" y="1656234"/>
            <a:ext cx="823815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245" dirty="0" smtClean="0">
                <a:latin typeface="Arial" pitchFamily="34" charset="0"/>
                <a:cs typeface="Arial" pitchFamily="34" charset="0"/>
              </a:rPr>
              <a:t>│2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(–3)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│ = │ 2 + 3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│=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│5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│= 5 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2168" y="2808362"/>
            <a:ext cx="10075194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245" dirty="0" err="1">
                <a:latin typeface="Arial" pitchFamily="34" charset="0"/>
                <a:cs typeface="Arial" pitchFamily="34" charset="0"/>
              </a:rPr>
              <a:t>b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u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2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-3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nuqtalar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orasidagi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masofadir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Line 17"/>
          <p:cNvSpPr>
            <a:spLocks noChangeShapeType="1"/>
          </p:cNvSpPr>
          <p:nvPr/>
        </p:nvSpPr>
        <p:spPr bwMode="auto">
          <a:xfrm>
            <a:off x="11228890" y="4925924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47314" y="4532064"/>
            <a:ext cx="11508858" cy="108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4393" i="1" dirty="0">
              <a:latin typeface="Georgia" pitchFamily="18" charset="0"/>
            </a:endParaRPr>
          </a:p>
          <a:p>
            <a:r>
              <a:rPr lang="ru-RU" sz="4505" b="1" dirty="0">
                <a:latin typeface="Times New Roman" pitchFamily="18" charset="0"/>
              </a:rPr>
              <a:t> -</a:t>
            </a:r>
            <a:r>
              <a:rPr lang="en-US" sz="4505" b="1" dirty="0">
                <a:latin typeface="Times New Roman" pitchFamily="18" charset="0"/>
              </a:rPr>
              <a:t>5</a:t>
            </a:r>
            <a:r>
              <a:rPr lang="ru-RU" sz="4505" b="1" dirty="0">
                <a:latin typeface="Times New Roman" pitchFamily="18" charset="0"/>
              </a:rPr>
              <a:t>    -</a:t>
            </a:r>
            <a:r>
              <a:rPr lang="en-US" sz="4505" b="1" dirty="0">
                <a:latin typeface="Times New Roman" pitchFamily="18" charset="0"/>
              </a:rPr>
              <a:t>4</a:t>
            </a:r>
            <a:r>
              <a:rPr lang="ru-RU" sz="4505" b="1" dirty="0">
                <a:latin typeface="Times New Roman" pitchFamily="18" charset="0"/>
              </a:rPr>
              <a:t>   </a:t>
            </a:r>
            <a:r>
              <a:rPr lang="en-US" sz="4505" b="1" dirty="0">
                <a:latin typeface="Times New Roman" pitchFamily="18" charset="0"/>
              </a:rPr>
              <a:t> </a:t>
            </a:r>
            <a:r>
              <a:rPr lang="ru-RU" sz="4505" b="1" dirty="0">
                <a:latin typeface="Times New Roman" pitchFamily="18" charset="0"/>
              </a:rPr>
              <a:t> -</a:t>
            </a:r>
            <a:r>
              <a:rPr lang="en-US" sz="4505" b="1" dirty="0">
                <a:latin typeface="Times New Roman" pitchFamily="18" charset="0"/>
              </a:rPr>
              <a:t>3</a:t>
            </a:r>
            <a:r>
              <a:rPr lang="ru-RU" sz="4505" b="1" dirty="0">
                <a:latin typeface="Times New Roman" pitchFamily="18" charset="0"/>
              </a:rPr>
              <a:t>    </a:t>
            </a:r>
            <a:r>
              <a:rPr lang="en-US" sz="4505" b="1" dirty="0">
                <a:latin typeface="Times New Roman" pitchFamily="18" charset="0"/>
              </a:rPr>
              <a:t>-2</a:t>
            </a:r>
            <a:r>
              <a:rPr lang="ru-RU" sz="4505" b="1" dirty="0">
                <a:latin typeface="Times New Roman" pitchFamily="18" charset="0"/>
              </a:rPr>
              <a:t>    </a:t>
            </a:r>
            <a:r>
              <a:rPr lang="en-US" sz="4505" b="1" dirty="0">
                <a:latin typeface="Times New Roman" pitchFamily="18" charset="0"/>
              </a:rPr>
              <a:t>-</a:t>
            </a:r>
            <a:r>
              <a:rPr lang="ru-RU" sz="4505" b="1" dirty="0">
                <a:latin typeface="Times New Roman" pitchFamily="18" charset="0"/>
              </a:rPr>
              <a:t>1     </a:t>
            </a:r>
            <a:r>
              <a:rPr lang="en-US" sz="4505" b="1" dirty="0">
                <a:latin typeface="Times New Roman" pitchFamily="18" charset="0"/>
              </a:rPr>
              <a:t>0</a:t>
            </a:r>
            <a:r>
              <a:rPr lang="ru-RU" sz="4505" b="1" dirty="0">
                <a:latin typeface="Times New Roman" pitchFamily="18" charset="0"/>
              </a:rPr>
              <a:t>   </a:t>
            </a:r>
            <a:r>
              <a:rPr lang="en-US" sz="4505" b="1" dirty="0">
                <a:latin typeface="Times New Roman" pitchFamily="18" charset="0"/>
              </a:rPr>
              <a:t>  1</a:t>
            </a:r>
            <a:r>
              <a:rPr lang="ru-RU" sz="4505" b="1" dirty="0">
                <a:latin typeface="Times New Roman" pitchFamily="18" charset="0"/>
              </a:rPr>
              <a:t>  </a:t>
            </a:r>
            <a:r>
              <a:rPr lang="en-US" sz="4505" b="1" dirty="0">
                <a:latin typeface="Times New Roman" pitchFamily="18" charset="0"/>
              </a:rPr>
              <a:t> </a:t>
            </a:r>
            <a:r>
              <a:rPr lang="ru-RU" sz="4505" b="1" dirty="0">
                <a:latin typeface="Times New Roman" pitchFamily="18" charset="0"/>
              </a:rPr>
              <a:t> </a:t>
            </a:r>
            <a:r>
              <a:rPr lang="en-US" sz="4505" b="1" dirty="0">
                <a:latin typeface="Times New Roman" pitchFamily="18" charset="0"/>
              </a:rPr>
              <a:t> 2     3     4</a:t>
            </a:r>
            <a:r>
              <a:rPr lang="ru-RU" sz="4505" b="1" dirty="0">
                <a:latin typeface="Times New Roman" pitchFamily="18" charset="0"/>
              </a:rPr>
              <a:t>  </a:t>
            </a:r>
            <a:r>
              <a:rPr lang="en-US" sz="4505" b="1" dirty="0">
                <a:latin typeface="Times New Roman" pitchFamily="18" charset="0"/>
              </a:rPr>
              <a:t>   5   </a:t>
            </a:r>
            <a:r>
              <a:rPr lang="ru-RU" sz="4505" b="1" dirty="0">
                <a:latin typeface="Times New Roman" pitchFamily="18" charset="0"/>
              </a:rPr>
              <a:t>       </a:t>
            </a:r>
            <a:endParaRPr lang="ru-RU" sz="4505" b="1" i="1" dirty="0">
              <a:latin typeface="Georgia" pitchFamily="18" charset="0"/>
            </a:endParaRP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881586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1952484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5160466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6231367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7232531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8267808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9252874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10285162" y="4903831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347314" y="5024633"/>
            <a:ext cx="1176810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1" name="Line 12"/>
          <p:cNvSpPr>
            <a:spLocks noChangeShapeType="1"/>
          </p:cNvSpPr>
          <p:nvPr/>
        </p:nvSpPr>
        <p:spPr bwMode="auto">
          <a:xfrm>
            <a:off x="3061020" y="4892566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2" name="Oval 19"/>
          <p:cNvSpPr>
            <a:spLocks noChangeArrowheads="1"/>
          </p:cNvSpPr>
          <p:nvPr/>
        </p:nvSpPr>
        <p:spPr bwMode="auto">
          <a:xfrm>
            <a:off x="2957736" y="4918275"/>
            <a:ext cx="212293" cy="14457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23982" tIns="61990" rIns="123982" bIns="61990" anchor="ctr"/>
          <a:lstStyle/>
          <a:p>
            <a:endParaRPr lang="ru-RU" sz="4393" b="1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>
            <a:off x="4110139" y="4909732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4" name="Правая фигурная скобка 23"/>
          <p:cNvSpPr/>
          <p:nvPr/>
        </p:nvSpPr>
        <p:spPr>
          <a:xfrm rot="5400000">
            <a:off x="4414333" y="4265237"/>
            <a:ext cx="452558" cy="3159185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139"/>
          </a:p>
        </p:txBody>
      </p:sp>
      <p:sp>
        <p:nvSpPr>
          <p:cNvPr id="25" name="TextBox 24"/>
          <p:cNvSpPr txBox="1"/>
          <p:nvPr/>
        </p:nvSpPr>
        <p:spPr>
          <a:xfrm>
            <a:off x="3935841" y="6106137"/>
            <a:ext cx="1409542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45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245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авая фигурная скобка 26"/>
          <p:cNvSpPr/>
          <p:nvPr/>
        </p:nvSpPr>
        <p:spPr>
          <a:xfrm rot="5400000">
            <a:off x="7053061" y="4808618"/>
            <a:ext cx="358940" cy="2036442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139"/>
          </a:p>
        </p:txBody>
      </p:sp>
      <p:sp>
        <p:nvSpPr>
          <p:cNvPr id="28" name="Oval 19"/>
          <p:cNvSpPr>
            <a:spLocks noChangeArrowheads="1"/>
          </p:cNvSpPr>
          <p:nvPr/>
        </p:nvSpPr>
        <p:spPr bwMode="auto">
          <a:xfrm>
            <a:off x="8203000" y="4942160"/>
            <a:ext cx="212293" cy="14457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23982" tIns="61990" rIns="123982" bIns="61990" anchor="ctr"/>
          <a:lstStyle/>
          <a:p>
            <a:endParaRPr lang="ru-RU" sz="4393" b="1"/>
          </a:p>
        </p:txBody>
      </p:sp>
      <p:sp>
        <p:nvSpPr>
          <p:cNvPr id="29" name="TextBox 28"/>
          <p:cNvSpPr txBox="1"/>
          <p:nvPr/>
        </p:nvSpPr>
        <p:spPr>
          <a:xfrm>
            <a:off x="6544816" y="6120730"/>
            <a:ext cx="1409542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45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245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авая фигурная скобка 29"/>
          <p:cNvSpPr/>
          <p:nvPr/>
        </p:nvSpPr>
        <p:spPr>
          <a:xfrm rot="16200000">
            <a:off x="5339639" y="2042381"/>
            <a:ext cx="663587" cy="5192750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139"/>
          </a:p>
        </p:txBody>
      </p:sp>
      <p:sp>
        <p:nvSpPr>
          <p:cNvPr id="31" name="TextBox 30"/>
          <p:cNvSpPr txBox="1"/>
          <p:nvPr/>
        </p:nvSpPr>
        <p:spPr>
          <a:xfrm>
            <a:off x="4966661" y="3618517"/>
            <a:ext cx="1409542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45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245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7769</TotalTime>
  <Words>529</Words>
  <Application>Microsoft Office PowerPoint</Application>
  <PresentationFormat>Произвольный</PresentationFormat>
  <Paragraphs>104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Georgia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507</cp:revision>
  <dcterms:created xsi:type="dcterms:W3CDTF">2020-04-09T07:32:19Z</dcterms:created>
  <dcterms:modified xsi:type="dcterms:W3CDTF">2020-12-28T05:57:32Z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