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8"/>
  </p:notesMasterIdLst>
  <p:sldIdLst>
    <p:sldId id="256" r:id="rId2"/>
    <p:sldId id="406" r:id="rId3"/>
    <p:sldId id="407" r:id="rId4"/>
    <p:sldId id="405" r:id="rId5"/>
    <p:sldId id="404" r:id="rId6"/>
    <p:sldId id="408" r:id="rId7"/>
    <p:sldId id="409" r:id="rId8"/>
    <p:sldId id="387" r:id="rId9"/>
    <p:sldId id="398" r:id="rId10"/>
    <p:sldId id="401" r:id="rId11"/>
    <p:sldId id="378" r:id="rId12"/>
    <p:sldId id="393" r:id="rId13"/>
    <p:sldId id="396" r:id="rId14"/>
    <p:sldId id="402" r:id="rId15"/>
    <p:sldId id="403" r:id="rId16"/>
    <p:sldId id="365" r:id="rId17"/>
  </p:sldIdLst>
  <p:sldSz cx="12801600" cy="7200900"/>
  <p:notesSz cx="5765800" cy="3244850"/>
  <p:defaultTextStyle>
    <a:defPPr>
      <a:defRPr lang="ru-RU"/>
    </a:defPPr>
    <a:lvl1pPr marL="0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1pPr>
    <a:lvl2pPr marL="968152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2pPr>
    <a:lvl3pPr marL="1936305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3pPr>
    <a:lvl4pPr marL="2904457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4pPr>
    <a:lvl5pPr marL="3872609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5pPr>
    <a:lvl6pPr marL="4840763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6pPr>
    <a:lvl7pPr marL="5808915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7pPr>
    <a:lvl8pPr marL="6777067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8pPr>
    <a:lvl9pPr marL="7745220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292" userDrawn="1">
          <p15:clr>
            <a:srgbClr val="A4A3A4"/>
          </p15:clr>
        </p15:guide>
        <p15:guide id="3" orient="horz" pos="6391" userDrawn="1">
          <p15:clr>
            <a:srgbClr val="A4A3A4"/>
          </p15:clr>
        </p15:guide>
        <p15:guide id="4" pos="4724" userDrawn="1">
          <p15:clr>
            <a:srgbClr val="A4A3A4"/>
          </p15:clr>
        </p15:guide>
        <p15:guide id="5" pos="2328" userDrawn="1">
          <p15:clr>
            <a:srgbClr val="A4A3A4"/>
          </p15:clr>
        </p15:guide>
        <p15:guide id="6" pos="479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5050"/>
    <a:srgbClr val="FF0066"/>
    <a:srgbClr val="FFFFFF"/>
    <a:srgbClr val="00A8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167" autoAdjust="0"/>
    <p:restoredTop sz="94255" autoAdjust="0"/>
  </p:normalViewPr>
  <p:slideViewPr>
    <p:cSldViewPr>
      <p:cViewPr varScale="1">
        <p:scale>
          <a:sx n="63" d="100"/>
          <a:sy n="63" d="100"/>
        </p:scale>
        <p:origin x="852" y="78"/>
      </p:cViewPr>
      <p:guideLst>
        <p:guide orient="horz" pos="2880"/>
        <p:guide pos="2292"/>
        <p:guide orient="horz" pos="6391"/>
        <p:guide pos="4724"/>
        <p:guide pos="2328"/>
        <p:guide pos="479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3350CF-C603-4114-B932-646F91D14650}" type="datetimeFigureOut">
              <a:rPr lang="ru-RU" smtClean="0"/>
              <a:pPr/>
              <a:t>28.12.2020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01813" y="242888"/>
            <a:ext cx="21621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909EBE-9F82-4E48-A1EA-E1BF2E0BBA3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20460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60121" y="2232277"/>
            <a:ext cx="10881361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920241" y="4032504"/>
            <a:ext cx="8961121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12/28/2020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1"/>
            <a:ext cx="3577003" cy="914546"/>
          </a:xfrm>
        </p:spPr>
        <p:txBody>
          <a:bodyPr lIns="0" tIns="0" rIns="0" bIns="0"/>
          <a:lstStyle>
            <a:lvl1pPr>
              <a:defRPr sz="5943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983781" y="2180057"/>
            <a:ext cx="8834039" cy="767582"/>
          </a:xfrm>
        </p:spPr>
        <p:txBody>
          <a:bodyPr lIns="0" tIns="0" rIns="0" bIns="0"/>
          <a:lstStyle>
            <a:lvl1pPr>
              <a:defRPr sz="4988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12/28/2020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8405" y="1189855"/>
            <a:ext cx="12546413" cy="587909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4139"/>
          </a:p>
        </p:txBody>
      </p:sp>
      <p:sp>
        <p:nvSpPr>
          <p:cNvPr id="17" name="bg object 17"/>
          <p:cNvSpPr/>
          <p:nvPr/>
        </p:nvSpPr>
        <p:spPr>
          <a:xfrm>
            <a:off x="148422" y="157913"/>
            <a:ext cx="12546413" cy="95260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4139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1"/>
            <a:ext cx="3577003" cy="914546"/>
          </a:xfrm>
        </p:spPr>
        <p:txBody>
          <a:bodyPr lIns="0" tIns="0" rIns="0" bIns="0"/>
          <a:lstStyle>
            <a:lvl1pPr>
              <a:defRPr sz="5943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50874" y="1599501"/>
            <a:ext cx="4050550" cy="47365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78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592825" y="1656207"/>
            <a:ext cx="5568696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12/28/2020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3511390" y="2344142"/>
            <a:ext cx="5821344" cy="2295551"/>
          </a:xfrm>
          <a:custGeom>
            <a:avLst/>
            <a:gdLst/>
            <a:ahLst/>
            <a:cxnLst/>
            <a:rect l="l" t="t" r="r" b="b"/>
            <a:pathLst>
              <a:path w="2621915" h="1034414">
                <a:moveTo>
                  <a:pt x="2621368" y="0"/>
                </a:moveTo>
                <a:lnTo>
                  <a:pt x="0" y="0"/>
                </a:lnTo>
                <a:lnTo>
                  <a:pt x="0" y="1034140"/>
                </a:lnTo>
                <a:lnTo>
                  <a:pt x="2621368" y="1034140"/>
                </a:lnTo>
                <a:lnTo>
                  <a:pt x="262136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4139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1"/>
            <a:ext cx="3577003" cy="914546"/>
          </a:xfrm>
        </p:spPr>
        <p:txBody>
          <a:bodyPr lIns="0" tIns="0" rIns="0" bIns="0"/>
          <a:lstStyle>
            <a:lvl1pPr>
              <a:defRPr sz="5943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12/28/2020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12/28/2020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8405" y="1189855"/>
            <a:ext cx="12546413" cy="587909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4139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0"/>
            <a:ext cx="3577003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983781" y="2180055"/>
            <a:ext cx="8834039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352545" y="6696836"/>
            <a:ext cx="4096512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40080" y="6696836"/>
            <a:ext cx="2944368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12/28/2020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9217152" y="6696836"/>
            <a:ext cx="2944368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1027500">
        <a:defRPr>
          <a:latin typeface="+mn-lt"/>
          <a:ea typeface="+mn-ea"/>
          <a:cs typeface="+mn-cs"/>
        </a:defRPr>
      </a:lvl2pPr>
      <a:lvl3pPr marL="2055000">
        <a:defRPr>
          <a:latin typeface="+mn-lt"/>
          <a:ea typeface="+mn-ea"/>
          <a:cs typeface="+mn-cs"/>
        </a:defRPr>
      </a:lvl3pPr>
      <a:lvl4pPr marL="3082500">
        <a:defRPr>
          <a:latin typeface="+mn-lt"/>
          <a:ea typeface="+mn-ea"/>
          <a:cs typeface="+mn-cs"/>
        </a:defRPr>
      </a:lvl4pPr>
      <a:lvl5pPr marL="4110000">
        <a:defRPr>
          <a:latin typeface="+mn-lt"/>
          <a:ea typeface="+mn-ea"/>
          <a:cs typeface="+mn-cs"/>
        </a:defRPr>
      </a:lvl5pPr>
      <a:lvl6pPr marL="5137502">
        <a:defRPr>
          <a:latin typeface="+mn-lt"/>
          <a:ea typeface="+mn-ea"/>
          <a:cs typeface="+mn-cs"/>
        </a:defRPr>
      </a:lvl6pPr>
      <a:lvl7pPr marL="6165001">
        <a:defRPr>
          <a:latin typeface="+mn-lt"/>
          <a:ea typeface="+mn-ea"/>
          <a:cs typeface="+mn-cs"/>
        </a:defRPr>
      </a:lvl7pPr>
      <a:lvl8pPr marL="7192501">
        <a:defRPr>
          <a:latin typeface="+mn-lt"/>
          <a:ea typeface="+mn-ea"/>
          <a:cs typeface="+mn-cs"/>
        </a:defRPr>
      </a:lvl8pPr>
      <a:lvl9pPr marL="8220002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1027500">
        <a:defRPr>
          <a:latin typeface="+mn-lt"/>
          <a:ea typeface="+mn-ea"/>
          <a:cs typeface="+mn-cs"/>
        </a:defRPr>
      </a:lvl2pPr>
      <a:lvl3pPr marL="2055000">
        <a:defRPr>
          <a:latin typeface="+mn-lt"/>
          <a:ea typeface="+mn-ea"/>
          <a:cs typeface="+mn-cs"/>
        </a:defRPr>
      </a:lvl3pPr>
      <a:lvl4pPr marL="3082500">
        <a:defRPr>
          <a:latin typeface="+mn-lt"/>
          <a:ea typeface="+mn-ea"/>
          <a:cs typeface="+mn-cs"/>
        </a:defRPr>
      </a:lvl4pPr>
      <a:lvl5pPr marL="4110000">
        <a:defRPr>
          <a:latin typeface="+mn-lt"/>
          <a:ea typeface="+mn-ea"/>
          <a:cs typeface="+mn-cs"/>
        </a:defRPr>
      </a:lvl5pPr>
      <a:lvl6pPr marL="5137502">
        <a:defRPr>
          <a:latin typeface="+mn-lt"/>
          <a:ea typeface="+mn-ea"/>
          <a:cs typeface="+mn-cs"/>
        </a:defRPr>
      </a:lvl6pPr>
      <a:lvl7pPr marL="6165001">
        <a:defRPr>
          <a:latin typeface="+mn-lt"/>
          <a:ea typeface="+mn-ea"/>
          <a:cs typeface="+mn-cs"/>
        </a:defRPr>
      </a:lvl7pPr>
      <a:lvl8pPr marL="7192501">
        <a:defRPr>
          <a:latin typeface="+mn-lt"/>
          <a:ea typeface="+mn-ea"/>
          <a:cs typeface="+mn-cs"/>
        </a:defRPr>
      </a:lvl8pPr>
      <a:lvl9pPr marL="8220002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-298929"/>
            <a:ext cx="12788912" cy="2404935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4139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228263" y="294858"/>
            <a:ext cx="7001819" cy="1208977"/>
          </a:xfrm>
          <a:prstGeom prst="rect">
            <a:avLst/>
          </a:prstGeom>
        </p:spPr>
        <p:txBody>
          <a:bodyPr vert="horz" wrap="square" lIns="0" tIns="32822" rIns="0" bIns="0" rtlCol="0">
            <a:spAutoFit/>
          </a:bodyPr>
          <a:lstStyle/>
          <a:p>
            <a:pPr marL="28542" algn="ctr">
              <a:spcBef>
                <a:spcPts val="257"/>
              </a:spcBef>
            </a:pPr>
            <a:r>
              <a:rPr lang="en-US" sz="7641" spc="12" dirty="0"/>
              <a:t>MATEMATIKA</a:t>
            </a:r>
            <a:endParaRPr lang="en-US" sz="7641" dirty="0"/>
          </a:p>
        </p:txBody>
      </p:sp>
      <p:sp>
        <p:nvSpPr>
          <p:cNvPr id="4" name="object 4"/>
          <p:cNvSpPr txBox="1"/>
          <p:nvPr/>
        </p:nvSpPr>
        <p:spPr>
          <a:xfrm>
            <a:off x="876505" y="2311791"/>
            <a:ext cx="10047201" cy="1991599"/>
          </a:xfrm>
          <a:prstGeom prst="rect">
            <a:avLst/>
          </a:prstGeom>
        </p:spPr>
        <p:txBody>
          <a:bodyPr vert="horz" wrap="square" lIns="0" tIns="31397" rIns="0" bIns="0" rtlCol="0">
            <a:spAutoFit/>
          </a:bodyPr>
          <a:lstStyle/>
          <a:p>
            <a:pPr marL="41385" algn="ctr">
              <a:spcBef>
                <a:spcPts val="246"/>
              </a:spcBef>
            </a:pPr>
            <a:r>
              <a:rPr lang="en-US" sz="6368" b="1" dirty="0">
                <a:solidFill>
                  <a:srgbClr val="002060"/>
                </a:solidFill>
                <a:latin typeface="Arial"/>
                <a:cs typeface="Arial"/>
              </a:rPr>
              <a:t>MAVZU</a:t>
            </a:r>
            <a:r>
              <a:rPr lang="en-US" sz="6368" b="1" dirty="0" smtClean="0">
                <a:solidFill>
                  <a:srgbClr val="002060"/>
                </a:solidFill>
                <a:latin typeface="Arial"/>
                <a:cs typeface="Arial"/>
              </a:rPr>
              <a:t>: MASALALAR YECHISH</a:t>
            </a:r>
            <a:endParaRPr lang="en-US" sz="7005" b="1" dirty="0">
              <a:solidFill>
                <a:srgbClr val="002060"/>
              </a:solidFill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259429" y="4747790"/>
            <a:ext cx="782253" cy="1866560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/>
          <a:p>
            <a:endParaRPr sz="4139"/>
          </a:p>
        </p:txBody>
      </p:sp>
      <p:grpSp>
        <p:nvGrpSpPr>
          <p:cNvPr id="7" name="object 7"/>
          <p:cNvGrpSpPr/>
          <p:nvPr/>
        </p:nvGrpSpPr>
        <p:grpSpPr>
          <a:xfrm>
            <a:off x="1041682" y="247652"/>
            <a:ext cx="11089046" cy="1276589"/>
            <a:chOff x="439458" y="228104"/>
            <a:chExt cx="4916283" cy="542011"/>
          </a:xfrm>
        </p:grpSpPr>
        <p:sp>
          <p:nvSpPr>
            <p:cNvPr id="8" name="object 8"/>
            <p:cNvSpPr/>
            <p:nvPr/>
          </p:nvSpPr>
          <p:spPr>
            <a:xfrm>
              <a:off x="439458" y="322808"/>
              <a:ext cx="396240" cy="394970"/>
            </a:xfrm>
            <a:custGeom>
              <a:avLst/>
              <a:gdLst/>
              <a:ahLst/>
              <a:cxnLst/>
              <a:rect l="l" t="t" r="r" b="b"/>
              <a:pathLst>
                <a:path w="396240" h="394970">
                  <a:moveTo>
                    <a:pt x="65938" y="0"/>
                  </a:moveTo>
                  <a:lnTo>
                    <a:pt x="0" y="0"/>
                  </a:lnTo>
                  <a:lnTo>
                    <a:pt x="0" y="33020"/>
                  </a:lnTo>
                  <a:lnTo>
                    <a:pt x="0" y="361950"/>
                  </a:lnTo>
                  <a:lnTo>
                    <a:pt x="0" y="394970"/>
                  </a:lnTo>
                  <a:lnTo>
                    <a:pt x="65938" y="394970"/>
                  </a:lnTo>
                  <a:lnTo>
                    <a:pt x="65938" y="361950"/>
                  </a:lnTo>
                  <a:lnTo>
                    <a:pt x="32969" y="361950"/>
                  </a:lnTo>
                  <a:lnTo>
                    <a:pt x="32969" y="33020"/>
                  </a:lnTo>
                  <a:lnTo>
                    <a:pt x="65938" y="33020"/>
                  </a:lnTo>
                  <a:lnTo>
                    <a:pt x="65938" y="0"/>
                  </a:lnTo>
                  <a:close/>
                </a:path>
                <a:path w="396240" h="394970">
                  <a:moveTo>
                    <a:pt x="296710" y="65366"/>
                  </a:moveTo>
                  <a:lnTo>
                    <a:pt x="98907" y="65366"/>
                  </a:lnTo>
                  <a:lnTo>
                    <a:pt x="98907" y="96126"/>
                  </a:lnTo>
                  <a:lnTo>
                    <a:pt x="184454" y="197243"/>
                  </a:lnTo>
                  <a:lnTo>
                    <a:pt x="98907" y="298361"/>
                  </a:lnTo>
                  <a:lnTo>
                    <a:pt x="98907" y="329120"/>
                  </a:lnTo>
                  <a:lnTo>
                    <a:pt x="296710" y="329120"/>
                  </a:lnTo>
                  <a:lnTo>
                    <a:pt x="296710" y="263182"/>
                  </a:lnTo>
                  <a:lnTo>
                    <a:pt x="263740" y="263182"/>
                  </a:lnTo>
                  <a:lnTo>
                    <a:pt x="263740" y="296151"/>
                  </a:lnTo>
                  <a:lnTo>
                    <a:pt x="143954" y="296151"/>
                  </a:lnTo>
                  <a:lnTo>
                    <a:pt x="227647" y="197243"/>
                  </a:lnTo>
                  <a:lnTo>
                    <a:pt x="143954" y="98336"/>
                  </a:lnTo>
                  <a:lnTo>
                    <a:pt x="263740" y="98336"/>
                  </a:lnTo>
                  <a:lnTo>
                    <a:pt x="263740" y="131305"/>
                  </a:lnTo>
                  <a:lnTo>
                    <a:pt x="296710" y="131305"/>
                  </a:lnTo>
                  <a:lnTo>
                    <a:pt x="296710" y="65366"/>
                  </a:lnTo>
                  <a:close/>
                </a:path>
                <a:path w="396240" h="394970">
                  <a:moveTo>
                    <a:pt x="395617" y="0"/>
                  </a:moveTo>
                  <a:lnTo>
                    <a:pt x="329679" y="0"/>
                  </a:lnTo>
                  <a:lnTo>
                    <a:pt x="329679" y="33020"/>
                  </a:lnTo>
                  <a:lnTo>
                    <a:pt x="362648" y="33020"/>
                  </a:lnTo>
                  <a:lnTo>
                    <a:pt x="362648" y="361950"/>
                  </a:lnTo>
                  <a:lnTo>
                    <a:pt x="329679" y="361950"/>
                  </a:lnTo>
                  <a:lnTo>
                    <a:pt x="329679" y="394970"/>
                  </a:lnTo>
                  <a:lnTo>
                    <a:pt x="395617" y="394970"/>
                  </a:lnTo>
                  <a:lnTo>
                    <a:pt x="395617" y="361950"/>
                  </a:lnTo>
                  <a:lnTo>
                    <a:pt x="395617" y="33020"/>
                  </a:lnTo>
                  <a:lnTo>
                    <a:pt x="395617" y="0"/>
                  </a:lnTo>
                  <a:close/>
                </a:path>
              </a:pathLst>
            </a:custGeom>
            <a:solidFill>
              <a:srgbClr val="00AFEF"/>
            </a:solidFill>
          </p:spPr>
          <p:txBody>
            <a:bodyPr wrap="square" lIns="0" tIns="0" rIns="0" bIns="0" rtlCol="0"/>
            <a:lstStyle/>
            <a:p>
              <a:endParaRPr sz="4139"/>
            </a:p>
          </p:txBody>
        </p:sp>
        <p:sp>
          <p:nvSpPr>
            <p:cNvPr id="9" name="object 9"/>
            <p:cNvSpPr/>
            <p:nvPr/>
          </p:nvSpPr>
          <p:spPr>
            <a:xfrm>
              <a:off x="4285485" y="228104"/>
              <a:ext cx="1070256" cy="542011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5" y="0"/>
                  </a:moveTo>
                  <a:lnTo>
                    <a:pt x="0" y="0"/>
                  </a:lnTo>
                  <a:lnTo>
                    <a:pt x="0" y="603618"/>
                  </a:lnTo>
                  <a:lnTo>
                    <a:pt x="603605" y="603618"/>
                  </a:lnTo>
                  <a:lnTo>
                    <a:pt x="603605" y="0"/>
                  </a:lnTo>
                  <a:close/>
                </a:path>
              </a:pathLst>
            </a:custGeom>
            <a:solidFill>
              <a:srgbClr val="00A859"/>
            </a:solidFill>
          </p:spPr>
          <p:txBody>
            <a:bodyPr wrap="square" lIns="0" tIns="0" rIns="0" bIns="0" rtlCol="0"/>
            <a:lstStyle/>
            <a:p>
              <a:endParaRPr sz="4139"/>
            </a:p>
          </p:txBody>
        </p:sp>
        <p:sp>
          <p:nvSpPr>
            <p:cNvPr id="10" name="object 10"/>
            <p:cNvSpPr/>
            <p:nvPr/>
          </p:nvSpPr>
          <p:spPr>
            <a:xfrm>
              <a:off x="4285485" y="228104"/>
              <a:ext cx="1070256" cy="533396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5" y="0"/>
                  </a:lnTo>
                  <a:lnTo>
                    <a:pt x="603605" y="603618"/>
                  </a:lnTo>
                  <a:lnTo>
                    <a:pt x="0" y="603618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EFEFE"/>
              </a:solidFill>
            </a:ln>
          </p:spPr>
          <p:txBody>
            <a:bodyPr wrap="square" lIns="0" tIns="0" rIns="0" bIns="0" rtlCol="0"/>
            <a:lstStyle/>
            <a:p>
              <a:endParaRPr sz="4139"/>
            </a:p>
          </p:txBody>
        </p:sp>
      </p:grpSp>
      <p:sp>
        <p:nvSpPr>
          <p:cNvPr id="13" name="object 13"/>
          <p:cNvSpPr txBox="1"/>
          <p:nvPr/>
        </p:nvSpPr>
        <p:spPr>
          <a:xfrm>
            <a:off x="9314611" y="304116"/>
            <a:ext cx="3133399" cy="1007328"/>
          </a:xfrm>
          <a:prstGeom prst="rect">
            <a:avLst/>
          </a:prstGeom>
        </p:spPr>
        <p:txBody>
          <a:bodyPr vert="horz" wrap="square" lIns="0" tIns="27115" rIns="0" bIns="0" rtlCol="0">
            <a:spAutoFit/>
          </a:bodyPr>
          <a:lstStyle/>
          <a:p>
            <a:pPr algn="ctr">
              <a:spcBef>
                <a:spcPts val="214"/>
              </a:spcBef>
            </a:pPr>
            <a:r>
              <a:rPr lang="en-US" sz="6368" b="1" spc="-12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lang="en-US" sz="4670" b="1" spc="-12" dirty="0">
                <a:solidFill>
                  <a:schemeClr val="bg1"/>
                </a:solidFill>
                <a:latin typeface="Arial"/>
                <a:cs typeface="Arial"/>
              </a:rPr>
              <a:t>6- </a:t>
            </a:r>
            <a:r>
              <a:rPr sz="4670" b="1" spc="-12" dirty="0" err="1">
                <a:solidFill>
                  <a:schemeClr val="bg1"/>
                </a:solidFill>
                <a:latin typeface="Arial"/>
                <a:cs typeface="Arial"/>
              </a:rPr>
              <a:t>sinf</a:t>
            </a:r>
            <a:endParaRPr sz="467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11" name="object 5"/>
          <p:cNvSpPr/>
          <p:nvPr/>
        </p:nvSpPr>
        <p:spPr>
          <a:xfrm>
            <a:off x="245048" y="2381260"/>
            <a:ext cx="811015" cy="1799603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sz="9190"/>
          </a:p>
        </p:txBody>
      </p:sp>
      <p:sp>
        <p:nvSpPr>
          <p:cNvPr id="12" name="object 11"/>
          <p:cNvSpPr/>
          <p:nvPr/>
        </p:nvSpPr>
        <p:spPr>
          <a:xfrm>
            <a:off x="8633048" y="3638515"/>
            <a:ext cx="2429850" cy="221854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919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6"/>
          <p:cNvSpPr>
            <a:spLocks noChangeArrowheads="1"/>
          </p:cNvSpPr>
          <p:nvPr/>
        </p:nvSpPr>
        <p:spPr bwMode="auto">
          <a:xfrm>
            <a:off x="270941" y="4804163"/>
            <a:ext cx="11508858" cy="1081504"/>
          </a:xfrm>
          <a:prstGeom prst="rect">
            <a:avLst/>
          </a:prstGeom>
          <a:solidFill>
            <a:srgbClr val="FFFFFF"/>
          </a:solidFill>
          <a:ln w="9525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4505" b="1" dirty="0" smtClean="0">
                <a:latin typeface="Times New Roman" pitchFamily="18" charset="0"/>
              </a:rPr>
              <a:t> </a:t>
            </a:r>
            <a:r>
              <a:rPr lang="ru-RU" sz="4505" b="1" dirty="0" smtClean="0">
                <a:latin typeface="Times New Roman" pitchFamily="18" charset="0"/>
              </a:rPr>
              <a:t> </a:t>
            </a:r>
            <a:r>
              <a:rPr lang="ru-RU" sz="4505" b="1" dirty="0">
                <a:latin typeface="Times New Roman" pitchFamily="18" charset="0"/>
              </a:rPr>
              <a:t>-</a:t>
            </a:r>
            <a:r>
              <a:rPr lang="en-US" sz="4505" b="1" dirty="0">
                <a:latin typeface="Times New Roman" pitchFamily="18" charset="0"/>
              </a:rPr>
              <a:t>4</a:t>
            </a:r>
            <a:r>
              <a:rPr lang="ru-RU" sz="4505" b="1" dirty="0">
                <a:latin typeface="Times New Roman" pitchFamily="18" charset="0"/>
              </a:rPr>
              <a:t>   </a:t>
            </a:r>
            <a:r>
              <a:rPr lang="en-US" sz="4505" b="1" dirty="0">
                <a:latin typeface="Times New Roman" pitchFamily="18" charset="0"/>
              </a:rPr>
              <a:t> </a:t>
            </a:r>
            <a:r>
              <a:rPr lang="ru-RU" sz="4505" b="1" dirty="0">
                <a:latin typeface="Times New Roman" pitchFamily="18" charset="0"/>
              </a:rPr>
              <a:t> -</a:t>
            </a:r>
            <a:r>
              <a:rPr lang="en-US" sz="4505" b="1" dirty="0">
                <a:latin typeface="Times New Roman" pitchFamily="18" charset="0"/>
              </a:rPr>
              <a:t>3</a:t>
            </a:r>
            <a:r>
              <a:rPr lang="ru-RU" sz="4505" b="1" dirty="0">
                <a:latin typeface="Times New Roman" pitchFamily="18" charset="0"/>
              </a:rPr>
              <a:t>    </a:t>
            </a:r>
            <a:r>
              <a:rPr lang="en-US" sz="4505" b="1" dirty="0">
                <a:latin typeface="Times New Roman" pitchFamily="18" charset="0"/>
              </a:rPr>
              <a:t>-2</a:t>
            </a:r>
            <a:r>
              <a:rPr lang="ru-RU" sz="4505" b="1" dirty="0">
                <a:latin typeface="Times New Roman" pitchFamily="18" charset="0"/>
              </a:rPr>
              <a:t>    </a:t>
            </a:r>
            <a:r>
              <a:rPr lang="en-US" sz="4505" b="1" dirty="0">
                <a:latin typeface="Times New Roman" pitchFamily="18" charset="0"/>
              </a:rPr>
              <a:t>-</a:t>
            </a:r>
            <a:r>
              <a:rPr lang="ru-RU" sz="4505" b="1" dirty="0">
                <a:latin typeface="Times New Roman" pitchFamily="18" charset="0"/>
              </a:rPr>
              <a:t>1     </a:t>
            </a:r>
            <a:r>
              <a:rPr lang="en-US" sz="4505" b="1" dirty="0">
                <a:latin typeface="Times New Roman" pitchFamily="18" charset="0"/>
              </a:rPr>
              <a:t>0</a:t>
            </a:r>
            <a:r>
              <a:rPr lang="ru-RU" sz="4505" b="1" dirty="0">
                <a:latin typeface="Times New Roman" pitchFamily="18" charset="0"/>
              </a:rPr>
              <a:t>   </a:t>
            </a:r>
            <a:r>
              <a:rPr lang="en-US" sz="4505" b="1" dirty="0">
                <a:latin typeface="Times New Roman" pitchFamily="18" charset="0"/>
              </a:rPr>
              <a:t>  1</a:t>
            </a:r>
            <a:r>
              <a:rPr lang="ru-RU" sz="4505" b="1" dirty="0">
                <a:latin typeface="Times New Roman" pitchFamily="18" charset="0"/>
              </a:rPr>
              <a:t>  </a:t>
            </a:r>
            <a:r>
              <a:rPr lang="en-US" sz="4505" b="1" dirty="0">
                <a:latin typeface="Times New Roman" pitchFamily="18" charset="0"/>
              </a:rPr>
              <a:t> </a:t>
            </a:r>
            <a:r>
              <a:rPr lang="ru-RU" sz="4505" b="1" dirty="0">
                <a:latin typeface="Times New Roman" pitchFamily="18" charset="0"/>
              </a:rPr>
              <a:t> </a:t>
            </a:r>
            <a:r>
              <a:rPr lang="en-US" sz="4505" b="1" dirty="0">
                <a:latin typeface="Times New Roman" pitchFamily="18" charset="0"/>
              </a:rPr>
              <a:t> 2     3     4</a:t>
            </a:r>
            <a:r>
              <a:rPr lang="ru-RU" sz="4505" b="1" dirty="0">
                <a:latin typeface="Times New Roman" pitchFamily="18" charset="0"/>
              </a:rPr>
              <a:t>  </a:t>
            </a:r>
            <a:r>
              <a:rPr lang="en-US" sz="4505" b="1" dirty="0">
                <a:latin typeface="Times New Roman" pitchFamily="18" charset="0"/>
              </a:rPr>
              <a:t>   5 </a:t>
            </a:r>
            <a:r>
              <a:rPr lang="en-US" sz="4505" b="1" dirty="0" smtClean="0">
                <a:latin typeface="Times New Roman" pitchFamily="18" charset="0"/>
              </a:rPr>
              <a:t>    6  </a:t>
            </a:r>
            <a:r>
              <a:rPr lang="ru-RU" sz="4505" b="1" dirty="0" smtClean="0">
                <a:latin typeface="Times New Roman" pitchFamily="18" charset="0"/>
              </a:rPr>
              <a:t>       </a:t>
            </a:r>
            <a:endParaRPr lang="ru-RU" sz="4505" b="1" i="1" dirty="0">
              <a:latin typeface="Georgia" pitchFamily="18" charset="0"/>
            </a:endParaRPr>
          </a:p>
        </p:txBody>
      </p:sp>
      <p:sp>
        <p:nvSpPr>
          <p:cNvPr id="32" name="Line 17"/>
          <p:cNvSpPr>
            <a:spLocks noChangeShapeType="1"/>
          </p:cNvSpPr>
          <p:nvPr/>
        </p:nvSpPr>
        <p:spPr bwMode="auto">
          <a:xfrm>
            <a:off x="11153328" y="4927074"/>
            <a:ext cx="0" cy="168985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 sz="4393"/>
          </a:p>
        </p:txBody>
      </p:sp>
      <p:sp>
        <p:nvSpPr>
          <p:cNvPr id="5" name="Прямоугольник 4"/>
          <p:cNvSpPr/>
          <p:nvPr/>
        </p:nvSpPr>
        <p:spPr>
          <a:xfrm>
            <a:off x="-375430" y="222380"/>
            <a:ext cx="12801600" cy="8762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5094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</a:t>
            </a:r>
            <a:r>
              <a:rPr lang="en-US" sz="5094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MASALA</a:t>
            </a:r>
            <a:endParaRPr lang="ru-RU" sz="5094" b="1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52196" y="2528705"/>
            <a:ext cx="12648014" cy="74558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en-US" sz="4245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245" dirty="0" err="1" smtClean="0">
                <a:latin typeface="Arial" pitchFamily="34" charset="0"/>
                <a:cs typeface="Arial" pitchFamily="34" charset="0"/>
              </a:rPr>
              <a:t>Demak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, x </a:t>
            </a:r>
            <a:r>
              <a:rPr lang="en-US" sz="4245" dirty="0" err="1" smtClean="0">
                <a:latin typeface="Arial" pitchFamily="34" charset="0"/>
                <a:cs typeface="Arial" pitchFamily="34" charset="0"/>
              </a:rPr>
              <a:t>va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 2 </a:t>
            </a:r>
            <a:r>
              <a:rPr lang="en-US" sz="4245" dirty="0" err="1" smtClean="0">
                <a:latin typeface="Arial" pitchFamily="34" charset="0"/>
                <a:cs typeface="Arial" pitchFamily="34" charset="0"/>
              </a:rPr>
              <a:t>nuqtalar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245" dirty="0" err="1" smtClean="0">
                <a:latin typeface="Arial" pitchFamily="34" charset="0"/>
                <a:cs typeface="Arial" pitchFamily="34" charset="0"/>
              </a:rPr>
              <a:t>orasidagi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245" dirty="0" err="1" smtClean="0">
                <a:latin typeface="Arial" pitchFamily="34" charset="0"/>
                <a:cs typeface="Arial" pitchFamily="34" charset="0"/>
              </a:rPr>
              <a:t>masofa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 2 </a:t>
            </a:r>
            <a:r>
              <a:rPr lang="en-US" sz="4245" dirty="0" err="1" smtClean="0">
                <a:latin typeface="Arial" pitchFamily="34" charset="0"/>
                <a:cs typeface="Arial" pitchFamily="34" charset="0"/>
              </a:rPr>
              <a:t>ga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245" dirty="0" err="1" smtClean="0">
                <a:latin typeface="Arial" pitchFamily="34" charset="0"/>
                <a:cs typeface="Arial" pitchFamily="34" charset="0"/>
              </a:rPr>
              <a:t>teng</a:t>
            </a:r>
            <a:endParaRPr lang="ru-RU" sz="4245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Line 8"/>
          <p:cNvSpPr>
            <a:spLocks noChangeShapeType="1"/>
          </p:cNvSpPr>
          <p:nvPr/>
        </p:nvSpPr>
        <p:spPr bwMode="auto">
          <a:xfrm>
            <a:off x="881586" y="4903831"/>
            <a:ext cx="0" cy="168985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 sz="4393"/>
          </a:p>
        </p:txBody>
      </p:sp>
      <p:sp>
        <p:nvSpPr>
          <p:cNvPr id="13" name="Line 9"/>
          <p:cNvSpPr>
            <a:spLocks noChangeShapeType="1"/>
          </p:cNvSpPr>
          <p:nvPr/>
        </p:nvSpPr>
        <p:spPr bwMode="auto">
          <a:xfrm>
            <a:off x="1952484" y="4903831"/>
            <a:ext cx="0" cy="168985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 sz="4393"/>
          </a:p>
        </p:txBody>
      </p:sp>
      <p:sp>
        <p:nvSpPr>
          <p:cNvPr id="14" name="Line 12"/>
          <p:cNvSpPr>
            <a:spLocks noChangeShapeType="1"/>
          </p:cNvSpPr>
          <p:nvPr/>
        </p:nvSpPr>
        <p:spPr bwMode="auto">
          <a:xfrm>
            <a:off x="5160466" y="4903831"/>
            <a:ext cx="0" cy="168985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 sz="4393"/>
          </a:p>
        </p:txBody>
      </p:sp>
      <p:sp>
        <p:nvSpPr>
          <p:cNvPr id="15" name="Line 13"/>
          <p:cNvSpPr>
            <a:spLocks noChangeShapeType="1"/>
          </p:cNvSpPr>
          <p:nvPr/>
        </p:nvSpPr>
        <p:spPr bwMode="auto">
          <a:xfrm>
            <a:off x="6231367" y="4903831"/>
            <a:ext cx="0" cy="168985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 sz="4393"/>
          </a:p>
        </p:txBody>
      </p:sp>
      <p:sp>
        <p:nvSpPr>
          <p:cNvPr id="16" name="Line 14"/>
          <p:cNvSpPr>
            <a:spLocks noChangeShapeType="1"/>
          </p:cNvSpPr>
          <p:nvPr/>
        </p:nvSpPr>
        <p:spPr bwMode="auto">
          <a:xfrm>
            <a:off x="7232531" y="4903831"/>
            <a:ext cx="0" cy="168985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 sz="4393"/>
          </a:p>
        </p:txBody>
      </p:sp>
      <p:sp>
        <p:nvSpPr>
          <p:cNvPr id="17" name="Line 15"/>
          <p:cNvSpPr>
            <a:spLocks noChangeShapeType="1"/>
          </p:cNvSpPr>
          <p:nvPr/>
        </p:nvSpPr>
        <p:spPr bwMode="auto">
          <a:xfrm>
            <a:off x="8267808" y="4903831"/>
            <a:ext cx="0" cy="168985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 sz="4393"/>
          </a:p>
        </p:txBody>
      </p:sp>
      <p:sp>
        <p:nvSpPr>
          <p:cNvPr id="18" name="Line 16"/>
          <p:cNvSpPr>
            <a:spLocks noChangeShapeType="1"/>
          </p:cNvSpPr>
          <p:nvPr/>
        </p:nvSpPr>
        <p:spPr bwMode="auto">
          <a:xfrm>
            <a:off x="9252874" y="4903831"/>
            <a:ext cx="0" cy="168985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 sz="4393"/>
          </a:p>
        </p:txBody>
      </p:sp>
      <p:sp>
        <p:nvSpPr>
          <p:cNvPr id="19" name="Line 17"/>
          <p:cNvSpPr>
            <a:spLocks noChangeShapeType="1"/>
          </p:cNvSpPr>
          <p:nvPr/>
        </p:nvSpPr>
        <p:spPr bwMode="auto">
          <a:xfrm>
            <a:off x="10285162" y="4903831"/>
            <a:ext cx="0" cy="168985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 sz="4393"/>
          </a:p>
        </p:txBody>
      </p:sp>
      <p:sp>
        <p:nvSpPr>
          <p:cNvPr id="21" name="Line 12"/>
          <p:cNvSpPr>
            <a:spLocks noChangeShapeType="1"/>
          </p:cNvSpPr>
          <p:nvPr/>
        </p:nvSpPr>
        <p:spPr bwMode="auto">
          <a:xfrm>
            <a:off x="3061020" y="4892566"/>
            <a:ext cx="0" cy="168985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 sz="4393"/>
          </a:p>
        </p:txBody>
      </p:sp>
      <p:sp>
        <p:nvSpPr>
          <p:cNvPr id="23" name="Line 12"/>
          <p:cNvSpPr>
            <a:spLocks noChangeShapeType="1"/>
          </p:cNvSpPr>
          <p:nvPr/>
        </p:nvSpPr>
        <p:spPr bwMode="auto">
          <a:xfrm>
            <a:off x="4110139" y="4909732"/>
            <a:ext cx="0" cy="168985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 sz="4393"/>
          </a:p>
        </p:txBody>
      </p:sp>
      <p:sp>
        <p:nvSpPr>
          <p:cNvPr id="24" name="Правая фигурная скобка 23"/>
          <p:cNvSpPr/>
          <p:nvPr/>
        </p:nvSpPr>
        <p:spPr>
          <a:xfrm rot="16200000">
            <a:off x="5440789" y="3098667"/>
            <a:ext cx="452558" cy="3116885"/>
          </a:xfrm>
          <a:prstGeom prst="rightBrace">
            <a:avLst>
              <a:gd name="adj1" fmla="val 80121"/>
              <a:gd name="adj2" fmla="val 50000"/>
            </a:avLst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sz="4139"/>
          </a:p>
        </p:txBody>
      </p:sp>
      <p:sp>
        <p:nvSpPr>
          <p:cNvPr id="25" name="TextBox 24"/>
          <p:cNvSpPr txBox="1"/>
          <p:nvPr/>
        </p:nvSpPr>
        <p:spPr>
          <a:xfrm>
            <a:off x="4987448" y="3620925"/>
            <a:ext cx="1409542" cy="7455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245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ru-RU" sz="4245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Правая фигурная скобка 29"/>
          <p:cNvSpPr/>
          <p:nvPr/>
        </p:nvSpPr>
        <p:spPr>
          <a:xfrm rot="16200000">
            <a:off x="8534933" y="3118157"/>
            <a:ext cx="480231" cy="3035576"/>
          </a:xfrm>
          <a:prstGeom prst="rightBrace">
            <a:avLst>
              <a:gd name="adj1" fmla="val 80121"/>
              <a:gd name="adj2" fmla="val 50000"/>
            </a:avLst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sz="4139"/>
          </a:p>
        </p:txBody>
      </p:sp>
      <p:sp>
        <p:nvSpPr>
          <p:cNvPr id="31" name="TextBox 30"/>
          <p:cNvSpPr txBox="1"/>
          <p:nvPr/>
        </p:nvSpPr>
        <p:spPr>
          <a:xfrm>
            <a:off x="8070277" y="3617962"/>
            <a:ext cx="1409542" cy="7455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245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ru-RU" sz="4245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488353" y="1335137"/>
            <a:ext cx="9344225" cy="74558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245" dirty="0">
                <a:latin typeface="Arial" pitchFamily="34" charset="0"/>
                <a:cs typeface="Arial" pitchFamily="34" charset="0"/>
              </a:rPr>
              <a:t>1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.     │x - </a:t>
            </a:r>
            <a:r>
              <a:rPr lang="en-US" sz="4245" dirty="0">
                <a:latin typeface="Arial" pitchFamily="34" charset="0"/>
                <a:cs typeface="Arial" pitchFamily="34" charset="0"/>
              </a:rPr>
              <a:t>2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│ </a:t>
            </a:r>
            <a:r>
              <a:rPr lang="en-US" sz="4245" dirty="0">
                <a:latin typeface="Arial" pitchFamily="34" charset="0"/>
                <a:cs typeface="Arial" pitchFamily="34" charset="0"/>
              </a:rPr>
              <a:t>= 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3  </a:t>
            </a:r>
            <a:r>
              <a:rPr lang="en-US" sz="4245" dirty="0" err="1" smtClean="0">
                <a:latin typeface="Arial" pitchFamily="34" charset="0"/>
                <a:cs typeface="Arial" pitchFamily="34" charset="0"/>
              </a:rPr>
              <a:t>tenglamani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245" dirty="0" err="1" smtClean="0">
                <a:latin typeface="Arial" pitchFamily="34" charset="0"/>
                <a:cs typeface="Arial" pitchFamily="34" charset="0"/>
              </a:rPr>
              <a:t>yeching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. </a:t>
            </a:r>
            <a:endParaRPr lang="ru-RU" sz="4139" dirty="0"/>
          </a:p>
        </p:txBody>
      </p:sp>
      <p:sp>
        <p:nvSpPr>
          <p:cNvPr id="20" name="Line 7"/>
          <p:cNvSpPr>
            <a:spLocks noChangeShapeType="1"/>
          </p:cNvSpPr>
          <p:nvPr/>
        </p:nvSpPr>
        <p:spPr bwMode="auto">
          <a:xfrm>
            <a:off x="488353" y="5006716"/>
            <a:ext cx="11768105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 sz="4393"/>
          </a:p>
        </p:txBody>
      </p:sp>
      <p:sp>
        <p:nvSpPr>
          <p:cNvPr id="22" name="Oval 19"/>
          <p:cNvSpPr>
            <a:spLocks noChangeArrowheads="1"/>
          </p:cNvSpPr>
          <p:nvPr/>
        </p:nvSpPr>
        <p:spPr bwMode="auto">
          <a:xfrm>
            <a:off x="10217224" y="4915699"/>
            <a:ext cx="151224" cy="123988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lIns="123982" tIns="61990" rIns="123982" bIns="61990" anchor="ctr"/>
          <a:lstStyle/>
          <a:p>
            <a:endParaRPr lang="ru-RU" sz="4393" b="1"/>
          </a:p>
        </p:txBody>
      </p:sp>
      <p:sp>
        <p:nvSpPr>
          <p:cNvPr id="28" name="Oval 19"/>
          <p:cNvSpPr>
            <a:spLocks noChangeArrowheads="1"/>
          </p:cNvSpPr>
          <p:nvPr/>
        </p:nvSpPr>
        <p:spPr bwMode="auto">
          <a:xfrm>
            <a:off x="7120880" y="4942160"/>
            <a:ext cx="212293" cy="144577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lIns="123982" tIns="61990" rIns="123982" bIns="61990" anchor="ctr"/>
          <a:lstStyle/>
          <a:p>
            <a:endParaRPr lang="ru-RU" sz="4393" b="1"/>
          </a:p>
        </p:txBody>
      </p:sp>
      <p:sp>
        <p:nvSpPr>
          <p:cNvPr id="33" name="Oval 19"/>
          <p:cNvSpPr>
            <a:spLocks noChangeArrowheads="1"/>
          </p:cNvSpPr>
          <p:nvPr/>
        </p:nvSpPr>
        <p:spPr bwMode="auto">
          <a:xfrm>
            <a:off x="4044893" y="4927074"/>
            <a:ext cx="151224" cy="123988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lIns="123982" tIns="61990" rIns="123982" bIns="61990" anchor="ctr"/>
          <a:lstStyle/>
          <a:p>
            <a:endParaRPr lang="ru-RU" sz="4393" b="1"/>
          </a:p>
        </p:txBody>
      </p:sp>
      <p:sp>
        <p:nvSpPr>
          <p:cNvPr id="34" name="Прямоугольник 33"/>
          <p:cNvSpPr/>
          <p:nvPr/>
        </p:nvSpPr>
        <p:spPr>
          <a:xfrm>
            <a:off x="3725975" y="5885667"/>
            <a:ext cx="3932487" cy="74558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245" dirty="0">
                <a:latin typeface="Arial" pitchFamily="34" charset="0"/>
                <a:cs typeface="Arial" pitchFamily="34" charset="0"/>
              </a:rPr>
              <a:t>x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 = -1  </a:t>
            </a:r>
            <a:r>
              <a:rPr lang="en-US" sz="4245" dirty="0" err="1" smtClean="0">
                <a:latin typeface="Arial" pitchFamily="34" charset="0"/>
                <a:cs typeface="Arial" pitchFamily="34" charset="0"/>
              </a:rPr>
              <a:t>va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  x = 5</a:t>
            </a:r>
            <a:endParaRPr lang="ru-RU" sz="4139" dirty="0"/>
          </a:p>
        </p:txBody>
      </p:sp>
    </p:spTree>
    <p:extLst>
      <p:ext uri="{BB962C8B-B14F-4D97-AF65-F5344CB8AC3E}">
        <p14:creationId xmlns:p14="http://schemas.microsoft.com/office/powerpoint/2010/main" val="19603935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32" grpId="0" animBg="1"/>
      <p:bldP spid="9" grpId="0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1" grpId="0" animBg="1"/>
      <p:bldP spid="23" grpId="0" animBg="1"/>
      <p:bldP spid="24" grpId="0" animBg="1"/>
      <p:bldP spid="25" grpId="0"/>
      <p:bldP spid="30" grpId="0" animBg="1"/>
      <p:bldP spid="31" grpId="0"/>
      <p:bldP spid="20" grpId="0" animBg="1"/>
      <p:bldP spid="22" grpId="0" animBg="1"/>
      <p:bldP spid="28" grpId="0" animBg="1"/>
      <p:bldP spid="33" grpId="0" animBg="1"/>
      <p:bldP spid="3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216074"/>
            <a:ext cx="1231471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MASALA</a:t>
            </a:r>
            <a:endParaRPr lang="ru-RU" sz="4800" b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712168" y="1512218"/>
            <a:ext cx="8558753" cy="74558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245" dirty="0" smtClean="0">
                <a:latin typeface="Arial" pitchFamily="34" charset="0"/>
                <a:cs typeface="Arial" pitchFamily="34" charset="0"/>
              </a:rPr>
              <a:t>2.     │x│ </a:t>
            </a:r>
            <a:r>
              <a:rPr lang="en-US" sz="4245" dirty="0">
                <a:latin typeface="Arial" pitchFamily="34" charset="0"/>
                <a:cs typeface="Arial" pitchFamily="34" charset="0"/>
              </a:rPr>
              <a:t>= 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4  </a:t>
            </a:r>
            <a:r>
              <a:rPr lang="en-US" sz="4245" dirty="0" err="1" smtClean="0">
                <a:latin typeface="Arial" pitchFamily="34" charset="0"/>
                <a:cs typeface="Arial" pitchFamily="34" charset="0"/>
              </a:rPr>
              <a:t>tenglamani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245" dirty="0" err="1" smtClean="0">
                <a:latin typeface="Arial" pitchFamily="34" charset="0"/>
                <a:cs typeface="Arial" pitchFamily="34" charset="0"/>
              </a:rPr>
              <a:t>yeching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. </a:t>
            </a:r>
            <a:endParaRPr lang="ru-RU" sz="4139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450513" y="2314753"/>
            <a:ext cx="2422907" cy="74558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245" b="1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Yechish</a:t>
            </a:r>
            <a:r>
              <a:rPr lang="en-US" sz="4245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:</a:t>
            </a:r>
            <a:endParaRPr lang="ru-RU" sz="4139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2491702" y="3156482"/>
            <a:ext cx="2089033" cy="74558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245" dirty="0" smtClean="0">
                <a:latin typeface="Arial" pitchFamily="34" charset="0"/>
                <a:cs typeface="Arial" pitchFamily="34" charset="0"/>
              </a:rPr>
              <a:t>│4│ </a:t>
            </a:r>
            <a:r>
              <a:rPr lang="en-US" sz="4245" dirty="0">
                <a:latin typeface="Arial" pitchFamily="34" charset="0"/>
                <a:cs typeface="Arial" pitchFamily="34" charset="0"/>
              </a:rPr>
              <a:t>= 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4</a:t>
            </a:r>
            <a:endParaRPr lang="ru-RU" sz="4139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5392688" y="3126705"/>
            <a:ext cx="2420856" cy="74558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245" dirty="0" smtClean="0">
                <a:latin typeface="Arial" pitchFamily="34" charset="0"/>
                <a:cs typeface="Arial" pitchFamily="34" charset="0"/>
              </a:rPr>
              <a:t>│- 4│ </a:t>
            </a:r>
            <a:r>
              <a:rPr lang="en-US" sz="4245" dirty="0">
                <a:latin typeface="Arial" pitchFamily="34" charset="0"/>
                <a:cs typeface="Arial" pitchFamily="34" charset="0"/>
              </a:rPr>
              <a:t>= 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4</a:t>
            </a:r>
            <a:endParaRPr lang="ru-RU" sz="4139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3420359" y="2302828"/>
            <a:ext cx="1425390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dirty="0">
                <a:latin typeface="Arial" pitchFamily="34" charset="0"/>
                <a:cs typeface="Arial" pitchFamily="34" charset="0"/>
              </a:rPr>
              <a:t>x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>
                <a:latin typeface="Arial" pitchFamily="34" charset="0"/>
                <a:cs typeface="Arial" pitchFamily="34" charset="0"/>
              </a:rPr>
              <a:t>= 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4</a:t>
            </a:r>
            <a:endParaRPr lang="ru-RU" sz="4400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5392688" y="2271032"/>
            <a:ext cx="1770036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dirty="0">
                <a:latin typeface="Arial" pitchFamily="34" charset="0"/>
                <a:cs typeface="Arial" pitchFamily="34" charset="0"/>
              </a:rPr>
              <a:t>x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= - 4</a:t>
            </a:r>
            <a:endParaRPr lang="ru-RU" sz="4400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566372" y="4055157"/>
            <a:ext cx="9344225" cy="74558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245" dirty="0">
                <a:latin typeface="Arial" pitchFamily="34" charset="0"/>
                <a:cs typeface="Arial" pitchFamily="34" charset="0"/>
              </a:rPr>
              <a:t>3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.     │x - 3│ </a:t>
            </a:r>
            <a:r>
              <a:rPr lang="en-US" sz="4245" dirty="0">
                <a:latin typeface="Arial" pitchFamily="34" charset="0"/>
                <a:cs typeface="Arial" pitchFamily="34" charset="0"/>
              </a:rPr>
              <a:t>= 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0  </a:t>
            </a:r>
            <a:r>
              <a:rPr lang="en-US" sz="4245" dirty="0" err="1" smtClean="0">
                <a:latin typeface="Arial" pitchFamily="34" charset="0"/>
                <a:cs typeface="Arial" pitchFamily="34" charset="0"/>
              </a:rPr>
              <a:t>tenglamani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245" dirty="0" err="1" smtClean="0">
                <a:latin typeface="Arial" pitchFamily="34" charset="0"/>
                <a:cs typeface="Arial" pitchFamily="34" charset="0"/>
              </a:rPr>
              <a:t>yeching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. </a:t>
            </a:r>
            <a:endParaRPr lang="ru-RU" sz="4139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586043" y="5002367"/>
            <a:ext cx="2422907" cy="74558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245" b="1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Yechish</a:t>
            </a:r>
            <a:r>
              <a:rPr lang="en-US" sz="4245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:</a:t>
            </a:r>
            <a:endParaRPr lang="ru-RU" sz="4139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3834972" y="5844653"/>
            <a:ext cx="1378904" cy="74558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245" dirty="0">
                <a:latin typeface="Arial" pitchFamily="34" charset="0"/>
                <a:cs typeface="Arial" pitchFamily="34" charset="0"/>
              </a:rPr>
              <a:t>x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 = 3</a:t>
            </a:r>
            <a:endParaRPr lang="ru-RU" sz="4139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3555889" y="4990442"/>
            <a:ext cx="2241319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dirty="0" smtClean="0">
                <a:latin typeface="Arial" pitchFamily="34" charset="0"/>
                <a:cs typeface="Arial" pitchFamily="34" charset="0"/>
              </a:rPr>
              <a:t>x - 3 </a:t>
            </a:r>
            <a:r>
              <a:rPr lang="en-US" sz="4400" dirty="0">
                <a:latin typeface="Arial" pitchFamily="34" charset="0"/>
                <a:cs typeface="Arial" pitchFamily="34" charset="0"/>
              </a:rPr>
              <a:t>= 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0</a:t>
            </a:r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val="32435962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3" grpId="0"/>
      <p:bldP spid="14" grpId="0"/>
      <p:bldP spid="16" grpId="0"/>
      <p:bldP spid="1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50200" y="146379"/>
            <a:ext cx="12314715" cy="8762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5094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</a:t>
            </a:r>
            <a:r>
              <a:rPr lang="en-US" sz="5094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728- </a:t>
            </a:r>
            <a:r>
              <a:rPr lang="en-US" sz="5094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masala</a:t>
            </a:r>
            <a:endParaRPr lang="ru-RU" sz="5094" b="1" dirty="0"/>
          </a:p>
        </p:txBody>
      </p:sp>
      <p:sp>
        <p:nvSpPr>
          <p:cNvPr id="31" name="TextBox 30"/>
          <p:cNvSpPr txBox="1"/>
          <p:nvPr/>
        </p:nvSpPr>
        <p:spPr>
          <a:xfrm>
            <a:off x="459447" y="1231294"/>
            <a:ext cx="12304327" cy="13988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245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4245" dirty="0" err="1" smtClean="0">
                <a:latin typeface="Arial" pitchFamily="34" charset="0"/>
                <a:cs typeface="Arial" pitchFamily="34" charset="0"/>
              </a:rPr>
              <a:t>Koordinata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245" dirty="0" err="1" smtClean="0">
                <a:latin typeface="Arial" pitchFamily="34" charset="0"/>
                <a:cs typeface="Arial" pitchFamily="34" charset="0"/>
              </a:rPr>
              <a:t>to‘g‘ri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245" dirty="0" err="1" smtClean="0">
                <a:latin typeface="Arial" pitchFamily="34" charset="0"/>
                <a:cs typeface="Arial" pitchFamily="34" charset="0"/>
              </a:rPr>
              <a:t>chizig‘idan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245" dirty="0" err="1" smtClean="0">
                <a:latin typeface="Arial" pitchFamily="34" charset="0"/>
                <a:cs typeface="Arial" pitchFamily="34" charset="0"/>
              </a:rPr>
              <a:t>foydalanib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4245" dirty="0" err="1" smtClean="0">
                <a:latin typeface="Arial" pitchFamily="34" charset="0"/>
                <a:cs typeface="Arial" pitchFamily="34" charset="0"/>
              </a:rPr>
              <a:t>qo‘sh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245" dirty="0" err="1" smtClean="0">
                <a:latin typeface="Arial" pitchFamily="34" charset="0"/>
                <a:cs typeface="Arial" pitchFamily="34" charset="0"/>
              </a:rPr>
              <a:t>tengsizlikning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245" dirty="0" err="1" smtClean="0">
                <a:latin typeface="Arial" pitchFamily="34" charset="0"/>
                <a:cs typeface="Arial" pitchFamily="34" charset="0"/>
              </a:rPr>
              <a:t>butun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245" dirty="0" err="1" smtClean="0">
                <a:latin typeface="Arial" pitchFamily="34" charset="0"/>
                <a:cs typeface="Arial" pitchFamily="34" charset="0"/>
              </a:rPr>
              <a:t>yechimlarini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 toping:</a:t>
            </a:r>
            <a:endParaRPr lang="en-US" sz="4245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50744" y="3047436"/>
            <a:ext cx="4297971" cy="74558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245" dirty="0">
                <a:latin typeface="Arial" pitchFamily="34" charset="0"/>
                <a:cs typeface="Arial" pitchFamily="34" charset="0"/>
              </a:rPr>
              <a:t>1) 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12,8&lt; x &lt; 19,1</a:t>
            </a:r>
            <a:endParaRPr lang="ru-RU" sz="4139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3952528" y="4163683"/>
            <a:ext cx="3297698" cy="74558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245" dirty="0">
                <a:latin typeface="Arial" pitchFamily="34" charset="0"/>
                <a:cs typeface="Arial" pitchFamily="34" charset="0"/>
              </a:rPr>
              <a:t>3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) -9&lt; x &lt; -2 </a:t>
            </a:r>
            <a:endParaRPr lang="ru-RU" sz="4139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6351563" y="3024116"/>
            <a:ext cx="4023858" cy="74558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245" dirty="0" smtClean="0">
                <a:latin typeface="Arial" pitchFamily="34" charset="0"/>
                <a:cs typeface="Arial" pitchFamily="34" charset="0"/>
              </a:rPr>
              <a:t>2) -3,2 &lt; x &lt; 4,7</a:t>
            </a:r>
            <a:endParaRPr lang="ru-RU" sz="4139" dirty="0"/>
          </a:p>
        </p:txBody>
      </p:sp>
    </p:spTree>
    <p:extLst>
      <p:ext uri="{BB962C8B-B14F-4D97-AF65-F5344CB8AC3E}">
        <p14:creationId xmlns:p14="http://schemas.microsoft.com/office/powerpoint/2010/main" val="75296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-6464" y="184015"/>
            <a:ext cx="12314715" cy="8762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5094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</a:t>
            </a:r>
            <a:r>
              <a:rPr lang="en-US" sz="5094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731- </a:t>
            </a:r>
            <a:r>
              <a:rPr lang="en-US" sz="5094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masala</a:t>
            </a:r>
            <a:endParaRPr lang="ru-RU" sz="5094" b="1" dirty="0"/>
          </a:p>
        </p:txBody>
      </p:sp>
      <p:sp>
        <p:nvSpPr>
          <p:cNvPr id="31" name="TextBox 30"/>
          <p:cNvSpPr txBox="1"/>
          <p:nvPr/>
        </p:nvSpPr>
        <p:spPr>
          <a:xfrm>
            <a:off x="459447" y="1231294"/>
            <a:ext cx="12304327" cy="7455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245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x </a:t>
            </a:r>
            <a:r>
              <a:rPr lang="en-US" sz="4245" dirty="0" err="1" smtClean="0">
                <a:latin typeface="Arial" pitchFamily="34" charset="0"/>
                <a:cs typeface="Arial" pitchFamily="34" charset="0"/>
              </a:rPr>
              <a:t>ning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245" dirty="0" err="1" smtClean="0">
                <a:latin typeface="Arial" pitchFamily="34" charset="0"/>
                <a:cs typeface="Arial" pitchFamily="34" charset="0"/>
              </a:rPr>
              <a:t>tenglik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245" dirty="0" err="1" smtClean="0">
                <a:latin typeface="Arial" pitchFamily="34" charset="0"/>
                <a:cs typeface="Arial" pitchFamily="34" charset="0"/>
              </a:rPr>
              <a:t>o‘rinli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245" dirty="0" err="1" smtClean="0">
                <a:latin typeface="Arial" pitchFamily="34" charset="0"/>
                <a:cs typeface="Arial" pitchFamily="34" charset="0"/>
              </a:rPr>
              <a:t>bo‘ladigan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245" dirty="0" err="1" smtClean="0">
                <a:latin typeface="Arial" pitchFamily="34" charset="0"/>
                <a:cs typeface="Arial" pitchFamily="34" charset="0"/>
              </a:rPr>
              <a:t>qiymatini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 toping:</a:t>
            </a:r>
            <a:endParaRPr lang="en-US" sz="4245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745396" y="2361582"/>
            <a:ext cx="279595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>
                <a:latin typeface="Arial" pitchFamily="34" charset="0"/>
                <a:cs typeface="Arial" pitchFamily="34" charset="0"/>
              </a:rPr>
              <a:t>1)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– x  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= -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3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972003" y="4475221"/>
            <a:ext cx="358143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>
                <a:latin typeface="Arial" pitchFamily="34" charset="0"/>
                <a:cs typeface="Arial" pitchFamily="34" charset="0"/>
              </a:rPr>
              <a:t>3) –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x = - ( +7) 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6570572" y="2375678"/>
            <a:ext cx="248177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>
                <a:latin typeface="Arial" pitchFamily="34" charset="0"/>
                <a:cs typeface="Arial" pitchFamily="34" charset="0"/>
              </a:rPr>
              <a:t>2)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– x  = 5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792288" y="3329470"/>
            <a:ext cx="1350050" cy="72930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= 3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7353300" y="3297381"/>
            <a:ext cx="1526380" cy="72930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x = -5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2013955" y="5443109"/>
            <a:ext cx="1497526" cy="72930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=  7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6256784" y="4383712"/>
            <a:ext cx="3424335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4) – ( -  x) = 2 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7423309" y="5423061"/>
            <a:ext cx="1497526" cy="72930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=  2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52725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4" grpId="0" animBg="1"/>
      <p:bldP spid="15" grpId="0" animBg="1"/>
      <p:bldP spid="1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-6464" y="184015"/>
            <a:ext cx="12314715" cy="8762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5094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</a:t>
            </a:r>
            <a:r>
              <a:rPr lang="en-US" sz="5094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739- </a:t>
            </a:r>
            <a:r>
              <a:rPr lang="en-US" sz="5094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masala</a:t>
            </a:r>
            <a:endParaRPr lang="ru-RU" sz="5094" b="1" dirty="0"/>
          </a:p>
        </p:txBody>
      </p:sp>
      <p:sp>
        <p:nvSpPr>
          <p:cNvPr id="31" name="TextBox 30"/>
          <p:cNvSpPr txBox="1"/>
          <p:nvPr/>
        </p:nvSpPr>
        <p:spPr>
          <a:xfrm>
            <a:off x="459447" y="1231294"/>
            <a:ext cx="12304327" cy="7455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245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245" dirty="0" err="1" smtClean="0">
                <a:latin typeface="Arial" pitchFamily="34" charset="0"/>
                <a:cs typeface="Arial" pitchFamily="34" charset="0"/>
              </a:rPr>
              <a:t>Tenglamani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245" dirty="0" err="1" smtClean="0">
                <a:latin typeface="Arial" pitchFamily="34" charset="0"/>
                <a:cs typeface="Arial" pitchFamily="34" charset="0"/>
              </a:rPr>
              <a:t>yeching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:</a:t>
            </a:r>
            <a:endParaRPr lang="en-US" sz="4245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745396" y="2361582"/>
            <a:ext cx="3629520" cy="74558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245" dirty="0">
                <a:latin typeface="Arial" pitchFamily="34" charset="0"/>
                <a:cs typeface="Arial" pitchFamily="34" charset="0"/>
              </a:rPr>
              <a:t>1) 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│</a:t>
            </a:r>
            <a:r>
              <a:rPr lang="en-US" sz="4245" dirty="0">
                <a:latin typeface="Arial" pitchFamily="34" charset="0"/>
                <a:cs typeface="Arial" pitchFamily="34" charset="0"/>
              </a:rPr>
              <a:t>x - 8 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│ </a:t>
            </a:r>
            <a:r>
              <a:rPr lang="en-US" sz="4245" dirty="0">
                <a:latin typeface="Arial" pitchFamily="34" charset="0"/>
                <a:cs typeface="Arial" pitchFamily="34" charset="0"/>
              </a:rPr>
              <a:t>= 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0</a:t>
            </a:r>
            <a:endParaRPr lang="ru-RU" sz="4139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745396" y="3638123"/>
            <a:ext cx="3629520" cy="74558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245" dirty="0">
                <a:latin typeface="Arial" pitchFamily="34" charset="0"/>
                <a:cs typeface="Arial" pitchFamily="34" charset="0"/>
              </a:rPr>
              <a:t>3) 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│x│- 4  = 0 </a:t>
            </a:r>
            <a:endParaRPr lang="ru-RU" sz="4139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6570572" y="2375678"/>
            <a:ext cx="3448380" cy="74558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245" dirty="0">
                <a:latin typeface="Arial" pitchFamily="34" charset="0"/>
                <a:cs typeface="Arial" pitchFamily="34" charset="0"/>
              </a:rPr>
              <a:t>2) 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│– </a:t>
            </a:r>
            <a:r>
              <a:rPr lang="en-US" sz="4245" dirty="0">
                <a:latin typeface="Arial" pitchFamily="34" charset="0"/>
                <a:cs typeface="Arial" pitchFamily="34" charset="0"/>
              </a:rPr>
              <a:t>x │  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= 9</a:t>
            </a:r>
            <a:endParaRPr lang="ru-RU" sz="4139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6608499" y="3520062"/>
            <a:ext cx="3659976" cy="74558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245" dirty="0">
                <a:latin typeface="Arial" pitchFamily="34" charset="0"/>
                <a:cs typeface="Arial" pitchFamily="34" charset="0"/>
              </a:rPr>
              <a:t>4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) │-x│  = -16 </a:t>
            </a:r>
            <a:endParaRPr lang="ru-RU" sz="4139" dirty="0"/>
          </a:p>
        </p:txBody>
      </p:sp>
    </p:spTree>
    <p:extLst>
      <p:ext uri="{BB962C8B-B14F-4D97-AF65-F5344CB8AC3E}">
        <p14:creationId xmlns:p14="http://schemas.microsoft.com/office/powerpoint/2010/main" val="3165592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-6464" y="184015"/>
            <a:ext cx="12314715" cy="8762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5094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</a:t>
            </a:r>
            <a:r>
              <a:rPr lang="en-US" sz="5094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740- </a:t>
            </a:r>
            <a:r>
              <a:rPr lang="en-US" sz="5094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masala</a:t>
            </a:r>
            <a:endParaRPr lang="ru-RU" sz="5094" b="1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745396" y="2521188"/>
            <a:ext cx="2768707" cy="74558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245" dirty="0">
                <a:latin typeface="Arial" pitchFamily="34" charset="0"/>
                <a:cs typeface="Arial" pitchFamily="34" charset="0"/>
              </a:rPr>
              <a:t>1) 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– x  </a:t>
            </a:r>
            <a:r>
              <a:rPr lang="en-US" sz="4245" dirty="0">
                <a:latin typeface="Arial" pitchFamily="34" charset="0"/>
                <a:cs typeface="Arial" pitchFamily="34" charset="0"/>
              </a:rPr>
              <a:t>= 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 3</a:t>
            </a:r>
            <a:endParaRPr lang="ru-RU" sz="4139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745396" y="3631436"/>
            <a:ext cx="3252814" cy="74558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245" dirty="0">
                <a:latin typeface="Arial" pitchFamily="34" charset="0"/>
                <a:cs typeface="Arial" pitchFamily="34" charset="0"/>
              </a:rPr>
              <a:t>3) – 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18 = - x </a:t>
            </a:r>
            <a:endParaRPr lang="ru-RU" sz="4139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6150893" y="2521187"/>
            <a:ext cx="2949846" cy="74558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245" dirty="0">
                <a:latin typeface="Arial" pitchFamily="34" charset="0"/>
                <a:cs typeface="Arial" pitchFamily="34" charset="0"/>
              </a:rPr>
              <a:t>2) 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– x  = - 3</a:t>
            </a:r>
            <a:endParaRPr lang="ru-RU" sz="4139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6150893" y="3579213"/>
            <a:ext cx="2920992" cy="74558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245" dirty="0" smtClean="0">
                <a:latin typeface="Arial" pitchFamily="34" charset="0"/>
                <a:cs typeface="Arial" pitchFamily="34" charset="0"/>
              </a:rPr>
              <a:t>4) – 18 = x </a:t>
            </a:r>
            <a:endParaRPr lang="ru-RU" sz="4139" dirty="0"/>
          </a:p>
        </p:txBody>
      </p:sp>
      <p:sp>
        <p:nvSpPr>
          <p:cNvPr id="17" name="TextBox 16"/>
          <p:cNvSpPr txBox="1"/>
          <p:nvPr/>
        </p:nvSpPr>
        <p:spPr>
          <a:xfrm>
            <a:off x="418408" y="1424940"/>
            <a:ext cx="12304327" cy="7455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245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245" dirty="0" err="1" smtClean="0">
                <a:latin typeface="Arial" pitchFamily="34" charset="0"/>
                <a:cs typeface="Arial" pitchFamily="34" charset="0"/>
              </a:rPr>
              <a:t>Tenglamani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245" dirty="0" err="1" smtClean="0">
                <a:latin typeface="Arial" pitchFamily="34" charset="0"/>
                <a:cs typeface="Arial" pitchFamily="34" charset="0"/>
              </a:rPr>
              <a:t>yeching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:</a:t>
            </a:r>
            <a:endParaRPr lang="en-US" sz="4245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8454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2"/>
          </p:nvPr>
        </p:nvSpPr>
        <p:spPr>
          <a:xfrm>
            <a:off x="280120" y="288082"/>
            <a:ext cx="12498064" cy="596958"/>
          </a:xfrm>
        </p:spPr>
        <p:txBody>
          <a:bodyPr/>
          <a:lstStyle/>
          <a:p>
            <a:pPr algn="ctr"/>
            <a:r>
              <a:rPr lang="en-US" sz="3879" b="1" dirty="0"/>
              <a:t>MUSTAQIL  BAJARISH  UCHUN  TOPSHIRIQLAR:</a:t>
            </a:r>
            <a:endParaRPr lang="ru-RU" sz="3879" b="1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3"/>
          </p:nvPr>
        </p:nvSpPr>
        <p:spPr>
          <a:xfrm>
            <a:off x="258554" y="1350773"/>
            <a:ext cx="12506622" cy="2215991"/>
          </a:xfrm>
        </p:spPr>
        <p:txBody>
          <a:bodyPr/>
          <a:lstStyle/>
          <a:p>
            <a:pPr algn="ctr"/>
            <a:r>
              <a:rPr lang="en-US" sz="4800" b="1" dirty="0">
                <a:solidFill>
                  <a:schemeClr val="tx1"/>
                </a:solidFill>
              </a:rPr>
              <a:t>  </a:t>
            </a:r>
            <a:r>
              <a:rPr lang="en-US" sz="4800" b="1" dirty="0" err="1">
                <a:solidFill>
                  <a:schemeClr val="tx1"/>
                </a:solidFill>
              </a:rPr>
              <a:t>Darslikning</a:t>
            </a:r>
            <a:r>
              <a:rPr lang="en-US" sz="4800" b="1" dirty="0">
                <a:solidFill>
                  <a:schemeClr val="tx1"/>
                </a:solidFill>
              </a:rPr>
              <a:t> </a:t>
            </a:r>
            <a:r>
              <a:rPr lang="en-US" sz="4800" b="1" dirty="0" smtClean="0">
                <a:solidFill>
                  <a:schemeClr val="tx1"/>
                </a:solidFill>
              </a:rPr>
              <a:t>138- </a:t>
            </a:r>
            <a:r>
              <a:rPr lang="en-US" sz="4800" b="1" dirty="0" err="1">
                <a:solidFill>
                  <a:schemeClr val="tx1"/>
                </a:solidFill>
              </a:rPr>
              <a:t>betidagi</a:t>
            </a:r>
            <a:r>
              <a:rPr lang="ru-RU" sz="4800" b="1" dirty="0">
                <a:solidFill>
                  <a:schemeClr val="tx1"/>
                </a:solidFill>
              </a:rPr>
              <a:t> </a:t>
            </a:r>
            <a:r>
              <a:rPr lang="en-US" sz="4800" b="1" dirty="0">
                <a:solidFill>
                  <a:schemeClr val="tx1"/>
                </a:solidFill>
              </a:rPr>
              <a:t>   </a:t>
            </a:r>
          </a:p>
          <a:p>
            <a:pPr algn="ctr"/>
            <a:r>
              <a:rPr lang="en-US" sz="4800" b="1" dirty="0" smtClean="0">
                <a:solidFill>
                  <a:schemeClr val="tx1"/>
                </a:solidFill>
              </a:rPr>
              <a:t>748-</a:t>
            </a:r>
            <a:r>
              <a:rPr lang="en-US" sz="4800" b="1" dirty="0">
                <a:solidFill>
                  <a:schemeClr val="tx1"/>
                </a:solidFill>
              </a:rPr>
              <a:t>, </a:t>
            </a:r>
            <a:r>
              <a:rPr lang="en-US" sz="4800" b="1" dirty="0" smtClean="0">
                <a:solidFill>
                  <a:schemeClr val="tx1"/>
                </a:solidFill>
              </a:rPr>
              <a:t>753-</a:t>
            </a:r>
            <a:r>
              <a:rPr lang="en-US" sz="4800" b="1" dirty="0">
                <a:solidFill>
                  <a:schemeClr val="tx1"/>
                </a:solidFill>
              </a:rPr>
              <a:t>, </a:t>
            </a:r>
            <a:r>
              <a:rPr lang="en-US" sz="4800" b="1" dirty="0" smtClean="0">
                <a:solidFill>
                  <a:schemeClr val="tx1"/>
                </a:solidFill>
              </a:rPr>
              <a:t>754-</a:t>
            </a:r>
            <a:r>
              <a:rPr lang="en-US" sz="4800" b="1" dirty="0">
                <a:solidFill>
                  <a:schemeClr val="tx1"/>
                </a:solidFill>
              </a:rPr>
              <a:t>, </a:t>
            </a:r>
            <a:r>
              <a:rPr lang="en-US" sz="4800" b="1" dirty="0" smtClean="0">
                <a:solidFill>
                  <a:schemeClr val="tx1"/>
                </a:solidFill>
              </a:rPr>
              <a:t>755- </a:t>
            </a:r>
            <a:r>
              <a:rPr lang="en-US" sz="4800" b="1" dirty="0" err="1">
                <a:solidFill>
                  <a:schemeClr val="tx1"/>
                </a:solidFill>
              </a:rPr>
              <a:t>masalalarni</a:t>
            </a:r>
            <a:endParaRPr lang="en-US" sz="4800" b="1" dirty="0">
              <a:solidFill>
                <a:schemeClr val="tx1"/>
              </a:solidFill>
            </a:endParaRPr>
          </a:p>
          <a:p>
            <a:pPr algn="ctr"/>
            <a:r>
              <a:rPr lang="en-US" sz="4800" b="1" dirty="0" err="1">
                <a:solidFill>
                  <a:schemeClr val="tx1"/>
                </a:solidFill>
              </a:rPr>
              <a:t>yeching</a:t>
            </a:r>
            <a:r>
              <a:rPr lang="ru-RU" sz="4800" b="1" dirty="0">
                <a:solidFill>
                  <a:schemeClr val="tx1"/>
                </a:solidFill>
              </a:rPr>
              <a:t>.</a:t>
            </a:r>
            <a:r>
              <a:rPr lang="en-US" sz="4800" b="1" dirty="0">
                <a:solidFill>
                  <a:schemeClr val="tx1"/>
                </a:solidFill>
              </a:rPr>
              <a:t> </a:t>
            </a:r>
            <a:endParaRPr lang="ru-RU" sz="4800" b="1" dirty="0">
              <a:solidFill>
                <a:schemeClr val="tx1"/>
              </a:solidFill>
            </a:endParaRPr>
          </a:p>
        </p:txBody>
      </p:sp>
      <p:pic>
        <p:nvPicPr>
          <p:cNvPr id="5" name="Picture 2" descr="SMART - детский сад - Юные математики | Facebook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4656" y="4032498"/>
            <a:ext cx="3240360" cy="2360290"/>
          </a:xfrm>
          <a:prstGeom prst="rect">
            <a:avLst/>
          </a:prstGeom>
          <a:noFill/>
          <a:extLst/>
        </p:spPr>
      </p:pic>
    </p:spTree>
    <p:extLst>
      <p:ext uri="{BB962C8B-B14F-4D97-AF65-F5344CB8AC3E}">
        <p14:creationId xmlns:p14="http://schemas.microsoft.com/office/powerpoint/2010/main" val="2368961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AutoShape 2"/>
          <p:cNvSpPr>
            <a:spLocks noChangeArrowheads="1"/>
          </p:cNvSpPr>
          <p:nvPr/>
        </p:nvSpPr>
        <p:spPr bwMode="auto">
          <a:xfrm>
            <a:off x="1159213" y="3046550"/>
            <a:ext cx="4397565" cy="112014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0000"/>
              </a:gs>
              <a:gs pos="50000">
                <a:schemeClr val="bg1"/>
              </a:gs>
              <a:gs pos="100000">
                <a:srgbClr val="FF0000"/>
              </a:gs>
            </a:gsLst>
            <a:lin ang="5400000" scaled="1"/>
          </a:gradFill>
          <a:ln w="57150">
            <a:solidFill>
              <a:srgbClr val="EAEAEA"/>
            </a:solidFill>
            <a:round/>
            <a:headEnd/>
            <a:tailEnd/>
          </a:ln>
          <a:effectLst/>
          <a:extLst/>
        </p:spPr>
        <p:txBody>
          <a:bodyPr wrap="none" lIns="109033" tIns="54517" rIns="109033" bIns="54517" anchor="ctr"/>
          <a:lstStyle/>
          <a:p>
            <a:pPr algn="ctr" eaLnBrk="1" hangingPunct="1">
              <a:defRPr/>
            </a:pPr>
            <a:r>
              <a:rPr lang="en-US" altLang="ru-RU" sz="5400" b="1" dirty="0" err="1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Manfiy</a:t>
            </a:r>
            <a:r>
              <a:rPr lang="en-US" altLang="ru-RU" sz="5400" b="1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son</a:t>
            </a:r>
            <a:endParaRPr lang="ru-RU" altLang="ru-RU" sz="5400" b="1" dirty="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9155" name="AutoShape 3"/>
          <p:cNvSpPr>
            <a:spLocks noChangeArrowheads="1"/>
          </p:cNvSpPr>
          <p:nvPr/>
        </p:nvSpPr>
        <p:spPr bwMode="auto">
          <a:xfrm>
            <a:off x="6872197" y="3046550"/>
            <a:ext cx="4583203" cy="112014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0000"/>
              </a:gs>
              <a:gs pos="50000">
                <a:schemeClr val="bg1"/>
              </a:gs>
              <a:gs pos="100000">
                <a:srgbClr val="FF0000"/>
              </a:gs>
            </a:gsLst>
            <a:lin ang="5400000" scaled="1"/>
          </a:gradFill>
          <a:ln w="57150">
            <a:solidFill>
              <a:srgbClr val="EAEAEA"/>
            </a:solidFill>
            <a:round/>
            <a:headEnd/>
            <a:tailEnd/>
          </a:ln>
          <a:effectLst/>
          <a:extLst/>
        </p:spPr>
        <p:txBody>
          <a:bodyPr wrap="none" lIns="109033" tIns="54517" rIns="109033" bIns="54517" anchor="ctr"/>
          <a:lstStyle/>
          <a:p>
            <a:pPr algn="ctr" eaLnBrk="1" hangingPunct="1">
              <a:defRPr/>
            </a:pPr>
            <a:r>
              <a:rPr lang="en-US" altLang="ru-RU" sz="5400" b="1" dirty="0" err="1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Musbat</a:t>
            </a:r>
            <a:r>
              <a:rPr lang="en-US" altLang="ru-RU" sz="5400" b="1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son</a:t>
            </a:r>
            <a:endParaRPr lang="ru-RU" altLang="ru-RU" sz="5400" b="1" dirty="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9156" name="AutoShape 4"/>
          <p:cNvSpPr>
            <a:spLocks noChangeArrowheads="1"/>
          </p:cNvSpPr>
          <p:nvPr/>
        </p:nvSpPr>
        <p:spPr bwMode="auto">
          <a:xfrm>
            <a:off x="6981041" y="4638594"/>
            <a:ext cx="4490383" cy="112014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0000"/>
              </a:gs>
              <a:gs pos="50000">
                <a:schemeClr val="bg1"/>
              </a:gs>
              <a:gs pos="100000">
                <a:srgbClr val="FF0000"/>
              </a:gs>
            </a:gsLst>
            <a:lin ang="5400000" scaled="1"/>
          </a:gradFill>
          <a:ln w="57150">
            <a:solidFill>
              <a:srgbClr val="EAEAEA"/>
            </a:solidFill>
            <a:round/>
            <a:headEnd/>
            <a:tailEnd/>
          </a:ln>
          <a:effectLst/>
          <a:extLst/>
        </p:spPr>
        <p:txBody>
          <a:bodyPr wrap="none" lIns="109033" tIns="54517" rIns="109033" bIns="54517" anchor="ctr"/>
          <a:lstStyle/>
          <a:p>
            <a:pPr algn="ctr" eaLnBrk="1" hangingPunct="1">
              <a:defRPr/>
            </a:pPr>
            <a:r>
              <a:rPr lang="en-US" altLang="ru-RU" sz="5400" b="1" dirty="0" err="1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O‘ziga</a:t>
            </a:r>
            <a:r>
              <a:rPr lang="en-US" altLang="ru-RU" sz="5400" b="1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5400" b="1" dirty="0" err="1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endParaRPr lang="ru-RU" altLang="ru-RU" sz="5400" b="1" dirty="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197" name="Text Box 5"/>
          <p:cNvSpPr txBox="1">
            <a:spLocks noChangeArrowheads="1"/>
          </p:cNvSpPr>
          <p:nvPr/>
        </p:nvSpPr>
        <p:spPr bwMode="auto">
          <a:xfrm>
            <a:off x="828637" y="1116237"/>
            <a:ext cx="11287203" cy="14643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09033" tIns="54517" rIns="109033" bIns="54517"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altLang="ru-RU" sz="4400" b="1" dirty="0" err="1" smtClean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Manfiy</a:t>
            </a:r>
            <a:r>
              <a:rPr lang="en-US" altLang="ru-RU" sz="4400" b="1" dirty="0" smtClean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ru-RU" sz="4400" b="1" dirty="0" err="1" smtClean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songa</a:t>
            </a:r>
            <a:r>
              <a:rPr lang="en-US" altLang="ru-RU" sz="4400" b="1" dirty="0" smtClean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ru-RU" sz="4400" b="1" dirty="0" err="1" smtClean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qarama-qarshi</a:t>
            </a:r>
            <a:r>
              <a:rPr lang="en-US" altLang="ru-RU" sz="4400" b="1" dirty="0" smtClean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 son </a:t>
            </a:r>
            <a:r>
              <a:rPr lang="en-US" altLang="ru-RU" sz="4400" b="1" dirty="0" err="1" smtClean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qanday</a:t>
            </a:r>
            <a:r>
              <a:rPr lang="en-US" altLang="ru-RU" sz="4400" b="1" dirty="0" smtClean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 son </a:t>
            </a:r>
            <a:r>
              <a:rPr lang="en-US" altLang="ru-RU" sz="4400" b="1" dirty="0" err="1" smtClean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bo‘ladi</a:t>
            </a:r>
            <a:r>
              <a:rPr lang="en-US" altLang="ru-RU" sz="4400" b="1" dirty="0" smtClean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?</a:t>
            </a:r>
            <a:endParaRPr lang="ru-RU" altLang="ru-RU" sz="4400" b="1" dirty="0">
              <a:solidFill>
                <a:srgbClr val="000066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9158" name="WordArt 6"/>
          <p:cNvSpPr>
            <a:spLocks noChangeArrowheads="1" noChangeShapeType="1" noTextEdit="1"/>
          </p:cNvSpPr>
          <p:nvPr/>
        </p:nvSpPr>
        <p:spPr bwMode="auto">
          <a:xfrm>
            <a:off x="4672608" y="6199157"/>
            <a:ext cx="2778437" cy="702946"/>
          </a:xfrm>
          <a:prstGeom prst="rect">
            <a:avLst/>
          </a:prstGeom>
        </p:spPr>
        <p:txBody>
          <a:bodyPr wrap="none" lIns="109033" tIns="54517" rIns="109033" bIns="54517" numCol="1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4300" kern="10" dirty="0" err="1">
                <a:ln w="9525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000099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ru-RU" sz="4300" kern="10" dirty="0">
                <a:ln w="9525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000099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</a:p>
        </p:txBody>
      </p:sp>
      <p:sp>
        <p:nvSpPr>
          <p:cNvPr id="49159" name="AutoShape 7"/>
          <p:cNvSpPr>
            <a:spLocks noChangeArrowheads="1"/>
          </p:cNvSpPr>
          <p:nvPr/>
        </p:nvSpPr>
        <p:spPr bwMode="auto">
          <a:xfrm>
            <a:off x="1065362" y="4656136"/>
            <a:ext cx="4585265" cy="112014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0000"/>
              </a:gs>
              <a:gs pos="50000">
                <a:schemeClr val="bg1"/>
              </a:gs>
              <a:gs pos="100000">
                <a:srgbClr val="FF0000"/>
              </a:gs>
            </a:gsLst>
            <a:lin ang="5400000" scaled="1"/>
          </a:gradFill>
          <a:ln w="57150">
            <a:solidFill>
              <a:srgbClr val="EAEAEA"/>
            </a:solidFill>
            <a:round/>
            <a:headEnd/>
            <a:tailEnd/>
          </a:ln>
          <a:effectLst/>
          <a:extLst/>
        </p:spPr>
        <p:txBody>
          <a:bodyPr wrap="none" lIns="109033" tIns="54517" rIns="109033" bIns="54517" anchor="ctr"/>
          <a:lstStyle/>
          <a:p>
            <a:pPr algn="ctr" eaLnBrk="1" hangingPunct="1">
              <a:defRPr/>
            </a:pPr>
            <a:r>
              <a:rPr lang="en-US" altLang="ru-RU" sz="8000" b="1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endParaRPr lang="en-US" altLang="ru-RU" sz="8000" b="1" dirty="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60375" y="171427"/>
            <a:ext cx="11880850" cy="830997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TAKRORLASH</a:t>
            </a:r>
            <a:endParaRPr lang="ru-RU" sz="4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057716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491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xit" presetSubtype="1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" dur="500"/>
                                        <p:tgtEl>
                                          <p:spTgt spid="491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3" presetClass="exit" presetSubtype="1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4" dur="500"/>
                                        <p:tgtEl>
                                          <p:spTgt spid="491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500"/>
                            </p:stCondLst>
                            <p:childTnLst>
                              <p:par>
                                <p:cTn id="17" presetID="53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91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91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9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54" grpId="0" animBg="1"/>
      <p:bldP spid="49156" grpId="0" animBg="1"/>
      <p:bldP spid="49158" grpId="0"/>
      <p:bldP spid="4915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AutoShape 2"/>
          <p:cNvSpPr>
            <a:spLocks noChangeArrowheads="1"/>
          </p:cNvSpPr>
          <p:nvPr/>
        </p:nvSpPr>
        <p:spPr bwMode="auto">
          <a:xfrm>
            <a:off x="6850809" y="2985671"/>
            <a:ext cx="4397565" cy="112014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0000"/>
              </a:gs>
              <a:gs pos="50000">
                <a:schemeClr val="bg1"/>
              </a:gs>
              <a:gs pos="100000">
                <a:srgbClr val="FF0000"/>
              </a:gs>
            </a:gsLst>
            <a:lin ang="5400000" scaled="1"/>
          </a:gradFill>
          <a:ln w="57150">
            <a:solidFill>
              <a:srgbClr val="EAEAEA"/>
            </a:solidFill>
            <a:round/>
            <a:headEnd/>
            <a:tailEnd/>
          </a:ln>
          <a:effectLst/>
          <a:extLst/>
        </p:spPr>
        <p:txBody>
          <a:bodyPr wrap="none" lIns="109033" tIns="54517" rIns="109033" bIns="54517" anchor="ctr"/>
          <a:lstStyle/>
          <a:p>
            <a:pPr algn="ctr" eaLnBrk="1" hangingPunct="1">
              <a:defRPr/>
            </a:pPr>
            <a:r>
              <a:rPr lang="en-US" altLang="ru-RU" sz="5400" b="1" dirty="0" err="1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Musbat</a:t>
            </a:r>
            <a:r>
              <a:rPr lang="en-US" altLang="ru-RU" sz="5400" b="1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son</a:t>
            </a:r>
            <a:endParaRPr lang="en-US" altLang="ru-RU" sz="5400" b="1" dirty="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0179" name="AutoShape 3"/>
          <p:cNvSpPr>
            <a:spLocks noChangeArrowheads="1"/>
          </p:cNvSpPr>
          <p:nvPr/>
        </p:nvSpPr>
        <p:spPr bwMode="auto">
          <a:xfrm>
            <a:off x="6757989" y="4657084"/>
            <a:ext cx="4583203" cy="112014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0000"/>
              </a:gs>
              <a:gs pos="50000">
                <a:schemeClr val="bg1"/>
              </a:gs>
              <a:gs pos="100000">
                <a:srgbClr val="FF0000"/>
              </a:gs>
            </a:gsLst>
            <a:lin ang="5400000" scaled="1"/>
          </a:gradFill>
          <a:ln w="57150">
            <a:solidFill>
              <a:srgbClr val="EAEAEA"/>
            </a:solidFill>
            <a:round/>
            <a:headEnd/>
            <a:tailEnd/>
          </a:ln>
          <a:effectLst/>
          <a:extLst/>
        </p:spPr>
        <p:txBody>
          <a:bodyPr wrap="none" lIns="109033" tIns="54517" rIns="109033" bIns="54517" anchor="ctr"/>
          <a:lstStyle/>
          <a:p>
            <a:pPr algn="ctr" eaLnBrk="1" hangingPunct="1">
              <a:defRPr/>
            </a:pPr>
            <a:r>
              <a:rPr lang="en-US" altLang="ru-RU" sz="5400" b="1" dirty="0" err="1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Manfiy</a:t>
            </a:r>
            <a:r>
              <a:rPr lang="en-US" altLang="ru-RU" sz="5400" b="1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son</a:t>
            </a:r>
            <a:endParaRPr lang="ru-RU" altLang="ru-RU" sz="5400" b="1" dirty="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0180" name="AutoShape 4"/>
          <p:cNvSpPr>
            <a:spLocks noChangeArrowheads="1"/>
          </p:cNvSpPr>
          <p:nvPr/>
        </p:nvSpPr>
        <p:spPr bwMode="auto">
          <a:xfrm>
            <a:off x="1011023" y="3031924"/>
            <a:ext cx="4490384" cy="112014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0000"/>
              </a:gs>
              <a:gs pos="50000">
                <a:schemeClr val="bg1"/>
              </a:gs>
              <a:gs pos="100000">
                <a:srgbClr val="FF0000"/>
              </a:gs>
            </a:gsLst>
            <a:lin ang="5400000" scaled="1"/>
          </a:gradFill>
          <a:ln w="57150">
            <a:solidFill>
              <a:srgbClr val="EAEAEA"/>
            </a:solidFill>
            <a:round/>
            <a:headEnd/>
            <a:tailEnd/>
          </a:ln>
          <a:effectLst/>
          <a:extLst/>
        </p:spPr>
        <p:txBody>
          <a:bodyPr wrap="none" lIns="109033" tIns="54517" rIns="109033" bIns="54517" anchor="ctr"/>
          <a:lstStyle/>
          <a:p>
            <a:pPr algn="ctr" eaLnBrk="1" hangingPunct="1">
              <a:defRPr/>
            </a:pPr>
            <a:r>
              <a:rPr lang="en-US" altLang="ru-RU" sz="7200" b="1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endParaRPr lang="ru-RU" altLang="ru-RU" sz="7200" b="1" dirty="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0182" name="WordArt 6"/>
          <p:cNvSpPr>
            <a:spLocks noChangeArrowheads="1" noChangeShapeType="1" noTextEdit="1"/>
          </p:cNvSpPr>
          <p:nvPr/>
        </p:nvSpPr>
        <p:spPr bwMode="auto">
          <a:xfrm>
            <a:off x="4672608" y="6328497"/>
            <a:ext cx="2592288" cy="687573"/>
          </a:xfrm>
          <a:prstGeom prst="rect">
            <a:avLst/>
          </a:prstGeom>
        </p:spPr>
        <p:txBody>
          <a:bodyPr wrap="none" lIns="109033" tIns="54517" rIns="109033" bIns="54517" numCol="1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4800" kern="10" dirty="0" err="1">
                <a:ln w="9525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000099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ru-RU" sz="4800" kern="10" dirty="0">
                <a:ln w="9525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000099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</a:p>
        </p:txBody>
      </p:sp>
      <p:sp>
        <p:nvSpPr>
          <p:cNvPr id="50183" name="AutoShape 7"/>
          <p:cNvSpPr>
            <a:spLocks noChangeArrowheads="1"/>
          </p:cNvSpPr>
          <p:nvPr/>
        </p:nvSpPr>
        <p:spPr bwMode="auto">
          <a:xfrm>
            <a:off x="963582" y="4720992"/>
            <a:ext cx="4585265" cy="112014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0000"/>
              </a:gs>
              <a:gs pos="50000">
                <a:schemeClr val="bg1"/>
              </a:gs>
              <a:gs pos="100000">
                <a:srgbClr val="FF0000"/>
              </a:gs>
            </a:gsLst>
            <a:lin ang="5400000" scaled="1"/>
          </a:gradFill>
          <a:ln w="57150">
            <a:solidFill>
              <a:srgbClr val="EAEAEA"/>
            </a:solidFill>
            <a:round/>
            <a:headEnd/>
            <a:tailEnd/>
          </a:ln>
          <a:effectLst/>
          <a:extLst/>
        </p:spPr>
        <p:txBody>
          <a:bodyPr wrap="none" lIns="109033" tIns="54517" rIns="109033" bIns="54517" anchor="ctr"/>
          <a:lstStyle/>
          <a:p>
            <a:pPr algn="ctr" eaLnBrk="1" hangingPunct="1">
              <a:defRPr/>
            </a:pPr>
            <a:r>
              <a:rPr lang="en-US" altLang="ru-RU" sz="5400" b="1" dirty="0" err="1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Teskari</a:t>
            </a:r>
            <a:r>
              <a:rPr lang="en-US" altLang="ru-RU" sz="5400" b="1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son</a:t>
            </a:r>
            <a:endParaRPr lang="ru-RU" altLang="ru-RU" sz="5400" b="1" dirty="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63352" y="-23380"/>
            <a:ext cx="11880850" cy="830997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TAKRORLASH</a:t>
            </a:r>
            <a:endParaRPr lang="ru-RU" sz="4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 Box 5"/>
          <p:cNvSpPr txBox="1">
            <a:spLocks noChangeArrowheads="1"/>
          </p:cNvSpPr>
          <p:nvPr/>
        </p:nvSpPr>
        <p:spPr bwMode="auto">
          <a:xfrm>
            <a:off x="828637" y="1116237"/>
            <a:ext cx="11287203" cy="14643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09033" tIns="54517" rIns="109033" bIns="54517"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altLang="ru-RU" sz="4400" b="1" dirty="0" err="1" smtClean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Musbat</a:t>
            </a:r>
            <a:r>
              <a:rPr lang="en-US" altLang="ru-RU" sz="4400" b="1" dirty="0" smtClean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ru-RU" sz="4400" b="1" dirty="0" err="1" smtClean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songa</a:t>
            </a:r>
            <a:r>
              <a:rPr lang="en-US" altLang="ru-RU" sz="4400" b="1" dirty="0" smtClean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ru-RU" sz="4400" b="1" dirty="0" err="1" smtClean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qarama-qarshi</a:t>
            </a:r>
            <a:r>
              <a:rPr lang="en-US" altLang="ru-RU" sz="4400" b="1" dirty="0" smtClean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 son </a:t>
            </a:r>
            <a:r>
              <a:rPr lang="en-US" altLang="ru-RU" sz="4400" b="1" dirty="0" err="1" smtClean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qanday</a:t>
            </a:r>
            <a:r>
              <a:rPr lang="en-US" altLang="ru-RU" sz="4400" b="1" dirty="0" smtClean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 son </a:t>
            </a:r>
            <a:r>
              <a:rPr lang="en-US" altLang="ru-RU" sz="4400" b="1" dirty="0" err="1" smtClean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bo‘ladi</a:t>
            </a:r>
            <a:r>
              <a:rPr lang="en-US" altLang="ru-RU" sz="4400" b="1" dirty="0" smtClean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?</a:t>
            </a:r>
            <a:endParaRPr lang="ru-RU" altLang="ru-RU" sz="4400" b="1" dirty="0">
              <a:solidFill>
                <a:srgbClr val="000066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563070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501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xit" presetSubtype="1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" dur="500"/>
                                        <p:tgtEl>
                                          <p:spTgt spid="501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3" presetClass="exit" presetSubtype="1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4" dur="500"/>
                                        <p:tgtEl>
                                          <p:spTgt spid="501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5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78" grpId="0" animBg="1"/>
      <p:bldP spid="50180" grpId="0" animBg="1"/>
      <p:bldP spid="50182" grpId="0"/>
      <p:bldP spid="5018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AutoShape 2"/>
          <p:cNvSpPr>
            <a:spLocks noChangeArrowheads="1"/>
          </p:cNvSpPr>
          <p:nvPr/>
        </p:nvSpPr>
        <p:spPr bwMode="auto">
          <a:xfrm>
            <a:off x="1159213" y="3028946"/>
            <a:ext cx="4397565" cy="112014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0000"/>
              </a:gs>
              <a:gs pos="50000">
                <a:schemeClr val="bg1"/>
              </a:gs>
              <a:gs pos="100000">
                <a:srgbClr val="FF0000"/>
              </a:gs>
            </a:gsLst>
            <a:lin ang="5400000" scaled="1"/>
          </a:gradFill>
          <a:ln w="57150">
            <a:solidFill>
              <a:srgbClr val="EAEAEA"/>
            </a:solidFill>
            <a:round/>
            <a:headEnd/>
            <a:tailEnd/>
          </a:ln>
          <a:effectLst/>
          <a:extLst/>
        </p:spPr>
        <p:txBody>
          <a:bodyPr wrap="none" lIns="109033" tIns="54517" rIns="109033" bIns="54517" anchor="ctr"/>
          <a:lstStyle/>
          <a:p>
            <a:pPr algn="ctr" eaLnBrk="1" hangingPunct="1">
              <a:defRPr/>
            </a:pPr>
            <a:r>
              <a:rPr lang="en-US" altLang="ru-RU" sz="5400" b="1" dirty="0" err="1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Manfiy</a:t>
            </a:r>
            <a:r>
              <a:rPr lang="en-US" altLang="ru-RU" sz="5400" b="1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son</a:t>
            </a:r>
            <a:endParaRPr lang="ru-RU" altLang="ru-RU" sz="5400" b="1" dirty="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9155" name="AutoShape 3"/>
          <p:cNvSpPr>
            <a:spLocks noChangeArrowheads="1"/>
          </p:cNvSpPr>
          <p:nvPr/>
        </p:nvSpPr>
        <p:spPr bwMode="auto">
          <a:xfrm>
            <a:off x="6900867" y="3028946"/>
            <a:ext cx="4583203" cy="112014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0000"/>
              </a:gs>
              <a:gs pos="50000">
                <a:schemeClr val="bg1"/>
              </a:gs>
              <a:gs pos="100000">
                <a:srgbClr val="FF0000"/>
              </a:gs>
            </a:gsLst>
            <a:lin ang="5400000" scaled="1"/>
          </a:gradFill>
          <a:ln w="57150">
            <a:solidFill>
              <a:srgbClr val="EAEAEA"/>
            </a:solidFill>
            <a:round/>
            <a:headEnd/>
            <a:tailEnd/>
          </a:ln>
          <a:effectLst/>
          <a:extLst/>
        </p:spPr>
        <p:txBody>
          <a:bodyPr wrap="none" lIns="109033" tIns="54517" rIns="109033" bIns="54517" anchor="ctr"/>
          <a:lstStyle/>
          <a:p>
            <a:pPr algn="ctr" eaLnBrk="1" hangingPunct="1">
              <a:defRPr/>
            </a:pPr>
            <a:r>
              <a:rPr lang="en-US" altLang="ru-RU" sz="5400" b="1" dirty="0" err="1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Musbat</a:t>
            </a:r>
            <a:r>
              <a:rPr lang="en-US" altLang="ru-RU" sz="5400" b="1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son</a:t>
            </a:r>
            <a:endParaRPr lang="ru-RU" altLang="ru-RU" sz="5400" b="1" dirty="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9156" name="AutoShape 4"/>
          <p:cNvSpPr>
            <a:spLocks noChangeArrowheads="1"/>
          </p:cNvSpPr>
          <p:nvPr/>
        </p:nvSpPr>
        <p:spPr bwMode="auto">
          <a:xfrm>
            <a:off x="6972305" y="4457706"/>
            <a:ext cx="4490383" cy="112014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0000"/>
              </a:gs>
              <a:gs pos="50000">
                <a:schemeClr val="bg1"/>
              </a:gs>
              <a:gs pos="100000">
                <a:srgbClr val="FF0000"/>
              </a:gs>
            </a:gsLst>
            <a:lin ang="5400000" scaled="1"/>
          </a:gradFill>
          <a:ln w="57150">
            <a:solidFill>
              <a:srgbClr val="EAEAEA"/>
            </a:solidFill>
            <a:round/>
            <a:headEnd/>
            <a:tailEnd/>
          </a:ln>
          <a:effectLst/>
          <a:extLst/>
        </p:spPr>
        <p:txBody>
          <a:bodyPr wrap="none" lIns="109033" tIns="54517" rIns="109033" bIns="54517" anchor="ctr"/>
          <a:lstStyle/>
          <a:p>
            <a:pPr algn="ctr" eaLnBrk="1" hangingPunct="1">
              <a:defRPr/>
            </a:pPr>
            <a:r>
              <a:rPr lang="en-US" altLang="ru-RU" sz="5400" b="1" dirty="0" err="1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O‘ziga</a:t>
            </a:r>
            <a:r>
              <a:rPr lang="en-US" altLang="ru-RU" sz="5400" b="1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5400" b="1" dirty="0" err="1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endParaRPr lang="ru-RU" altLang="ru-RU" sz="5400" b="1" dirty="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197" name="Text Box 5"/>
          <p:cNvSpPr txBox="1">
            <a:spLocks noChangeArrowheads="1"/>
          </p:cNvSpPr>
          <p:nvPr/>
        </p:nvSpPr>
        <p:spPr bwMode="auto">
          <a:xfrm>
            <a:off x="828637" y="1116237"/>
            <a:ext cx="11287203" cy="7872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09033" tIns="54517" rIns="109033" bIns="54517"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altLang="ru-RU" sz="4400" b="1" dirty="0" err="1" smtClean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Manfiy</a:t>
            </a:r>
            <a:r>
              <a:rPr lang="en-US" altLang="ru-RU" sz="4400" b="1" dirty="0" smtClean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ru-RU" sz="4400" b="1" dirty="0" err="1" smtClean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sonning</a:t>
            </a:r>
            <a:r>
              <a:rPr lang="en-US" altLang="ru-RU" sz="4400" b="1" dirty="0" smtClean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 moduli </a:t>
            </a:r>
            <a:r>
              <a:rPr lang="en-US" altLang="ru-RU" sz="4400" b="1" dirty="0" err="1" smtClean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qanday</a:t>
            </a:r>
            <a:r>
              <a:rPr lang="en-US" altLang="ru-RU" sz="4400" b="1" dirty="0" smtClean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 son?</a:t>
            </a:r>
            <a:endParaRPr lang="ru-RU" altLang="ru-RU" sz="4400" b="1" dirty="0">
              <a:solidFill>
                <a:srgbClr val="000066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9158" name="WordArt 6"/>
          <p:cNvSpPr>
            <a:spLocks noChangeArrowheads="1" noChangeShapeType="1" noTextEdit="1"/>
          </p:cNvSpPr>
          <p:nvPr/>
        </p:nvSpPr>
        <p:spPr bwMode="auto">
          <a:xfrm>
            <a:off x="4672608" y="6074082"/>
            <a:ext cx="2778437" cy="702946"/>
          </a:xfrm>
          <a:prstGeom prst="rect">
            <a:avLst/>
          </a:prstGeom>
        </p:spPr>
        <p:txBody>
          <a:bodyPr wrap="none" lIns="109033" tIns="54517" rIns="109033" bIns="54517" numCol="1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4300" kern="10" dirty="0" err="1">
                <a:ln w="9525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000099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ru-RU" sz="4300" kern="10" dirty="0">
                <a:ln w="9525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000099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</a:p>
        </p:txBody>
      </p:sp>
      <p:sp>
        <p:nvSpPr>
          <p:cNvPr id="49159" name="AutoShape 7"/>
          <p:cNvSpPr>
            <a:spLocks noChangeArrowheads="1"/>
          </p:cNvSpPr>
          <p:nvPr/>
        </p:nvSpPr>
        <p:spPr bwMode="auto">
          <a:xfrm>
            <a:off x="971513" y="4529144"/>
            <a:ext cx="4585265" cy="112014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0000"/>
              </a:gs>
              <a:gs pos="50000">
                <a:schemeClr val="bg1"/>
              </a:gs>
              <a:gs pos="100000">
                <a:srgbClr val="FF0000"/>
              </a:gs>
            </a:gsLst>
            <a:lin ang="5400000" scaled="1"/>
          </a:gradFill>
          <a:ln w="57150">
            <a:solidFill>
              <a:srgbClr val="EAEAEA"/>
            </a:solidFill>
            <a:round/>
            <a:headEnd/>
            <a:tailEnd/>
          </a:ln>
          <a:effectLst/>
          <a:extLst/>
        </p:spPr>
        <p:txBody>
          <a:bodyPr wrap="none" lIns="109033" tIns="54517" rIns="109033" bIns="54517" anchor="ctr"/>
          <a:lstStyle/>
          <a:p>
            <a:pPr algn="ctr" eaLnBrk="1" hangingPunct="1">
              <a:defRPr/>
            </a:pPr>
            <a:r>
              <a:rPr lang="en-US" altLang="ru-RU" sz="6600" b="1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endParaRPr lang="en-US" altLang="ru-RU" sz="6600" b="1" dirty="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60375" y="171427"/>
            <a:ext cx="11880850" cy="830997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TAKRORLASH</a:t>
            </a:r>
            <a:endParaRPr lang="ru-RU" sz="4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086619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491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xit" presetSubtype="1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" dur="500"/>
                                        <p:tgtEl>
                                          <p:spTgt spid="491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3" presetClass="exit" presetSubtype="1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4" dur="500"/>
                                        <p:tgtEl>
                                          <p:spTgt spid="491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500"/>
                            </p:stCondLst>
                            <p:childTnLst>
                              <p:par>
                                <p:cTn id="17" presetID="53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91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91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9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54" grpId="0" animBg="1"/>
      <p:bldP spid="49156" grpId="0" animBg="1"/>
      <p:bldP spid="49158" grpId="0"/>
      <p:bldP spid="4915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AutoShape 2"/>
          <p:cNvSpPr>
            <a:spLocks noChangeArrowheads="1"/>
          </p:cNvSpPr>
          <p:nvPr/>
        </p:nvSpPr>
        <p:spPr bwMode="auto">
          <a:xfrm>
            <a:off x="6946736" y="2768978"/>
            <a:ext cx="4397565" cy="112014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0000"/>
              </a:gs>
              <a:gs pos="50000">
                <a:schemeClr val="bg1"/>
              </a:gs>
              <a:gs pos="100000">
                <a:srgbClr val="FF0000"/>
              </a:gs>
            </a:gsLst>
            <a:lin ang="5400000" scaled="1"/>
          </a:gradFill>
          <a:ln w="57150">
            <a:solidFill>
              <a:srgbClr val="EAEAEA"/>
            </a:solidFill>
            <a:round/>
            <a:headEnd/>
            <a:tailEnd/>
          </a:ln>
          <a:effectLst/>
          <a:extLst/>
        </p:spPr>
        <p:txBody>
          <a:bodyPr wrap="none" lIns="109033" tIns="54517" rIns="109033" bIns="54517" anchor="ctr"/>
          <a:lstStyle/>
          <a:p>
            <a:pPr algn="ctr" eaLnBrk="1" hangingPunct="1">
              <a:defRPr/>
            </a:pPr>
            <a:r>
              <a:rPr lang="en-US" altLang="ru-RU" sz="6000" b="1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endParaRPr lang="ru-RU" altLang="ru-RU" sz="6000" b="1" dirty="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9155" name="AutoShape 3"/>
          <p:cNvSpPr>
            <a:spLocks noChangeArrowheads="1"/>
          </p:cNvSpPr>
          <p:nvPr/>
        </p:nvSpPr>
        <p:spPr bwMode="auto">
          <a:xfrm>
            <a:off x="971513" y="2801809"/>
            <a:ext cx="4583203" cy="1120140"/>
          </a:xfrm>
          <a:prstGeom prst="roundRect">
            <a:avLst>
              <a:gd name="adj" fmla="val 16667"/>
            </a:avLst>
          </a:prstGeom>
          <a:gradFill flip="none" rotWithShape="1">
            <a:gsLst>
              <a:gs pos="0">
                <a:srgbClr val="FF0000"/>
              </a:gs>
              <a:gs pos="1875">
                <a:srgbClr val="FA0800"/>
              </a:gs>
              <a:gs pos="1750">
                <a:srgbClr val="F40F00"/>
              </a:gs>
              <a:gs pos="1500">
                <a:srgbClr val="E81D00"/>
              </a:gs>
              <a:gs pos="0">
                <a:srgbClr val="FF0000"/>
              </a:gs>
              <a:gs pos="84000">
                <a:srgbClr val="FF7272"/>
              </a:gs>
              <a:gs pos="52000">
                <a:schemeClr val="bg1"/>
              </a:gs>
              <a:gs pos="26000">
                <a:srgbClr val="FEE0DF"/>
              </a:gs>
              <a:gs pos="99000">
                <a:srgbClr val="FF0000"/>
              </a:gs>
            </a:gsLst>
            <a:lin ang="5400000" scaled="1"/>
            <a:tileRect/>
          </a:gradFill>
          <a:ln w="57150">
            <a:solidFill>
              <a:srgbClr val="EAEAEA"/>
            </a:solidFill>
            <a:miter lim="800000"/>
            <a:headEnd/>
            <a:tailEnd/>
          </a:ln>
          <a:effectLst/>
          <a:extLst/>
        </p:spPr>
        <p:txBody>
          <a:bodyPr wrap="none" lIns="109033" tIns="54517" rIns="109033" bIns="54517" anchor="ctr"/>
          <a:lstStyle/>
          <a:p>
            <a:pPr algn="ctr" eaLnBrk="1" hangingPunct="1">
              <a:defRPr/>
            </a:pPr>
            <a:r>
              <a:rPr lang="en-US" altLang="ru-RU" sz="4400" b="1" dirty="0" err="1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Manfiy</a:t>
            </a:r>
            <a:r>
              <a:rPr lang="en-US" altLang="ru-RU" sz="4400" b="1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son</a:t>
            </a:r>
            <a:endParaRPr lang="ru-RU" altLang="ru-RU" sz="4400" b="1" dirty="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9156" name="AutoShape 4"/>
          <p:cNvSpPr>
            <a:spLocks noChangeArrowheads="1"/>
          </p:cNvSpPr>
          <p:nvPr/>
        </p:nvSpPr>
        <p:spPr bwMode="auto">
          <a:xfrm>
            <a:off x="6960895" y="4454528"/>
            <a:ext cx="4490383" cy="112014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0000"/>
              </a:gs>
              <a:gs pos="50000">
                <a:schemeClr val="bg1"/>
              </a:gs>
              <a:gs pos="100000">
                <a:srgbClr val="FF0000"/>
              </a:gs>
            </a:gsLst>
            <a:lin ang="5400000" scaled="1"/>
          </a:gradFill>
          <a:ln w="57150">
            <a:solidFill>
              <a:srgbClr val="EAEAEA"/>
            </a:solidFill>
            <a:round/>
            <a:headEnd/>
            <a:tailEnd/>
          </a:ln>
          <a:effectLst/>
          <a:extLst/>
        </p:spPr>
        <p:txBody>
          <a:bodyPr wrap="none" lIns="109033" tIns="54517" rIns="109033" bIns="54517" anchor="ctr"/>
          <a:lstStyle/>
          <a:p>
            <a:pPr algn="ctr" eaLnBrk="1" hangingPunct="1">
              <a:defRPr/>
            </a:pPr>
            <a:r>
              <a:rPr lang="en-US" altLang="ru-RU" sz="4000" b="1" dirty="0" err="1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Noldan</a:t>
            </a:r>
            <a:r>
              <a:rPr lang="en-US" altLang="ru-RU" sz="4000" b="1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000" b="1" dirty="0" err="1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kichik</a:t>
            </a:r>
            <a:r>
              <a:rPr lang="en-US" altLang="ru-RU" sz="4000" b="1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son</a:t>
            </a:r>
            <a:endParaRPr lang="ru-RU" altLang="ru-RU" sz="4000" b="1" dirty="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9158" name="WordArt 6"/>
          <p:cNvSpPr>
            <a:spLocks noChangeArrowheads="1" noChangeShapeType="1" noTextEdit="1"/>
          </p:cNvSpPr>
          <p:nvPr/>
        </p:nvSpPr>
        <p:spPr bwMode="auto">
          <a:xfrm>
            <a:off x="4600600" y="6025684"/>
            <a:ext cx="2778437" cy="702946"/>
          </a:xfrm>
          <a:prstGeom prst="rect">
            <a:avLst/>
          </a:prstGeom>
        </p:spPr>
        <p:txBody>
          <a:bodyPr wrap="none" lIns="109033" tIns="54517" rIns="109033" bIns="54517" numCol="1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4300" kern="10" dirty="0" err="1">
                <a:ln w="9525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000099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ru-RU" sz="4300" kern="10" dirty="0">
                <a:ln w="9525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000099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</a:p>
        </p:txBody>
      </p:sp>
      <p:sp>
        <p:nvSpPr>
          <p:cNvPr id="49159" name="AutoShape 7"/>
          <p:cNvSpPr>
            <a:spLocks noChangeArrowheads="1"/>
          </p:cNvSpPr>
          <p:nvPr/>
        </p:nvSpPr>
        <p:spPr bwMode="auto">
          <a:xfrm>
            <a:off x="971513" y="4457706"/>
            <a:ext cx="4585265" cy="112014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0000"/>
              </a:gs>
              <a:gs pos="50000">
                <a:schemeClr val="bg1"/>
              </a:gs>
              <a:gs pos="100000">
                <a:srgbClr val="FF0000"/>
              </a:gs>
            </a:gsLst>
            <a:lin ang="5400000" scaled="1"/>
          </a:gradFill>
          <a:ln w="57150">
            <a:solidFill>
              <a:srgbClr val="EAEAEA"/>
            </a:solidFill>
            <a:round/>
            <a:headEnd/>
            <a:tailEnd/>
          </a:ln>
          <a:effectLst/>
          <a:extLst/>
        </p:spPr>
        <p:txBody>
          <a:bodyPr wrap="none" lIns="109033" tIns="54517" rIns="109033" bIns="54517" anchor="ctr"/>
          <a:lstStyle/>
          <a:p>
            <a:pPr algn="ctr" eaLnBrk="1" hangingPunct="1">
              <a:defRPr/>
            </a:pPr>
            <a:r>
              <a:rPr lang="en-US" altLang="ru-RU" sz="4400" b="1" dirty="0" err="1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Musbat</a:t>
            </a:r>
            <a:r>
              <a:rPr lang="en-US" altLang="ru-RU" sz="4400" b="1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son</a:t>
            </a:r>
            <a:endParaRPr lang="en-US" altLang="ru-RU" sz="4400" b="1" dirty="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80120" y="-23380"/>
            <a:ext cx="12241360" cy="830997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TAKRORLASH</a:t>
            </a:r>
            <a:endParaRPr lang="ru-RU" sz="4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 Box 5"/>
          <p:cNvSpPr txBox="1">
            <a:spLocks noChangeArrowheads="1"/>
          </p:cNvSpPr>
          <p:nvPr/>
        </p:nvSpPr>
        <p:spPr bwMode="auto">
          <a:xfrm>
            <a:off x="828637" y="1116237"/>
            <a:ext cx="11287203" cy="7872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09033" tIns="54517" rIns="109033" bIns="54517"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altLang="ru-RU" sz="4400" b="1" dirty="0" err="1" smtClean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Musbat</a:t>
            </a:r>
            <a:r>
              <a:rPr lang="en-US" altLang="ru-RU" sz="4400" b="1" dirty="0" smtClean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ru-RU" sz="4400" b="1" dirty="0" err="1" smtClean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sonning</a:t>
            </a:r>
            <a:r>
              <a:rPr lang="en-US" altLang="ru-RU" sz="4400" b="1" dirty="0" smtClean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 moduli </a:t>
            </a:r>
            <a:r>
              <a:rPr lang="en-US" altLang="ru-RU" sz="4400" b="1" dirty="0" err="1" smtClean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qanday</a:t>
            </a:r>
            <a:r>
              <a:rPr lang="en-US" altLang="ru-RU" sz="4400" b="1" dirty="0" smtClean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 son?</a:t>
            </a:r>
            <a:endParaRPr lang="ru-RU" altLang="ru-RU" sz="4400" b="1" dirty="0">
              <a:solidFill>
                <a:srgbClr val="000066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870437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491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xit" presetSubtype="1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" dur="500"/>
                                        <p:tgtEl>
                                          <p:spTgt spid="491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3" presetClass="exit" presetSubtype="1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4" dur="500"/>
                                        <p:tgtEl>
                                          <p:spTgt spid="491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500"/>
                            </p:stCondLst>
                            <p:childTnLst>
                              <p:par>
                                <p:cTn id="17" presetID="53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91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91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9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54" grpId="0" animBg="1"/>
      <p:bldP spid="49155" grpId="0" animBg="1"/>
      <p:bldP spid="49156" grpId="0" animBg="1"/>
      <p:bldP spid="4915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AutoShape 2"/>
          <p:cNvSpPr>
            <a:spLocks noChangeArrowheads="1"/>
          </p:cNvSpPr>
          <p:nvPr/>
        </p:nvSpPr>
        <p:spPr bwMode="auto">
          <a:xfrm>
            <a:off x="1065362" y="2527673"/>
            <a:ext cx="4397565" cy="112014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0000"/>
              </a:gs>
              <a:gs pos="50000">
                <a:schemeClr val="bg1"/>
              </a:gs>
              <a:gs pos="100000">
                <a:srgbClr val="FF0000"/>
              </a:gs>
            </a:gsLst>
            <a:lin ang="5400000" scaled="1"/>
          </a:gradFill>
          <a:ln w="57150">
            <a:solidFill>
              <a:srgbClr val="EAEAEA"/>
            </a:solidFill>
            <a:round/>
            <a:headEnd/>
            <a:tailEnd/>
          </a:ln>
          <a:effectLst/>
          <a:extLst/>
        </p:spPr>
        <p:txBody>
          <a:bodyPr wrap="none" lIns="109033" tIns="54517" rIns="109033" bIns="54517" anchor="ctr"/>
          <a:lstStyle/>
          <a:p>
            <a:pPr algn="ctr" eaLnBrk="1" hangingPunct="1">
              <a:defRPr/>
            </a:pPr>
            <a:r>
              <a:rPr lang="en-US" altLang="ru-RU" sz="5400" b="1" dirty="0" err="1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Manfiy</a:t>
            </a:r>
            <a:r>
              <a:rPr lang="en-US" altLang="ru-RU" sz="5400" b="1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son</a:t>
            </a:r>
            <a:endParaRPr lang="ru-RU" altLang="ru-RU" sz="5400" b="1" dirty="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9155" name="AutoShape 3"/>
          <p:cNvSpPr>
            <a:spLocks noChangeArrowheads="1"/>
          </p:cNvSpPr>
          <p:nvPr/>
        </p:nvSpPr>
        <p:spPr bwMode="auto">
          <a:xfrm>
            <a:off x="6616824" y="2527673"/>
            <a:ext cx="4583203" cy="112014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0000"/>
              </a:gs>
              <a:gs pos="50000">
                <a:schemeClr val="bg1"/>
              </a:gs>
              <a:gs pos="100000">
                <a:srgbClr val="FF0000"/>
              </a:gs>
            </a:gsLst>
            <a:lin ang="5400000" scaled="1"/>
          </a:gradFill>
          <a:ln w="57150">
            <a:solidFill>
              <a:srgbClr val="EAEAEA"/>
            </a:solidFill>
            <a:round/>
            <a:headEnd/>
            <a:tailEnd/>
          </a:ln>
          <a:effectLst/>
          <a:extLst/>
        </p:spPr>
        <p:txBody>
          <a:bodyPr wrap="none" lIns="109033" tIns="54517" rIns="109033" bIns="54517" anchor="ctr"/>
          <a:lstStyle/>
          <a:p>
            <a:pPr algn="ctr" eaLnBrk="1" hangingPunct="1">
              <a:defRPr/>
            </a:pPr>
            <a:r>
              <a:rPr lang="en-US" altLang="ru-RU" sz="6000" b="1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endParaRPr lang="ru-RU" altLang="ru-RU" sz="6000" b="1" dirty="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9156" name="AutoShape 4"/>
          <p:cNvSpPr>
            <a:spLocks noChangeArrowheads="1"/>
          </p:cNvSpPr>
          <p:nvPr/>
        </p:nvSpPr>
        <p:spPr bwMode="auto">
          <a:xfrm>
            <a:off x="6663233" y="4272042"/>
            <a:ext cx="4490383" cy="112014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0000"/>
              </a:gs>
              <a:gs pos="50000">
                <a:schemeClr val="bg1"/>
              </a:gs>
              <a:gs pos="100000">
                <a:srgbClr val="FF0000"/>
              </a:gs>
            </a:gsLst>
            <a:lin ang="5400000" scaled="1"/>
          </a:gradFill>
          <a:ln w="57150">
            <a:solidFill>
              <a:srgbClr val="EAEAEA"/>
            </a:solidFill>
            <a:round/>
            <a:headEnd/>
            <a:tailEnd/>
          </a:ln>
          <a:effectLst/>
          <a:extLst/>
        </p:spPr>
        <p:txBody>
          <a:bodyPr wrap="none" lIns="109033" tIns="54517" rIns="109033" bIns="54517" anchor="ctr"/>
          <a:lstStyle/>
          <a:p>
            <a:pPr algn="ctr" eaLnBrk="1" hangingPunct="1">
              <a:defRPr/>
            </a:pPr>
            <a:r>
              <a:rPr lang="en-US" altLang="ru-RU" sz="5400" b="1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 </a:t>
            </a:r>
            <a:r>
              <a:rPr lang="en-US" altLang="ru-RU" sz="5400" b="1" dirty="0" err="1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altLang="ru-RU" sz="5400" b="1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5400" b="1" dirty="0" err="1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katta</a:t>
            </a:r>
            <a:endParaRPr lang="ru-RU" altLang="ru-RU" sz="5400" b="1" dirty="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197" name="Text Box 5"/>
          <p:cNvSpPr txBox="1">
            <a:spLocks noChangeArrowheads="1"/>
          </p:cNvSpPr>
          <p:nvPr/>
        </p:nvSpPr>
        <p:spPr bwMode="auto">
          <a:xfrm>
            <a:off x="828637" y="1116237"/>
            <a:ext cx="11287203" cy="7872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09033" tIns="54517" rIns="109033" bIns="54517"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altLang="ru-RU" sz="4400" b="1" dirty="0" smtClean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0 </a:t>
            </a:r>
            <a:r>
              <a:rPr lang="en-US" altLang="ru-RU" sz="4400" b="1" dirty="0" err="1" smtClean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sonning</a:t>
            </a:r>
            <a:r>
              <a:rPr lang="en-US" altLang="ru-RU" sz="4400" b="1" dirty="0" smtClean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 moduli </a:t>
            </a:r>
            <a:r>
              <a:rPr lang="en-US" altLang="ru-RU" sz="4400" b="1" dirty="0" err="1" smtClean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qanday</a:t>
            </a:r>
            <a:r>
              <a:rPr lang="en-US" altLang="ru-RU" sz="4400" b="1" dirty="0" smtClean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 son?</a:t>
            </a:r>
            <a:endParaRPr lang="ru-RU" altLang="ru-RU" sz="4400" b="1" dirty="0">
              <a:solidFill>
                <a:srgbClr val="000066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9158" name="WordArt 6"/>
          <p:cNvSpPr>
            <a:spLocks noChangeArrowheads="1" noChangeShapeType="1" noTextEdit="1"/>
          </p:cNvSpPr>
          <p:nvPr/>
        </p:nvSpPr>
        <p:spPr bwMode="auto">
          <a:xfrm>
            <a:off x="4672608" y="6074082"/>
            <a:ext cx="2778437" cy="702946"/>
          </a:xfrm>
          <a:prstGeom prst="rect">
            <a:avLst/>
          </a:prstGeom>
        </p:spPr>
        <p:txBody>
          <a:bodyPr wrap="none" lIns="109033" tIns="54517" rIns="109033" bIns="54517" numCol="1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4300" kern="10" dirty="0" err="1">
                <a:ln w="9525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000099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ru-RU" sz="4300" kern="10" dirty="0">
                <a:ln w="9525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000099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</a:p>
        </p:txBody>
      </p:sp>
      <p:sp>
        <p:nvSpPr>
          <p:cNvPr id="49159" name="AutoShape 7"/>
          <p:cNvSpPr>
            <a:spLocks noChangeArrowheads="1"/>
          </p:cNvSpPr>
          <p:nvPr/>
        </p:nvSpPr>
        <p:spPr bwMode="auto">
          <a:xfrm>
            <a:off x="971511" y="4300877"/>
            <a:ext cx="4585265" cy="112014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0000"/>
              </a:gs>
              <a:gs pos="50000">
                <a:schemeClr val="bg1"/>
              </a:gs>
              <a:gs pos="100000">
                <a:srgbClr val="FF0000"/>
              </a:gs>
            </a:gsLst>
            <a:lin ang="5400000" scaled="1"/>
          </a:gradFill>
          <a:ln w="57150">
            <a:solidFill>
              <a:srgbClr val="EAEAEA"/>
            </a:solidFill>
            <a:round/>
            <a:headEnd/>
            <a:tailEnd/>
          </a:ln>
          <a:effectLst/>
          <a:extLst/>
        </p:spPr>
        <p:txBody>
          <a:bodyPr wrap="none" lIns="109033" tIns="54517" rIns="109033" bIns="54517" anchor="ctr"/>
          <a:lstStyle/>
          <a:p>
            <a:pPr algn="ctr" eaLnBrk="1" hangingPunct="1">
              <a:defRPr/>
            </a:pPr>
            <a:r>
              <a:rPr lang="en-US" altLang="ru-RU" sz="5400" b="1" dirty="0" err="1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Musbat</a:t>
            </a:r>
            <a:r>
              <a:rPr lang="en-US" altLang="ru-RU" sz="5400" b="1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son</a:t>
            </a:r>
            <a:endParaRPr lang="en-US" altLang="ru-RU" sz="5400" b="1" dirty="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60375" y="171427"/>
            <a:ext cx="11880850" cy="830997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TAKRORLASH</a:t>
            </a:r>
            <a:endParaRPr lang="ru-RU" sz="4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755996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491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xit" presetSubtype="1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" dur="500"/>
                                        <p:tgtEl>
                                          <p:spTgt spid="491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3" presetClass="exit" presetSubtype="1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4" dur="500"/>
                                        <p:tgtEl>
                                          <p:spTgt spid="491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500"/>
                            </p:stCondLst>
                            <p:childTnLst>
                              <p:par>
                                <p:cTn id="17" presetID="53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91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91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9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54" grpId="0" animBg="1"/>
      <p:bldP spid="49156" grpId="0" animBg="1"/>
      <p:bldP spid="49158" grpId="0"/>
      <p:bldP spid="4915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84619" y="254208"/>
            <a:ext cx="12314715" cy="8762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5094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5094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TOPISHMOQ</a:t>
            </a:r>
            <a:endParaRPr lang="ru-RU" sz="5094" b="1" dirty="0"/>
          </a:p>
        </p:txBody>
      </p:sp>
      <p:sp>
        <p:nvSpPr>
          <p:cNvPr id="28" name="TextBox 27"/>
          <p:cNvSpPr txBox="1"/>
          <p:nvPr/>
        </p:nvSpPr>
        <p:spPr>
          <a:xfrm>
            <a:off x="434306" y="1208985"/>
            <a:ext cx="11827831" cy="13988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245" dirty="0">
                <a:latin typeface="Arial" pitchFamily="34" charset="0"/>
                <a:cs typeface="Arial" pitchFamily="34" charset="0"/>
              </a:rPr>
              <a:t>   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1.   </a:t>
            </a:r>
            <a:r>
              <a:rPr lang="en-US" sz="4245" dirty="0" err="1" smtClean="0">
                <a:latin typeface="Arial" pitchFamily="34" charset="0"/>
                <a:cs typeface="Arial" pitchFamily="34" charset="0"/>
              </a:rPr>
              <a:t>Shunday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4245" dirty="0" err="1" smtClean="0">
                <a:latin typeface="Arial" pitchFamily="34" charset="0"/>
                <a:cs typeface="Arial" pitchFamily="34" charset="0"/>
              </a:rPr>
              <a:t>musbat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 son </a:t>
            </a:r>
            <a:r>
              <a:rPr lang="en-US" sz="4245" dirty="0" err="1" smtClean="0">
                <a:latin typeface="Arial" pitchFamily="34" charset="0"/>
                <a:cs typeface="Arial" pitchFamily="34" charset="0"/>
              </a:rPr>
              <a:t>o‘ylandiki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,  </a:t>
            </a:r>
            <a:r>
              <a:rPr lang="en-US" sz="4245" dirty="0" err="1" smtClean="0">
                <a:latin typeface="Arial" pitchFamily="34" charset="0"/>
                <a:cs typeface="Arial" pitchFamily="34" charset="0"/>
              </a:rPr>
              <a:t>uning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 moduli  3 </a:t>
            </a:r>
            <a:r>
              <a:rPr lang="en-US" sz="4245" dirty="0" err="1" smtClean="0">
                <a:latin typeface="Arial" pitchFamily="34" charset="0"/>
                <a:cs typeface="Arial" pitchFamily="34" charset="0"/>
              </a:rPr>
              <a:t>ga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245" dirty="0" err="1" smtClean="0">
                <a:latin typeface="Arial" pitchFamily="34" charset="0"/>
                <a:cs typeface="Arial" pitchFamily="34" charset="0"/>
              </a:rPr>
              <a:t>teng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4245" dirty="0" err="1">
                <a:latin typeface="Arial" pitchFamily="34" charset="0"/>
                <a:cs typeface="Arial" pitchFamily="34" charset="0"/>
              </a:rPr>
              <a:t>O</a:t>
            </a:r>
            <a:r>
              <a:rPr lang="en-US" sz="4245" dirty="0" err="1" smtClean="0">
                <a:latin typeface="Arial" pitchFamily="34" charset="0"/>
                <a:cs typeface="Arial" pitchFamily="34" charset="0"/>
              </a:rPr>
              <a:t>‘ylangan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245" dirty="0" err="1" smtClean="0">
                <a:latin typeface="Arial" pitchFamily="34" charset="0"/>
                <a:cs typeface="Arial" pitchFamily="34" charset="0"/>
              </a:rPr>
              <a:t>sonni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 toping.</a:t>
            </a:r>
            <a:endParaRPr lang="ru-RU" sz="4245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28059" y="3052789"/>
            <a:ext cx="11827831" cy="13988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245" dirty="0">
                <a:latin typeface="Arial" pitchFamily="34" charset="0"/>
                <a:cs typeface="Arial" pitchFamily="34" charset="0"/>
              </a:rPr>
              <a:t>   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2.   </a:t>
            </a:r>
            <a:r>
              <a:rPr lang="en-US" sz="4245" dirty="0" err="1" smtClean="0">
                <a:latin typeface="Arial" pitchFamily="34" charset="0"/>
                <a:cs typeface="Arial" pitchFamily="34" charset="0"/>
              </a:rPr>
              <a:t>Shunday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4245" dirty="0" err="1" smtClean="0">
                <a:latin typeface="Arial" pitchFamily="34" charset="0"/>
                <a:cs typeface="Arial" pitchFamily="34" charset="0"/>
              </a:rPr>
              <a:t>manfiy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  son </a:t>
            </a:r>
            <a:r>
              <a:rPr lang="en-US" sz="4245" dirty="0" err="1" smtClean="0">
                <a:latin typeface="Arial" pitchFamily="34" charset="0"/>
                <a:cs typeface="Arial" pitchFamily="34" charset="0"/>
              </a:rPr>
              <a:t>o‘ylandiki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,  </a:t>
            </a:r>
            <a:r>
              <a:rPr lang="en-US" sz="4245" dirty="0" err="1" smtClean="0">
                <a:latin typeface="Arial" pitchFamily="34" charset="0"/>
                <a:cs typeface="Arial" pitchFamily="34" charset="0"/>
              </a:rPr>
              <a:t>uning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 moduli  7 </a:t>
            </a:r>
            <a:r>
              <a:rPr lang="en-US" sz="4245" dirty="0" err="1" smtClean="0">
                <a:latin typeface="Arial" pitchFamily="34" charset="0"/>
                <a:cs typeface="Arial" pitchFamily="34" charset="0"/>
              </a:rPr>
              <a:t>ga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245" dirty="0" err="1" smtClean="0">
                <a:latin typeface="Arial" pitchFamily="34" charset="0"/>
                <a:cs typeface="Arial" pitchFamily="34" charset="0"/>
              </a:rPr>
              <a:t>teng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4245" dirty="0" err="1">
                <a:latin typeface="Arial" pitchFamily="34" charset="0"/>
                <a:cs typeface="Arial" pitchFamily="34" charset="0"/>
              </a:rPr>
              <a:t>Q</a:t>
            </a:r>
            <a:r>
              <a:rPr lang="en-US" sz="4245" dirty="0" err="1" smtClean="0">
                <a:latin typeface="Arial" pitchFamily="34" charset="0"/>
                <a:cs typeface="Arial" pitchFamily="34" charset="0"/>
              </a:rPr>
              <a:t>anday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 son </a:t>
            </a:r>
            <a:r>
              <a:rPr lang="en-US" sz="4245" dirty="0" err="1" smtClean="0">
                <a:latin typeface="Arial" pitchFamily="34" charset="0"/>
                <a:cs typeface="Arial" pitchFamily="34" charset="0"/>
              </a:rPr>
              <a:t>o‘langan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4245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28060" y="4896593"/>
            <a:ext cx="11827831" cy="2052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245" dirty="0">
                <a:latin typeface="Arial" pitchFamily="34" charset="0"/>
                <a:cs typeface="Arial" pitchFamily="34" charset="0"/>
              </a:rPr>
              <a:t>   3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.   </a:t>
            </a:r>
            <a:r>
              <a:rPr lang="en-US" sz="4245" dirty="0" err="1" smtClean="0">
                <a:latin typeface="Arial" pitchFamily="34" charset="0"/>
                <a:cs typeface="Arial" pitchFamily="34" charset="0"/>
              </a:rPr>
              <a:t>Farrux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245" dirty="0" err="1" smtClean="0">
                <a:latin typeface="Arial" pitchFamily="34" charset="0"/>
                <a:cs typeface="Arial" pitchFamily="34" charset="0"/>
              </a:rPr>
              <a:t>shunday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 son </a:t>
            </a:r>
            <a:r>
              <a:rPr lang="en-US" sz="4245" dirty="0" err="1" smtClean="0">
                <a:latin typeface="Arial" pitchFamily="34" charset="0"/>
                <a:cs typeface="Arial" pitchFamily="34" charset="0"/>
              </a:rPr>
              <a:t>o‘yladiki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,  </a:t>
            </a:r>
            <a:r>
              <a:rPr lang="en-US" sz="4245" dirty="0" err="1" smtClean="0">
                <a:latin typeface="Arial" pitchFamily="34" charset="0"/>
                <a:cs typeface="Arial" pitchFamily="34" charset="0"/>
              </a:rPr>
              <a:t>uning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 moduli  0 </a:t>
            </a:r>
            <a:r>
              <a:rPr lang="en-US" sz="4245" dirty="0" err="1" smtClean="0">
                <a:latin typeface="Arial" pitchFamily="34" charset="0"/>
                <a:cs typeface="Arial" pitchFamily="34" charset="0"/>
              </a:rPr>
              <a:t>ga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245" dirty="0" err="1" smtClean="0">
                <a:latin typeface="Arial" pitchFamily="34" charset="0"/>
                <a:cs typeface="Arial" pitchFamily="34" charset="0"/>
              </a:rPr>
              <a:t>teng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4245" dirty="0" err="1" smtClean="0">
                <a:latin typeface="Arial" pitchFamily="34" charset="0"/>
                <a:cs typeface="Arial" pitchFamily="34" charset="0"/>
              </a:rPr>
              <a:t>Farrux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245" dirty="0" err="1" smtClean="0">
                <a:latin typeface="Arial" pitchFamily="34" charset="0"/>
                <a:cs typeface="Arial" pitchFamily="34" charset="0"/>
              </a:rPr>
              <a:t>o‘ylangan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245" dirty="0" err="1" smtClean="0">
                <a:latin typeface="Arial" pitchFamily="34" charset="0"/>
                <a:cs typeface="Arial" pitchFamily="34" charset="0"/>
              </a:rPr>
              <a:t>sonni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 toping.</a:t>
            </a:r>
            <a:endParaRPr lang="ru-RU" sz="4245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7120880" y="2461828"/>
            <a:ext cx="2736304" cy="7293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139" b="1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4139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3</a:t>
            </a:r>
            <a:endParaRPr lang="ru-RU" sz="4139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7048872" y="4299561"/>
            <a:ext cx="2736304" cy="7293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139" b="1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4139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 -7</a:t>
            </a:r>
            <a:endParaRPr lang="ru-RU" sz="4139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7120880" y="6257763"/>
            <a:ext cx="2736304" cy="7293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139" b="1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4139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 0</a:t>
            </a:r>
            <a:endParaRPr lang="ru-RU" sz="4139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57275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2" grpId="0"/>
      <p:bldP spid="23" grpId="0"/>
      <p:bldP spid="30" grpId="0"/>
      <p:bldP spid="4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/>
          <p:cNvPicPr>
            <a:picLocks noChangeAspect="1"/>
          </p:cNvPicPr>
          <p:nvPr/>
        </p:nvPicPr>
        <p:blipFill rotWithShape="1">
          <a:blip r:embed="rId2"/>
          <a:srcRect l="20751" t="36994" r="14563" b="15984"/>
          <a:stretch/>
        </p:blipFill>
        <p:spPr>
          <a:xfrm>
            <a:off x="2152328" y="3168402"/>
            <a:ext cx="9001000" cy="3678670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-375430" y="222380"/>
            <a:ext cx="12801600" cy="8762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5094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SONNING MODULI</a:t>
            </a:r>
            <a:endParaRPr lang="ru-RU" sz="5094" b="1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496144" y="1377568"/>
            <a:ext cx="11471272" cy="20521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245" dirty="0" smtClean="0">
                <a:latin typeface="Arial" pitchFamily="34" charset="0"/>
                <a:cs typeface="Arial" pitchFamily="34" charset="0"/>
              </a:rPr>
              <a:t>│a - b│ son </a:t>
            </a:r>
            <a:r>
              <a:rPr lang="en-US" sz="4245" dirty="0" err="1" smtClean="0">
                <a:latin typeface="Arial" pitchFamily="34" charset="0"/>
                <a:cs typeface="Arial" pitchFamily="34" charset="0"/>
              </a:rPr>
              <a:t>koordinata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245" dirty="0" err="1" smtClean="0">
                <a:latin typeface="Arial" pitchFamily="34" charset="0"/>
                <a:cs typeface="Arial" pitchFamily="34" charset="0"/>
              </a:rPr>
              <a:t>to‘g‘ri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245" dirty="0" err="1" smtClean="0">
                <a:latin typeface="Arial" pitchFamily="34" charset="0"/>
                <a:cs typeface="Arial" pitchFamily="34" charset="0"/>
              </a:rPr>
              <a:t>chizig‘ida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 A (a) </a:t>
            </a:r>
            <a:r>
              <a:rPr lang="en-US" sz="4245" dirty="0" err="1" smtClean="0">
                <a:latin typeface="Arial" pitchFamily="34" charset="0"/>
                <a:cs typeface="Arial" pitchFamily="34" charset="0"/>
              </a:rPr>
              <a:t>nuqtadan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 B(b) </a:t>
            </a:r>
            <a:r>
              <a:rPr lang="en-US" sz="4245" dirty="0" err="1" smtClean="0">
                <a:latin typeface="Arial" pitchFamily="34" charset="0"/>
                <a:cs typeface="Arial" pitchFamily="34" charset="0"/>
              </a:rPr>
              <a:t>nuqtagacha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245" dirty="0" err="1" smtClean="0">
                <a:latin typeface="Arial" pitchFamily="34" charset="0"/>
                <a:cs typeface="Arial" pitchFamily="34" charset="0"/>
              </a:rPr>
              <a:t>bo‘lgan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245" dirty="0" err="1" smtClean="0">
                <a:latin typeface="Arial" pitchFamily="34" charset="0"/>
                <a:cs typeface="Arial" pitchFamily="34" charset="0"/>
              </a:rPr>
              <a:t>masofani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245" dirty="0" err="1" smtClean="0">
                <a:latin typeface="Arial" pitchFamily="34" charset="0"/>
                <a:cs typeface="Arial" pitchFamily="34" charset="0"/>
              </a:rPr>
              <a:t>bildiradi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4245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3335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-375430" y="222380"/>
            <a:ext cx="12801600" cy="8762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5094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</a:t>
            </a:r>
            <a:r>
              <a:rPr lang="en-US" sz="5094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MISOL</a:t>
            </a:r>
            <a:endParaRPr lang="ru-RU" sz="5094" b="1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1014627" y="1656234"/>
            <a:ext cx="8238153" cy="74558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en-US" sz="4245" dirty="0" smtClean="0">
                <a:latin typeface="Arial" pitchFamily="34" charset="0"/>
                <a:cs typeface="Arial" pitchFamily="34" charset="0"/>
              </a:rPr>
              <a:t>│2 </a:t>
            </a:r>
            <a:r>
              <a:rPr lang="en-US" sz="4245" dirty="0">
                <a:latin typeface="Arial" pitchFamily="34" charset="0"/>
                <a:cs typeface="Arial" pitchFamily="34" charset="0"/>
              </a:rPr>
              <a:t>– 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(–3)</a:t>
            </a:r>
            <a:r>
              <a:rPr lang="en-US" sz="4245" dirty="0">
                <a:latin typeface="Arial" pitchFamily="34" charset="0"/>
                <a:cs typeface="Arial" pitchFamily="34" charset="0"/>
              </a:rPr>
              <a:t>│ = │ 2 + 3 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│=</a:t>
            </a:r>
            <a:r>
              <a:rPr lang="en-US" sz="4245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│5</a:t>
            </a:r>
            <a:r>
              <a:rPr lang="en-US" sz="4245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│= 5 </a:t>
            </a:r>
            <a:endParaRPr lang="ru-RU" sz="4245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712168" y="2808362"/>
            <a:ext cx="10075194" cy="74558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en-US" sz="4245" dirty="0" err="1">
                <a:latin typeface="Arial" pitchFamily="34" charset="0"/>
                <a:cs typeface="Arial" pitchFamily="34" charset="0"/>
              </a:rPr>
              <a:t>b</a:t>
            </a:r>
            <a:r>
              <a:rPr lang="en-US" sz="4245" dirty="0" err="1" smtClean="0">
                <a:latin typeface="Arial" pitchFamily="34" charset="0"/>
                <a:cs typeface="Arial" pitchFamily="34" charset="0"/>
              </a:rPr>
              <a:t>u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   2 </a:t>
            </a:r>
            <a:r>
              <a:rPr lang="en-US" sz="4245" dirty="0" err="1" smtClean="0">
                <a:latin typeface="Arial" pitchFamily="34" charset="0"/>
                <a:cs typeface="Arial" pitchFamily="34" charset="0"/>
              </a:rPr>
              <a:t>va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  -3 </a:t>
            </a:r>
            <a:r>
              <a:rPr lang="en-US" sz="4245" dirty="0" err="1" smtClean="0">
                <a:latin typeface="Arial" pitchFamily="34" charset="0"/>
                <a:cs typeface="Arial" pitchFamily="34" charset="0"/>
              </a:rPr>
              <a:t>nuqtalar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245" dirty="0" err="1" smtClean="0">
                <a:latin typeface="Arial" pitchFamily="34" charset="0"/>
                <a:cs typeface="Arial" pitchFamily="34" charset="0"/>
              </a:rPr>
              <a:t>orasidagi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245" dirty="0" err="1" smtClean="0">
                <a:latin typeface="Arial" pitchFamily="34" charset="0"/>
                <a:cs typeface="Arial" pitchFamily="34" charset="0"/>
              </a:rPr>
              <a:t>masofadir</a:t>
            </a:r>
            <a:endParaRPr lang="ru-RU" sz="4245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Line 17"/>
          <p:cNvSpPr>
            <a:spLocks noChangeShapeType="1"/>
          </p:cNvSpPr>
          <p:nvPr/>
        </p:nvSpPr>
        <p:spPr bwMode="auto">
          <a:xfrm>
            <a:off x="11228890" y="4925924"/>
            <a:ext cx="0" cy="168985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 sz="4393"/>
          </a:p>
        </p:txBody>
      </p:sp>
      <p:sp>
        <p:nvSpPr>
          <p:cNvPr id="11" name="Rectangle 6"/>
          <p:cNvSpPr>
            <a:spLocks noChangeArrowheads="1"/>
          </p:cNvSpPr>
          <p:nvPr/>
        </p:nvSpPr>
        <p:spPr bwMode="auto">
          <a:xfrm>
            <a:off x="347314" y="4532064"/>
            <a:ext cx="11508858" cy="1081504"/>
          </a:xfrm>
          <a:prstGeom prst="rect">
            <a:avLst/>
          </a:prstGeom>
          <a:solidFill>
            <a:srgbClr val="FFFFFF"/>
          </a:solidFill>
          <a:ln w="9525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4393" i="1" dirty="0">
              <a:latin typeface="Georgia" pitchFamily="18" charset="0"/>
            </a:endParaRPr>
          </a:p>
          <a:p>
            <a:r>
              <a:rPr lang="ru-RU" sz="4505" b="1" dirty="0">
                <a:latin typeface="Times New Roman" pitchFamily="18" charset="0"/>
              </a:rPr>
              <a:t> -</a:t>
            </a:r>
            <a:r>
              <a:rPr lang="en-US" sz="4505" b="1" dirty="0">
                <a:latin typeface="Times New Roman" pitchFamily="18" charset="0"/>
              </a:rPr>
              <a:t>5</a:t>
            </a:r>
            <a:r>
              <a:rPr lang="ru-RU" sz="4505" b="1" dirty="0">
                <a:latin typeface="Times New Roman" pitchFamily="18" charset="0"/>
              </a:rPr>
              <a:t>    -</a:t>
            </a:r>
            <a:r>
              <a:rPr lang="en-US" sz="4505" b="1" dirty="0">
                <a:latin typeface="Times New Roman" pitchFamily="18" charset="0"/>
              </a:rPr>
              <a:t>4</a:t>
            </a:r>
            <a:r>
              <a:rPr lang="ru-RU" sz="4505" b="1" dirty="0">
                <a:latin typeface="Times New Roman" pitchFamily="18" charset="0"/>
              </a:rPr>
              <a:t>   </a:t>
            </a:r>
            <a:r>
              <a:rPr lang="en-US" sz="4505" b="1" dirty="0">
                <a:latin typeface="Times New Roman" pitchFamily="18" charset="0"/>
              </a:rPr>
              <a:t> </a:t>
            </a:r>
            <a:r>
              <a:rPr lang="ru-RU" sz="4505" b="1" dirty="0">
                <a:latin typeface="Times New Roman" pitchFamily="18" charset="0"/>
              </a:rPr>
              <a:t> -</a:t>
            </a:r>
            <a:r>
              <a:rPr lang="en-US" sz="4505" b="1" dirty="0">
                <a:latin typeface="Times New Roman" pitchFamily="18" charset="0"/>
              </a:rPr>
              <a:t>3</a:t>
            </a:r>
            <a:r>
              <a:rPr lang="ru-RU" sz="4505" b="1" dirty="0">
                <a:latin typeface="Times New Roman" pitchFamily="18" charset="0"/>
              </a:rPr>
              <a:t>    </a:t>
            </a:r>
            <a:r>
              <a:rPr lang="en-US" sz="4505" b="1" dirty="0">
                <a:latin typeface="Times New Roman" pitchFamily="18" charset="0"/>
              </a:rPr>
              <a:t>-2</a:t>
            </a:r>
            <a:r>
              <a:rPr lang="ru-RU" sz="4505" b="1" dirty="0">
                <a:latin typeface="Times New Roman" pitchFamily="18" charset="0"/>
              </a:rPr>
              <a:t>    </a:t>
            </a:r>
            <a:r>
              <a:rPr lang="en-US" sz="4505" b="1" dirty="0">
                <a:latin typeface="Times New Roman" pitchFamily="18" charset="0"/>
              </a:rPr>
              <a:t>-</a:t>
            </a:r>
            <a:r>
              <a:rPr lang="ru-RU" sz="4505" b="1" dirty="0">
                <a:latin typeface="Times New Roman" pitchFamily="18" charset="0"/>
              </a:rPr>
              <a:t>1     </a:t>
            </a:r>
            <a:r>
              <a:rPr lang="en-US" sz="4505" b="1" dirty="0">
                <a:latin typeface="Times New Roman" pitchFamily="18" charset="0"/>
              </a:rPr>
              <a:t>0</a:t>
            </a:r>
            <a:r>
              <a:rPr lang="ru-RU" sz="4505" b="1" dirty="0">
                <a:latin typeface="Times New Roman" pitchFamily="18" charset="0"/>
              </a:rPr>
              <a:t>   </a:t>
            </a:r>
            <a:r>
              <a:rPr lang="en-US" sz="4505" b="1" dirty="0">
                <a:latin typeface="Times New Roman" pitchFamily="18" charset="0"/>
              </a:rPr>
              <a:t>  1</a:t>
            </a:r>
            <a:r>
              <a:rPr lang="ru-RU" sz="4505" b="1" dirty="0">
                <a:latin typeface="Times New Roman" pitchFamily="18" charset="0"/>
              </a:rPr>
              <a:t>  </a:t>
            </a:r>
            <a:r>
              <a:rPr lang="en-US" sz="4505" b="1" dirty="0">
                <a:latin typeface="Times New Roman" pitchFamily="18" charset="0"/>
              </a:rPr>
              <a:t> </a:t>
            </a:r>
            <a:r>
              <a:rPr lang="ru-RU" sz="4505" b="1" dirty="0">
                <a:latin typeface="Times New Roman" pitchFamily="18" charset="0"/>
              </a:rPr>
              <a:t> </a:t>
            </a:r>
            <a:r>
              <a:rPr lang="en-US" sz="4505" b="1" dirty="0">
                <a:latin typeface="Times New Roman" pitchFamily="18" charset="0"/>
              </a:rPr>
              <a:t> 2     3     4</a:t>
            </a:r>
            <a:r>
              <a:rPr lang="ru-RU" sz="4505" b="1" dirty="0">
                <a:latin typeface="Times New Roman" pitchFamily="18" charset="0"/>
              </a:rPr>
              <a:t>  </a:t>
            </a:r>
            <a:r>
              <a:rPr lang="en-US" sz="4505" b="1" dirty="0">
                <a:latin typeface="Times New Roman" pitchFamily="18" charset="0"/>
              </a:rPr>
              <a:t>   5   </a:t>
            </a:r>
            <a:r>
              <a:rPr lang="ru-RU" sz="4505" b="1" dirty="0">
                <a:latin typeface="Times New Roman" pitchFamily="18" charset="0"/>
              </a:rPr>
              <a:t>       </a:t>
            </a:r>
            <a:endParaRPr lang="ru-RU" sz="4505" b="1" i="1" dirty="0">
              <a:latin typeface="Georgia" pitchFamily="18" charset="0"/>
            </a:endParaRPr>
          </a:p>
        </p:txBody>
      </p:sp>
      <p:sp>
        <p:nvSpPr>
          <p:cNvPr id="12" name="Line 8"/>
          <p:cNvSpPr>
            <a:spLocks noChangeShapeType="1"/>
          </p:cNvSpPr>
          <p:nvPr/>
        </p:nvSpPr>
        <p:spPr bwMode="auto">
          <a:xfrm>
            <a:off x="881586" y="4903831"/>
            <a:ext cx="0" cy="168985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 sz="4393"/>
          </a:p>
        </p:txBody>
      </p:sp>
      <p:sp>
        <p:nvSpPr>
          <p:cNvPr id="13" name="Line 9"/>
          <p:cNvSpPr>
            <a:spLocks noChangeShapeType="1"/>
          </p:cNvSpPr>
          <p:nvPr/>
        </p:nvSpPr>
        <p:spPr bwMode="auto">
          <a:xfrm>
            <a:off x="1952484" y="4903831"/>
            <a:ext cx="0" cy="168985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 sz="4393"/>
          </a:p>
        </p:txBody>
      </p:sp>
      <p:sp>
        <p:nvSpPr>
          <p:cNvPr id="14" name="Line 12"/>
          <p:cNvSpPr>
            <a:spLocks noChangeShapeType="1"/>
          </p:cNvSpPr>
          <p:nvPr/>
        </p:nvSpPr>
        <p:spPr bwMode="auto">
          <a:xfrm>
            <a:off x="5160466" y="4903831"/>
            <a:ext cx="0" cy="168985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 sz="4393"/>
          </a:p>
        </p:txBody>
      </p:sp>
      <p:sp>
        <p:nvSpPr>
          <p:cNvPr id="15" name="Line 13"/>
          <p:cNvSpPr>
            <a:spLocks noChangeShapeType="1"/>
          </p:cNvSpPr>
          <p:nvPr/>
        </p:nvSpPr>
        <p:spPr bwMode="auto">
          <a:xfrm>
            <a:off x="6231367" y="4903831"/>
            <a:ext cx="0" cy="168985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 sz="4393"/>
          </a:p>
        </p:txBody>
      </p:sp>
      <p:sp>
        <p:nvSpPr>
          <p:cNvPr id="16" name="Line 14"/>
          <p:cNvSpPr>
            <a:spLocks noChangeShapeType="1"/>
          </p:cNvSpPr>
          <p:nvPr/>
        </p:nvSpPr>
        <p:spPr bwMode="auto">
          <a:xfrm>
            <a:off x="7232531" y="4903831"/>
            <a:ext cx="0" cy="168985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 sz="4393"/>
          </a:p>
        </p:txBody>
      </p:sp>
      <p:sp>
        <p:nvSpPr>
          <p:cNvPr id="17" name="Line 15"/>
          <p:cNvSpPr>
            <a:spLocks noChangeShapeType="1"/>
          </p:cNvSpPr>
          <p:nvPr/>
        </p:nvSpPr>
        <p:spPr bwMode="auto">
          <a:xfrm>
            <a:off x="8267808" y="4903831"/>
            <a:ext cx="0" cy="168985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 sz="4393"/>
          </a:p>
        </p:txBody>
      </p:sp>
      <p:sp>
        <p:nvSpPr>
          <p:cNvPr id="18" name="Line 16"/>
          <p:cNvSpPr>
            <a:spLocks noChangeShapeType="1"/>
          </p:cNvSpPr>
          <p:nvPr/>
        </p:nvSpPr>
        <p:spPr bwMode="auto">
          <a:xfrm>
            <a:off x="9252874" y="4903831"/>
            <a:ext cx="0" cy="168985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 sz="4393"/>
          </a:p>
        </p:txBody>
      </p:sp>
      <p:sp>
        <p:nvSpPr>
          <p:cNvPr id="19" name="Line 17"/>
          <p:cNvSpPr>
            <a:spLocks noChangeShapeType="1"/>
          </p:cNvSpPr>
          <p:nvPr/>
        </p:nvSpPr>
        <p:spPr bwMode="auto">
          <a:xfrm>
            <a:off x="10285162" y="4903831"/>
            <a:ext cx="0" cy="168985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 sz="4393"/>
          </a:p>
        </p:txBody>
      </p:sp>
      <p:sp>
        <p:nvSpPr>
          <p:cNvPr id="20" name="Line 7"/>
          <p:cNvSpPr>
            <a:spLocks noChangeShapeType="1"/>
          </p:cNvSpPr>
          <p:nvPr/>
        </p:nvSpPr>
        <p:spPr bwMode="auto">
          <a:xfrm>
            <a:off x="347314" y="5024633"/>
            <a:ext cx="11768105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 sz="4393"/>
          </a:p>
        </p:txBody>
      </p:sp>
      <p:sp>
        <p:nvSpPr>
          <p:cNvPr id="21" name="Line 12"/>
          <p:cNvSpPr>
            <a:spLocks noChangeShapeType="1"/>
          </p:cNvSpPr>
          <p:nvPr/>
        </p:nvSpPr>
        <p:spPr bwMode="auto">
          <a:xfrm>
            <a:off x="3061020" y="4892566"/>
            <a:ext cx="0" cy="168985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 sz="4393"/>
          </a:p>
        </p:txBody>
      </p:sp>
      <p:sp>
        <p:nvSpPr>
          <p:cNvPr id="22" name="Oval 19"/>
          <p:cNvSpPr>
            <a:spLocks noChangeArrowheads="1"/>
          </p:cNvSpPr>
          <p:nvPr/>
        </p:nvSpPr>
        <p:spPr bwMode="auto">
          <a:xfrm>
            <a:off x="2957736" y="4918275"/>
            <a:ext cx="212293" cy="144577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lIns="123982" tIns="61990" rIns="123982" bIns="61990" anchor="ctr"/>
          <a:lstStyle/>
          <a:p>
            <a:endParaRPr lang="ru-RU" sz="4393" b="1"/>
          </a:p>
        </p:txBody>
      </p:sp>
      <p:sp>
        <p:nvSpPr>
          <p:cNvPr id="23" name="Line 12"/>
          <p:cNvSpPr>
            <a:spLocks noChangeShapeType="1"/>
          </p:cNvSpPr>
          <p:nvPr/>
        </p:nvSpPr>
        <p:spPr bwMode="auto">
          <a:xfrm>
            <a:off x="4110139" y="4909732"/>
            <a:ext cx="0" cy="168985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 sz="4393"/>
          </a:p>
        </p:txBody>
      </p:sp>
      <p:sp>
        <p:nvSpPr>
          <p:cNvPr id="24" name="Правая фигурная скобка 23"/>
          <p:cNvSpPr/>
          <p:nvPr/>
        </p:nvSpPr>
        <p:spPr>
          <a:xfrm rot="5400000">
            <a:off x="4414333" y="4265237"/>
            <a:ext cx="452558" cy="3159185"/>
          </a:xfrm>
          <a:prstGeom prst="rightBrace">
            <a:avLst>
              <a:gd name="adj1" fmla="val 80121"/>
              <a:gd name="adj2" fmla="val 50000"/>
            </a:avLst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sz="4139"/>
          </a:p>
        </p:txBody>
      </p:sp>
      <p:sp>
        <p:nvSpPr>
          <p:cNvPr id="25" name="TextBox 24"/>
          <p:cNvSpPr txBox="1"/>
          <p:nvPr/>
        </p:nvSpPr>
        <p:spPr>
          <a:xfrm>
            <a:off x="3935841" y="6106137"/>
            <a:ext cx="1409542" cy="7455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245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ru-RU" sz="4245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Правая фигурная скобка 26"/>
          <p:cNvSpPr/>
          <p:nvPr/>
        </p:nvSpPr>
        <p:spPr>
          <a:xfrm rot="5400000">
            <a:off x="7053061" y="4808618"/>
            <a:ext cx="358940" cy="2036442"/>
          </a:xfrm>
          <a:prstGeom prst="rightBrace">
            <a:avLst>
              <a:gd name="adj1" fmla="val 80121"/>
              <a:gd name="adj2" fmla="val 50000"/>
            </a:avLst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sz="4139"/>
          </a:p>
        </p:txBody>
      </p:sp>
      <p:sp>
        <p:nvSpPr>
          <p:cNvPr id="28" name="Oval 19"/>
          <p:cNvSpPr>
            <a:spLocks noChangeArrowheads="1"/>
          </p:cNvSpPr>
          <p:nvPr/>
        </p:nvSpPr>
        <p:spPr bwMode="auto">
          <a:xfrm>
            <a:off x="8203000" y="4942160"/>
            <a:ext cx="212293" cy="144577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lIns="123982" tIns="61990" rIns="123982" bIns="61990" anchor="ctr"/>
          <a:lstStyle/>
          <a:p>
            <a:endParaRPr lang="ru-RU" sz="4393" b="1"/>
          </a:p>
        </p:txBody>
      </p:sp>
      <p:sp>
        <p:nvSpPr>
          <p:cNvPr id="29" name="TextBox 28"/>
          <p:cNvSpPr txBox="1"/>
          <p:nvPr/>
        </p:nvSpPr>
        <p:spPr>
          <a:xfrm>
            <a:off x="6544816" y="6120730"/>
            <a:ext cx="1409542" cy="7455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245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ru-RU" sz="4245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Правая фигурная скобка 29"/>
          <p:cNvSpPr/>
          <p:nvPr/>
        </p:nvSpPr>
        <p:spPr>
          <a:xfrm rot="16200000">
            <a:off x="5339639" y="2042381"/>
            <a:ext cx="663587" cy="5192750"/>
          </a:xfrm>
          <a:prstGeom prst="rightBrace">
            <a:avLst>
              <a:gd name="adj1" fmla="val 80121"/>
              <a:gd name="adj2" fmla="val 50000"/>
            </a:avLst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sz="4139"/>
          </a:p>
        </p:txBody>
      </p:sp>
      <p:sp>
        <p:nvSpPr>
          <p:cNvPr id="31" name="TextBox 30"/>
          <p:cNvSpPr txBox="1"/>
          <p:nvPr/>
        </p:nvSpPr>
        <p:spPr>
          <a:xfrm>
            <a:off x="4966661" y="3618517"/>
            <a:ext cx="1409542" cy="7455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245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endParaRPr lang="ru-RU" sz="4245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83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7769</TotalTime>
  <Words>529</Words>
  <Application>Microsoft Office PowerPoint</Application>
  <PresentationFormat>Произвольный</PresentationFormat>
  <Paragraphs>104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1" baseType="lpstr">
      <vt:lpstr>Arial</vt:lpstr>
      <vt:lpstr>Calibri</vt:lpstr>
      <vt:lpstr>Georgia</vt:lpstr>
      <vt:lpstr>Times New Roman</vt:lpstr>
      <vt:lpstr>Office Theme</vt:lpstr>
      <vt:lpstr>MATEMATIKA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Презентация.cdr</dc:title>
  <dc:creator>Sharipova Durdona</dc:creator>
  <cp:lastModifiedBy>Учетная запись Майкрософт</cp:lastModifiedBy>
  <cp:revision>507</cp:revision>
  <dcterms:created xsi:type="dcterms:W3CDTF">2020-04-09T07:32:19Z</dcterms:created>
  <dcterms:modified xsi:type="dcterms:W3CDTF">2020-12-28T05:57:32Z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2020-04-09T00:00:00Z</vt:filetime>
  </property>
  <property fmtid="{D5CDD505-2E9C-101B-9397-08002B2CF9AE}" pid="3" name="Creator">
    <vt:lpwstr>CorelDRAW 2019</vt:lpwstr>
  </property>
  <property fmtid="{D5CDD505-2E9C-101B-9397-08002B2CF9AE}" pid="4" name="LastSaved">
    <vt:filetime>2020-04-09T00:00:00Z</vt:filetime>
  </property>
</Properties>
</file>