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389" r:id="rId3"/>
    <p:sldId id="390" r:id="rId4"/>
    <p:sldId id="391" r:id="rId5"/>
    <p:sldId id="392" r:id="rId6"/>
    <p:sldId id="376" r:id="rId7"/>
    <p:sldId id="373" r:id="rId8"/>
    <p:sldId id="378" r:id="rId9"/>
    <p:sldId id="379" r:id="rId10"/>
    <p:sldId id="380" r:id="rId11"/>
    <p:sldId id="393" r:id="rId12"/>
    <p:sldId id="365" r:id="rId13"/>
  </p:sldIdLst>
  <p:sldSz cx="12801600" cy="7200900"/>
  <p:notesSz cx="5765800" cy="3244850"/>
  <p:defaultTextStyle>
    <a:defPPr>
      <a:defRPr lang="ru-RU"/>
    </a:defPPr>
    <a:lvl1pPr marL="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968152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193630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290445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3872609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4840763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580891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677706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774522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292" userDrawn="1">
          <p15:clr>
            <a:srgbClr val="A4A3A4"/>
          </p15:clr>
        </p15:guide>
        <p15:guide id="3" orient="horz" pos="6391" userDrawn="1">
          <p15:clr>
            <a:srgbClr val="A4A3A4"/>
          </p15:clr>
        </p15:guide>
        <p15:guide id="4" pos="4724" userDrawn="1">
          <p15:clr>
            <a:srgbClr val="A4A3A4"/>
          </p15:clr>
        </p15:guide>
        <p15:guide id="5" pos="2328" userDrawn="1">
          <p15:clr>
            <a:srgbClr val="A4A3A4"/>
          </p15:clr>
        </p15:guide>
        <p15:guide id="6" pos="47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67" autoAdjust="0"/>
    <p:restoredTop sz="94624" autoAdjust="0"/>
  </p:normalViewPr>
  <p:slideViewPr>
    <p:cSldViewPr>
      <p:cViewPr varScale="1">
        <p:scale>
          <a:sx n="63" d="100"/>
          <a:sy n="63" d="100"/>
        </p:scale>
        <p:origin x="852" y="78"/>
      </p:cViewPr>
      <p:guideLst>
        <p:guide orient="horz" pos="2880"/>
        <p:guide pos="2292"/>
        <p:guide orient="horz" pos="6391"/>
        <p:guide pos="4724"/>
        <p:guide pos="2328"/>
        <p:guide pos="47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3350CF-C603-4114-B932-646F91D14650}" type="datetimeFigureOut">
              <a:rPr lang="ru-RU" smtClean="0"/>
              <a:pPr/>
              <a:t>28.12.2020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909EBE-9F82-4E48-A1EA-E1BF2E0BBA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046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909EBE-9F82-4E48-A1EA-E1BF2E0BBA3C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57578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909EBE-9F82-4E48-A1EA-E1BF2E0BBA3C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12050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60121" y="2232277"/>
            <a:ext cx="1088136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20241" y="4032504"/>
            <a:ext cx="896112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3" cy="914546"/>
          </a:xfrm>
        </p:spPr>
        <p:txBody>
          <a:bodyPr lIns="0" tIns="0" rIns="0" bIns="0"/>
          <a:lstStyle>
            <a:lvl1pPr>
              <a:defRPr sz="5943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7"/>
            <a:ext cx="8834039" cy="767582"/>
          </a:xfrm>
        </p:spPr>
        <p:txBody>
          <a:bodyPr lIns="0" tIns="0" rIns="0" bIns="0"/>
          <a:lstStyle>
            <a:lvl1pPr>
              <a:defRPr sz="4988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5" y="1189855"/>
            <a:ext cx="12546413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sp>
        <p:nvSpPr>
          <p:cNvPr id="17" name="bg object 17"/>
          <p:cNvSpPr/>
          <p:nvPr/>
        </p:nvSpPr>
        <p:spPr>
          <a:xfrm>
            <a:off x="148422" y="157913"/>
            <a:ext cx="12546413" cy="95260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3" cy="914546"/>
          </a:xfrm>
        </p:spPr>
        <p:txBody>
          <a:bodyPr lIns="0" tIns="0" rIns="0" bIns="0"/>
          <a:lstStyle>
            <a:lvl1pPr>
              <a:defRPr sz="5943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50874" y="1599501"/>
            <a:ext cx="4050550" cy="4736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78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92825" y="1656207"/>
            <a:ext cx="5568696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12/28/2020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511390" y="2344142"/>
            <a:ext cx="5821344" cy="2295551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3" cy="914546"/>
          </a:xfrm>
        </p:spPr>
        <p:txBody>
          <a:bodyPr lIns="0" tIns="0" rIns="0" bIns="0"/>
          <a:lstStyle>
            <a:lvl1pPr>
              <a:defRPr sz="5943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12/28/2020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12/28/2020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5" y="1189855"/>
            <a:ext cx="12546413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0"/>
            <a:ext cx="3577003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5"/>
            <a:ext cx="8834039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52545" y="6696836"/>
            <a:ext cx="4096512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40080" y="6696836"/>
            <a:ext cx="2944368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17152" y="6696836"/>
            <a:ext cx="2944368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27500">
        <a:defRPr>
          <a:latin typeface="+mn-lt"/>
          <a:ea typeface="+mn-ea"/>
          <a:cs typeface="+mn-cs"/>
        </a:defRPr>
      </a:lvl2pPr>
      <a:lvl3pPr marL="2055000">
        <a:defRPr>
          <a:latin typeface="+mn-lt"/>
          <a:ea typeface="+mn-ea"/>
          <a:cs typeface="+mn-cs"/>
        </a:defRPr>
      </a:lvl3pPr>
      <a:lvl4pPr marL="3082500">
        <a:defRPr>
          <a:latin typeface="+mn-lt"/>
          <a:ea typeface="+mn-ea"/>
          <a:cs typeface="+mn-cs"/>
        </a:defRPr>
      </a:lvl4pPr>
      <a:lvl5pPr marL="4110000">
        <a:defRPr>
          <a:latin typeface="+mn-lt"/>
          <a:ea typeface="+mn-ea"/>
          <a:cs typeface="+mn-cs"/>
        </a:defRPr>
      </a:lvl5pPr>
      <a:lvl6pPr marL="5137502">
        <a:defRPr>
          <a:latin typeface="+mn-lt"/>
          <a:ea typeface="+mn-ea"/>
          <a:cs typeface="+mn-cs"/>
        </a:defRPr>
      </a:lvl6pPr>
      <a:lvl7pPr marL="6165001">
        <a:defRPr>
          <a:latin typeface="+mn-lt"/>
          <a:ea typeface="+mn-ea"/>
          <a:cs typeface="+mn-cs"/>
        </a:defRPr>
      </a:lvl7pPr>
      <a:lvl8pPr marL="7192501">
        <a:defRPr>
          <a:latin typeface="+mn-lt"/>
          <a:ea typeface="+mn-ea"/>
          <a:cs typeface="+mn-cs"/>
        </a:defRPr>
      </a:lvl8pPr>
      <a:lvl9pPr marL="822000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27500">
        <a:defRPr>
          <a:latin typeface="+mn-lt"/>
          <a:ea typeface="+mn-ea"/>
          <a:cs typeface="+mn-cs"/>
        </a:defRPr>
      </a:lvl2pPr>
      <a:lvl3pPr marL="2055000">
        <a:defRPr>
          <a:latin typeface="+mn-lt"/>
          <a:ea typeface="+mn-ea"/>
          <a:cs typeface="+mn-cs"/>
        </a:defRPr>
      </a:lvl3pPr>
      <a:lvl4pPr marL="3082500">
        <a:defRPr>
          <a:latin typeface="+mn-lt"/>
          <a:ea typeface="+mn-ea"/>
          <a:cs typeface="+mn-cs"/>
        </a:defRPr>
      </a:lvl4pPr>
      <a:lvl5pPr marL="4110000">
        <a:defRPr>
          <a:latin typeface="+mn-lt"/>
          <a:ea typeface="+mn-ea"/>
          <a:cs typeface="+mn-cs"/>
        </a:defRPr>
      </a:lvl5pPr>
      <a:lvl6pPr marL="5137502">
        <a:defRPr>
          <a:latin typeface="+mn-lt"/>
          <a:ea typeface="+mn-ea"/>
          <a:cs typeface="+mn-cs"/>
        </a:defRPr>
      </a:lvl6pPr>
      <a:lvl7pPr marL="6165001">
        <a:defRPr>
          <a:latin typeface="+mn-lt"/>
          <a:ea typeface="+mn-ea"/>
          <a:cs typeface="+mn-cs"/>
        </a:defRPr>
      </a:lvl7pPr>
      <a:lvl8pPr marL="7192501">
        <a:defRPr>
          <a:latin typeface="+mn-lt"/>
          <a:ea typeface="+mn-ea"/>
          <a:cs typeface="+mn-cs"/>
        </a:defRPr>
      </a:lvl8pPr>
      <a:lvl9pPr marL="822000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298929"/>
            <a:ext cx="12788912" cy="240493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228263" y="294858"/>
            <a:ext cx="7001819" cy="1208977"/>
          </a:xfrm>
          <a:prstGeom prst="rect">
            <a:avLst/>
          </a:prstGeom>
        </p:spPr>
        <p:txBody>
          <a:bodyPr vert="horz" wrap="square" lIns="0" tIns="32822" rIns="0" bIns="0" rtlCol="0">
            <a:spAutoFit/>
          </a:bodyPr>
          <a:lstStyle/>
          <a:p>
            <a:pPr marL="28542" algn="ctr">
              <a:spcBef>
                <a:spcPts val="257"/>
              </a:spcBef>
            </a:pPr>
            <a:r>
              <a:rPr lang="en-US" sz="7641" spc="12" dirty="0"/>
              <a:t>MATEMATIKA</a:t>
            </a:r>
            <a:endParaRPr lang="en-US" sz="7641" dirty="0"/>
          </a:p>
        </p:txBody>
      </p:sp>
      <p:sp>
        <p:nvSpPr>
          <p:cNvPr id="4" name="object 4"/>
          <p:cNvSpPr txBox="1"/>
          <p:nvPr/>
        </p:nvSpPr>
        <p:spPr>
          <a:xfrm>
            <a:off x="1015394" y="2293877"/>
            <a:ext cx="10047201" cy="1991599"/>
          </a:xfrm>
          <a:prstGeom prst="rect">
            <a:avLst/>
          </a:prstGeom>
        </p:spPr>
        <p:txBody>
          <a:bodyPr vert="horz" wrap="square" lIns="0" tIns="31397" rIns="0" bIns="0" rtlCol="0">
            <a:spAutoFit/>
          </a:bodyPr>
          <a:lstStyle/>
          <a:p>
            <a:pPr marL="41385" algn="ctr">
              <a:spcBef>
                <a:spcPts val="246"/>
              </a:spcBef>
            </a:pPr>
            <a:r>
              <a:rPr lang="en-US" sz="6368" b="1" dirty="0">
                <a:solidFill>
                  <a:srgbClr val="002060"/>
                </a:solidFill>
                <a:latin typeface="Arial"/>
                <a:cs typeface="Arial"/>
              </a:rPr>
              <a:t>MAVZU: MASALALAR YECHISH</a:t>
            </a:r>
            <a:endParaRPr lang="en-US" sz="7005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59429" y="4747790"/>
            <a:ext cx="782253" cy="186656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grpSp>
        <p:nvGrpSpPr>
          <p:cNvPr id="7" name="object 7"/>
          <p:cNvGrpSpPr/>
          <p:nvPr/>
        </p:nvGrpSpPr>
        <p:grpSpPr>
          <a:xfrm>
            <a:off x="1041682" y="247652"/>
            <a:ext cx="11089046" cy="1276589"/>
            <a:chOff x="439458" y="228104"/>
            <a:chExt cx="4916283" cy="542011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4139"/>
            </a:p>
          </p:txBody>
        </p:sp>
        <p:sp>
          <p:nvSpPr>
            <p:cNvPr id="9" name="object 9"/>
            <p:cNvSpPr/>
            <p:nvPr/>
          </p:nvSpPr>
          <p:spPr>
            <a:xfrm>
              <a:off x="4285485" y="228104"/>
              <a:ext cx="1070256" cy="542011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4139"/>
            </a:p>
          </p:txBody>
        </p:sp>
        <p:sp>
          <p:nvSpPr>
            <p:cNvPr id="10" name="object 10"/>
            <p:cNvSpPr/>
            <p:nvPr/>
          </p:nvSpPr>
          <p:spPr>
            <a:xfrm>
              <a:off x="4285485" y="228104"/>
              <a:ext cx="1070256" cy="533396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57150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4139"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9314611" y="304116"/>
            <a:ext cx="3133399" cy="1007328"/>
          </a:xfrm>
          <a:prstGeom prst="rect">
            <a:avLst/>
          </a:prstGeom>
        </p:spPr>
        <p:txBody>
          <a:bodyPr vert="horz" wrap="square" lIns="0" tIns="27115" rIns="0" bIns="0" rtlCol="0">
            <a:spAutoFit/>
          </a:bodyPr>
          <a:lstStyle/>
          <a:p>
            <a:pPr algn="ctr">
              <a:spcBef>
                <a:spcPts val="214"/>
              </a:spcBef>
            </a:pPr>
            <a:r>
              <a:rPr lang="en-US" sz="6368" b="1" spc="-12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4670" b="1" spc="-12" dirty="0">
                <a:solidFill>
                  <a:schemeClr val="bg1"/>
                </a:solidFill>
                <a:latin typeface="Arial"/>
                <a:cs typeface="Arial"/>
              </a:rPr>
              <a:t>6- </a:t>
            </a:r>
            <a:r>
              <a:rPr sz="4670" b="1" spc="-12" dirty="0" err="1">
                <a:solidFill>
                  <a:schemeClr val="bg1"/>
                </a:solidFill>
                <a:latin typeface="Arial"/>
                <a:cs typeface="Arial"/>
              </a:rPr>
              <a:t>sinf</a:t>
            </a:r>
            <a:endParaRPr sz="467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1" name="object 5"/>
          <p:cNvSpPr/>
          <p:nvPr/>
        </p:nvSpPr>
        <p:spPr>
          <a:xfrm>
            <a:off x="245048" y="2381260"/>
            <a:ext cx="811015" cy="179960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9190"/>
          </a:p>
        </p:txBody>
      </p:sp>
      <p:sp>
        <p:nvSpPr>
          <p:cNvPr id="12" name="object 11"/>
          <p:cNvSpPr/>
          <p:nvPr/>
        </p:nvSpPr>
        <p:spPr>
          <a:xfrm>
            <a:off x="8690285" y="3289676"/>
            <a:ext cx="3137640" cy="302433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919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162722" y="127825"/>
            <a:ext cx="12314715" cy="876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5094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737- </a:t>
            </a:r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5094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129524" y="1151379"/>
            <a:ext cx="12690358" cy="13988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     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Modullari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teng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, ammo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o‘zlari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teng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bo‘lmagan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     </a:t>
            </a:r>
          </a:p>
          <a:p>
            <a:r>
              <a:rPr lang="en-US" sz="4245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 4 ta son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yozing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382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28192" y="3819640"/>
            <a:ext cx="3981626" cy="729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1)   6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-6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76495" y="3013314"/>
            <a:ext cx="28803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  <a:endParaRPr lang="en-US" sz="40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986441" y="3874959"/>
            <a:ext cx="3981626" cy="729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2)   -41 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41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06366" y="4990617"/>
            <a:ext cx="45583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3)   -11,2 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11,2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986441" y="4969201"/>
            <a:ext cx="3981626" cy="729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4)   75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-75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8468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  <p:bldP spid="10" grpId="0"/>
      <p:bldP spid="11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08112" y="216074"/>
            <a:ext cx="12314715" cy="876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5094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738- </a:t>
            </a:r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5094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325493" y="1406931"/>
            <a:ext cx="1197996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4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│a│-│b│+ │a│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ifodaning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qiymatini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toping,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bunda</a:t>
            </a:r>
            <a:endParaRPr lang="en-US" sz="4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трелка углом вверх 2"/>
          <p:cNvSpPr/>
          <p:nvPr/>
        </p:nvSpPr>
        <p:spPr>
          <a:xfrm>
            <a:off x="208112" y="216074"/>
            <a:ext cx="242150" cy="360040"/>
          </a:xfrm>
          <a:prstGeom prst="bentUp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2561188" y="2947271"/>
            <a:ext cx="571182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1)</a:t>
            </a:r>
            <a:r>
              <a:rPr lang="en-US" sz="4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= - 24 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- 14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561187" y="3916629"/>
            <a:ext cx="555472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4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= - 32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- 45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561188" y="4885987"/>
            <a:ext cx="539763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4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= - 7 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- 20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561188" y="5855345"/>
            <a:ext cx="539763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4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= - 5 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- 15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8658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280120" y="288082"/>
            <a:ext cx="12498064" cy="596958"/>
          </a:xfrm>
        </p:spPr>
        <p:txBody>
          <a:bodyPr/>
          <a:lstStyle/>
          <a:p>
            <a:pPr algn="ctr"/>
            <a:r>
              <a:rPr lang="en-US" sz="3879" b="1" dirty="0"/>
              <a:t>MUSTAQIL  BAJARISH  UCHUN  TOPSHIRIQLAR:</a:t>
            </a:r>
            <a:endParaRPr lang="ru-RU" sz="3879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1" y="1307719"/>
            <a:ext cx="12506622" cy="2215991"/>
          </a:xfrm>
        </p:spPr>
        <p:txBody>
          <a:bodyPr/>
          <a:lstStyle/>
          <a:p>
            <a:pPr algn="ctr"/>
            <a:r>
              <a:rPr lang="en-US" sz="4800" b="1" dirty="0">
                <a:solidFill>
                  <a:schemeClr val="tx1"/>
                </a:solidFill>
              </a:rPr>
              <a:t>  </a:t>
            </a:r>
            <a:r>
              <a:rPr lang="en-US" sz="4800" b="1" dirty="0" err="1">
                <a:solidFill>
                  <a:schemeClr val="tx1"/>
                </a:solidFill>
              </a:rPr>
              <a:t>Darslikning</a:t>
            </a:r>
            <a:r>
              <a:rPr lang="en-US" sz="4800" b="1" dirty="0">
                <a:solidFill>
                  <a:schemeClr val="tx1"/>
                </a:solidFill>
              </a:rPr>
              <a:t> </a:t>
            </a:r>
            <a:r>
              <a:rPr lang="en-US" sz="4800" b="1" dirty="0" smtClean="0">
                <a:solidFill>
                  <a:schemeClr val="tx1"/>
                </a:solidFill>
              </a:rPr>
              <a:t>137- </a:t>
            </a:r>
            <a:r>
              <a:rPr lang="en-US" sz="4800" b="1" dirty="0" err="1">
                <a:solidFill>
                  <a:schemeClr val="tx1"/>
                </a:solidFill>
              </a:rPr>
              <a:t>betidagi</a:t>
            </a:r>
            <a:r>
              <a:rPr lang="ru-RU" sz="4800" b="1" dirty="0">
                <a:solidFill>
                  <a:schemeClr val="tx1"/>
                </a:solidFill>
              </a:rPr>
              <a:t> </a:t>
            </a:r>
            <a:r>
              <a:rPr lang="en-US" sz="4800" b="1" dirty="0">
                <a:solidFill>
                  <a:schemeClr val="tx1"/>
                </a:solidFill>
              </a:rPr>
              <a:t>   </a:t>
            </a:r>
          </a:p>
          <a:p>
            <a:pPr algn="ctr"/>
            <a:r>
              <a:rPr lang="en-US" sz="4800" b="1" dirty="0" smtClean="0">
                <a:solidFill>
                  <a:schemeClr val="tx1"/>
                </a:solidFill>
              </a:rPr>
              <a:t>727-</a:t>
            </a:r>
            <a:r>
              <a:rPr lang="en-US" sz="4800" b="1" dirty="0">
                <a:solidFill>
                  <a:schemeClr val="tx1"/>
                </a:solidFill>
              </a:rPr>
              <a:t>, </a:t>
            </a:r>
            <a:r>
              <a:rPr lang="en-US" sz="4800" b="1" dirty="0" smtClean="0">
                <a:solidFill>
                  <a:schemeClr val="tx1"/>
                </a:solidFill>
              </a:rPr>
              <a:t>733-</a:t>
            </a:r>
            <a:r>
              <a:rPr lang="en-US" sz="4800" b="1" dirty="0">
                <a:solidFill>
                  <a:schemeClr val="tx1"/>
                </a:solidFill>
              </a:rPr>
              <a:t>, </a:t>
            </a:r>
            <a:r>
              <a:rPr lang="en-US" sz="4800" b="1" dirty="0" smtClean="0">
                <a:solidFill>
                  <a:schemeClr val="tx1"/>
                </a:solidFill>
              </a:rPr>
              <a:t>746-</a:t>
            </a:r>
            <a:r>
              <a:rPr lang="en-US" sz="4800" b="1" dirty="0">
                <a:solidFill>
                  <a:schemeClr val="tx1"/>
                </a:solidFill>
              </a:rPr>
              <a:t>, </a:t>
            </a:r>
            <a:r>
              <a:rPr lang="en-US" sz="4800" b="1" dirty="0" smtClean="0">
                <a:solidFill>
                  <a:schemeClr val="tx1"/>
                </a:solidFill>
              </a:rPr>
              <a:t>747- </a:t>
            </a:r>
            <a:r>
              <a:rPr lang="en-US" sz="4800" b="1" dirty="0" err="1">
                <a:solidFill>
                  <a:schemeClr val="tx1"/>
                </a:solidFill>
              </a:rPr>
              <a:t>masalalarni</a:t>
            </a:r>
            <a:endParaRPr lang="en-US" sz="4800" b="1" dirty="0">
              <a:solidFill>
                <a:schemeClr val="tx1"/>
              </a:solidFill>
            </a:endParaRPr>
          </a:p>
          <a:p>
            <a:pPr algn="ctr"/>
            <a:r>
              <a:rPr lang="en-US" sz="4800" b="1" dirty="0" err="1">
                <a:solidFill>
                  <a:schemeClr val="tx1"/>
                </a:solidFill>
              </a:rPr>
              <a:t>yeching</a:t>
            </a:r>
            <a:r>
              <a:rPr lang="ru-RU" sz="4800" b="1" dirty="0">
                <a:solidFill>
                  <a:schemeClr val="tx1"/>
                </a:solidFill>
              </a:rPr>
              <a:t>.</a:t>
            </a:r>
            <a:r>
              <a:rPr lang="en-US" sz="4800" b="1" dirty="0">
                <a:solidFill>
                  <a:schemeClr val="tx1"/>
                </a:solidFill>
              </a:rPr>
              <a:t> </a:t>
            </a:r>
            <a:endParaRPr lang="ru-RU" sz="4800" b="1" dirty="0">
              <a:solidFill>
                <a:schemeClr val="tx1"/>
              </a:solidFill>
            </a:endParaRPr>
          </a:p>
        </p:txBody>
      </p:sp>
      <p:pic>
        <p:nvPicPr>
          <p:cNvPr id="6" name="Picture 4" descr="f20090918141730-student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36904" y="3523710"/>
            <a:ext cx="2757824" cy="290524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68961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9834" y="214069"/>
            <a:ext cx="12801600" cy="876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QARAMA-QARSHI SONLAR</a:t>
            </a:r>
            <a:endParaRPr lang="ru-RU" sz="5094" b="1" dirty="0"/>
          </a:p>
        </p:txBody>
      </p:sp>
      <p:sp>
        <p:nvSpPr>
          <p:cNvPr id="10" name="Содержимое 3"/>
          <p:cNvSpPr>
            <a:spLocks noGrp="1"/>
          </p:cNvSpPr>
          <p:nvPr>
            <p:ph sz="half" idx="3"/>
          </p:nvPr>
        </p:nvSpPr>
        <p:spPr>
          <a:xfrm>
            <a:off x="486886" y="1384143"/>
            <a:ext cx="11962586" cy="1959767"/>
          </a:xfrm>
        </p:spPr>
        <p:txBody>
          <a:bodyPr/>
          <a:lstStyle/>
          <a:p>
            <a:pPr algn="just"/>
            <a:r>
              <a:rPr lang="en-US" b="1" dirty="0" smtClean="0">
                <a:solidFill>
                  <a:schemeClr val="tx2"/>
                </a:solidFill>
              </a:rPr>
              <a:t>      </a:t>
            </a:r>
            <a:r>
              <a:rPr lang="en-US" sz="4245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Bir-biridan</a:t>
            </a:r>
            <a:r>
              <a:rPr lang="en-US" sz="4245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245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faqat</a:t>
            </a:r>
            <a:r>
              <a:rPr lang="en-US" sz="4245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245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ishorasi</a:t>
            </a:r>
            <a:r>
              <a:rPr lang="en-US" sz="4245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245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4245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245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farq</a:t>
            </a:r>
            <a:r>
              <a:rPr lang="en-US" sz="4245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245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qiladigan</a:t>
            </a:r>
            <a:r>
              <a:rPr lang="en-US" sz="4245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245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sonlar</a:t>
            </a:r>
            <a:r>
              <a:rPr lang="en-US" sz="4245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245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qarama-qarshi</a:t>
            </a:r>
            <a:r>
              <a:rPr lang="en-US" sz="4245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245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sonlar</a:t>
            </a:r>
            <a:r>
              <a:rPr lang="en-US" sz="4245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245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deyiladi</a:t>
            </a:r>
            <a:r>
              <a:rPr lang="en-US" sz="4245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86396" y="3168402"/>
            <a:ext cx="12163076" cy="2052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245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sz="4245" b="1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Har</a:t>
            </a:r>
            <a:r>
              <a:rPr lang="en-US" sz="4245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245" b="1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qanday</a:t>
            </a:r>
            <a:r>
              <a:rPr lang="en-US" sz="4245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245" b="1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sonning</a:t>
            </a:r>
            <a:r>
              <a:rPr lang="en-US" sz="4245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245" b="1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oldiga</a:t>
            </a:r>
            <a:r>
              <a:rPr lang="en-US" sz="4245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minus “–” </a:t>
            </a:r>
            <a:r>
              <a:rPr lang="en-US" sz="4245" b="1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ishorasi</a:t>
            </a:r>
            <a:r>
              <a:rPr lang="en-US" sz="4245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245" b="1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qo‘yilsa</a:t>
            </a:r>
            <a:r>
              <a:rPr lang="en-US" sz="4245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4245" b="1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shu</a:t>
            </a:r>
            <a:r>
              <a:rPr lang="en-US" sz="4245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245" b="1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songa</a:t>
            </a:r>
            <a:r>
              <a:rPr lang="en-US" sz="4245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245" b="1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qarama-qarshi</a:t>
            </a:r>
            <a:r>
              <a:rPr lang="en-US" sz="4245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son </a:t>
            </a:r>
            <a:r>
              <a:rPr lang="en-US" sz="4245" b="1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hosil</a:t>
            </a:r>
            <a:r>
              <a:rPr lang="en-US" sz="4245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245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bo‘ladi</a:t>
            </a:r>
            <a:r>
              <a:rPr lang="en-US" sz="4245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4245" b="1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Содержимое 3"/>
          <p:cNvSpPr>
            <a:spLocks noGrp="1"/>
          </p:cNvSpPr>
          <p:nvPr>
            <p:ph sz="half" idx="3"/>
          </p:nvPr>
        </p:nvSpPr>
        <p:spPr>
          <a:xfrm>
            <a:off x="4168552" y="5421977"/>
            <a:ext cx="3402138" cy="653256"/>
          </a:xfrm>
        </p:spPr>
        <p:txBody>
          <a:bodyPr/>
          <a:lstStyle/>
          <a:p>
            <a:pPr algn="just"/>
            <a:r>
              <a:rPr lang="en-US" dirty="0" smtClean="0"/>
              <a:t>      </a:t>
            </a:r>
            <a:r>
              <a:rPr lang="en-US" sz="4245" b="1" dirty="0">
                <a:solidFill>
                  <a:srgbClr val="00A859"/>
                </a:solidFill>
                <a:latin typeface="Arial" pitchFamily="34" charset="0"/>
                <a:cs typeface="Arial" pitchFamily="34" charset="0"/>
              </a:rPr>
              <a:t>-(-k) = k </a:t>
            </a:r>
            <a:endParaRPr lang="ru-RU" b="1" dirty="0">
              <a:solidFill>
                <a:srgbClr val="00A859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6668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606515" y="101157"/>
            <a:ext cx="1371135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BERILGAN SONGA QARAMA-QARSHI  SONNI TOPING</a:t>
            </a:r>
            <a:endParaRPr lang="ru-RU" sz="3600" b="1" dirty="0"/>
          </a:p>
        </p:txBody>
      </p:sp>
      <p:sp>
        <p:nvSpPr>
          <p:cNvPr id="6" name="24-конечная звезда 5"/>
          <p:cNvSpPr/>
          <p:nvPr/>
        </p:nvSpPr>
        <p:spPr>
          <a:xfrm>
            <a:off x="606457" y="1456978"/>
            <a:ext cx="2160240" cy="1152128"/>
          </a:xfrm>
          <a:prstGeom prst="star24">
            <a:avLst/>
          </a:prstGeom>
        </p:spPr>
        <p:style>
          <a:lnRef idx="1">
            <a:schemeClr val="accent4"/>
          </a:lnRef>
          <a:fillRef idx="1003">
            <a:schemeClr val="lt1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dirty="0" smtClean="0"/>
              <a:t>12</a:t>
            </a:r>
            <a:endParaRPr lang="ru-RU" sz="4800" dirty="0"/>
          </a:p>
        </p:txBody>
      </p:sp>
      <p:sp>
        <p:nvSpPr>
          <p:cNvPr id="13" name="24-конечная звезда 12"/>
          <p:cNvSpPr/>
          <p:nvPr/>
        </p:nvSpPr>
        <p:spPr>
          <a:xfrm>
            <a:off x="3181990" y="1429564"/>
            <a:ext cx="2160240" cy="1152128"/>
          </a:xfrm>
          <a:prstGeom prst="star24">
            <a:avLst/>
          </a:prstGeom>
          <a:solidFill>
            <a:srgbClr val="FFC000"/>
          </a:solidFill>
          <a:effectLst>
            <a:glow rad="63500">
              <a:schemeClr val="accent2">
                <a:satMod val="175000"/>
                <a:alpha val="40000"/>
              </a:schemeClr>
            </a:glow>
            <a:innerShdw blurRad="114300">
              <a:prstClr val="black"/>
            </a:inn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relaxedInset"/>
          </a:sp3d>
        </p:spPr>
        <p:style>
          <a:lnRef idx="0">
            <a:schemeClr val="accent6"/>
          </a:lnRef>
          <a:fillRef idx="1003">
            <a:schemeClr val="dk2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smtClean="0">
                <a:solidFill>
                  <a:schemeClr val="tx1"/>
                </a:solidFill>
              </a:rPr>
              <a:t>-12</a:t>
            </a:r>
            <a:endParaRPr lang="ru-RU" sz="4800" b="1" dirty="0">
              <a:solidFill>
                <a:schemeClr val="tx1"/>
              </a:solidFill>
            </a:endParaRPr>
          </a:p>
        </p:txBody>
      </p:sp>
      <p:sp>
        <p:nvSpPr>
          <p:cNvPr id="20" name="24-конечная звезда 19"/>
          <p:cNvSpPr/>
          <p:nvPr/>
        </p:nvSpPr>
        <p:spPr>
          <a:xfrm>
            <a:off x="606457" y="5681798"/>
            <a:ext cx="2160240" cy="1152128"/>
          </a:xfrm>
          <a:prstGeom prst="star24">
            <a:avLst/>
          </a:prstGeom>
        </p:spPr>
        <p:style>
          <a:lnRef idx="1">
            <a:schemeClr val="accent4"/>
          </a:lnRef>
          <a:fillRef idx="1003">
            <a:schemeClr val="lt1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dirty="0" smtClean="0"/>
              <a:t>365</a:t>
            </a:r>
            <a:endParaRPr lang="ru-RU" sz="4400" dirty="0"/>
          </a:p>
        </p:txBody>
      </p:sp>
      <p:sp>
        <p:nvSpPr>
          <p:cNvPr id="21" name="24-конечная звезда 20"/>
          <p:cNvSpPr/>
          <p:nvPr/>
        </p:nvSpPr>
        <p:spPr>
          <a:xfrm>
            <a:off x="6328792" y="5686633"/>
            <a:ext cx="2368637" cy="1152128"/>
          </a:xfrm>
          <a:prstGeom prst="star24">
            <a:avLst/>
          </a:prstGeom>
        </p:spPr>
        <p:style>
          <a:lnRef idx="1">
            <a:schemeClr val="accent4"/>
          </a:lnRef>
          <a:fillRef idx="1003">
            <a:schemeClr val="lt1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dirty="0" smtClean="0"/>
              <a:t>-(-8)</a:t>
            </a:r>
            <a:endParaRPr lang="ru-RU" sz="4800" dirty="0"/>
          </a:p>
        </p:txBody>
      </p:sp>
      <p:sp>
        <p:nvSpPr>
          <p:cNvPr id="22" name="24-конечная звезда 21"/>
          <p:cNvSpPr/>
          <p:nvPr/>
        </p:nvSpPr>
        <p:spPr>
          <a:xfrm>
            <a:off x="5968752" y="4271142"/>
            <a:ext cx="2728677" cy="1152128"/>
          </a:xfrm>
          <a:prstGeom prst="star24">
            <a:avLst/>
          </a:prstGeom>
        </p:spPr>
        <p:style>
          <a:lnRef idx="1">
            <a:schemeClr val="accent4"/>
          </a:lnRef>
          <a:fillRef idx="1003">
            <a:schemeClr val="lt1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dirty="0" smtClean="0"/>
              <a:t>-(+9)</a:t>
            </a:r>
            <a:endParaRPr lang="ru-RU" sz="4800" dirty="0"/>
          </a:p>
        </p:txBody>
      </p:sp>
      <p:sp>
        <p:nvSpPr>
          <p:cNvPr id="23" name="24-конечная звезда 22"/>
          <p:cNvSpPr/>
          <p:nvPr/>
        </p:nvSpPr>
        <p:spPr>
          <a:xfrm>
            <a:off x="6200115" y="2753605"/>
            <a:ext cx="2523395" cy="1152128"/>
          </a:xfrm>
          <a:prstGeom prst="star24">
            <a:avLst/>
          </a:prstGeom>
        </p:spPr>
        <p:style>
          <a:lnRef idx="1">
            <a:schemeClr val="accent4"/>
          </a:lnRef>
          <a:fillRef idx="1003">
            <a:schemeClr val="lt1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dirty="0" smtClean="0"/>
              <a:t>-(-5)</a:t>
            </a:r>
            <a:endParaRPr lang="ru-RU" sz="4800" dirty="0"/>
          </a:p>
        </p:txBody>
      </p:sp>
      <p:sp>
        <p:nvSpPr>
          <p:cNvPr id="24" name="24-конечная звезда 23"/>
          <p:cNvSpPr/>
          <p:nvPr/>
        </p:nvSpPr>
        <p:spPr>
          <a:xfrm>
            <a:off x="6545014" y="1338114"/>
            <a:ext cx="2160240" cy="1152128"/>
          </a:xfrm>
          <a:prstGeom prst="star24">
            <a:avLst/>
          </a:prstGeom>
        </p:spPr>
        <p:style>
          <a:lnRef idx="1">
            <a:schemeClr val="accent4"/>
          </a:lnRef>
          <a:fillRef idx="1003">
            <a:schemeClr val="lt1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dirty="0" smtClean="0"/>
              <a:t>-4,1</a:t>
            </a:r>
            <a:endParaRPr lang="ru-RU" sz="4800" dirty="0"/>
          </a:p>
        </p:txBody>
      </p:sp>
      <p:sp>
        <p:nvSpPr>
          <p:cNvPr id="25" name="24-конечная звезда 24"/>
          <p:cNvSpPr/>
          <p:nvPr/>
        </p:nvSpPr>
        <p:spPr>
          <a:xfrm>
            <a:off x="568152" y="2780476"/>
            <a:ext cx="2160240" cy="1152128"/>
          </a:xfrm>
          <a:prstGeom prst="star24">
            <a:avLst/>
          </a:prstGeom>
        </p:spPr>
        <p:style>
          <a:lnRef idx="1">
            <a:schemeClr val="accent4"/>
          </a:lnRef>
          <a:fillRef idx="1003">
            <a:schemeClr val="lt1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dirty="0" smtClean="0"/>
              <a:t>-80</a:t>
            </a:r>
            <a:endParaRPr lang="ru-RU" sz="4800" dirty="0"/>
          </a:p>
        </p:txBody>
      </p:sp>
      <p:sp>
        <p:nvSpPr>
          <p:cNvPr id="26" name="24-конечная звезда 25"/>
          <p:cNvSpPr/>
          <p:nvPr/>
        </p:nvSpPr>
        <p:spPr>
          <a:xfrm>
            <a:off x="568152" y="4271142"/>
            <a:ext cx="2160240" cy="1152128"/>
          </a:xfrm>
          <a:prstGeom prst="star24">
            <a:avLst/>
          </a:prstGeom>
        </p:spPr>
        <p:style>
          <a:lnRef idx="1">
            <a:schemeClr val="accent4"/>
          </a:lnRef>
          <a:fillRef idx="1003">
            <a:schemeClr val="lt1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dirty="0" smtClean="0"/>
              <a:t>-1,9</a:t>
            </a:r>
            <a:endParaRPr lang="ru-RU" sz="4800" dirty="0"/>
          </a:p>
        </p:txBody>
      </p:sp>
      <p:sp>
        <p:nvSpPr>
          <p:cNvPr id="28" name="24-конечная звезда 27"/>
          <p:cNvSpPr/>
          <p:nvPr/>
        </p:nvSpPr>
        <p:spPr>
          <a:xfrm>
            <a:off x="3183910" y="2780476"/>
            <a:ext cx="2160240" cy="1152128"/>
          </a:xfrm>
          <a:prstGeom prst="star24">
            <a:avLst/>
          </a:prstGeom>
          <a:solidFill>
            <a:srgbClr val="FFC000"/>
          </a:solidFill>
          <a:effectLst>
            <a:glow rad="63500">
              <a:schemeClr val="accent2">
                <a:satMod val="175000"/>
                <a:alpha val="40000"/>
              </a:schemeClr>
            </a:glow>
            <a:innerShdw blurRad="114300">
              <a:prstClr val="black"/>
            </a:inn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relaxedInset"/>
          </a:sp3d>
        </p:spPr>
        <p:style>
          <a:lnRef idx="0">
            <a:schemeClr val="accent6"/>
          </a:lnRef>
          <a:fillRef idx="1003">
            <a:schemeClr val="dk2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smtClean="0">
                <a:solidFill>
                  <a:schemeClr val="tx1"/>
                </a:solidFill>
              </a:rPr>
              <a:t>80</a:t>
            </a:r>
            <a:endParaRPr lang="ru-RU" sz="4800" b="1" dirty="0">
              <a:solidFill>
                <a:schemeClr val="tx1"/>
              </a:solidFill>
            </a:endParaRPr>
          </a:p>
        </p:txBody>
      </p:sp>
      <p:sp>
        <p:nvSpPr>
          <p:cNvPr id="29" name="24-конечная звезда 28"/>
          <p:cNvSpPr/>
          <p:nvPr/>
        </p:nvSpPr>
        <p:spPr>
          <a:xfrm>
            <a:off x="3161226" y="4189203"/>
            <a:ext cx="2160240" cy="1152128"/>
          </a:xfrm>
          <a:prstGeom prst="star24">
            <a:avLst/>
          </a:prstGeom>
          <a:solidFill>
            <a:srgbClr val="FFC000"/>
          </a:solidFill>
          <a:effectLst>
            <a:glow rad="63500">
              <a:schemeClr val="accent2">
                <a:satMod val="175000"/>
                <a:alpha val="40000"/>
              </a:schemeClr>
            </a:glow>
            <a:innerShdw blurRad="114300">
              <a:prstClr val="black"/>
            </a:inn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relaxedInset"/>
          </a:sp3d>
        </p:spPr>
        <p:style>
          <a:lnRef idx="0">
            <a:schemeClr val="accent6"/>
          </a:lnRef>
          <a:fillRef idx="1003">
            <a:schemeClr val="dk2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smtClean="0">
                <a:solidFill>
                  <a:schemeClr val="tx1"/>
                </a:solidFill>
              </a:rPr>
              <a:t>1,9</a:t>
            </a:r>
            <a:endParaRPr lang="ru-RU" sz="4800" b="1" dirty="0">
              <a:solidFill>
                <a:schemeClr val="tx1"/>
              </a:solidFill>
            </a:endParaRPr>
          </a:p>
        </p:txBody>
      </p:sp>
      <p:sp>
        <p:nvSpPr>
          <p:cNvPr id="30" name="24-конечная звезда 29"/>
          <p:cNvSpPr/>
          <p:nvPr/>
        </p:nvSpPr>
        <p:spPr>
          <a:xfrm>
            <a:off x="3161226" y="5688593"/>
            <a:ext cx="2432933" cy="1152128"/>
          </a:xfrm>
          <a:prstGeom prst="star24">
            <a:avLst/>
          </a:prstGeom>
          <a:solidFill>
            <a:srgbClr val="FFC000"/>
          </a:solidFill>
          <a:effectLst>
            <a:glow rad="63500">
              <a:schemeClr val="accent2">
                <a:satMod val="175000"/>
                <a:alpha val="40000"/>
              </a:schemeClr>
            </a:glow>
            <a:innerShdw blurRad="114300">
              <a:prstClr val="black"/>
            </a:inn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relaxedInset"/>
          </a:sp3d>
        </p:spPr>
        <p:style>
          <a:lnRef idx="0">
            <a:schemeClr val="accent6"/>
          </a:lnRef>
          <a:fillRef idx="1003">
            <a:schemeClr val="dk2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chemeClr val="tx1"/>
                </a:solidFill>
              </a:rPr>
              <a:t>-365</a:t>
            </a:r>
            <a:endParaRPr lang="ru-RU" sz="4400" b="1" dirty="0">
              <a:solidFill>
                <a:schemeClr val="tx1"/>
              </a:solidFill>
            </a:endParaRPr>
          </a:p>
        </p:txBody>
      </p:sp>
      <p:sp>
        <p:nvSpPr>
          <p:cNvPr id="31" name="24-конечная звезда 30"/>
          <p:cNvSpPr/>
          <p:nvPr/>
        </p:nvSpPr>
        <p:spPr>
          <a:xfrm>
            <a:off x="9076536" y="5616674"/>
            <a:ext cx="2160240" cy="1152128"/>
          </a:xfrm>
          <a:prstGeom prst="star24">
            <a:avLst/>
          </a:prstGeom>
          <a:solidFill>
            <a:srgbClr val="FFC000"/>
          </a:solidFill>
          <a:effectLst>
            <a:glow rad="63500">
              <a:schemeClr val="accent2">
                <a:satMod val="175000"/>
                <a:alpha val="40000"/>
              </a:schemeClr>
            </a:glow>
            <a:innerShdw blurRad="114300">
              <a:prstClr val="black"/>
            </a:inn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relaxedInset"/>
          </a:sp3d>
        </p:spPr>
        <p:style>
          <a:lnRef idx="0">
            <a:schemeClr val="accent6"/>
          </a:lnRef>
          <a:fillRef idx="1003">
            <a:schemeClr val="dk2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smtClean="0">
                <a:solidFill>
                  <a:schemeClr val="tx1"/>
                </a:solidFill>
              </a:rPr>
              <a:t>-8</a:t>
            </a:r>
            <a:endParaRPr lang="ru-RU" sz="4800" b="1" dirty="0">
              <a:solidFill>
                <a:schemeClr val="tx1"/>
              </a:solidFill>
            </a:endParaRPr>
          </a:p>
        </p:txBody>
      </p:sp>
      <p:sp>
        <p:nvSpPr>
          <p:cNvPr id="32" name="24-конечная звезда 31"/>
          <p:cNvSpPr/>
          <p:nvPr/>
        </p:nvSpPr>
        <p:spPr>
          <a:xfrm>
            <a:off x="9083481" y="4237641"/>
            <a:ext cx="2160240" cy="1152128"/>
          </a:xfrm>
          <a:prstGeom prst="star24">
            <a:avLst/>
          </a:prstGeom>
          <a:solidFill>
            <a:srgbClr val="FFC000"/>
          </a:solidFill>
          <a:effectLst>
            <a:glow rad="63500">
              <a:schemeClr val="accent2">
                <a:satMod val="175000"/>
                <a:alpha val="40000"/>
              </a:schemeClr>
            </a:glow>
            <a:innerShdw blurRad="114300">
              <a:prstClr val="black"/>
            </a:inn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relaxedInset"/>
          </a:sp3d>
        </p:spPr>
        <p:style>
          <a:lnRef idx="0">
            <a:schemeClr val="accent6"/>
          </a:lnRef>
          <a:fillRef idx="1003">
            <a:schemeClr val="dk2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smtClean="0">
                <a:solidFill>
                  <a:schemeClr val="tx1"/>
                </a:solidFill>
              </a:rPr>
              <a:t>9</a:t>
            </a:r>
            <a:endParaRPr lang="ru-RU" sz="4800" b="1" dirty="0">
              <a:solidFill>
                <a:schemeClr val="tx1"/>
              </a:solidFill>
            </a:endParaRPr>
          </a:p>
        </p:txBody>
      </p:sp>
      <p:sp>
        <p:nvSpPr>
          <p:cNvPr id="33" name="24-конечная звезда 32"/>
          <p:cNvSpPr/>
          <p:nvPr/>
        </p:nvSpPr>
        <p:spPr>
          <a:xfrm>
            <a:off x="9100318" y="2733178"/>
            <a:ext cx="2160240" cy="1152128"/>
          </a:xfrm>
          <a:prstGeom prst="star24">
            <a:avLst/>
          </a:prstGeom>
          <a:solidFill>
            <a:srgbClr val="FFC000"/>
          </a:solidFill>
          <a:effectLst>
            <a:glow rad="63500">
              <a:schemeClr val="accent2">
                <a:satMod val="175000"/>
                <a:alpha val="40000"/>
              </a:schemeClr>
            </a:glow>
            <a:innerShdw blurRad="114300">
              <a:prstClr val="black"/>
            </a:inn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relaxedInset"/>
          </a:sp3d>
        </p:spPr>
        <p:style>
          <a:lnRef idx="0">
            <a:schemeClr val="accent6"/>
          </a:lnRef>
          <a:fillRef idx="1003">
            <a:schemeClr val="dk2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smtClean="0">
                <a:solidFill>
                  <a:schemeClr val="tx1"/>
                </a:solidFill>
              </a:rPr>
              <a:t>-5</a:t>
            </a:r>
            <a:endParaRPr lang="ru-RU" sz="4800" b="1" dirty="0">
              <a:solidFill>
                <a:schemeClr val="tx1"/>
              </a:solidFill>
            </a:endParaRPr>
          </a:p>
        </p:txBody>
      </p:sp>
      <p:sp>
        <p:nvSpPr>
          <p:cNvPr id="34" name="24-конечная звезда 33"/>
          <p:cNvSpPr/>
          <p:nvPr/>
        </p:nvSpPr>
        <p:spPr>
          <a:xfrm>
            <a:off x="9065096" y="1376822"/>
            <a:ext cx="2160240" cy="1152128"/>
          </a:xfrm>
          <a:prstGeom prst="star24">
            <a:avLst/>
          </a:prstGeom>
          <a:solidFill>
            <a:srgbClr val="FFC000"/>
          </a:solidFill>
          <a:effectLst>
            <a:glow rad="63500">
              <a:schemeClr val="accent2">
                <a:satMod val="175000"/>
                <a:alpha val="40000"/>
              </a:schemeClr>
            </a:glow>
            <a:innerShdw blurRad="114300">
              <a:prstClr val="black"/>
            </a:inn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relaxedInset"/>
          </a:sp3d>
        </p:spPr>
        <p:style>
          <a:lnRef idx="0">
            <a:schemeClr val="accent6"/>
          </a:lnRef>
          <a:fillRef idx="1003">
            <a:schemeClr val="dk2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smtClean="0">
                <a:solidFill>
                  <a:schemeClr val="tx1"/>
                </a:solidFill>
              </a:rPr>
              <a:t>4,1</a:t>
            </a:r>
            <a:endParaRPr lang="ru-RU" sz="4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239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Line 17"/>
          <p:cNvSpPr>
            <a:spLocks noChangeShapeType="1"/>
          </p:cNvSpPr>
          <p:nvPr/>
        </p:nvSpPr>
        <p:spPr bwMode="auto">
          <a:xfrm>
            <a:off x="11363317" y="4176082"/>
            <a:ext cx="0" cy="168985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 sz="4393"/>
          </a:p>
        </p:txBody>
      </p:sp>
      <p:sp>
        <p:nvSpPr>
          <p:cNvPr id="5" name="Прямоугольник 4"/>
          <p:cNvSpPr/>
          <p:nvPr/>
        </p:nvSpPr>
        <p:spPr>
          <a:xfrm>
            <a:off x="-35466" y="225380"/>
            <a:ext cx="12801600" cy="876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SONNING MODULI</a:t>
            </a:r>
            <a:endParaRPr lang="ru-RU" sz="5094" b="1" dirty="0"/>
          </a:p>
        </p:txBody>
      </p:sp>
      <p:sp>
        <p:nvSpPr>
          <p:cNvPr id="10" name="Содержимое 3"/>
          <p:cNvSpPr>
            <a:spLocks noGrp="1"/>
          </p:cNvSpPr>
          <p:nvPr>
            <p:ph sz="half" idx="3"/>
          </p:nvPr>
        </p:nvSpPr>
        <p:spPr>
          <a:xfrm>
            <a:off x="638524" y="1307718"/>
            <a:ext cx="11524553" cy="1763944"/>
          </a:xfrm>
        </p:spPr>
        <p:txBody>
          <a:bodyPr/>
          <a:lstStyle/>
          <a:p>
            <a:pPr algn="just"/>
            <a:r>
              <a:rPr lang="en-US" dirty="0" smtClean="0"/>
              <a:t>  </a:t>
            </a:r>
            <a:r>
              <a:rPr lang="en-US" sz="3821" dirty="0" err="1">
                <a:solidFill>
                  <a:schemeClr val="tx1"/>
                </a:solidFill>
              </a:rPr>
              <a:t>Sonning</a:t>
            </a:r>
            <a:r>
              <a:rPr lang="en-US" sz="3821" dirty="0">
                <a:solidFill>
                  <a:schemeClr val="tx1"/>
                </a:solidFill>
              </a:rPr>
              <a:t> moduli deb </a:t>
            </a:r>
            <a:r>
              <a:rPr lang="en-US" sz="3821" dirty="0" err="1">
                <a:solidFill>
                  <a:schemeClr val="tx1"/>
                </a:solidFill>
              </a:rPr>
              <a:t>koordinata</a:t>
            </a:r>
            <a:r>
              <a:rPr lang="en-US" sz="3821" dirty="0">
                <a:solidFill>
                  <a:schemeClr val="tx1"/>
                </a:solidFill>
              </a:rPr>
              <a:t> </a:t>
            </a:r>
            <a:r>
              <a:rPr lang="en-US" sz="3821" dirty="0" err="1">
                <a:solidFill>
                  <a:schemeClr val="tx1"/>
                </a:solidFill>
              </a:rPr>
              <a:t>to‘g‘ri</a:t>
            </a:r>
            <a:r>
              <a:rPr lang="en-US" sz="3821" dirty="0">
                <a:solidFill>
                  <a:schemeClr val="tx1"/>
                </a:solidFill>
              </a:rPr>
              <a:t> </a:t>
            </a:r>
            <a:r>
              <a:rPr lang="en-US" sz="3821" dirty="0" err="1">
                <a:solidFill>
                  <a:schemeClr val="tx1"/>
                </a:solidFill>
              </a:rPr>
              <a:t>chizig‘ida</a:t>
            </a:r>
            <a:r>
              <a:rPr lang="en-US" sz="3821" dirty="0">
                <a:solidFill>
                  <a:schemeClr val="tx1"/>
                </a:solidFill>
              </a:rPr>
              <a:t> </a:t>
            </a:r>
            <a:r>
              <a:rPr lang="en-US" sz="3821" dirty="0" err="1">
                <a:solidFill>
                  <a:schemeClr val="tx1"/>
                </a:solidFill>
              </a:rPr>
              <a:t>sanoq</a:t>
            </a:r>
            <a:r>
              <a:rPr lang="en-US" sz="3821" dirty="0">
                <a:solidFill>
                  <a:schemeClr val="tx1"/>
                </a:solidFill>
              </a:rPr>
              <a:t> </a:t>
            </a:r>
            <a:r>
              <a:rPr lang="en-US" sz="3821" dirty="0" err="1">
                <a:solidFill>
                  <a:schemeClr val="tx1"/>
                </a:solidFill>
              </a:rPr>
              <a:t>boshidan</a:t>
            </a:r>
            <a:r>
              <a:rPr lang="en-US" sz="3821" dirty="0">
                <a:solidFill>
                  <a:schemeClr val="tx1"/>
                </a:solidFill>
              </a:rPr>
              <a:t> </a:t>
            </a:r>
            <a:r>
              <a:rPr lang="en-US" sz="3821" dirty="0" err="1">
                <a:solidFill>
                  <a:schemeClr val="tx1"/>
                </a:solidFill>
              </a:rPr>
              <a:t>shu</a:t>
            </a:r>
            <a:r>
              <a:rPr lang="en-US" sz="3821" dirty="0">
                <a:solidFill>
                  <a:schemeClr val="tx1"/>
                </a:solidFill>
              </a:rPr>
              <a:t> </a:t>
            </a:r>
            <a:r>
              <a:rPr lang="en-US" sz="3821" dirty="0" err="1">
                <a:solidFill>
                  <a:schemeClr val="tx1"/>
                </a:solidFill>
              </a:rPr>
              <a:t>songa</a:t>
            </a:r>
            <a:r>
              <a:rPr lang="en-US" sz="3821" dirty="0">
                <a:solidFill>
                  <a:schemeClr val="tx1"/>
                </a:solidFill>
              </a:rPr>
              <a:t> </a:t>
            </a:r>
            <a:r>
              <a:rPr lang="en-US" sz="3821" dirty="0" err="1">
                <a:solidFill>
                  <a:schemeClr val="tx1"/>
                </a:solidFill>
              </a:rPr>
              <a:t>mos</a:t>
            </a:r>
            <a:r>
              <a:rPr lang="en-US" sz="3821" dirty="0">
                <a:solidFill>
                  <a:schemeClr val="tx1"/>
                </a:solidFill>
              </a:rPr>
              <a:t> </a:t>
            </a:r>
            <a:r>
              <a:rPr lang="en-US" sz="3821" dirty="0" err="1">
                <a:solidFill>
                  <a:schemeClr val="tx1"/>
                </a:solidFill>
              </a:rPr>
              <a:t>keluvchi</a:t>
            </a:r>
            <a:r>
              <a:rPr lang="en-US" sz="3821" dirty="0">
                <a:solidFill>
                  <a:schemeClr val="tx1"/>
                </a:solidFill>
              </a:rPr>
              <a:t> </a:t>
            </a:r>
            <a:r>
              <a:rPr lang="en-US" sz="3821" dirty="0" err="1">
                <a:solidFill>
                  <a:schemeClr val="tx1"/>
                </a:solidFill>
              </a:rPr>
              <a:t>nuqtagacha</a:t>
            </a:r>
            <a:r>
              <a:rPr lang="en-US" sz="3821" dirty="0">
                <a:solidFill>
                  <a:schemeClr val="tx1"/>
                </a:solidFill>
              </a:rPr>
              <a:t> </a:t>
            </a:r>
            <a:r>
              <a:rPr lang="en-US" sz="3821" dirty="0" err="1">
                <a:solidFill>
                  <a:schemeClr val="tx1"/>
                </a:solidFill>
              </a:rPr>
              <a:t>bo‘lgan</a:t>
            </a:r>
            <a:r>
              <a:rPr lang="en-US" sz="3821" dirty="0">
                <a:solidFill>
                  <a:schemeClr val="tx1"/>
                </a:solidFill>
              </a:rPr>
              <a:t> </a:t>
            </a:r>
            <a:r>
              <a:rPr lang="en-US" sz="3821" dirty="0" err="1">
                <a:solidFill>
                  <a:schemeClr val="tx1"/>
                </a:solidFill>
              </a:rPr>
              <a:t>masofaga</a:t>
            </a:r>
            <a:r>
              <a:rPr lang="en-US" sz="3821" dirty="0">
                <a:solidFill>
                  <a:schemeClr val="tx1"/>
                </a:solidFill>
              </a:rPr>
              <a:t> </a:t>
            </a:r>
            <a:r>
              <a:rPr lang="en-US" sz="3821" dirty="0" err="1">
                <a:solidFill>
                  <a:schemeClr val="tx1"/>
                </a:solidFill>
              </a:rPr>
              <a:t>aytiladi</a:t>
            </a:r>
            <a:r>
              <a:rPr lang="en-US" sz="3821" dirty="0">
                <a:solidFill>
                  <a:schemeClr val="tx1"/>
                </a:solidFill>
              </a:rPr>
              <a:t>.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481741" y="3782222"/>
            <a:ext cx="11508858" cy="1081504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4393" i="1" dirty="0">
              <a:latin typeface="Georgia" pitchFamily="18" charset="0"/>
            </a:endParaRPr>
          </a:p>
          <a:p>
            <a:r>
              <a:rPr lang="ru-RU" sz="4505" b="1" dirty="0">
                <a:latin typeface="Times New Roman" pitchFamily="18" charset="0"/>
              </a:rPr>
              <a:t> -</a:t>
            </a:r>
            <a:r>
              <a:rPr lang="en-US" sz="4505" b="1" dirty="0">
                <a:latin typeface="Times New Roman" pitchFamily="18" charset="0"/>
              </a:rPr>
              <a:t>5</a:t>
            </a:r>
            <a:r>
              <a:rPr lang="ru-RU" sz="4505" b="1" dirty="0">
                <a:latin typeface="Times New Roman" pitchFamily="18" charset="0"/>
              </a:rPr>
              <a:t>    -</a:t>
            </a:r>
            <a:r>
              <a:rPr lang="en-US" sz="4505" b="1" dirty="0">
                <a:latin typeface="Times New Roman" pitchFamily="18" charset="0"/>
              </a:rPr>
              <a:t>4</a:t>
            </a:r>
            <a:r>
              <a:rPr lang="ru-RU" sz="4505" b="1" dirty="0">
                <a:latin typeface="Times New Roman" pitchFamily="18" charset="0"/>
              </a:rPr>
              <a:t>   </a:t>
            </a:r>
            <a:r>
              <a:rPr lang="en-US" sz="4505" b="1" dirty="0">
                <a:latin typeface="Times New Roman" pitchFamily="18" charset="0"/>
              </a:rPr>
              <a:t> </a:t>
            </a:r>
            <a:r>
              <a:rPr lang="ru-RU" sz="4505" b="1" dirty="0">
                <a:latin typeface="Times New Roman" pitchFamily="18" charset="0"/>
              </a:rPr>
              <a:t> -</a:t>
            </a:r>
            <a:r>
              <a:rPr lang="en-US" sz="4505" b="1" dirty="0">
                <a:latin typeface="Times New Roman" pitchFamily="18" charset="0"/>
              </a:rPr>
              <a:t>3</a:t>
            </a:r>
            <a:r>
              <a:rPr lang="ru-RU" sz="4505" b="1" dirty="0">
                <a:latin typeface="Times New Roman" pitchFamily="18" charset="0"/>
              </a:rPr>
              <a:t>    </a:t>
            </a:r>
            <a:r>
              <a:rPr lang="en-US" sz="4505" b="1" dirty="0">
                <a:latin typeface="Times New Roman" pitchFamily="18" charset="0"/>
              </a:rPr>
              <a:t>-2</a:t>
            </a:r>
            <a:r>
              <a:rPr lang="ru-RU" sz="4505" b="1" dirty="0">
                <a:latin typeface="Times New Roman" pitchFamily="18" charset="0"/>
              </a:rPr>
              <a:t>    </a:t>
            </a:r>
            <a:r>
              <a:rPr lang="en-US" sz="4505" b="1" dirty="0">
                <a:latin typeface="Times New Roman" pitchFamily="18" charset="0"/>
              </a:rPr>
              <a:t>-</a:t>
            </a:r>
            <a:r>
              <a:rPr lang="ru-RU" sz="4505" b="1" dirty="0">
                <a:latin typeface="Times New Roman" pitchFamily="18" charset="0"/>
              </a:rPr>
              <a:t>1     </a:t>
            </a:r>
            <a:r>
              <a:rPr lang="en-US" sz="4505" b="1" dirty="0">
                <a:latin typeface="Times New Roman" pitchFamily="18" charset="0"/>
              </a:rPr>
              <a:t>0</a:t>
            </a:r>
            <a:r>
              <a:rPr lang="ru-RU" sz="4505" b="1" dirty="0">
                <a:latin typeface="Times New Roman" pitchFamily="18" charset="0"/>
              </a:rPr>
              <a:t>   </a:t>
            </a:r>
            <a:r>
              <a:rPr lang="en-US" sz="4505" b="1" dirty="0">
                <a:latin typeface="Times New Roman" pitchFamily="18" charset="0"/>
              </a:rPr>
              <a:t>  1</a:t>
            </a:r>
            <a:r>
              <a:rPr lang="ru-RU" sz="4505" b="1" dirty="0">
                <a:latin typeface="Times New Roman" pitchFamily="18" charset="0"/>
              </a:rPr>
              <a:t>  </a:t>
            </a:r>
            <a:r>
              <a:rPr lang="en-US" sz="4505" b="1" dirty="0">
                <a:latin typeface="Times New Roman" pitchFamily="18" charset="0"/>
              </a:rPr>
              <a:t> </a:t>
            </a:r>
            <a:r>
              <a:rPr lang="ru-RU" sz="4505" b="1" dirty="0">
                <a:latin typeface="Times New Roman" pitchFamily="18" charset="0"/>
              </a:rPr>
              <a:t> </a:t>
            </a:r>
            <a:r>
              <a:rPr lang="en-US" sz="4505" b="1" dirty="0">
                <a:latin typeface="Times New Roman" pitchFamily="18" charset="0"/>
              </a:rPr>
              <a:t> 2     3     4</a:t>
            </a:r>
            <a:r>
              <a:rPr lang="ru-RU" sz="4505" b="1" dirty="0">
                <a:latin typeface="Times New Roman" pitchFamily="18" charset="0"/>
              </a:rPr>
              <a:t>  </a:t>
            </a:r>
            <a:r>
              <a:rPr lang="en-US" sz="4505" b="1" dirty="0">
                <a:latin typeface="Times New Roman" pitchFamily="18" charset="0"/>
              </a:rPr>
              <a:t>   5   </a:t>
            </a:r>
            <a:r>
              <a:rPr lang="ru-RU" sz="4505" b="1" dirty="0">
                <a:latin typeface="Times New Roman" pitchFamily="18" charset="0"/>
              </a:rPr>
              <a:t>       </a:t>
            </a:r>
            <a:endParaRPr lang="ru-RU" sz="4505" b="1" i="1" dirty="0">
              <a:latin typeface="Georgia" pitchFamily="18" charset="0"/>
            </a:endParaRPr>
          </a:p>
        </p:txBody>
      </p:sp>
      <p:sp>
        <p:nvSpPr>
          <p:cNvPr id="12" name="Line 8"/>
          <p:cNvSpPr>
            <a:spLocks noChangeShapeType="1"/>
          </p:cNvSpPr>
          <p:nvPr/>
        </p:nvSpPr>
        <p:spPr bwMode="auto">
          <a:xfrm>
            <a:off x="1016013" y="4153989"/>
            <a:ext cx="0" cy="168985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 sz="4393"/>
          </a:p>
        </p:txBody>
      </p:sp>
      <p:sp>
        <p:nvSpPr>
          <p:cNvPr id="13" name="Line 9"/>
          <p:cNvSpPr>
            <a:spLocks noChangeShapeType="1"/>
          </p:cNvSpPr>
          <p:nvPr/>
        </p:nvSpPr>
        <p:spPr bwMode="auto">
          <a:xfrm>
            <a:off x="2086911" y="4153989"/>
            <a:ext cx="0" cy="168985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 sz="4393"/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>
            <a:off x="5294893" y="4153989"/>
            <a:ext cx="0" cy="168985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 sz="4393"/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>
            <a:off x="6365794" y="4153989"/>
            <a:ext cx="0" cy="168985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 sz="4393"/>
          </a:p>
        </p:txBody>
      </p:sp>
      <p:sp>
        <p:nvSpPr>
          <p:cNvPr id="16" name="Line 14"/>
          <p:cNvSpPr>
            <a:spLocks noChangeShapeType="1"/>
          </p:cNvSpPr>
          <p:nvPr/>
        </p:nvSpPr>
        <p:spPr bwMode="auto">
          <a:xfrm>
            <a:off x="7366958" y="4153989"/>
            <a:ext cx="0" cy="168985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 sz="4393"/>
          </a:p>
        </p:txBody>
      </p:sp>
      <p:sp>
        <p:nvSpPr>
          <p:cNvPr id="17" name="Line 15"/>
          <p:cNvSpPr>
            <a:spLocks noChangeShapeType="1"/>
          </p:cNvSpPr>
          <p:nvPr/>
        </p:nvSpPr>
        <p:spPr bwMode="auto">
          <a:xfrm>
            <a:off x="8402235" y="4153989"/>
            <a:ext cx="0" cy="168985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 sz="4393"/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>
            <a:off x="9387301" y="4153989"/>
            <a:ext cx="0" cy="168985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 sz="4393"/>
          </a:p>
        </p:txBody>
      </p:sp>
      <p:sp>
        <p:nvSpPr>
          <p:cNvPr id="19" name="Line 17"/>
          <p:cNvSpPr>
            <a:spLocks noChangeShapeType="1"/>
          </p:cNvSpPr>
          <p:nvPr/>
        </p:nvSpPr>
        <p:spPr bwMode="auto">
          <a:xfrm>
            <a:off x="10419589" y="4153989"/>
            <a:ext cx="0" cy="168985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 sz="4393"/>
          </a:p>
        </p:txBody>
      </p:sp>
      <p:sp>
        <p:nvSpPr>
          <p:cNvPr id="21" name="Line 7"/>
          <p:cNvSpPr>
            <a:spLocks noChangeShapeType="1"/>
          </p:cNvSpPr>
          <p:nvPr/>
        </p:nvSpPr>
        <p:spPr bwMode="auto">
          <a:xfrm>
            <a:off x="481741" y="4274791"/>
            <a:ext cx="1176810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 sz="4393"/>
          </a:p>
        </p:txBody>
      </p:sp>
      <p:sp>
        <p:nvSpPr>
          <p:cNvPr id="22" name="Line 12"/>
          <p:cNvSpPr>
            <a:spLocks noChangeShapeType="1"/>
          </p:cNvSpPr>
          <p:nvPr/>
        </p:nvSpPr>
        <p:spPr bwMode="auto">
          <a:xfrm>
            <a:off x="3195447" y="4142724"/>
            <a:ext cx="0" cy="168985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 sz="4393"/>
          </a:p>
        </p:txBody>
      </p:sp>
      <p:sp>
        <p:nvSpPr>
          <p:cNvPr id="24" name="Oval 19"/>
          <p:cNvSpPr>
            <a:spLocks noChangeArrowheads="1"/>
          </p:cNvSpPr>
          <p:nvPr/>
        </p:nvSpPr>
        <p:spPr bwMode="auto">
          <a:xfrm>
            <a:off x="1983286" y="4168433"/>
            <a:ext cx="212293" cy="144577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lIns="123982" tIns="61990" rIns="123982" bIns="61990" anchor="ctr"/>
          <a:lstStyle/>
          <a:p>
            <a:endParaRPr lang="ru-RU" sz="4393" b="1"/>
          </a:p>
        </p:txBody>
      </p:sp>
      <p:sp>
        <p:nvSpPr>
          <p:cNvPr id="25" name="Line 12"/>
          <p:cNvSpPr>
            <a:spLocks noChangeShapeType="1"/>
          </p:cNvSpPr>
          <p:nvPr/>
        </p:nvSpPr>
        <p:spPr bwMode="auto">
          <a:xfrm>
            <a:off x="4244566" y="4159890"/>
            <a:ext cx="0" cy="168985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 sz="4393"/>
          </a:p>
        </p:txBody>
      </p:sp>
      <p:sp>
        <p:nvSpPr>
          <p:cNvPr id="27" name="Правая фигурная скобка 26"/>
          <p:cNvSpPr/>
          <p:nvPr/>
        </p:nvSpPr>
        <p:spPr>
          <a:xfrm rot="5400000">
            <a:off x="3950395" y="3005224"/>
            <a:ext cx="540752" cy="4267721"/>
          </a:xfrm>
          <a:prstGeom prst="rightBrace">
            <a:avLst>
              <a:gd name="adj1" fmla="val 80121"/>
              <a:gd name="adj2" fmla="val 50000"/>
            </a:avLst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4139"/>
          </a:p>
        </p:txBody>
      </p:sp>
      <p:sp>
        <p:nvSpPr>
          <p:cNvPr id="29" name="TextBox 28"/>
          <p:cNvSpPr txBox="1"/>
          <p:nvPr/>
        </p:nvSpPr>
        <p:spPr>
          <a:xfrm>
            <a:off x="3119050" y="5321266"/>
            <a:ext cx="2251031" cy="7455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245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4245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45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birlik</a:t>
            </a:r>
            <a:endParaRPr lang="ru-RU" sz="4245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136270" y="5321265"/>
            <a:ext cx="3513002" cy="7455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245" dirty="0" smtClean="0">
                <a:latin typeface="Arial" pitchFamily="34" charset="0"/>
                <a:cs typeface="Arial" pitchFamily="34" charset="0"/>
              </a:rPr>
              <a:t>│</a:t>
            </a:r>
            <a:r>
              <a:rPr lang="en-US" sz="4245" b="1" dirty="0" smtClean="0">
                <a:latin typeface="Arial" panose="020B0604020202020204" pitchFamily="34" charset="0"/>
                <a:cs typeface="Arial" panose="020B0604020202020204" pitchFamily="34" charset="0"/>
              </a:rPr>
              <a:t>- 4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│</a:t>
            </a:r>
            <a:r>
              <a:rPr lang="en-US" sz="4245" b="1" dirty="0" smtClean="0">
                <a:latin typeface="Arial" panose="020B0604020202020204" pitchFamily="34" charset="0"/>
                <a:cs typeface="Arial" panose="020B0604020202020204" pitchFamily="34" charset="0"/>
              </a:rPr>
              <a:t>= 4</a:t>
            </a:r>
            <a:endParaRPr lang="ru-RU" sz="4245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580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727992" y="-67683"/>
            <a:ext cx="1371135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BERILGAN SONNING MODULINI TOPING</a:t>
            </a:r>
            <a:endParaRPr lang="ru-RU" sz="4400" b="1" dirty="0"/>
          </a:p>
        </p:txBody>
      </p:sp>
      <p:sp>
        <p:nvSpPr>
          <p:cNvPr id="6" name="Выноска-облако 5"/>
          <p:cNvSpPr/>
          <p:nvPr/>
        </p:nvSpPr>
        <p:spPr>
          <a:xfrm>
            <a:off x="347392" y="1484509"/>
            <a:ext cx="2398011" cy="1152128"/>
          </a:xfrm>
          <a:prstGeom prst="cloudCallout">
            <a:avLst>
              <a:gd name="adj1" fmla="val -12571"/>
              <a:gd name="adj2" fmla="val 41336"/>
            </a:avLst>
          </a:prstGeom>
        </p:spPr>
        <p:style>
          <a:lnRef idx="1">
            <a:schemeClr val="accent4"/>
          </a:lnRef>
          <a:fillRef idx="1003">
            <a:schemeClr val="lt1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│19│</a:t>
            </a:r>
            <a:endParaRPr lang="ru-RU" sz="3200" dirty="0"/>
          </a:p>
        </p:txBody>
      </p:sp>
      <p:sp>
        <p:nvSpPr>
          <p:cNvPr id="13" name="24-конечная звезда 12"/>
          <p:cNvSpPr/>
          <p:nvPr/>
        </p:nvSpPr>
        <p:spPr>
          <a:xfrm>
            <a:off x="3181990" y="1429564"/>
            <a:ext cx="2160240" cy="1152128"/>
          </a:xfrm>
          <a:prstGeom prst="star24">
            <a:avLst/>
          </a:prstGeom>
          <a:solidFill>
            <a:srgbClr val="FF5050"/>
          </a:solidFill>
          <a:effectLst>
            <a:glow rad="63500">
              <a:schemeClr val="accent2">
                <a:satMod val="175000"/>
                <a:alpha val="40000"/>
              </a:schemeClr>
            </a:glow>
            <a:innerShdw blurRad="114300">
              <a:prstClr val="black"/>
            </a:inn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relaxedInset"/>
          </a:sp3d>
        </p:spPr>
        <p:style>
          <a:lnRef idx="0">
            <a:schemeClr val="accent6"/>
          </a:lnRef>
          <a:fillRef idx="1003">
            <a:schemeClr val="dk2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chemeClr val="tx1"/>
                </a:solidFill>
              </a:rPr>
              <a:t>19</a:t>
            </a:r>
            <a:endParaRPr lang="ru-RU" sz="4400" b="1" dirty="0">
              <a:solidFill>
                <a:schemeClr val="tx1"/>
              </a:solidFill>
            </a:endParaRPr>
          </a:p>
        </p:txBody>
      </p:sp>
      <p:sp>
        <p:nvSpPr>
          <p:cNvPr id="20" name="Выноска-облако 19"/>
          <p:cNvSpPr/>
          <p:nvPr/>
        </p:nvSpPr>
        <p:spPr>
          <a:xfrm>
            <a:off x="242226" y="5715987"/>
            <a:ext cx="2721736" cy="1152128"/>
          </a:xfrm>
          <a:prstGeom prst="cloudCallout">
            <a:avLst>
              <a:gd name="adj1" fmla="val -11314"/>
              <a:gd name="adj2" fmla="val 47950"/>
            </a:avLst>
          </a:prstGeom>
        </p:spPr>
        <p:style>
          <a:lnRef idx="1">
            <a:schemeClr val="accent4"/>
          </a:lnRef>
          <a:fillRef idx="1003">
            <a:schemeClr val="lt1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│-4,5│</a:t>
            </a:r>
            <a:endParaRPr lang="ru-RU" sz="3200" dirty="0"/>
          </a:p>
        </p:txBody>
      </p:sp>
      <p:sp>
        <p:nvSpPr>
          <p:cNvPr id="21" name="Выноска-облако 20"/>
          <p:cNvSpPr/>
          <p:nvPr/>
        </p:nvSpPr>
        <p:spPr>
          <a:xfrm>
            <a:off x="5725571" y="5611549"/>
            <a:ext cx="3123501" cy="1152128"/>
          </a:xfrm>
          <a:prstGeom prst="cloudCallout">
            <a:avLst>
              <a:gd name="adj1" fmla="val -11563"/>
              <a:gd name="adj2" fmla="val 36045"/>
            </a:avLst>
          </a:prstGeom>
        </p:spPr>
        <p:style>
          <a:lnRef idx="1">
            <a:schemeClr val="accent4"/>
          </a:lnRef>
          <a:fillRef idx="1003">
            <a:schemeClr val="lt1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Arial" pitchFamily="34" charset="0"/>
                <a:cs typeface="Arial" pitchFamily="34" charset="0"/>
              </a:rPr>
              <a:t>│</a:t>
            </a:r>
            <a:r>
              <a:rPr lang="en-US" sz="4000" dirty="0" smtClean="0"/>
              <a:t>-60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│</a:t>
            </a:r>
            <a:endParaRPr lang="ru-RU" sz="4000" dirty="0"/>
          </a:p>
        </p:txBody>
      </p:sp>
      <p:sp>
        <p:nvSpPr>
          <p:cNvPr id="22" name="Выноска-облако 21"/>
          <p:cNvSpPr/>
          <p:nvPr/>
        </p:nvSpPr>
        <p:spPr>
          <a:xfrm>
            <a:off x="5725571" y="4271142"/>
            <a:ext cx="2907477" cy="1152128"/>
          </a:xfrm>
          <a:prstGeom prst="cloudCallout">
            <a:avLst>
              <a:gd name="adj1" fmla="val -11398"/>
              <a:gd name="adj2" fmla="val 41336"/>
            </a:avLst>
          </a:prstGeom>
        </p:spPr>
        <p:style>
          <a:lnRef idx="1">
            <a:schemeClr val="accent4"/>
          </a:lnRef>
          <a:fillRef idx="1003">
            <a:schemeClr val="lt1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latin typeface="Arial" pitchFamily="34" charset="0"/>
                <a:cs typeface="Arial" pitchFamily="34" charset="0"/>
              </a:rPr>
              <a:t>│500│</a:t>
            </a:r>
            <a:endParaRPr lang="ru-RU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Выноска-облако 22"/>
              <p:cNvSpPr/>
              <p:nvPr/>
            </p:nvSpPr>
            <p:spPr>
              <a:xfrm>
                <a:off x="5594160" y="2803869"/>
                <a:ext cx="3038888" cy="1278994"/>
              </a:xfrm>
              <a:prstGeom prst="cloudCallout">
                <a:avLst>
                  <a:gd name="adj1" fmla="val -12809"/>
                  <a:gd name="adj2" fmla="val 41052"/>
                </a:avLst>
              </a:prstGeom>
            </p:spPr>
            <p:style>
              <a:lnRef idx="1">
                <a:schemeClr val="accent4"/>
              </a:lnRef>
              <a:fillRef idx="1003">
                <a:schemeClr val="lt1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dirty="0" smtClean="0">
                    <a:latin typeface="Arial" pitchFamily="34" charset="0"/>
                    <a:cs typeface="Arial" pitchFamily="34" charset="0"/>
                  </a:rPr>
                  <a:t>│ </a:t>
                </a:r>
                <a14:m>
                  <m:oMath xmlns:m="http://schemas.openxmlformats.org/officeDocument/2006/math">
                    <m:r>
                      <a:rPr lang="en-US" sz="3200" b="1" i="0" dirty="0" smtClean="0">
                        <a:latin typeface="Cambria Math" panose="02040503050406030204" pitchFamily="18" charset="0"/>
                        <a:cs typeface="Arial" pitchFamily="34" charset="0"/>
                      </a:rPr>
                      <m:t>−</m:t>
                    </m:r>
                    <m:f>
                      <m:fPr>
                        <m:ctrlPr>
                          <a:rPr lang="en-US" sz="3200" b="1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3200" b="1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𝟖</m:t>
                        </m:r>
                      </m:num>
                      <m:den>
                        <m:r>
                          <a:rPr lang="en-US" sz="3200" b="1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𝟏𝟏</m:t>
                        </m:r>
                      </m:den>
                    </m:f>
                  </m:oMath>
                </a14:m>
                <a:r>
                  <a:rPr lang="en-US" sz="3200" dirty="0">
                    <a:latin typeface="Arial" pitchFamily="34" charset="0"/>
                    <a:cs typeface="Arial" pitchFamily="34" charset="0"/>
                  </a:rPr>
                  <a:t>│</a:t>
                </a:r>
                <a:endParaRPr lang="ru-RU" sz="3200" dirty="0"/>
              </a:p>
            </p:txBody>
          </p:sp>
        </mc:Choice>
        <mc:Fallback xmlns="">
          <p:sp>
            <p:nvSpPr>
              <p:cNvPr id="23" name="Выноска-облако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4160" y="2803869"/>
                <a:ext cx="3038888" cy="1278994"/>
              </a:xfrm>
              <a:prstGeom prst="cloudCallout">
                <a:avLst>
                  <a:gd name="adj1" fmla="val -12809"/>
                  <a:gd name="adj2" fmla="val 41052"/>
                </a:avLst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Выноска-облако 23"/>
              <p:cNvSpPr/>
              <p:nvPr/>
            </p:nvSpPr>
            <p:spPr>
              <a:xfrm>
                <a:off x="6009453" y="1424246"/>
                <a:ext cx="2555736" cy="1152128"/>
              </a:xfrm>
              <a:prstGeom prst="cloudCallout">
                <a:avLst>
                  <a:gd name="adj1" fmla="val -13677"/>
                  <a:gd name="adj2" fmla="val 42658"/>
                </a:avLst>
              </a:prstGeom>
            </p:spPr>
            <p:style>
              <a:lnRef idx="1">
                <a:schemeClr val="accent4"/>
              </a:lnRef>
              <a:fillRef idx="1003">
                <a:schemeClr val="lt1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3200" dirty="0">
                        <a:latin typeface="Arial" pitchFamily="34" charset="0"/>
                        <a:cs typeface="Arial" pitchFamily="34" charset="0"/>
                      </a:rPr>
                      <m:t>│</m:t>
                    </m:r>
                    <m:f>
                      <m:fPr>
                        <m:ctrlPr>
                          <a:rPr lang="en-US" sz="3200" b="1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3200" b="1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  <m:t>𝟒</m:t>
                        </m:r>
                      </m:num>
                      <m:den>
                        <m:r>
                          <a:rPr lang="en-US" sz="3200" b="1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en-US" sz="3200" dirty="0">
                    <a:latin typeface="Arial" pitchFamily="34" charset="0"/>
                    <a:cs typeface="Arial" pitchFamily="34" charset="0"/>
                  </a:rPr>
                  <a:t>│</a:t>
                </a:r>
                <a:endParaRPr lang="ru-RU" sz="3200" dirty="0"/>
              </a:p>
            </p:txBody>
          </p:sp>
        </mc:Choice>
        <mc:Fallback xmlns="">
          <p:sp>
            <p:nvSpPr>
              <p:cNvPr id="24" name="Выноска-облако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09453" y="1424246"/>
                <a:ext cx="2555736" cy="1152128"/>
              </a:xfrm>
              <a:prstGeom prst="cloudCallout">
                <a:avLst>
                  <a:gd name="adj1" fmla="val -13677"/>
                  <a:gd name="adj2" fmla="val 42658"/>
                </a:avLst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Выноска-облако 24"/>
          <p:cNvSpPr/>
          <p:nvPr/>
        </p:nvSpPr>
        <p:spPr>
          <a:xfrm>
            <a:off x="326744" y="2794173"/>
            <a:ext cx="2737090" cy="1152128"/>
          </a:xfrm>
          <a:prstGeom prst="cloudCallout">
            <a:avLst>
              <a:gd name="adj1" fmla="val -11924"/>
              <a:gd name="adj2" fmla="val 42658"/>
            </a:avLst>
          </a:prstGeom>
        </p:spPr>
        <p:style>
          <a:lnRef idx="1">
            <a:schemeClr val="accent4"/>
          </a:lnRef>
          <a:fillRef idx="1003">
            <a:schemeClr val="lt1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│-21│</a:t>
            </a:r>
            <a:endParaRPr lang="ru-RU" sz="3200" b="1" dirty="0"/>
          </a:p>
        </p:txBody>
      </p:sp>
      <p:sp>
        <p:nvSpPr>
          <p:cNvPr id="26" name="Выноска-облако 25"/>
          <p:cNvSpPr/>
          <p:nvPr/>
        </p:nvSpPr>
        <p:spPr>
          <a:xfrm>
            <a:off x="326744" y="4237641"/>
            <a:ext cx="2491016" cy="1152128"/>
          </a:xfrm>
          <a:prstGeom prst="cloudCallout">
            <a:avLst>
              <a:gd name="adj1" fmla="val -6150"/>
              <a:gd name="adj2" fmla="val 33399"/>
            </a:avLst>
          </a:prstGeom>
        </p:spPr>
        <p:style>
          <a:lnRef idx="1">
            <a:schemeClr val="accent4"/>
          </a:lnRef>
          <a:fillRef idx="1003">
            <a:schemeClr val="lt1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│7,6│</a:t>
            </a:r>
            <a:endParaRPr lang="ru-RU" sz="3200" dirty="0"/>
          </a:p>
          <a:p>
            <a:pPr algn="ctr"/>
            <a:endParaRPr lang="ru-RU" sz="3200" dirty="0"/>
          </a:p>
        </p:txBody>
      </p:sp>
      <p:sp>
        <p:nvSpPr>
          <p:cNvPr id="28" name="24-конечная звезда 27"/>
          <p:cNvSpPr/>
          <p:nvPr/>
        </p:nvSpPr>
        <p:spPr>
          <a:xfrm>
            <a:off x="3183910" y="2780476"/>
            <a:ext cx="2160240" cy="1152128"/>
          </a:xfrm>
          <a:prstGeom prst="star24">
            <a:avLst/>
          </a:prstGeom>
          <a:solidFill>
            <a:srgbClr val="FF5050"/>
          </a:solidFill>
          <a:effectLst>
            <a:glow rad="63500">
              <a:schemeClr val="accent2">
                <a:satMod val="175000"/>
                <a:alpha val="40000"/>
              </a:schemeClr>
            </a:glow>
            <a:innerShdw blurRad="114300">
              <a:prstClr val="black"/>
            </a:inn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relaxedInset"/>
          </a:sp3d>
        </p:spPr>
        <p:style>
          <a:lnRef idx="0">
            <a:schemeClr val="accent6"/>
          </a:lnRef>
          <a:fillRef idx="1003">
            <a:schemeClr val="dk2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chemeClr val="tx1"/>
                </a:solidFill>
              </a:rPr>
              <a:t>21</a:t>
            </a:r>
            <a:endParaRPr lang="ru-RU" sz="4400" b="1" dirty="0">
              <a:solidFill>
                <a:schemeClr val="tx1"/>
              </a:solidFill>
            </a:endParaRPr>
          </a:p>
        </p:txBody>
      </p:sp>
      <p:sp>
        <p:nvSpPr>
          <p:cNvPr id="29" name="24-конечная звезда 28"/>
          <p:cNvSpPr/>
          <p:nvPr/>
        </p:nvSpPr>
        <p:spPr>
          <a:xfrm>
            <a:off x="3161226" y="4189203"/>
            <a:ext cx="2160240" cy="1152128"/>
          </a:xfrm>
          <a:prstGeom prst="star24">
            <a:avLst/>
          </a:prstGeom>
          <a:solidFill>
            <a:srgbClr val="FF5050"/>
          </a:solidFill>
          <a:effectLst>
            <a:glow rad="63500">
              <a:schemeClr val="accent2">
                <a:satMod val="175000"/>
                <a:alpha val="40000"/>
              </a:schemeClr>
            </a:glow>
            <a:innerShdw blurRad="114300">
              <a:prstClr val="black"/>
            </a:inn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relaxedInset"/>
          </a:sp3d>
        </p:spPr>
        <p:style>
          <a:lnRef idx="0">
            <a:schemeClr val="accent6"/>
          </a:lnRef>
          <a:fillRef idx="1003">
            <a:schemeClr val="dk2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chemeClr val="tx1"/>
                </a:solidFill>
              </a:rPr>
              <a:t>7,6</a:t>
            </a:r>
            <a:endParaRPr lang="ru-RU" sz="4000" b="1" dirty="0">
              <a:solidFill>
                <a:schemeClr val="tx1"/>
              </a:solidFill>
            </a:endParaRPr>
          </a:p>
        </p:txBody>
      </p:sp>
      <p:sp>
        <p:nvSpPr>
          <p:cNvPr id="30" name="24-конечная звезда 29"/>
          <p:cNvSpPr/>
          <p:nvPr/>
        </p:nvSpPr>
        <p:spPr>
          <a:xfrm>
            <a:off x="3045643" y="5658256"/>
            <a:ext cx="2275823" cy="1152128"/>
          </a:xfrm>
          <a:prstGeom prst="star24">
            <a:avLst/>
          </a:prstGeom>
          <a:solidFill>
            <a:srgbClr val="FF5050"/>
          </a:solidFill>
          <a:effectLst>
            <a:glow rad="63500">
              <a:schemeClr val="accent2">
                <a:satMod val="175000"/>
                <a:alpha val="40000"/>
              </a:schemeClr>
            </a:glow>
            <a:innerShdw blurRad="114300">
              <a:prstClr val="black"/>
            </a:inn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relaxedInset"/>
          </a:sp3d>
        </p:spPr>
        <p:style>
          <a:lnRef idx="0">
            <a:schemeClr val="accent6"/>
          </a:lnRef>
          <a:fillRef idx="1003">
            <a:schemeClr val="dk2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chemeClr val="tx1"/>
                </a:solidFill>
              </a:rPr>
              <a:t>4,5</a:t>
            </a:r>
            <a:endParaRPr lang="ru-RU" sz="4400" b="1" dirty="0">
              <a:solidFill>
                <a:schemeClr val="tx1"/>
              </a:solidFill>
            </a:endParaRPr>
          </a:p>
        </p:txBody>
      </p:sp>
      <p:sp>
        <p:nvSpPr>
          <p:cNvPr id="31" name="24-конечная звезда 30"/>
          <p:cNvSpPr/>
          <p:nvPr/>
        </p:nvSpPr>
        <p:spPr>
          <a:xfrm>
            <a:off x="9076536" y="5616674"/>
            <a:ext cx="2160240" cy="1152128"/>
          </a:xfrm>
          <a:prstGeom prst="star24">
            <a:avLst/>
          </a:prstGeom>
          <a:solidFill>
            <a:srgbClr val="FF5050"/>
          </a:solidFill>
          <a:effectLst>
            <a:glow rad="63500">
              <a:schemeClr val="accent2">
                <a:satMod val="175000"/>
                <a:alpha val="40000"/>
              </a:schemeClr>
            </a:glow>
            <a:innerShdw blurRad="114300">
              <a:prstClr val="black"/>
            </a:inn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relaxedInset"/>
          </a:sp3d>
        </p:spPr>
        <p:style>
          <a:lnRef idx="0">
            <a:schemeClr val="accent6"/>
          </a:lnRef>
          <a:fillRef idx="1003">
            <a:schemeClr val="dk2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chemeClr val="tx1"/>
                </a:solidFill>
              </a:rPr>
              <a:t>60</a:t>
            </a:r>
            <a:endParaRPr lang="ru-RU" sz="4400" b="1" dirty="0">
              <a:solidFill>
                <a:schemeClr val="tx1"/>
              </a:solidFill>
            </a:endParaRPr>
          </a:p>
        </p:txBody>
      </p:sp>
      <p:sp>
        <p:nvSpPr>
          <p:cNvPr id="32" name="24-конечная звезда 31"/>
          <p:cNvSpPr/>
          <p:nvPr/>
        </p:nvSpPr>
        <p:spPr>
          <a:xfrm>
            <a:off x="9083481" y="4237641"/>
            <a:ext cx="2160240" cy="1152128"/>
          </a:xfrm>
          <a:prstGeom prst="star24">
            <a:avLst/>
          </a:prstGeom>
          <a:solidFill>
            <a:srgbClr val="FF5050"/>
          </a:solidFill>
          <a:effectLst>
            <a:glow rad="63500">
              <a:schemeClr val="accent2">
                <a:satMod val="175000"/>
                <a:alpha val="40000"/>
              </a:schemeClr>
            </a:glow>
            <a:innerShdw blurRad="114300">
              <a:prstClr val="black"/>
            </a:inn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relaxedInset"/>
          </a:sp3d>
        </p:spPr>
        <p:style>
          <a:lnRef idx="0">
            <a:schemeClr val="accent6"/>
          </a:lnRef>
          <a:fillRef idx="1003">
            <a:schemeClr val="dk2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500</a:t>
            </a:r>
            <a:endParaRPr lang="ru-RU" sz="4000" b="1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24-конечная звезда 32"/>
              <p:cNvSpPr/>
              <p:nvPr/>
            </p:nvSpPr>
            <p:spPr>
              <a:xfrm>
                <a:off x="9098200" y="2794173"/>
                <a:ext cx="2160240" cy="1395030"/>
              </a:xfrm>
              <a:prstGeom prst="star24">
                <a:avLst/>
              </a:prstGeom>
              <a:solidFill>
                <a:srgbClr val="FF5050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  <a:innerShdw blurRad="114300">
                  <a:prstClr val="black"/>
                </a:inn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 prst="relaxedInset"/>
              </a:sp3d>
            </p:spPr>
            <p:style>
              <a:lnRef idx="0">
                <a:schemeClr val="accent6"/>
              </a:lnRef>
              <a:fillRef idx="1003">
                <a:schemeClr val="dk2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1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3200" b="1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𝟖</m:t>
                          </m:r>
                        </m:num>
                        <m:den>
                          <m:r>
                            <a:rPr lang="en-US" sz="3200" b="1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𝟏𝟏</m:t>
                          </m:r>
                        </m:den>
                      </m:f>
                    </m:oMath>
                  </m:oMathPara>
                </a14:m>
                <a:endParaRPr lang="ru-RU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3" name="24-конечная звезда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98200" y="2794173"/>
                <a:ext cx="2160240" cy="1395030"/>
              </a:xfrm>
              <a:prstGeom prst="star24">
                <a:avLst/>
              </a:prstGeom>
              <a:blipFill rotWithShape="0">
                <a:blip r:embed="rId5"/>
                <a:stretch>
                  <a:fillRect/>
                </a:stretch>
              </a:blipFill>
              <a:effectLst>
                <a:glow rad="63500">
                  <a:schemeClr val="accent2">
                    <a:satMod val="175000"/>
                    <a:alpha val="40000"/>
                  </a:schemeClr>
                </a:glow>
                <a:innerShdw blurRad="114300">
                  <a:prstClr val="black"/>
                </a:innerShdw>
              </a:effec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24-конечная звезда 33"/>
              <p:cNvSpPr/>
              <p:nvPr/>
            </p:nvSpPr>
            <p:spPr>
              <a:xfrm>
                <a:off x="9046760" y="1334695"/>
                <a:ext cx="2160240" cy="1356356"/>
              </a:xfrm>
              <a:prstGeom prst="star24">
                <a:avLst/>
              </a:prstGeom>
              <a:solidFill>
                <a:srgbClr val="FF5050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  <a:innerShdw blurRad="114300">
                  <a:prstClr val="black"/>
                </a:inn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 prst="relaxedInset"/>
              </a:sp3d>
            </p:spPr>
            <p:style>
              <a:lnRef idx="0">
                <a:schemeClr val="accent6"/>
              </a:lnRef>
              <a:fillRef idx="1003">
                <a:schemeClr val="dk2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1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3200" b="1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𝟒</m:t>
                          </m:r>
                        </m:num>
                        <m:den>
                          <m:r>
                            <a:rPr lang="en-US" sz="3200" b="1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𝟗</m:t>
                          </m:r>
                        </m:den>
                      </m:f>
                    </m:oMath>
                  </m:oMathPara>
                </a14:m>
                <a:endParaRPr lang="ru-RU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4" name="24-конечная звезда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46760" y="1334695"/>
                <a:ext cx="2160240" cy="1356356"/>
              </a:xfrm>
              <a:prstGeom prst="star24">
                <a:avLst/>
              </a:prstGeom>
              <a:blipFill rotWithShape="0">
                <a:blip r:embed="rId6"/>
                <a:stretch>
                  <a:fillRect/>
                </a:stretch>
              </a:blipFill>
              <a:effectLst>
                <a:glow rad="63500">
                  <a:schemeClr val="accent2">
                    <a:satMod val="175000"/>
                    <a:alpha val="40000"/>
                  </a:schemeClr>
                </a:glow>
                <a:innerShdw blurRad="114300">
                  <a:prstClr val="black"/>
                </a:innerShdw>
              </a:effec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2373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08112" y="157390"/>
            <a:ext cx="12314715" cy="876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5094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732- </a:t>
            </a:r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5094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628235" y="1231294"/>
            <a:ext cx="11088053" cy="58038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Quyidagi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mulohazalardan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qaysi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biri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to‘g‘riligini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aniqlang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endParaRPr lang="en-US" sz="1800" dirty="0">
              <a:latin typeface="Arial" pitchFamily="34" charset="0"/>
              <a:cs typeface="Arial" pitchFamily="34" charset="0"/>
            </a:endParaRPr>
          </a:p>
          <a:p>
            <a:pPr marL="742950" indent="-742950">
              <a:buAutoNum type="arabicParenR"/>
            </a:pP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Hech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bir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son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o‘zining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qarama-qarshisiga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teng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emas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742950" indent="-742950">
              <a:buAutoNum type="arabicParenR"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742950" indent="-742950">
              <a:buAutoNum type="arabicParenR"/>
            </a:pPr>
            <a:r>
              <a:rPr lang="en-US" sz="4245" dirty="0" smtClean="0">
                <a:latin typeface="Arial" pitchFamily="34" charset="0"/>
                <a:cs typeface="Arial" pitchFamily="34" charset="0"/>
              </a:rPr>
              <a:t>Agar </a:t>
            </a:r>
            <a:r>
              <a:rPr lang="en-US" sz="4245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= -b 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bo‘lsa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, u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holda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 = -a 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bo‘ladi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742950" indent="-742950">
              <a:buAutoNum type="arabicParenR"/>
            </a:pPr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pPr marL="742950" indent="-742950">
              <a:buAutoNum type="arabicParenR"/>
            </a:pPr>
            <a:r>
              <a:rPr lang="en-US" sz="4245" dirty="0" smtClean="0">
                <a:latin typeface="Arial" pitchFamily="34" charset="0"/>
                <a:cs typeface="Arial" pitchFamily="34" charset="0"/>
              </a:rPr>
              <a:t>Agar </a:t>
            </a:r>
            <a:r>
              <a:rPr lang="en-US" sz="4245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= -b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 = c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bo‘lsa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, u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holda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245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= c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bo‘ladi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4245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с двумя скругленными противолежащими углами 2"/>
          <p:cNvSpPr/>
          <p:nvPr/>
        </p:nvSpPr>
        <p:spPr>
          <a:xfrm>
            <a:off x="5290782" y="3498392"/>
            <a:ext cx="3456384" cy="576064"/>
          </a:xfrm>
          <a:prstGeom prst="round2DiagRect">
            <a:avLst>
              <a:gd name="adj1" fmla="val 50000"/>
              <a:gd name="adj2" fmla="val 0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endParaRPr lang="ru-RU" b="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Прямоугольник с двумя скругленными противолежащими углами 45"/>
          <p:cNvSpPr/>
          <p:nvPr/>
        </p:nvSpPr>
        <p:spPr>
          <a:xfrm>
            <a:off x="8719337" y="5039387"/>
            <a:ext cx="3456384" cy="577287"/>
          </a:xfrm>
          <a:prstGeom prst="round2DiagRect">
            <a:avLst>
              <a:gd name="adj1" fmla="val 50000"/>
              <a:gd name="adj2" fmla="val 0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endParaRPr lang="ru-RU" b="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Прямоугольник с двумя скругленными противолежащими углами 46"/>
          <p:cNvSpPr/>
          <p:nvPr/>
        </p:nvSpPr>
        <p:spPr>
          <a:xfrm>
            <a:off x="3808512" y="6309536"/>
            <a:ext cx="3456384" cy="577287"/>
          </a:xfrm>
          <a:prstGeom prst="round2DiagRect">
            <a:avLst>
              <a:gd name="adj1" fmla="val 50000"/>
              <a:gd name="adj2" fmla="val 0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noto‘g‘ri</a:t>
            </a:r>
            <a:endParaRPr lang="ru-RU" b="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8100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6" grpId="0" animBg="1"/>
      <p:bldP spid="4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7992" y="174373"/>
            <a:ext cx="12314715" cy="876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5094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734- </a:t>
            </a:r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5094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551758" y="1364804"/>
            <a:ext cx="11754965" cy="2052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245" dirty="0">
                <a:latin typeface="Arial" pitchFamily="34" charset="0"/>
                <a:cs typeface="Arial" pitchFamily="34" charset="0"/>
              </a:rPr>
              <a:t>   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Koordinata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>
                <a:latin typeface="Arial" pitchFamily="34" charset="0"/>
                <a:cs typeface="Arial" pitchFamily="34" charset="0"/>
              </a:rPr>
              <a:t>to‘g‘ri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>
                <a:latin typeface="Arial" pitchFamily="34" charset="0"/>
                <a:cs typeface="Arial" pitchFamily="34" charset="0"/>
              </a:rPr>
              <a:t>chizig‘ida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sanoq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boshi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                     </a:t>
            </a:r>
            <a:r>
              <a:rPr lang="en-US" sz="4245" i="1" dirty="0" smtClean="0">
                <a:latin typeface="Arial" pitchFamily="34" charset="0"/>
                <a:cs typeface="Arial" pitchFamily="34" charset="0"/>
              </a:rPr>
              <a:t>O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nuqtadan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:  A(6);  B(-7);  C(-2);  D(-4);  E(-3)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nuqtagacha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bo‘lgan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masofani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toping. </a:t>
            </a:r>
            <a:endParaRPr lang="ru-RU" sz="4245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87511" y="4416747"/>
            <a:ext cx="945598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dirty="0" smtClean="0">
                <a:latin typeface="Arial" pitchFamily="34" charset="0"/>
                <a:cs typeface="Arial" pitchFamily="34" charset="0"/>
              </a:rPr>
              <a:t>1) A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nuqtagacha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bo‘lgan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masofa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: │6│= 6</a:t>
            </a:r>
            <a:endParaRPr lang="ru-RU" sz="40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600918" y="5927499"/>
            <a:ext cx="261001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dirty="0" smtClean="0">
                <a:latin typeface="Arial" pitchFamily="34" charset="0"/>
                <a:cs typeface="Arial" pitchFamily="34" charset="0"/>
              </a:rPr>
              <a:t>3) │-2│= 2</a:t>
            </a:r>
            <a:endParaRPr lang="ru-RU" sz="40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3839165" y="5927499"/>
            <a:ext cx="275267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dirty="0" smtClean="0">
                <a:latin typeface="Arial" pitchFamily="34" charset="0"/>
                <a:cs typeface="Arial" pitchFamily="34" charset="0"/>
              </a:rPr>
              <a:t>4)  │-4│= 4</a:t>
            </a:r>
            <a:endParaRPr lang="ru-RU" sz="40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6969665" y="5927499"/>
            <a:ext cx="275267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dirty="0" smtClean="0">
                <a:latin typeface="Arial" pitchFamily="34" charset="0"/>
                <a:cs typeface="Arial" pitchFamily="34" charset="0"/>
              </a:rPr>
              <a:t>5)  │-3│= 3</a:t>
            </a:r>
            <a:endParaRPr lang="ru-RU" sz="40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87511" y="5091767"/>
            <a:ext cx="982672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B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nuqtagacha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bo‘lgan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masofa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│- 7│= 7</a:t>
            </a:r>
            <a:endParaRPr lang="ru-RU" sz="4000" dirty="0"/>
          </a:p>
        </p:txBody>
      </p:sp>
      <p:sp>
        <p:nvSpPr>
          <p:cNvPr id="18" name="TextBox 17"/>
          <p:cNvSpPr txBox="1"/>
          <p:nvPr/>
        </p:nvSpPr>
        <p:spPr>
          <a:xfrm>
            <a:off x="465764" y="3548148"/>
            <a:ext cx="28803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  <a:endParaRPr lang="en-US" sz="40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5751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" grpId="0"/>
      <p:bldP spid="15" grpId="0"/>
      <p:bldP spid="16" grpId="0"/>
      <p:bldP spid="17" grpId="0"/>
      <p:bldP spid="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76497" y="203284"/>
            <a:ext cx="12314715" cy="876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5094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735- </a:t>
            </a:r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5094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476497" y="1512218"/>
            <a:ext cx="1198132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245" dirty="0" smtClean="0">
                <a:latin typeface="Arial" pitchFamily="34" charset="0"/>
                <a:cs typeface="Arial" pitchFamily="34" charset="0"/>
              </a:rPr>
              <a:t>Agar: </a:t>
            </a:r>
            <a:r>
              <a:rPr lang="en-US" sz="4245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=</a:t>
            </a:r>
            <a:r>
              <a:rPr lang="en-US" sz="4245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-3;  10;  -73;  55;  -6 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bo‘lsa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4245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-a </a:t>
            </a:r>
            <a:r>
              <a:rPr lang="en-US" sz="424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245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│</a:t>
            </a:r>
            <a:r>
              <a:rPr lang="en-US" sz="4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4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│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ni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toping.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 </a:t>
            </a:r>
            <a:endParaRPr lang="en-US" sz="4245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476497" y="3037493"/>
            <a:ext cx="28803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  <a:endParaRPr lang="en-US" sz="40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100780" y="3065718"/>
            <a:ext cx="263245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4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= 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(-3) </a:t>
            </a:r>
            <a:endParaRPr lang="ru-RU" sz="4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853308" y="3106219"/>
            <a:ext cx="281198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│a</a:t>
            </a:r>
            <a:r>
              <a:rPr lang="en-US" sz="4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│=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│-3│</a:t>
            </a:r>
            <a:endParaRPr lang="ru-RU" sz="40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549052" y="3044663"/>
            <a:ext cx="114807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endParaRPr lang="ru-RU" sz="4400" dirty="0"/>
          </a:p>
        </p:txBody>
      </p:sp>
      <p:sp>
        <p:nvSpPr>
          <p:cNvPr id="54" name="Прямоугольник 53"/>
          <p:cNvSpPr/>
          <p:nvPr/>
        </p:nvSpPr>
        <p:spPr>
          <a:xfrm>
            <a:off x="10538758" y="3049387"/>
            <a:ext cx="121539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endParaRPr lang="ru-RU" sz="4400" dirty="0"/>
          </a:p>
        </p:txBody>
      </p:sp>
      <p:sp>
        <p:nvSpPr>
          <p:cNvPr id="55" name="Прямоугольник 54"/>
          <p:cNvSpPr/>
          <p:nvPr/>
        </p:nvSpPr>
        <p:spPr>
          <a:xfrm>
            <a:off x="748854" y="3824104"/>
            <a:ext cx="235192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4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= 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- 10 </a:t>
            </a:r>
            <a:endParaRPr lang="ru-RU" sz="4000" dirty="0"/>
          </a:p>
        </p:txBody>
      </p:sp>
      <p:sp>
        <p:nvSpPr>
          <p:cNvPr id="56" name="Прямоугольник 55"/>
          <p:cNvSpPr/>
          <p:nvPr/>
        </p:nvSpPr>
        <p:spPr>
          <a:xfrm>
            <a:off x="5472857" y="3812656"/>
            <a:ext cx="290656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│a</a:t>
            </a:r>
            <a:r>
              <a:rPr lang="en-US" sz="4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│=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│10│</a:t>
            </a:r>
            <a:endParaRPr lang="ru-RU" sz="4000" dirty="0"/>
          </a:p>
        </p:txBody>
      </p:sp>
      <p:sp>
        <p:nvSpPr>
          <p:cNvPr id="58" name="Прямоугольник 57"/>
          <p:cNvSpPr/>
          <p:nvPr/>
        </p:nvSpPr>
        <p:spPr>
          <a:xfrm>
            <a:off x="8158307" y="3755824"/>
            <a:ext cx="145584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 </a:t>
            </a:r>
            <a:endParaRPr lang="ru-RU" sz="4400" dirty="0"/>
          </a:p>
        </p:txBody>
      </p:sp>
      <p:sp>
        <p:nvSpPr>
          <p:cNvPr id="59" name="Прямоугольник 58"/>
          <p:cNvSpPr/>
          <p:nvPr/>
        </p:nvSpPr>
        <p:spPr>
          <a:xfrm>
            <a:off x="720329" y="4656937"/>
            <a:ext cx="291458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4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= 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(-73) </a:t>
            </a:r>
            <a:endParaRPr lang="ru-RU" sz="4000" dirty="0"/>
          </a:p>
        </p:txBody>
      </p:sp>
      <p:sp>
        <p:nvSpPr>
          <p:cNvPr id="60" name="Прямоугольник 59"/>
          <p:cNvSpPr/>
          <p:nvPr/>
        </p:nvSpPr>
        <p:spPr>
          <a:xfrm>
            <a:off x="5407987" y="4664960"/>
            <a:ext cx="309411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│a</a:t>
            </a:r>
            <a:r>
              <a:rPr lang="en-US" sz="4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│=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│-73│</a:t>
            </a:r>
            <a:endParaRPr lang="ru-RU" sz="4000" dirty="0"/>
          </a:p>
        </p:txBody>
      </p:sp>
      <p:sp>
        <p:nvSpPr>
          <p:cNvPr id="61" name="Прямоугольник 60"/>
          <p:cNvSpPr/>
          <p:nvPr/>
        </p:nvSpPr>
        <p:spPr>
          <a:xfrm>
            <a:off x="3533212" y="4632946"/>
            <a:ext cx="130195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=73 </a:t>
            </a:r>
            <a:endParaRPr lang="ru-RU" sz="4400" dirty="0"/>
          </a:p>
        </p:txBody>
      </p:sp>
      <p:sp>
        <p:nvSpPr>
          <p:cNvPr id="62" name="Прямоугольник 61"/>
          <p:cNvSpPr/>
          <p:nvPr/>
        </p:nvSpPr>
        <p:spPr>
          <a:xfrm>
            <a:off x="8290727" y="4566713"/>
            <a:ext cx="145584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73 </a:t>
            </a:r>
            <a:endParaRPr lang="ru-RU" sz="4400" dirty="0"/>
          </a:p>
        </p:txBody>
      </p:sp>
      <p:sp>
        <p:nvSpPr>
          <p:cNvPr id="63" name="Прямоугольник 62"/>
          <p:cNvSpPr/>
          <p:nvPr/>
        </p:nvSpPr>
        <p:spPr>
          <a:xfrm>
            <a:off x="720329" y="5437435"/>
            <a:ext cx="235192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4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= 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- 55 </a:t>
            </a:r>
            <a:endParaRPr lang="ru-RU" sz="4000" dirty="0"/>
          </a:p>
        </p:txBody>
      </p:sp>
      <p:sp>
        <p:nvSpPr>
          <p:cNvPr id="64" name="Прямоугольник 63"/>
          <p:cNvSpPr/>
          <p:nvPr/>
        </p:nvSpPr>
        <p:spPr>
          <a:xfrm>
            <a:off x="5556582" y="5434401"/>
            <a:ext cx="290656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│a</a:t>
            </a:r>
            <a:r>
              <a:rPr lang="en-US" sz="4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│=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│55│</a:t>
            </a:r>
            <a:endParaRPr lang="ru-RU" sz="4000" dirty="0"/>
          </a:p>
        </p:txBody>
      </p:sp>
      <p:sp>
        <p:nvSpPr>
          <p:cNvPr id="66" name="Прямоугольник 65"/>
          <p:cNvSpPr/>
          <p:nvPr/>
        </p:nvSpPr>
        <p:spPr>
          <a:xfrm>
            <a:off x="8158307" y="5375244"/>
            <a:ext cx="152317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55 </a:t>
            </a:r>
            <a:endParaRPr lang="ru-RU" sz="4400" dirty="0"/>
          </a:p>
        </p:txBody>
      </p:sp>
      <p:sp>
        <p:nvSpPr>
          <p:cNvPr id="67" name="Прямоугольник 66"/>
          <p:cNvSpPr/>
          <p:nvPr/>
        </p:nvSpPr>
        <p:spPr>
          <a:xfrm>
            <a:off x="672634" y="6141785"/>
            <a:ext cx="263245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4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= 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(-6) </a:t>
            </a:r>
            <a:endParaRPr lang="ru-RU" sz="4000" dirty="0"/>
          </a:p>
        </p:txBody>
      </p:sp>
      <p:sp>
        <p:nvSpPr>
          <p:cNvPr id="68" name="Прямоугольник 67"/>
          <p:cNvSpPr/>
          <p:nvPr/>
        </p:nvSpPr>
        <p:spPr>
          <a:xfrm>
            <a:off x="5427603" y="6225223"/>
            <a:ext cx="281198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│a</a:t>
            </a:r>
            <a:r>
              <a:rPr lang="en-US" sz="4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│=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│-6│</a:t>
            </a:r>
            <a:endParaRPr lang="ru-RU" sz="4000" dirty="0"/>
          </a:p>
        </p:txBody>
      </p:sp>
      <p:sp>
        <p:nvSpPr>
          <p:cNvPr id="69" name="Прямоугольник 68"/>
          <p:cNvSpPr/>
          <p:nvPr/>
        </p:nvSpPr>
        <p:spPr>
          <a:xfrm>
            <a:off x="3120906" y="6120730"/>
            <a:ext cx="121539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4400" dirty="0"/>
          </a:p>
        </p:txBody>
      </p:sp>
      <p:sp>
        <p:nvSpPr>
          <p:cNvPr id="70" name="Прямоугольник 69"/>
          <p:cNvSpPr/>
          <p:nvPr/>
        </p:nvSpPr>
        <p:spPr>
          <a:xfrm>
            <a:off x="8033058" y="6169438"/>
            <a:ext cx="114807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 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3243596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3" grpId="0"/>
      <p:bldP spid="4" grpId="0"/>
      <p:bldP spid="7" grpId="0"/>
      <p:bldP spid="54" grpId="0"/>
      <p:bldP spid="55" grpId="0"/>
      <p:bldP spid="56" grpId="0"/>
      <p:bldP spid="59" grpId="0"/>
      <p:bldP spid="60" grpId="0"/>
      <p:bldP spid="61" grpId="0"/>
      <p:bldP spid="62" grpId="0"/>
      <p:bldP spid="63" grpId="0"/>
      <p:bldP spid="64" grpId="0"/>
      <p:bldP spid="66" grpId="0"/>
      <p:bldP spid="6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08112" y="216074"/>
            <a:ext cx="12314715" cy="876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5094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736- </a:t>
            </a:r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5094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496144" y="1495170"/>
            <a:ext cx="2952328" cy="7455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Hisoblang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:</a:t>
            </a:r>
            <a:endParaRPr lang="en-US" sz="4245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трелка углом вверх 2"/>
          <p:cNvSpPr/>
          <p:nvPr/>
        </p:nvSpPr>
        <p:spPr>
          <a:xfrm>
            <a:off x="162230" y="144066"/>
            <a:ext cx="288032" cy="432048"/>
          </a:xfrm>
          <a:prstGeom prst="bentUp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928192" y="2673782"/>
            <a:ext cx="781335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1) │- 15│+│- 20│-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│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- 3│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∙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│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- 5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│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928192" y="4050152"/>
            <a:ext cx="781656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) │- 32│+│- 32│: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│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- 8│ 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│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- 4│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2392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5521</TotalTime>
  <Words>594</Words>
  <Application>Microsoft Office PowerPoint</Application>
  <PresentationFormat>Произвольный</PresentationFormat>
  <Paragraphs>112</Paragraphs>
  <Slides>12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Calibri</vt:lpstr>
      <vt:lpstr>Cambria Math</vt:lpstr>
      <vt:lpstr>Georgia</vt:lpstr>
      <vt:lpstr>Times New Roman</vt:lpstr>
      <vt:lpstr>Office Theme</vt:lpstr>
      <vt:lpstr>MATEMATIKA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Sharipova Durdona</dc:creator>
  <cp:lastModifiedBy>Учетная запись Майкрософт</cp:lastModifiedBy>
  <cp:revision>493</cp:revision>
  <dcterms:created xsi:type="dcterms:W3CDTF">2020-04-09T07:32:19Z</dcterms:created>
  <dcterms:modified xsi:type="dcterms:W3CDTF">2020-12-28T05:50:24Z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