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89" r:id="rId3"/>
    <p:sldId id="390" r:id="rId4"/>
    <p:sldId id="391" r:id="rId5"/>
    <p:sldId id="392" r:id="rId6"/>
    <p:sldId id="376" r:id="rId7"/>
    <p:sldId id="373" r:id="rId8"/>
    <p:sldId id="378" r:id="rId9"/>
    <p:sldId id="379" r:id="rId10"/>
    <p:sldId id="380" r:id="rId11"/>
    <p:sldId id="393" r:id="rId12"/>
    <p:sldId id="365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5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0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1015394" y="2293877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MAVZU: MASALALAR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8690285" y="3289676"/>
            <a:ext cx="3137640" cy="3024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62722" y="12782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737-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24" y="1151379"/>
            <a:ext cx="12690358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Modullari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ammo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o‘zlari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4 ta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82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8192" y="3819640"/>
            <a:ext cx="3981626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   6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495" y="3013314"/>
            <a:ext cx="2880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6441" y="3874959"/>
            <a:ext cx="3981626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   -41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41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6366" y="4990617"/>
            <a:ext cx="455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3)   -11,2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11,2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6441" y="4969201"/>
            <a:ext cx="3981626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4)   75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-75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6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112" y="216074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738-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5493" y="1406931"/>
            <a:ext cx="11979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│a│-│b│+ │a│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углом вверх 2"/>
          <p:cNvSpPr/>
          <p:nvPr/>
        </p:nvSpPr>
        <p:spPr>
          <a:xfrm>
            <a:off x="208112" y="216074"/>
            <a:ext cx="242150" cy="36004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61188" y="2947271"/>
            <a:ext cx="57118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- 24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- 14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1187" y="3916629"/>
            <a:ext cx="55547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- 32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- 45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61188" y="4885987"/>
            <a:ext cx="53976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- 7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- 20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61188" y="5855345"/>
            <a:ext cx="53976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- 5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- 15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" y="1307719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137-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727-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733-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746-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747-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6904" y="3523710"/>
            <a:ext cx="2757824" cy="2905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834" y="214069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QARAMA-QARSHI SONLAR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486886" y="1384143"/>
            <a:ext cx="11962586" cy="1959767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     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Bir-biridan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farq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qiladigan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424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6396" y="3168402"/>
            <a:ext cx="12163076" cy="205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sonning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oldiga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minus “–”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qo‘yilsa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songa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245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245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245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3"/>
          <p:cNvSpPr>
            <a:spLocks noGrp="1"/>
          </p:cNvSpPr>
          <p:nvPr>
            <p:ph sz="half" idx="3"/>
          </p:nvPr>
        </p:nvSpPr>
        <p:spPr>
          <a:xfrm>
            <a:off x="4168552" y="5421977"/>
            <a:ext cx="3402138" cy="653256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b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-(-k) = k </a:t>
            </a:r>
            <a:endParaRPr lang="ru-RU" b="1" dirty="0">
              <a:solidFill>
                <a:srgbClr val="00A85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6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06515" y="101157"/>
            <a:ext cx="13711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 SONGA QARAMA-QARSHI  SONNI TOPING</a:t>
            </a:r>
            <a:endParaRPr lang="ru-RU" sz="3600" b="1" dirty="0"/>
          </a:p>
        </p:txBody>
      </p:sp>
      <p:sp>
        <p:nvSpPr>
          <p:cNvPr id="6" name="24-конечная звезда 5"/>
          <p:cNvSpPr/>
          <p:nvPr/>
        </p:nvSpPr>
        <p:spPr>
          <a:xfrm>
            <a:off x="606457" y="1456978"/>
            <a:ext cx="2160240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12</a:t>
            </a:r>
            <a:endParaRPr lang="ru-RU" sz="4800" dirty="0"/>
          </a:p>
        </p:txBody>
      </p:sp>
      <p:sp>
        <p:nvSpPr>
          <p:cNvPr id="13" name="24-конечная звезда 12"/>
          <p:cNvSpPr/>
          <p:nvPr/>
        </p:nvSpPr>
        <p:spPr>
          <a:xfrm>
            <a:off x="3181990" y="1429564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-12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0" name="24-конечная звезда 19"/>
          <p:cNvSpPr/>
          <p:nvPr/>
        </p:nvSpPr>
        <p:spPr>
          <a:xfrm>
            <a:off x="606457" y="5681798"/>
            <a:ext cx="2160240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365</a:t>
            </a:r>
            <a:endParaRPr lang="ru-RU" sz="4400" dirty="0"/>
          </a:p>
        </p:txBody>
      </p:sp>
      <p:sp>
        <p:nvSpPr>
          <p:cNvPr id="21" name="24-конечная звезда 20"/>
          <p:cNvSpPr/>
          <p:nvPr/>
        </p:nvSpPr>
        <p:spPr>
          <a:xfrm>
            <a:off x="6328792" y="5686633"/>
            <a:ext cx="2368637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-(-8)</a:t>
            </a:r>
            <a:endParaRPr lang="ru-RU" sz="4800" dirty="0"/>
          </a:p>
        </p:txBody>
      </p:sp>
      <p:sp>
        <p:nvSpPr>
          <p:cNvPr id="22" name="24-конечная звезда 21"/>
          <p:cNvSpPr/>
          <p:nvPr/>
        </p:nvSpPr>
        <p:spPr>
          <a:xfrm>
            <a:off x="5968752" y="4271142"/>
            <a:ext cx="2728677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-(+9)</a:t>
            </a:r>
            <a:endParaRPr lang="ru-RU" sz="4800" dirty="0"/>
          </a:p>
        </p:txBody>
      </p:sp>
      <p:sp>
        <p:nvSpPr>
          <p:cNvPr id="23" name="24-конечная звезда 22"/>
          <p:cNvSpPr/>
          <p:nvPr/>
        </p:nvSpPr>
        <p:spPr>
          <a:xfrm>
            <a:off x="6200115" y="2753605"/>
            <a:ext cx="2523395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-(-5)</a:t>
            </a:r>
            <a:endParaRPr lang="ru-RU" sz="4800" dirty="0"/>
          </a:p>
        </p:txBody>
      </p:sp>
      <p:sp>
        <p:nvSpPr>
          <p:cNvPr id="24" name="24-конечная звезда 23"/>
          <p:cNvSpPr/>
          <p:nvPr/>
        </p:nvSpPr>
        <p:spPr>
          <a:xfrm>
            <a:off x="6545014" y="1338114"/>
            <a:ext cx="2160240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-4,1</a:t>
            </a:r>
            <a:endParaRPr lang="ru-RU" sz="4800" dirty="0"/>
          </a:p>
        </p:txBody>
      </p:sp>
      <p:sp>
        <p:nvSpPr>
          <p:cNvPr id="25" name="24-конечная звезда 24"/>
          <p:cNvSpPr/>
          <p:nvPr/>
        </p:nvSpPr>
        <p:spPr>
          <a:xfrm>
            <a:off x="568152" y="2780476"/>
            <a:ext cx="2160240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-80</a:t>
            </a:r>
            <a:endParaRPr lang="ru-RU" sz="4800" dirty="0"/>
          </a:p>
        </p:txBody>
      </p:sp>
      <p:sp>
        <p:nvSpPr>
          <p:cNvPr id="26" name="24-конечная звезда 25"/>
          <p:cNvSpPr/>
          <p:nvPr/>
        </p:nvSpPr>
        <p:spPr>
          <a:xfrm>
            <a:off x="568152" y="4271142"/>
            <a:ext cx="2160240" cy="1152128"/>
          </a:xfrm>
          <a:prstGeom prst="star24">
            <a:avLst/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-1,9</a:t>
            </a:r>
            <a:endParaRPr lang="ru-RU" sz="4800" dirty="0"/>
          </a:p>
        </p:txBody>
      </p:sp>
      <p:sp>
        <p:nvSpPr>
          <p:cNvPr id="28" name="24-конечная звезда 27"/>
          <p:cNvSpPr/>
          <p:nvPr/>
        </p:nvSpPr>
        <p:spPr>
          <a:xfrm>
            <a:off x="3183910" y="2780476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80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9" name="24-конечная звезда 28"/>
          <p:cNvSpPr/>
          <p:nvPr/>
        </p:nvSpPr>
        <p:spPr>
          <a:xfrm>
            <a:off x="3161226" y="4189203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1,9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0" name="24-конечная звезда 29"/>
          <p:cNvSpPr/>
          <p:nvPr/>
        </p:nvSpPr>
        <p:spPr>
          <a:xfrm>
            <a:off x="3161226" y="5688593"/>
            <a:ext cx="2432933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-365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1" name="24-конечная звезда 30"/>
          <p:cNvSpPr/>
          <p:nvPr/>
        </p:nvSpPr>
        <p:spPr>
          <a:xfrm>
            <a:off x="9076536" y="5616674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-8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2" name="24-конечная звезда 31"/>
          <p:cNvSpPr/>
          <p:nvPr/>
        </p:nvSpPr>
        <p:spPr>
          <a:xfrm>
            <a:off x="9083481" y="4237641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9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3" name="24-конечная звезда 32"/>
          <p:cNvSpPr/>
          <p:nvPr/>
        </p:nvSpPr>
        <p:spPr>
          <a:xfrm>
            <a:off x="9100318" y="2733178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-5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4" name="24-конечная звезда 33"/>
          <p:cNvSpPr/>
          <p:nvPr/>
        </p:nvSpPr>
        <p:spPr>
          <a:xfrm>
            <a:off x="9065096" y="1376822"/>
            <a:ext cx="2160240" cy="1152128"/>
          </a:xfrm>
          <a:prstGeom prst="star24">
            <a:avLst/>
          </a:prstGeom>
          <a:solidFill>
            <a:srgbClr val="FFC00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4,1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11363317" y="4176082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5" name="Прямоугольник 4"/>
          <p:cNvSpPr/>
          <p:nvPr/>
        </p:nvSpPr>
        <p:spPr>
          <a:xfrm>
            <a:off x="-35466" y="225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1307718"/>
            <a:ext cx="11524553" cy="1763944"/>
          </a:xfrm>
        </p:spPr>
        <p:txBody>
          <a:bodyPr/>
          <a:lstStyle/>
          <a:p>
            <a:pPr algn="just"/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Sonning</a:t>
            </a:r>
            <a:r>
              <a:rPr lang="en-US" sz="3821" dirty="0">
                <a:solidFill>
                  <a:schemeClr val="tx1"/>
                </a:solidFill>
              </a:rPr>
              <a:t> moduli deb </a:t>
            </a:r>
            <a:r>
              <a:rPr lang="en-US" sz="3821" dirty="0" err="1">
                <a:solidFill>
                  <a:schemeClr val="tx1"/>
                </a:solidFill>
              </a:rPr>
              <a:t>koordinata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to‘g‘ri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chizig‘ida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sanoq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boshidan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shu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mos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keluvchi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nuqtagacha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bo‘lgan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masofaga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aytiladi</a:t>
            </a:r>
            <a:r>
              <a:rPr lang="en-US" sz="382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1741" y="3782222"/>
            <a:ext cx="11508858" cy="108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393" i="1" dirty="0">
              <a:latin typeface="Georgia" pitchFamily="18" charset="0"/>
            </a:endParaRPr>
          </a:p>
          <a:p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5</a:t>
            </a:r>
            <a:r>
              <a:rPr lang="ru-RU" sz="4505" b="1" dirty="0">
                <a:latin typeface="Times New Roman" pitchFamily="18" charset="0"/>
              </a:rPr>
              <a:t>    -</a:t>
            </a:r>
            <a:r>
              <a:rPr lang="en-US" sz="4505" b="1" dirty="0">
                <a:latin typeface="Times New Roman" pitchFamily="18" charset="0"/>
              </a:rPr>
              <a:t>4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3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-2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</a:t>
            </a:r>
            <a:r>
              <a:rPr lang="ru-RU" sz="4505" b="1" dirty="0">
                <a:latin typeface="Times New Roman" pitchFamily="18" charset="0"/>
              </a:rPr>
              <a:t>1     </a:t>
            </a:r>
            <a:r>
              <a:rPr lang="en-US" sz="4505" b="1" dirty="0">
                <a:latin typeface="Times New Roman" pitchFamily="18" charset="0"/>
              </a:rPr>
              <a:t>0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 1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</a:t>
            </a:r>
            <a:r>
              <a:rPr lang="en-US" sz="4505" b="1" dirty="0">
                <a:latin typeface="Times New Roman" pitchFamily="18" charset="0"/>
              </a:rPr>
              <a:t> 2     3     4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  5   </a:t>
            </a:r>
            <a:r>
              <a:rPr lang="ru-RU" sz="4505" b="1" dirty="0">
                <a:latin typeface="Times New Roman" pitchFamily="18" charset="0"/>
              </a:rPr>
              <a:t>       </a:t>
            </a:r>
            <a:endParaRPr lang="ru-RU" sz="4505" b="1" i="1" dirty="0">
              <a:latin typeface="Georgia" pitchFamily="18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016013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086911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294893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365794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366958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402235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9387301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0419589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481741" y="4274791"/>
            <a:ext cx="1176810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195447" y="4142724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1983286" y="4168433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4244566" y="4159890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3950395" y="3005224"/>
            <a:ext cx="540752" cy="4267721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9" name="TextBox 28"/>
          <p:cNvSpPr txBox="1"/>
          <p:nvPr/>
        </p:nvSpPr>
        <p:spPr>
          <a:xfrm>
            <a:off x="3119050" y="5321266"/>
            <a:ext cx="2251031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245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36270" y="5321265"/>
            <a:ext cx="351300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b="1" dirty="0" smtClean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b="1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424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27992" y="-67683"/>
            <a:ext cx="1371135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 SONNING MODULINI TOPING</a:t>
            </a:r>
            <a:endParaRPr lang="ru-RU" sz="4400" b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47392" y="1484509"/>
            <a:ext cx="2398011" cy="1152128"/>
          </a:xfrm>
          <a:prstGeom prst="cloudCallout">
            <a:avLst>
              <a:gd name="adj1" fmla="val -12571"/>
              <a:gd name="adj2" fmla="val 41336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│19│</a:t>
            </a:r>
            <a:endParaRPr lang="ru-RU" sz="3200" dirty="0"/>
          </a:p>
        </p:txBody>
      </p:sp>
      <p:sp>
        <p:nvSpPr>
          <p:cNvPr id="13" name="24-конечная звезда 12"/>
          <p:cNvSpPr/>
          <p:nvPr/>
        </p:nvSpPr>
        <p:spPr>
          <a:xfrm>
            <a:off x="3181990" y="1429564"/>
            <a:ext cx="2160240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19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242226" y="5715987"/>
            <a:ext cx="2721736" cy="1152128"/>
          </a:xfrm>
          <a:prstGeom prst="cloudCallout">
            <a:avLst>
              <a:gd name="adj1" fmla="val -11314"/>
              <a:gd name="adj2" fmla="val 47950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│-4,5│</a:t>
            </a:r>
            <a:endParaRPr lang="ru-RU" sz="3200" dirty="0"/>
          </a:p>
        </p:txBody>
      </p:sp>
      <p:sp>
        <p:nvSpPr>
          <p:cNvPr id="21" name="Выноска-облако 20"/>
          <p:cNvSpPr/>
          <p:nvPr/>
        </p:nvSpPr>
        <p:spPr>
          <a:xfrm>
            <a:off x="5725571" y="5611549"/>
            <a:ext cx="3123501" cy="1152128"/>
          </a:xfrm>
          <a:prstGeom prst="cloudCallout">
            <a:avLst>
              <a:gd name="adj1" fmla="val -11563"/>
              <a:gd name="adj2" fmla="val 36045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000" dirty="0" smtClean="0"/>
              <a:t>-60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│</a:t>
            </a:r>
            <a:endParaRPr lang="ru-RU" sz="4000" dirty="0"/>
          </a:p>
        </p:txBody>
      </p:sp>
      <p:sp>
        <p:nvSpPr>
          <p:cNvPr id="22" name="Выноска-облако 21"/>
          <p:cNvSpPr/>
          <p:nvPr/>
        </p:nvSpPr>
        <p:spPr>
          <a:xfrm>
            <a:off x="5725571" y="4271142"/>
            <a:ext cx="2907477" cy="1152128"/>
          </a:xfrm>
          <a:prstGeom prst="cloudCallout">
            <a:avLst>
              <a:gd name="adj1" fmla="val -11398"/>
              <a:gd name="adj2" fmla="val 41336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│500│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Выноска-облако 22"/>
              <p:cNvSpPr/>
              <p:nvPr/>
            </p:nvSpPr>
            <p:spPr>
              <a:xfrm>
                <a:off x="5594160" y="2803869"/>
                <a:ext cx="3038888" cy="1278994"/>
              </a:xfrm>
              <a:prstGeom prst="cloudCallout">
                <a:avLst>
                  <a:gd name="adj1" fmla="val -12809"/>
                  <a:gd name="adj2" fmla="val 41052"/>
                </a:avLst>
              </a:prstGeom>
            </p:spPr>
            <p:style>
              <a:lnRef idx="1">
                <a:schemeClr val="accent4"/>
              </a:lnRef>
              <a:fillRef idx="1003">
                <a:schemeClr val="lt1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│ 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│</a:t>
                </a:r>
                <a:endParaRPr lang="ru-RU" sz="3200" dirty="0"/>
              </a:p>
            </p:txBody>
          </p:sp>
        </mc:Choice>
        <mc:Fallback xmlns="">
          <p:sp>
            <p:nvSpPr>
              <p:cNvPr id="23" name="Выноска-облако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160" y="2803869"/>
                <a:ext cx="3038888" cy="1278994"/>
              </a:xfrm>
              <a:prstGeom prst="cloudCallout">
                <a:avLst>
                  <a:gd name="adj1" fmla="val -12809"/>
                  <a:gd name="adj2" fmla="val 41052"/>
                </a:avLst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Выноска-облако 23"/>
              <p:cNvSpPr/>
              <p:nvPr/>
            </p:nvSpPr>
            <p:spPr>
              <a:xfrm>
                <a:off x="6009453" y="1424246"/>
                <a:ext cx="2555736" cy="1152128"/>
              </a:xfrm>
              <a:prstGeom prst="cloudCallout">
                <a:avLst>
                  <a:gd name="adj1" fmla="val -13677"/>
                  <a:gd name="adj2" fmla="val 42658"/>
                </a:avLst>
              </a:prstGeom>
            </p:spPr>
            <p:style>
              <a:lnRef idx="1">
                <a:schemeClr val="accent4"/>
              </a:lnRef>
              <a:fillRef idx="1003">
                <a:schemeClr val="lt1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latin typeface="Arial" pitchFamily="34" charset="0"/>
                        <a:cs typeface="Arial" pitchFamily="34" charset="0"/>
                      </a:rPr>
                      <m:t>│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│</a:t>
                </a:r>
                <a:endParaRPr lang="ru-RU" sz="3200" dirty="0"/>
              </a:p>
            </p:txBody>
          </p:sp>
        </mc:Choice>
        <mc:Fallback xmlns="">
          <p:sp>
            <p:nvSpPr>
              <p:cNvPr id="24" name="Выноска-облако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453" y="1424246"/>
                <a:ext cx="2555736" cy="1152128"/>
              </a:xfrm>
              <a:prstGeom prst="cloudCallout">
                <a:avLst>
                  <a:gd name="adj1" fmla="val -13677"/>
                  <a:gd name="adj2" fmla="val 42658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Выноска-облако 24"/>
          <p:cNvSpPr/>
          <p:nvPr/>
        </p:nvSpPr>
        <p:spPr>
          <a:xfrm>
            <a:off x="326744" y="2794173"/>
            <a:ext cx="2737090" cy="1152128"/>
          </a:xfrm>
          <a:prstGeom prst="cloudCallout">
            <a:avLst>
              <a:gd name="adj1" fmla="val -11924"/>
              <a:gd name="adj2" fmla="val 42658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│-21│</a:t>
            </a:r>
            <a:endParaRPr lang="ru-RU" sz="3200" b="1" dirty="0"/>
          </a:p>
        </p:txBody>
      </p:sp>
      <p:sp>
        <p:nvSpPr>
          <p:cNvPr id="26" name="Выноска-облако 25"/>
          <p:cNvSpPr/>
          <p:nvPr/>
        </p:nvSpPr>
        <p:spPr>
          <a:xfrm>
            <a:off x="326744" y="4237641"/>
            <a:ext cx="2491016" cy="1152128"/>
          </a:xfrm>
          <a:prstGeom prst="cloudCallout">
            <a:avLst>
              <a:gd name="adj1" fmla="val -6150"/>
              <a:gd name="adj2" fmla="val 33399"/>
            </a:avLst>
          </a:prstGeo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│7,6│</a:t>
            </a:r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28" name="24-конечная звезда 27"/>
          <p:cNvSpPr/>
          <p:nvPr/>
        </p:nvSpPr>
        <p:spPr>
          <a:xfrm>
            <a:off x="3183910" y="2780476"/>
            <a:ext cx="2160240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9" name="24-конечная звезда 28"/>
          <p:cNvSpPr/>
          <p:nvPr/>
        </p:nvSpPr>
        <p:spPr>
          <a:xfrm>
            <a:off x="3161226" y="4189203"/>
            <a:ext cx="2160240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7,6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0" name="24-конечная звезда 29"/>
          <p:cNvSpPr/>
          <p:nvPr/>
        </p:nvSpPr>
        <p:spPr>
          <a:xfrm>
            <a:off x="3045643" y="5658256"/>
            <a:ext cx="2275823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4,5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1" name="24-конечная звезда 30"/>
          <p:cNvSpPr/>
          <p:nvPr/>
        </p:nvSpPr>
        <p:spPr>
          <a:xfrm>
            <a:off x="9076536" y="5616674"/>
            <a:ext cx="2160240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60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2" name="24-конечная звезда 31"/>
          <p:cNvSpPr/>
          <p:nvPr/>
        </p:nvSpPr>
        <p:spPr>
          <a:xfrm>
            <a:off x="9083481" y="4237641"/>
            <a:ext cx="2160240" cy="1152128"/>
          </a:xfrm>
          <a:prstGeom prst="star24">
            <a:avLst/>
          </a:prstGeom>
          <a:solidFill>
            <a:srgbClr val="FF5050"/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500</a:t>
            </a:r>
            <a:endParaRPr lang="ru-RU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24-конечная звезда 32"/>
              <p:cNvSpPr/>
              <p:nvPr/>
            </p:nvSpPr>
            <p:spPr>
              <a:xfrm>
                <a:off x="9098200" y="2794173"/>
                <a:ext cx="2160240" cy="1395030"/>
              </a:xfrm>
              <a:prstGeom prst="star24">
                <a:avLst/>
              </a:prstGeom>
              <a:solidFill>
                <a:srgbClr val="FF505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relaxedInset"/>
              </a:sp3d>
            </p:spPr>
            <p:style>
              <a:lnRef idx="0">
                <a:schemeClr val="accent6"/>
              </a:lnRef>
              <a:fillRef idx="1003">
                <a:schemeClr val="dk2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24-конечная звезда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200" y="2794173"/>
                <a:ext cx="2160240" cy="1395030"/>
              </a:xfrm>
              <a:prstGeom prst="star24">
                <a:avLst/>
              </a:prstGeom>
              <a:blipFill rotWithShape="0">
                <a:blip r:embed="rId5"/>
                <a:stretch>
                  <a:fillRect/>
                </a:stretch>
              </a:blip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24-конечная звезда 33"/>
              <p:cNvSpPr/>
              <p:nvPr/>
            </p:nvSpPr>
            <p:spPr>
              <a:xfrm>
                <a:off x="9046760" y="1334695"/>
                <a:ext cx="2160240" cy="1356356"/>
              </a:xfrm>
              <a:prstGeom prst="star24">
                <a:avLst/>
              </a:prstGeom>
              <a:solidFill>
                <a:srgbClr val="FF505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relaxedInset"/>
              </a:sp3d>
            </p:spPr>
            <p:style>
              <a:lnRef idx="0">
                <a:schemeClr val="accent6"/>
              </a:lnRef>
              <a:fillRef idx="1003">
                <a:schemeClr val="dk2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24-конечная звезда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760" y="1334695"/>
                <a:ext cx="2160240" cy="1356356"/>
              </a:xfrm>
              <a:prstGeom prst="star24">
                <a:avLst/>
              </a:prstGeom>
              <a:blipFill rotWithShape="0">
                <a:blip r:embed="rId6"/>
                <a:stretch>
                  <a:fillRect/>
                </a:stretch>
              </a:blip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112" y="157390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732-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28235" y="1231294"/>
            <a:ext cx="11088053" cy="580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mulohazalardan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to‘g‘riligini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o‘zining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qarama-qarshisiga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>
              <a:buAutoNum type="arabicParenR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Agar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-b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-a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>
              <a:buAutoNum type="arabicParenR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Agar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-b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c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c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290782" y="3498392"/>
            <a:ext cx="3456384" cy="57606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с двумя скругленными противолежащими углами 45"/>
          <p:cNvSpPr/>
          <p:nvPr/>
        </p:nvSpPr>
        <p:spPr>
          <a:xfrm>
            <a:off x="8719337" y="5039387"/>
            <a:ext cx="3456384" cy="5772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с двумя скругленными противолежащими углами 46"/>
          <p:cNvSpPr/>
          <p:nvPr/>
        </p:nvSpPr>
        <p:spPr>
          <a:xfrm>
            <a:off x="3808512" y="6309536"/>
            <a:ext cx="3456384" cy="5772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992" y="174373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734-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1758" y="1364804"/>
            <a:ext cx="11754965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sanoq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boshi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4245" i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  A(6);  B(-7);  C(-2);  D(-4);  E(-3)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nuqtagacha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masofani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toping. 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7511" y="4416747"/>
            <a:ext cx="94559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1)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nuqtagacha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│6│= 6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0918" y="5927499"/>
            <a:ext cx="26100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3) │-2│= 2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9165" y="5927499"/>
            <a:ext cx="2752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4)  │-4│= 4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69665" y="5927499"/>
            <a:ext cx="2752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5)  │-3│= 3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7511" y="5091767"/>
            <a:ext cx="9826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nuqtagacha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│- 7│= 7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5764" y="3548148"/>
            <a:ext cx="2880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6497" y="203284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735-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6497" y="1512218"/>
            <a:ext cx="119813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Agar: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r>
              <a:rPr lang="en-US" sz="4245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-3;  10;  -73;  55;  -6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42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245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toping.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6497" y="3037493"/>
            <a:ext cx="2880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0780" y="3065718"/>
            <a:ext cx="2632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(-3)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3308" y="3106219"/>
            <a:ext cx="2811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│=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│-3│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49052" y="3044663"/>
            <a:ext cx="11480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sz="4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0538758" y="3049387"/>
            <a:ext cx="12153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sz="4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48854" y="3824104"/>
            <a:ext cx="23519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 </a:t>
            </a:r>
            <a:endParaRPr lang="ru-RU" sz="4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472857" y="3812656"/>
            <a:ext cx="29065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│=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│10│</a:t>
            </a:r>
            <a:endParaRPr lang="ru-RU" sz="4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8158307" y="3755824"/>
            <a:ext cx="14558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endParaRPr lang="ru-RU" sz="4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20329" y="4656937"/>
            <a:ext cx="2914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(-73) </a:t>
            </a:r>
            <a:endParaRPr lang="ru-RU" sz="4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407987" y="4664960"/>
            <a:ext cx="30941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│=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│-73│</a:t>
            </a:r>
            <a:endParaRPr lang="ru-RU" sz="4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33212" y="4632946"/>
            <a:ext cx="13019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=73 </a:t>
            </a:r>
            <a:endParaRPr lang="ru-RU" sz="4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290727" y="4566713"/>
            <a:ext cx="14558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 </a:t>
            </a:r>
            <a:endParaRPr lang="ru-RU" sz="4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20329" y="5437435"/>
            <a:ext cx="23519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- 55 </a:t>
            </a:r>
            <a:endParaRPr lang="ru-RU" sz="40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556582" y="5434401"/>
            <a:ext cx="29065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│=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│55│</a:t>
            </a:r>
            <a:endParaRPr lang="ru-RU" sz="40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8158307" y="5375244"/>
            <a:ext cx="15231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endParaRPr lang="ru-RU" sz="4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72634" y="6141785"/>
            <a:ext cx="2632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(-6) </a:t>
            </a:r>
            <a:endParaRPr lang="ru-RU" sz="40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427603" y="6225223"/>
            <a:ext cx="2811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│a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│=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│-6│</a:t>
            </a:r>
            <a:endParaRPr lang="ru-RU" sz="40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120906" y="6120730"/>
            <a:ext cx="12153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033058" y="6169438"/>
            <a:ext cx="11480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435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" grpId="0"/>
      <p:bldP spid="4" grpId="0"/>
      <p:bldP spid="7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112" y="216074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736-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6144" y="1495170"/>
            <a:ext cx="2952328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углом вверх 2"/>
          <p:cNvSpPr/>
          <p:nvPr/>
        </p:nvSpPr>
        <p:spPr>
          <a:xfrm>
            <a:off x="162230" y="144066"/>
            <a:ext cx="288032" cy="432048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192" y="2673782"/>
            <a:ext cx="781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1) │- 15│+│- 20│-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- 3│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192" y="4050152"/>
            <a:ext cx="78165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│- 32│+│- 32│: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- 8│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- 4│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5521</TotalTime>
  <Words>594</Words>
  <Application>Microsoft Office PowerPoint</Application>
  <PresentationFormat>Произвольный</PresentationFormat>
  <Paragraphs>112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493</cp:revision>
  <dcterms:created xsi:type="dcterms:W3CDTF">2020-04-09T07:32:19Z</dcterms:created>
  <dcterms:modified xsi:type="dcterms:W3CDTF">2020-12-28T05:50:24Z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