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389" r:id="rId3"/>
    <p:sldId id="390" r:id="rId4"/>
    <p:sldId id="391" r:id="rId5"/>
    <p:sldId id="392" r:id="rId6"/>
    <p:sldId id="376" r:id="rId7"/>
    <p:sldId id="373" r:id="rId8"/>
    <p:sldId id="378" r:id="rId9"/>
    <p:sldId id="379" r:id="rId10"/>
    <p:sldId id="380" r:id="rId11"/>
    <p:sldId id="393" r:id="rId12"/>
    <p:sldId id="365" r:id="rId13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 varScale="1">
        <p:scale>
          <a:sx n="63" d="100"/>
          <a:sy n="63" d="100"/>
        </p:scale>
        <p:origin x="852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757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205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1015394" y="2293877"/>
            <a:ext cx="10047201" cy="1991599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6368" b="1" dirty="0">
                <a:solidFill>
                  <a:srgbClr val="002060"/>
                </a:solidFill>
                <a:latin typeface="Arial"/>
                <a:cs typeface="Arial"/>
              </a:rPr>
              <a:t>MAVZU: MASALALAR YECHISH</a:t>
            </a:r>
            <a:endParaRPr lang="en-US" sz="7005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8690285" y="3289676"/>
            <a:ext cx="3137640" cy="3024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62722" y="12782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737-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129524" y="1151379"/>
            <a:ext cx="12690358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   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Modullari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, ammo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o‘zlari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    </a:t>
            </a:r>
          </a:p>
          <a:p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4 ta son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8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8192" y="3819640"/>
            <a:ext cx="3981626" cy="72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1)   6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-6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495" y="3013314"/>
            <a:ext cx="2880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86441" y="3874959"/>
            <a:ext cx="3981626" cy="72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2)   -41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41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6366" y="4990617"/>
            <a:ext cx="4558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3)   -11,2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11,2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86441" y="4969201"/>
            <a:ext cx="3981626" cy="72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4)   75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-75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468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8112" y="216074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738-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325493" y="1406931"/>
            <a:ext cx="119799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│a│-│b│+ │a│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endParaRPr lang="en-US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трелка углом вверх 2"/>
          <p:cNvSpPr/>
          <p:nvPr/>
        </p:nvSpPr>
        <p:spPr>
          <a:xfrm>
            <a:off x="208112" y="216074"/>
            <a:ext cx="242150" cy="360040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61188" y="2947271"/>
            <a:ext cx="57118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- 24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- 14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61187" y="3916629"/>
            <a:ext cx="55547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- 32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- 45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61188" y="4885987"/>
            <a:ext cx="53976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- 7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- 20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61188" y="5855345"/>
            <a:ext cx="53976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- 5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- 15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65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" y="1307719"/>
            <a:ext cx="125066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137-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727-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733-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746-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747-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Picture 4" descr="f20090918141730-student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36904" y="3523710"/>
            <a:ext cx="2757824" cy="29052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834" y="214069"/>
            <a:ext cx="12801600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QARAMA-QARSHI SONLAR</a:t>
            </a:r>
            <a:endParaRPr lang="ru-RU" sz="5094" b="1" dirty="0"/>
          </a:p>
        </p:txBody>
      </p:sp>
      <p:sp>
        <p:nvSpPr>
          <p:cNvPr id="10" name="Содержимое 3"/>
          <p:cNvSpPr>
            <a:spLocks noGrp="1"/>
          </p:cNvSpPr>
          <p:nvPr>
            <p:ph sz="half" idx="3"/>
          </p:nvPr>
        </p:nvSpPr>
        <p:spPr>
          <a:xfrm>
            <a:off x="486886" y="1384143"/>
            <a:ext cx="11962586" cy="1959767"/>
          </a:xfrm>
        </p:spPr>
        <p:txBody>
          <a:bodyPr/>
          <a:lstStyle/>
          <a:p>
            <a:pPr algn="just"/>
            <a:r>
              <a:rPr lang="en-US" b="1" dirty="0" smtClean="0">
                <a:solidFill>
                  <a:schemeClr val="tx2"/>
                </a:solidFill>
              </a:rPr>
              <a:t>      </a:t>
            </a:r>
            <a:r>
              <a:rPr lang="en-US" sz="4245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Bir-biridan</a:t>
            </a:r>
            <a:r>
              <a:rPr lang="en-US" sz="4245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4245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ishorasi</a:t>
            </a:r>
            <a:r>
              <a:rPr lang="en-US" sz="4245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4245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farq</a:t>
            </a:r>
            <a:r>
              <a:rPr lang="en-US" sz="4245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qiladigan</a:t>
            </a:r>
            <a:r>
              <a:rPr lang="en-US" sz="4245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4245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4245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4245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4245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6396" y="3168402"/>
            <a:ext cx="12163076" cy="2052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245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4245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4245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4245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sonning</a:t>
            </a:r>
            <a:r>
              <a:rPr lang="en-US" sz="4245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oldiga</a:t>
            </a:r>
            <a:r>
              <a:rPr lang="en-US" sz="4245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minus “–” </a:t>
            </a:r>
            <a:r>
              <a:rPr lang="en-US" sz="4245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ishorasi</a:t>
            </a:r>
            <a:r>
              <a:rPr lang="en-US" sz="4245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qo‘yilsa</a:t>
            </a:r>
            <a:r>
              <a:rPr lang="en-US" sz="4245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245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4245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songa</a:t>
            </a:r>
            <a:r>
              <a:rPr lang="en-US" sz="4245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4245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son </a:t>
            </a:r>
            <a:r>
              <a:rPr lang="en-US" sz="4245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4245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4245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245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одержимое 3"/>
          <p:cNvSpPr>
            <a:spLocks noGrp="1"/>
          </p:cNvSpPr>
          <p:nvPr>
            <p:ph sz="half" idx="3"/>
          </p:nvPr>
        </p:nvSpPr>
        <p:spPr>
          <a:xfrm>
            <a:off x="4168552" y="5421977"/>
            <a:ext cx="3402138" cy="653256"/>
          </a:xfrm>
        </p:spPr>
        <p:txBody>
          <a:bodyPr/>
          <a:lstStyle/>
          <a:p>
            <a:pPr algn="just"/>
            <a:r>
              <a:rPr lang="en-US" dirty="0" smtClean="0"/>
              <a:t>      </a:t>
            </a:r>
            <a:r>
              <a:rPr lang="en-US" sz="4245" b="1" dirty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-(-k) = k </a:t>
            </a:r>
            <a:endParaRPr lang="ru-RU" b="1" dirty="0">
              <a:solidFill>
                <a:srgbClr val="00A85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668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06515" y="101157"/>
            <a:ext cx="137113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 SONGA QARAMA-QARSHI  SONNI TOPING</a:t>
            </a:r>
            <a:endParaRPr lang="ru-RU" sz="3600" b="1" dirty="0"/>
          </a:p>
        </p:txBody>
      </p:sp>
      <p:sp>
        <p:nvSpPr>
          <p:cNvPr id="6" name="24-конечная звезда 5"/>
          <p:cNvSpPr/>
          <p:nvPr/>
        </p:nvSpPr>
        <p:spPr>
          <a:xfrm>
            <a:off x="606457" y="1456978"/>
            <a:ext cx="2160240" cy="1152128"/>
          </a:xfrm>
          <a:prstGeom prst="star24">
            <a:avLst/>
          </a:prstGeom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12</a:t>
            </a:r>
            <a:endParaRPr lang="ru-RU" sz="4800" dirty="0"/>
          </a:p>
        </p:txBody>
      </p:sp>
      <p:sp>
        <p:nvSpPr>
          <p:cNvPr id="13" name="24-конечная звезда 12"/>
          <p:cNvSpPr/>
          <p:nvPr/>
        </p:nvSpPr>
        <p:spPr>
          <a:xfrm>
            <a:off x="3181990" y="1429564"/>
            <a:ext cx="2160240" cy="1152128"/>
          </a:xfrm>
          <a:prstGeom prst="star24">
            <a:avLst/>
          </a:prstGeom>
          <a:solidFill>
            <a:srgbClr val="FFC000"/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-12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20" name="24-конечная звезда 19"/>
          <p:cNvSpPr/>
          <p:nvPr/>
        </p:nvSpPr>
        <p:spPr>
          <a:xfrm>
            <a:off x="606457" y="5681798"/>
            <a:ext cx="2160240" cy="1152128"/>
          </a:xfrm>
          <a:prstGeom prst="star24">
            <a:avLst/>
          </a:prstGeom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365</a:t>
            </a:r>
            <a:endParaRPr lang="ru-RU" sz="4400" dirty="0"/>
          </a:p>
        </p:txBody>
      </p:sp>
      <p:sp>
        <p:nvSpPr>
          <p:cNvPr id="21" name="24-конечная звезда 20"/>
          <p:cNvSpPr/>
          <p:nvPr/>
        </p:nvSpPr>
        <p:spPr>
          <a:xfrm>
            <a:off x="6328792" y="5686633"/>
            <a:ext cx="2368637" cy="1152128"/>
          </a:xfrm>
          <a:prstGeom prst="star24">
            <a:avLst/>
          </a:prstGeom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-(-8)</a:t>
            </a:r>
            <a:endParaRPr lang="ru-RU" sz="4800" dirty="0"/>
          </a:p>
        </p:txBody>
      </p:sp>
      <p:sp>
        <p:nvSpPr>
          <p:cNvPr id="22" name="24-конечная звезда 21"/>
          <p:cNvSpPr/>
          <p:nvPr/>
        </p:nvSpPr>
        <p:spPr>
          <a:xfrm>
            <a:off x="5968752" y="4271142"/>
            <a:ext cx="2728677" cy="1152128"/>
          </a:xfrm>
          <a:prstGeom prst="star24">
            <a:avLst/>
          </a:prstGeom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-(+9)</a:t>
            </a:r>
            <a:endParaRPr lang="ru-RU" sz="4800" dirty="0"/>
          </a:p>
        </p:txBody>
      </p:sp>
      <p:sp>
        <p:nvSpPr>
          <p:cNvPr id="23" name="24-конечная звезда 22"/>
          <p:cNvSpPr/>
          <p:nvPr/>
        </p:nvSpPr>
        <p:spPr>
          <a:xfrm>
            <a:off x="6200115" y="2753605"/>
            <a:ext cx="2523395" cy="1152128"/>
          </a:xfrm>
          <a:prstGeom prst="star24">
            <a:avLst/>
          </a:prstGeom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-(-5)</a:t>
            </a:r>
            <a:endParaRPr lang="ru-RU" sz="4800" dirty="0"/>
          </a:p>
        </p:txBody>
      </p:sp>
      <p:sp>
        <p:nvSpPr>
          <p:cNvPr id="24" name="24-конечная звезда 23"/>
          <p:cNvSpPr/>
          <p:nvPr/>
        </p:nvSpPr>
        <p:spPr>
          <a:xfrm>
            <a:off x="6545014" y="1338114"/>
            <a:ext cx="2160240" cy="1152128"/>
          </a:xfrm>
          <a:prstGeom prst="star24">
            <a:avLst/>
          </a:prstGeom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-4,1</a:t>
            </a:r>
            <a:endParaRPr lang="ru-RU" sz="4800" dirty="0"/>
          </a:p>
        </p:txBody>
      </p:sp>
      <p:sp>
        <p:nvSpPr>
          <p:cNvPr id="25" name="24-конечная звезда 24"/>
          <p:cNvSpPr/>
          <p:nvPr/>
        </p:nvSpPr>
        <p:spPr>
          <a:xfrm>
            <a:off x="568152" y="2780476"/>
            <a:ext cx="2160240" cy="1152128"/>
          </a:xfrm>
          <a:prstGeom prst="star24">
            <a:avLst/>
          </a:prstGeom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-80</a:t>
            </a:r>
            <a:endParaRPr lang="ru-RU" sz="4800" dirty="0"/>
          </a:p>
        </p:txBody>
      </p:sp>
      <p:sp>
        <p:nvSpPr>
          <p:cNvPr id="26" name="24-конечная звезда 25"/>
          <p:cNvSpPr/>
          <p:nvPr/>
        </p:nvSpPr>
        <p:spPr>
          <a:xfrm>
            <a:off x="568152" y="4271142"/>
            <a:ext cx="2160240" cy="1152128"/>
          </a:xfrm>
          <a:prstGeom prst="star24">
            <a:avLst/>
          </a:prstGeom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-1,9</a:t>
            </a:r>
            <a:endParaRPr lang="ru-RU" sz="4800" dirty="0"/>
          </a:p>
        </p:txBody>
      </p:sp>
      <p:sp>
        <p:nvSpPr>
          <p:cNvPr id="28" name="24-конечная звезда 27"/>
          <p:cNvSpPr/>
          <p:nvPr/>
        </p:nvSpPr>
        <p:spPr>
          <a:xfrm>
            <a:off x="3183910" y="2780476"/>
            <a:ext cx="2160240" cy="1152128"/>
          </a:xfrm>
          <a:prstGeom prst="star24">
            <a:avLst/>
          </a:prstGeom>
          <a:solidFill>
            <a:srgbClr val="FFC000"/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80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29" name="24-конечная звезда 28"/>
          <p:cNvSpPr/>
          <p:nvPr/>
        </p:nvSpPr>
        <p:spPr>
          <a:xfrm>
            <a:off x="3161226" y="4189203"/>
            <a:ext cx="2160240" cy="1152128"/>
          </a:xfrm>
          <a:prstGeom prst="star24">
            <a:avLst/>
          </a:prstGeom>
          <a:solidFill>
            <a:srgbClr val="FFC000"/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1,9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30" name="24-конечная звезда 29"/>
          <p:cNvSpPr/>
          <p:nvPr/>
        </p:nvSpPr>
        <p:spPr>
          <a:xfrm>
            <a:off x="3161226" y="5688593"/>
            <a:ext cx="2432933" cy="1152128"/>
          </a:xfrm>
          <a:prstGeom prst="star24">
            <a:avLst/>
          </a:prstGeom>
          <a:solidFill>
            <a:srgbClr val="FFC000"/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-365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31" name="24-конечная звезда 30"/>
          <p:cNvSpPr/>
          <p:nvPr/>
        </p:nvSpPr>
        <p:spPr>
          <a:xfrm>
            <a:off x="9076536" y="5616674"/>
            <a:ext cx="2160240" cy="1152128"/>
          </a:xfrm>
          <a:prstGeom prst="star24">
            <a:avLst/>
          </a:prstGeom>
          <a:solidFill>
            <a:srgbClr val="FFC000"/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-8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32" name="24-конечная звезда 31"/>
          <p:cNvSpPr/>
          <p:nvPr/>
        </p:nvSpPr>
        <p:spPr>
          <a:xfrm>
            <a:off x="9083481" y="4237641"/>
            <a:ext cx="2160240" cy="1152128"/>
          </a:xfrm>
          <a:prstGeom prst="star24">
            <a:avLst/>
          </a:prstGeom>
          <a:solidFill>
            <a:srgbClr val="FFC000"/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9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33" name="24-конечная звезда 32"/>
          <p:cNvSpPr/>
          <p:nvPr/>
        </p:nvSpPr>
        <p:spPr>
          <a:xfrm>
            <a:off x="9100318" y="2733178"/>
            <a:ext cx="2160240" cy="1152128"/>
          </a:xfrm>
          <a:prstGeom prst="star24">
            <a:avLst/>
          </a:prstGeom>
          <a:solidFill>
            <a:srgbClr val="FFC000"/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-5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34" name="24-конечная звезда 33"/>
          <p:cNvSpPr/>
          <p:nvPr/>
        </p:nvSpPr>
        <p:spPr>
          <a:xfrm>
            <a:off x="9065096" y="1376822"/>
            <a:ext cx="2160240" cy="1152128"/>
          </a:xfrm>
          <a:prstGeom prst="star24">
            <a:avLst/>
          </a:prstGeom>
          <a:solidFill>
            <a:srgbClr val="FFC000"/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4,1</a:t>
            </a:r>
            <a:endParaRPr lang="ru-RU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3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Line 17"/>
          <p:cNvSpPr>
            <a:spLocks noChangeShapeType="1"/>
          </p:cNvSpPr>
          <p:nvPr/>
        </p:nvSpPr>
        <p:spPr bwMode="auto">
          <a:xfrm>
            <a:off x="11363317" y="4176082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5" name="Прямоугольник 4"/>
          <p:cNvSpPr/>
          <p:nvPr/>
        </p:nvSpPr>
        <p:spPr>
          <a:xfrm>
            <a:off x="-35466" y="225380"/>
            <a:ext cx="12801600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SONNING MODULI</a:t>
            </a:r>
            <a:endParaRPr lang="ru-RU" sz="5094" b="1" dirty="0"/>
          </a:p>
        </p:txBody>
      </p:sp>
      <p:sp>
        <p:nvSpPr>
          <p:cNvPr id="10" name="Содержимое 3"/>
          <p:cNvSpPr>
            <a:spLocks noGrp="1"/>
          </p:cNvSpPr>
          <p:nvPr>
            <p:ph sz="half" idx="3"/>
          </p:nvPr>
        </p:nvSpPr>
        <p:spPr>
          <a:xfrm>
            <a:off x="638524" y="1307718"/>
            <a:ext cx="11524553" cy="1763944"/>
          </a:xfrm>
        </p:spPr>
        <p:txBody>
          <a:bodyPr/>
          <a:lstStyle/>
          <a:p>
            <a:pPr algn="just"/>
            <a:r>
              <a:rPr lang="en-US" dirty="0" smtClean="0"/>
              <a:t>  </a:t>
            </a:r>
            <a:r>
              <a:rPr lang="en-US" sz="3821" dirty="0" err="1">
                <a:solidFill>
                  <a:schemeClr val="tx1"/>
                </a:solidFill>
              </a:rPr>
              <a:t>Sonning</a:t>
            </a:r>
            <a:r>
              <a:rPr lang="en-US" sz="3821" dirty="0">
                <a:solidFill>
                  <a:schemeClr val="tx1"/>
                </a:solidFill>
              </a:rPr>
              <a:t> moduli deb </a:t>
            </a:r>
            <a:r>
              <a:rPr lang="en-US" sz="3821" dirty="0" err="1">
                <a:solidFill>
                  <a:schemeClr val="tx1"/>
                </a:solidFill>
              </a:rPr>
              <a:t>koordinata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to‘g‘ri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chizig‘ida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sanoq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boshidan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shu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songa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mos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keluvchi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nuqtagacha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bo‘lgan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masofaga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aytiladi</a:t>
            </a:r>
            <a:r>
              <a:rPr lang="en-US" sz="3821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81741" y="3782222"/>
            <a:ext cx="11508858" cy="108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4393" i="1" dirty="0">
              <a:latin typeface="Georgia" pitchFamily="18" charset="0"/>
            </a:endParaRPr>
          </a:p>
          <a:p>
            <a:r>
              <a:rPr lang="ru-RU" sz="4505" b="1" dirty="0">
                <a:latin typeface="Times New Roman" pitchFamily="18" charset="0"/>
              </a:rPr>
              <a:t> -</a:t>
            </a:r>
            <a:r>
              <a:rPr lang="en-US" sz="4505" b="1" dirty="0">
                <a:latin typeface="Times New Roman" pitchFamily="18" charset="0"/>
              </a:rPr>
              <a:t>5</a:t>
            </a:r>
            <a:r>
              <a:rPr lang="ru-RU" sz="4505" b="1" dirty="0">
                <a:latin typeface="Times New Roman" pitchFamily="18" charset="0"/>
              </a:rPr>
              <a:t>    -</a:t>
            </a:r>
            <a:r>
              <a:rPr lang="en-US" sz="4505" b="1" dirty="0">
                <a:latin typeface="Times New Roman" pitchFamily="18" charset="0"/>
              </a:rPr>
              <a:t>4</a:t>
            </a:r>
            <a:r>
              <a:rPr lang="ru-RU" sz="4505" b="1" dirty="0">
                <a:latin typeface="Times New Roman" pitchFamily="18" charset="0"/>
              </a:rPr>
              <a:t>   </a:t>
            </a:r>
            <a:r>
              <a:rPr lang="en-US" sz="4505" b="1" dirty="0">
                <a:latin typeface="Times New Roman" pitchFamily="18" charset="0"/>
              </a:rPr>
              <a:t> </a:t>
            </a:r>
            <a:r>
              <a:rPr lang="ru-RU" sz="4505" b="1" dirty="0">
                <a:latin typeface="Times New Roman" pitchFamily="18" charset="0"/>
              </a:rPr>
              <a:t> -</a:t>
            </a:r>
            <a:r>
              <a:rPr lang="en-US" sz="4505" b="1" dirty="0">
                <a:latin typeface="Times New Roman" pitchFamily="18" charset="0"/>
              </a:rPr>
              <a:t>3</a:t>
            </a:r>
            <a:r>
              <a:rPr lang="ru-RU" sz="4505" b="1" dirty="0">
                <a:latin typeface="Times New Roman" pitchFamily="18" charset="0"/>
              </a:rPr>
              <a:t>    </a:t>
            </a:r>
            <a:r>
              <a:rPr lang="en-US" sz="4505" b="1" dirty="0">
                <a:latin typeface="Times New Roman" pitchFamily="18" charset="0"/>
              </a:rPr>
              <a:t>-2</a:t>
            </a:r>
            <a:r>
              <a:rPr lang="ru-RU" sz="4505" b="1" dirty="0">
                <a:latin typeface="Times New Roman" pitchFamily="18" charset="0"/>
              </a:rPr>
              <a:t>    </a:t>
            </a:r>
            <a:r>
              <a:rPr lang="en-US" sz="4505" b="1" dirty="0">
                <a:latin typeface="Times New Roman" pitchFamily="18" charset="0"/>
              </a:rPr>
              <a:t>-</a:t>
            </a:r>
            <a:r>
              <a:rPr lang="ru-RU" sz="4505" b="1" dirty="0">
                <a:latin typeface="Times New Roman" pitchFamily="18" charset="0"/>
              </a:rPr>
              <a:t>1     </a:t>
            </a:r>
            <a:r>
              <a:rPr lang="en-US" sz="4505" b="1" dirty="0">
                <a:latin typeface="Times New Roman" pitchFamily="18" charset="0"/>
              </a:rPr>
              <a:t>0</a:t>
            </a:r>
            <a:r>
              <a:rPr lang="ru-RU" sz="4505" b="1" dirty="0">
                <a:latin typeface="Times New Roman" pitchFamily="18" charset="0"/>
              </a:rPr>
              <a:t>   </a:t>
            </a:r>
            <a:r>
              <a:rPr lang="en-US" sz="4505" b="1" dirty="0">
                <a:latin typeface="Times New Roman" pitchFamily="18" charset="0"/>
              </a:rPr>
              <a:t>  1</a:t>
            </a:r>
            <a:r>
              <a:rPr lang="ru-RU" sz="4505" b="1" dirty="0">
                <a:latin typeface="Times New Roman" pitchFamily="18" charset="0"/>
              </a:rPr>
              <a:t>  </a:t>
            </a:r>
            <a:r>
              <a:rPr lang="en-US" sz="4505" b="1" dirty="0">
                <a:latin typeface="Times New Roman" pitchFamily="18" charset="0"/>
              </a:rPr>
              <a:t> </a:t>
            </a:r>
            <a:r>
              <a:rPr lang="ru-RU" sz="4505" b="1" dirty="0">
                <a:latin typeface="Times New Roman" pitchFamily="18" charset="0"/>
              </a:rPr>
              <a:t> </a:t>
            </a:r>
            <a:r>
              <a:rPr lang="en-US" sz="4505" b="1" dirty="0">
                <a:latin typeface="Times New Roman" pitchFamily="18" charset="0"/>
              </a:rPr>
              <a:t> 2     3     4</a:t>
            </a:r>
            <a:r>
              <a:rPr lang="ru-RU" sz="4505" b="1" dirty="0">
                <a:latin typeface="Times New Roman" pitchFamily="18" charset="0"/>
              </a:rPr>
              <a:t>  </a:t>
            </a:r>
            <a:r>
              <a:rPr lang="en-US" sz="4505" b="1" dirty="0">
                <a:latin typeface="Times New Roman" pitchFamily="18" charset="0"/>
              </a:rPr>
              <a:t>   5   </a:t>
            </a:r>
            <a:r>
              <a:rPr lang="ru-RU" sz="4505" b="1" dirty="0">
                <a:latin typeface="Times New Roman" pitchFamily="18" charset="0"/>
              </a:rPr>
              <a:t>       </a:t>
            </a:r>
            <a:endParaRPr lang="ru-RU" sz="4505" b="1" i="1" dirty="0">
              <a:latin typeface="Georgia" pitchFamily="18" charset="0"/>
            </a:endParaRPr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1016013" y="4153989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>
            <a:off x="2086911" y="4153989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>
            <a:off x="5294893" y="4153989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>
            <a:off x="6365794" y="4153989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7366958" y="4153989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>
            <a:off x="8402235" y="4153989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9387301" y="4153989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9" name="Line 17"/>
          <p:cNvSpPr>
            <a:spLocks noChangeShapeType="1"/>
          </p:cNvSpPr>
          <p:nvPr/>
        </p:nvSpPr>
        <p:spPr bwMode="auto">
          <a:xfrm>
            <a:off x="10419589" y="4153989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1" name="Line 7"/>
          <p:cNvSpPr>
            <a:spLocks noChangeShapeType="1"/>
          </p:cNvSpPr>
          <p:nvPr/>
        </p:nvSpPr>
        <p:spPr bwMode="auto">
          <a:xfrm>
            <a:off x="481741" y="4274791"/>
            <a:ext cx="1176810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2" name="Line 12"/>
          <p:cNvSpPr>
            <a:spLocks noChangeShapeType="1"/>
          </p:cNvSpPr>
          <p:nvPr/>
        </p:nvSpPr>
        <p:spPr bwMode="auto">
          <a:xfrm>
            <a:off x="3195447" y="4142724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4" name="Oval 19"/>
          <p:cNvSpPr>
            <a:spLocks noChangeArrowheads="1"/>
          </p:cNvSpPr>
          <p:nvPr/>
        </p:nvSpPr>
        <p:spPr bwMode="auto">
          <a:xfrm>
            <a:off x="1983286" y="4168433"/>
            <a:ext cx="212293" cy="14457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23982" tIns="61990" rIns="123982" bIns="61990" anchor="ctr"/>
          <a:lstStyle/>
          <a:p>
            <a:endParaRPr lang="ru-RU" sz="4393" b="1"/>
          </a:p>
        </p:txBody>
      </p:sp>
      <p:sp>
        <p:nvSpPr>
          <p:cNvPr id="25" name="Line 12"/>
          <p:cNvSpPr>
            <a:spLocks noChangeShapeType="1"/>
          </p:cNvSpPr>
          <p:nvPr/>
        </p:nvSpPr>
        <p:spPr bwMode="auto">
          <a:xfrm>
            <a:off x="4244566" y="4159890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7" name="Правая фигурная скобка 26"/>
          <p:cNvSpPr/>
          <p:nvPr/>
        </p:nvSpPr>
        <p:spPr>
          <a:xfrm rot="5400000">
            <a:off x="3950395" y="3005224"/>
            <a:ext cx="540752" cy="4267721"/>
          </a:xfrm>
          <a:prstGeom prst="rightBrace">
            <a:avLst>
              <a:gd name="adj1" fmla="val 80121"/>
              <a:gd name="adj2" fmla="val 5000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139"/>
          </a:p>
        </p:txBody>
      </p:sp>
      <p:sp>
        <p:nvSpPr>
          <p:cNvPr id="29" name="TextBox 28"/>
          <p:cNvSpPr txBox="1"/>
          <p:nvPr/>
        </p:nvSpPr>
        <p:spPr>
          <a:xfrm>
            <a:off x="3119050" y="5321266"/>
            <a:ext cx="2251031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45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245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45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245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36270" y="5321265"/>
            <a:ext cx="3513002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45" dirty="0" smtClean="0">
                <a:latin typeface="Arial" pitchFamily="34" charset="0"/>
                <a:cs typeface="Arial" pitchFamily="34" charset="0"/>
              </a:rPr>
              <a:t>│</a:t>
            </a:r>
            <a:r>
              <a:rPr lang="en-US" sz="4245" b="1" dirty="0" smtClean="0">
                <a:latin typeface="Arial" panose="020B0604020202020204" pitchFamily="34" charset="0"/>
                <a:cs typeface="Arial" panose="020B0604020202020204" pitchFamily="34" charset="0"/>
              </a:rPr>
              <a:t>- 4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│</a:t>
            </a:r>
            <a:r>
              <a:rPr lang="en-US" sz="4245" b="1" dirty="0" smtClean="0">
                <a:latin typeface="Arial" panose="020B0604020202020204" pitchFamily="34" charset="0"/>
                <a:cs typeface="Arial" panose="020B0604020202020204" pitchFamily="34" charset="0"/>
              </a:rPr>
              <a:t>= 4</a:t>
            </a:r>
            <a:endParaRPr lang="ru-RU" sz="4245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8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727992" y="-67683"/>
            <a:ext cx="1371135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 SONNING MODULINI TOPING</a:t>
            </a:r>
            <a:endParaRPr lang="ru-RU" sz="4400" b="1" dirty="0"/>
          </a:p>
        </p:txBody>
      </p:sp>
      <p:sp>
        <p:nvSpPr>
          <p:cNvPr id="6" name="Выноска-облако 5"/>
          <p:cNvSpPr/>
          <p:nvPr/>
        </p:nvSpPr>
        <p:spPr>
          <a:xfrm>
            <a:off x="347392" y="1484509"/>
            <a:ext cx="2398011" cy="1152128"/>
          </a:xfrm>
          <a:prstGeom prst="cloudCallout">
            <a:avLst>
              <a:gd name="adj1" fmla="val -12571"/>
              <a:gd name="adj2" fmla="val 41336"/>
            </a:avLst>
          </a:prstGeom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│19│</a:t>
            </a:r>
            <a:endParaRPr lang="ru-RU" sz="3200" dirty="0"/>
          </a:p>
        </p:txBody>
      </p:sp>
      <p:sp>
        <p:nvSpPr>
          <p:cNvPr id="13" name="24-конечная звезда 12"/>
          <p:cNvSpPr/>
          <p:nvPr/>
        </p:nvSpPr>
        <p:spPr>
          <a:xfrm>
            <a:off x="3181990" y="1429564"/>
            <a:ext cx="2160240" cy="1152128"/>
          </a:xfrm>
          <a:prstGeom prst="star24">
            <a:avLst/>
          </a:prstGeom>
          <a:solidFill>
            <a:srgbClr val="FF5050"/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19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20" name="Выноска-облако 19"/>
          <p:cNvSpPr/>
          <p:nvPr/>
        </p:nvSpPr>
        <p:spPr>
          <a:xfrm>
            <a:off x="242226" y="5715987"/>
            <a:ext cx="2721736" cy="1152128"/>
          </a:xfrm>
          <a:prstGeom prst="cloudCallout">
            <a:avLst>
              <a:gd name="adj1" fmla="val -11314"/>
              <a:gd name="adj2" fmla="val 47950"/>
            </a:avLst>
          </a:prstGeom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│-4,5│</a:t>
            </a:r>
            <a:endParaRPr lang="ru-RU" sz="3200" dirty="0"/>
          </a:p>
        </p:txBody>
      </p:sp>
      <p:sp>
        <p:nvSpPr>
          <p:cNvPr id="21" name="Выноска-облако 20"/>
          <p:cNvSpPr/>
          <p:nvPr/>
        </p:nvSpPr>
        <p:spPr>
          <a:xfrm>
            <a:off x="5725571" y="5611549"/>
            <a:ext cx="3123501" cy="1152128"/>
          </a:xfrm>
          <a:prstGeom prst="cloudCallout">
            <a:avLst>
              <a:gd name="adj1" fmla="val -11563"/>
              <a:gd name="adj2" fmla="val 36045"/>
            </a:avLst>
          </a:prstGeom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│</a:t>
            </a:r>
            <a:r>
              <a:rPr lang="en-US" sz="4000" dirty="0" smtClean="0"/>
              <a:t>-60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│</a:t>
            </a:r>
            <a:endParaRPr lang="ru-RU" sz="4000" dirty="0"/>
          </a:p>
        </p:txBody>
      </p:sp>
      <p:sp>
        <p:nvSpPr>
          <p:cNvPr id="22" name="Выноска-облако 21"/>
          <p:cNvSpPr/>
          <p:nvPr/>
        </p:nvSpPr>
        <p:spPr>
          <a:xfrm>
            <a:off x="5725571" y="4271142"/>
            <a:ext cx="2907477" cy="1152128"/>
          </a:xfrm>
          <a:prstGeom prst="cloudCallout">
            <a:avLst>
              <a:gd name="adj1" fmla="val -11398"/>
              <a:gd name="adj2" fmla="val 41336"/>
            </a:avLst>
          </a:prstGeom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│500│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Выноска-облако 22"/>
              <p:cNvSpPr/>
              <p:nvPr/>
            </p:nvSpPr>
            <p:spPr>
              <a:xfrm>
                <a:off x="5594160" y="2803869"/>
                <a:ext cx="3038888" cy="1278994"/>
              </a:xfrm>
              <a:prstGeom prst="cloudCallout">
                <a:avLst>
                  <a:gd name="adj1" fmla="val -12809"/>
                  <a:gd name="adj2" fmla="val 41052"/>
                </a:avLst>
              </a:prstGeom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│ </a:t>
                </a:r>
                <a14:m>
                  <m:oMath xmlns:m="http://schemas.openxmlformats.org/officeDocument/2006/math">
                    <m:r>
                      <a:rPr lang="en-US" sz="3200" b="1" i="0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en-US" sz="3200" b="1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200" b="1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𝟖</m:t>
                        </m:r>
                      </m:num>
                      <m:den>
                        <m:r>
                          <a:rPr lang="en-US" sz="3200" b="1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│</a:t>
                </a:r>
                <a:endParaRPr lang="ru-RU" sz="3200" dirty="0"/>
              </a:p>
            </p:txBody>
          </p:sp>
        </mc:Choice>
        <mc:Fallback xmlns="">
          <p:sp>
            <p:nvSpPr>
              <p:cNvPr id="23" name="Выноска-облако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4160" y="2803869"/>
                <a:ext cx="3038888" cy="1278994"/>
              </a:xfrm>
              <a:prstGeom prst="cloudCallout">
                <a:avLst>
                  <a:gd name="adj1" fmla="val -12809"/>
                  <a:gd name="adj2" fmla="val 41052"/>
                </a:avLst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Выноска-облако 23"/>
              <p:cNvSpPr/>
              <p:nvPr/>
            </p:nvSpPr>
            <p:spPr>
              <a:xfrm>
                <a:off x="6009453" y="1424246"/>
                <a:ext cx="2555736" cy="1152128"/>
              </a:xfrm>
              <a:prstGeom prst="cloudCallout">
                <a:avLst>
                  <a:gd name="adj1" fmla="val -13677"/>
                  <a:gd name="adj2" fmla="val 42658"/>
                </a:avLst>
              </a:prstGeom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200" dirty="0">
                        <a:latin typeface="Arial" pitchFamily="34" charset="0"/>
                        <a:cs typeface="Arial" pitchFamily="34" charset="0"/>
                      </a:rPr>
                      <m:t>│</m:t>
                    </m:r>
                    <m:f>
                      <m:fPr>
                        <m:ctrlPr>
                          <a:rPr lang="en-US" sz="3200" b="1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200" b="1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│</a:t>
                </a:r>
                <a:endParaRPr lang="ru-RU" sz="3200" dirty="0"/>
              </a:p>
            </p:txBody>
          </p:sp>
        </mc:Choice>
        <mc:Fallback xmlns="">
          <p:sp>
            <p:nvSpPr>
              <p:cNvPr id="24" name="Выноска-облако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9453" y="1424246"/>
                <a:ext cx="2555736" cy="1152128"/>
              </a:xfrm>
              <a:prstGeom prst="cloudCallout">
                <a:avLst>
                  <a:gd name="adj1" fmla="val -13677"/>
                  <a:gd name="adj2" fmla="val 42658"/>
                </a:avLst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Выноска-облако 24"/>
          <p:cNvSpPr/>
          <p:nvPr/>
        </p:nvSpPr>
        <p:spPr>
          <a:xfrm>
            <a:off x="326744" y="2794173"/>
            <a:ext cx="2737090" cy="1152128"/>
          </a:xfrm>
          <a:prstGeom prst="cloudCallout">
            <a:avLst>
              <a:gd name="adj1" fmla="val -11924"/>
              <a:gd name="adj2" fmla="val 42658"/>
            </a:avLst>
          </a:prstGeom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│-21│</a:t>
            </a:r>
            <a:endParaRPr lang="ru-RU" sz="3200" b="1" dirty="0"/>
          </a:p>
        </p:txBody>
      </p:sp>
      <p:sp>
        <p:nvSpPr>
          <p:cNvPr id="26" name="Выноска-облако 25"/>
          <p:cNvSpPr/>
          <p:nvPr/>
        </p:nvSpPr>
        <p:spPr>
          <a:xfrm>
            <a:off x="326744" y="4237641"/>
            <a:ext cx="2491016" cy="1152128"/>
          </a:xfrm>
          <a:prstGeom prst="cloudCallout">
            <a:avLst>
              <a:gd name="adj1" fmla="val -6150"/>
              <a:gd name="adj2" fmla="val 33399"/>
            </a:avLst>
          </a:prstGeom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│7,6│</a:t>
            </a:r>
            <a:endParaRPr lang="ru-RU" sz="3200" dirty="0"/>
          </a:p>
          <a:p>
            <a:pPr algn="ctr"/>
            <a:endParaRPr lang="ru-RU" sz="3200" dirty="0"/>
          </a:p>
        </p:txBody>
      </p:sp>
      <p:sp>
        <p:nvSpPr>
          <p:cNvPr id="28" name="24-конечная звезда 27"/>
          <p:cNvSpPr/>
          <p:nvPr/>
        </p:nvSpPr>
        <p:spPr>
          <a:xfrm>
            <a:off x="3183910" y="2780476"/>
            <a:ext cx="2160240" cy="1152128"/>
          </a:xfrm>
          <a:prstGeom prst="star24">
            <a:avLst/>
          </a:prstGeom>
          <a:solidFill>
            <a:srgbClr val="FF5050"/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21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29" name="24-конечная звезда 28"/>
          <p:cNvSpPr/>
          <p:nvPr/>
        </p:nvSpPr>
        <p:spPr>
          <a:xfrm>
            <a:off x="3161226" y="4189203"/>
            <a:ext cx="2160240" cy="1152128"/>
          </a:xfrm>
          <a:prstGeom prst="star24">
            <a:avLst/>
          </a:prstGeom>
          <a:solidFill>
            <a:srgbClr val="FF5050"/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7,6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0" name="24-конечная звезда 29"/>
          <p:cNvSpPr/>
          <p:nvPr/>
        </p:nvSpPr>
        <p:spPr>
          <a:xfrm>
            <a:off x="3045643" y="5658256"/>
            <a:ext cx="2275823" cy="1152128"/>
          </a:xfrm>
          <a:prstGeom prst="star24">
            <a:avLst/>
          </a:prstGeom>
          <a:solidFill>
            <a:srgbClr val="FF5050"/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4,5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31" name="24-конечная звезда 30"/>
          <p:cNvSpPr/>
          <p:nvPr/>
        </p:nvSpPr>
        <p:spPr>
          <a:xfrm>
            <a:off x="9076536" y="5616674"/>
            <a:ext cx="2160240" cy="1152128"/>
          </a:xfrm>
          <a:prstGeom prst="star24">
            <a:avLst/>
          </a:prstGeom>
          <a:solidFill>
            <a:srgbClr val="FF5050"/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60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32" name="24-конечная звезда 31"/>
          <p:cNvSpPr/>
          <p:nvPr/>
        </p:nvSpPr>
        <p:spPr>
          <a:xfrm>
            <a:off x="9083481" y="4237641"/>
            <a:ext cx="2160240" cy="1152128"/>
          </a:xfrm>
          <a:prstGeom prst="star24">
            <a:avLst/>
          </a:prstGeom>
          <a:solidFill>
            <a:srgbClr val="FF5050"/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500</a:t>
            </a:r>
            <a:endParaRPr lang="ru-RU" sz="40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24-конечная звезда 32"/>
              <p:cNvSpPr/>
              <p:nvPr/>
            </p:nvSpPr>
            <p:spPr>
              <a:xfrm>
                <a:off x="9098200" y="2794173"/>
                <a:ext cx="2160240" cy="1395030"/>
              </a:xfrm>
              <a:prstGeom prst="star24">
                <a:avLst/>
              </a:prstGeom>
              <a:solidFill>
                <a:srgbClr val="FF505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innerShdw blurRad="114300">
                  <a:prstClr val="black"/>
                </a:inn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 prst="relaxedInset"/>
              </a:sp3d>
            </p:spPr>
            <p:style>
              <a:lnRef idx="0">
                <a:schemeClr val="accent6"/>
              </a:lnRef>
              <a:fillRef idx="1003">
                <a:schemeClr val="dk2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24-конечная звезда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8200" y="2794173"/>
                <a:ext cx="2160240" cy="1395030"/>
              </a:xfrm>
              <a:prstGeom prst="star24">
                <a:avLst/>
              </a:prstGeom>
              <a:blipFill rotWithShape="0">
                <a:blip r:embed="rId5"/>
                <a:stretch>
                  <a:fillRect/>
                </a:stretch>
              </a:blip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innerShdw blurRad="114300">
                  <a:prstClr val="black"/>
                </a:inn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24-конечная звезда 33"/>
              <p:cNvSpPr/>
              <p:nvPr/>
            </p:nvSpPr>
            <p:spPr>
              <a:xfrm>
                <a:off x="9046760" y="1334695"/>
                <a:ext cx="2160240" cy="1356356"/>
              </a:xfrm>
              <a:prstGeom prst="star24">
                <a:avLst/>
              </a:prstGeom>
              <a:solidFill>
                <a:srgbClr val="FF505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innerShdw blurRad="114300">
                  <a:prstClr val="black"/>
                </a:inn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 prst="relaxedInset"/>
              </a:sp3d>
            </p:spPr>
            <p:style>
              <a:lnRef idx="0">
                <a:schemeClr val="accent6"/>
              </a:lnRef>
              <a:fillRef idx="1003">
                <a:schemeClr val="dk2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24-конечная звезда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6760" y="1334695"/>
                <a:ext cx="2160240" cy="1356356"/>
              </a:xfrm>
              <a:prstGeom prst="star24">
                <a:avLst/>
              </a:prstGeom>
              <a:blipFill rotWithShape="0">
                <a:blip r:embed="rId6"/>
                <a:stretch>
                  <a:fillRect/>
                </a:stretch>
              </a:blip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innerShdw blurRad="114300">
                  <a:prstClr val="black"/>
                </a:inn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373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8112" y="157390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732-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28235" y="1231294"/>
            <a:ext cx="11088053" cy="5803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Quyidagi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mulohazalardan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to‘g‘riligini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aniqlang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arenR"/>
            </a:pP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Hech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son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o‘zining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qarama-qarshisiga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>
              <a:buAutoNum type="arabicParenR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arenR"/>
            </a:pPr>
            <a:r>
              <a:rPr lang="en-US" sz="4245" dirty="0" smtClean="0">
                <a:latin typeface="Arial" pitchFamily="34" charset="0"/>
                <a:cs typeface="Arial" pitchFamily="34" charset="0"/>
              </a:rPr>
              <a:t>Agar </a:t>
            </a:r>
            <a:r>
              <a:rPr lang="en-US" sz="4245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= -b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, u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= -a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>
              <a:buAutoNum type="arabicParenR"/>
            </a:pP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arenR"/>
            </a:pPr>
            <a:r>
              <a:rPr lang="en-US" sz="4245" dirty="0" smtClean="0">
                <a:latin typeface="Arial" pitchFamily="34" charset="0"/>
                <a:cs typeface="Arial" pitchFamily="34" charset="0"/>
              </a:rPr>
              <a:t>Agar </a:t>
            </a:r>
            <a:r>
              <a:rPr lang="en-US" sz="4245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= -b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= c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, u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= c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5290782" y="3498392"/>
            <a:ext cx="3456384" cy="576064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с двумя скругленными противолежащими углами 45"/>
          <p:cNvSpPr/>
          <p:nvPr/>
        </p:nvSpPr>
        <p:spPr>
          <a:xfrm>
            <a:off x="8719337" y="5039387"/>
            <a:ext cx="3456384" cy="577287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с двумя скругленными противолежащими углами 46"/>
          <p:cNvSpPr/>
          <p:nvPr/>
        </p:nvSpPr>
        <p:spPr>
          <a:xfrm>
            <a:off x="3808512" y="6309536"/>
            <a:ext cx="3456384" cy="577287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10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6" grpId="0" animBg="1"/>
      <p:bldP spid="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7992" y="174373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734-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51758" y="1364804"/>
            <a:ext cx="11754965" cy="2052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chizig‘ida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sanoq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boshi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en-US" sz="4245" i="1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nuqtadan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:  A(6);  B(-7);  C(-2);  D(-4);  E(-3)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nuqtagacha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masofani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toping. </a:t>
            </a:r>
            <a:endParaRPr lang="ru-RU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7511" y="4416747"/>
            <a:ext cx="94559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1) A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nuqtagacha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masofa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│6│= 6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00918" y="5927499"/>
            <a:ext cx="26100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3) │-2│= 2</a:t>
            </a:r>
            <a:endParaRPr lang="ru-RU" sz="4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839165" y="5927499"/>
            <a:ext cx="27526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4)  │-4│= 4</a:t>
            </a:r>
            <a:endParaRPr lang="ru-RU" sz="4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969665" y="5927499"/>
            <a:ext cx="27526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5)  │-3│= 3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87511" y="5091767"/>
            <a:ext cx="98267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nuqtagacha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masofa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│- 7│= 7</a:t>
            </a:r>
            <a:endParaRPr lang="ru-RU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465764" y="3548148"/>
            <a:ext cx="2880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751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6497" y="203284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735-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76497" y="1512218"/>
            <a:ext cx="119813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 smtClean="0">
                <a:latin typeface="Arial" pitchFamily="34" charset="0"/>
                <a:cs typeface="Arial" pitchFamily="34" charset="0"/>
              </a:rPr>
              <a:t>Agar: </a:t>
            </a:r>
            <a:r>
              <a:rPr lang="en-US" sz="4245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=</a:t>
            </a:r>
            <a:r>
              <a:rPr lang="en-US" sz="4245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-3;  10;  -73;  55;  -6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245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-a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245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│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│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toping.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76497" y="3037493"/>
            <a:ext cx="2880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00780" y="3065718"/>
            <a:ext cx="26324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=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(-3)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53308" y="3106219"/>
            <a:ext cx="28119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│a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│=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│-3│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49052" y="3044663"/>
            <a:ext cx="11480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endParaRPr lang="ru-RU" sz="44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10538758" y="3049387"/>
            <a:ext cx="12153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endParaRPr lang="ru-RU" sz="44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748854" y="3824104"/>
            <a:ext cx="23519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=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- 10 </a:t>
            </a:r>
            <a:endParaRPr lang="ru-RU" sz="40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5472857" y="3812656"/>
            <a:ext cx="290656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│a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│=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│10│</a:t>
            </a:r>
            <a:endParaRPr lang="ru-RU" sz="40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8158307" y="3755824"/>
            <a:ext cx="14558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endParaRPr lang="ru-RU" sz="44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720329" y="4656937"/>
            <a:ext cx="29145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=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(-73) </a:t>
            </a:r>
            <a:endParaRPr lang="ru-RU" sz="4000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5407987" y="4664960"/>
            <a:ext cx="30941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│a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│=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│-73│</a:t>
            </a:r>
            <a:endParaRPr lang="ru-RU" sz="40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3533212" y="4632946"/>
            <a:ext cx="13019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=73 </a:t>
            </a:r>
            <a:endParaRPr lang="ru-RU" sz="44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8290727" y="4566713"/>
            <a:ext cx="14558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73 </a:t>
            </a:r>
            <a:endParaRPr lang="ru-RU" sz="4400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720329" y="5437435"/>
            <a:ext cx="23519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=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- 55 </a:t>
            </a:r>
            <a:endParaRPr lang="ru-RU" sz="40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5556582" y="5434401"/>
            <a:ext cx="290656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│a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│=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│55│</a:t>
            </a:r>
            <a:endParaRPr lang="ru-RU" sz="4000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8158307" y="5375244"/>
            <a:ext cx="15231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55 </a:t>
            </a:r>
            <a:endParaRPr lang="ru-RU" sz="4400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672634" y="6141785"/>
            <a:ext cx="26324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=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(-6) </a:t>
            </a:r>
            <a:endParaRPr lang="ru-RU" sz="4000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5427603" y="6225223"/>
            <a:ext cx="28119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│a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│=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│-6│</a:t>
            </a:r>
            <a:endParaRPr lang="ru-RU" sz="4000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3120906" y="6120730"/>
            <a:ext cx="12153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8033058" y="6169438"/>
            <a:ext cx="11480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24359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3" grpId="0"/>
      <p:bldP spid="4" grpId="0"/>
      <p:bldP spid="7" grpId="0"/>
      <p:bldP spid="54" grpId="0"/>
      <p:bldP spid="55" grpId="0"/>
      <p:bldP spid="56" grpId="0"/>
      <p:bldP spid="59" grpId="0"/>
      <p:bldP spid="60" grpId="0"/>
      <p:bldP spid="61" grpId="0"/>
      <p:bldP spid="62" grpId="0"/>
      <p:bldP spid="63" grpId="0"/>
      <p:bldP spid="64" grpId="0"/>
      <p:bldP spid="66" grpId="0"/>
      <p:bldP spid="6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8112" y="216074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736-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96144" y="1495170"/>
            <a:ext cx="2952328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трелка углом вверх 2"/>
          <p:cNvSpPr/>
          <p:nvPr/>
        </p:nvSpPr>
        <p:spPr>
          <a:xfrm>
            <a:off x="162230" y="144066"/>
            <a:ext cx="288032" cy="432048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28192" y="2673782"/>
            <a:ext cx="78133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1) │- 15│+│- 20│-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│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- 3│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│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- 5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│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8192" y="4050152"/>
            <a:ext cx="78165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 │- 32│+│- 32│: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│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- 8│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│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- 4│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39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5521</TotalTime>
  <Words>594</Words>
  <Application>Microsoft Office PowerPoint</Application>
  <PresentationFormat>Произвольный</PresentationFormat>
  <Paragraphs>112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Cambria Math</vt:lpstr>
      <vt:lpstr>Georgia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Учетная запись Майкрософт</cp:lastModifiedBy>
  <cp:revision>493</cp:revision>
  <dcterms:created xsi:type="dcterms:W3CDTF">2020-04-09T07:32:19Z</dcterms:created>
  <dcterms:modified xsi:type="dcterms:W3CDTF">2020-12-28T05:50:24Z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