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8"/>
  </p:notesMasterIdLst>
  <p:sldIdLst>
    <p:sldId id="256" r:id="rId2"/>
    <p:sldId id="366" r:id="rId3"/>
    <p:sldId id="389" r:id="rId4"/>
    <p:sldId id="390" r:id="rId5"/>
    <p:sldId id="384" r:id="rId6"/>
    <p:sldId id="385" r:id="rId7"/>
    <p:sldId id="392" r:id="rId8"/>
    <p:sldId id="387" r:id="rId9"/>
    <p:sldId id="391" r:id="rId10"/>
    <p:sldId id="388" r:id="rId11"/>
    <p:sldId id="378" r:id="rId12"/>
    <p:sldId id="393" r:id="rId13"/>
    <p:sldId id="394" r:id="rId14"/>
    <p:sldId id="395" r:id="rId15"/>
    <p:sldId id="396" r:id="rId16"/>
    <p:sldId id="365" r:id="rId17"/>
  </p:sldIdLst>
  <p:sldSz cx="12801600" cy="7200900"/>
  <p:notesSz cx="5765800" cy="3244850"/>
  <p:defaultTextStyle>
    <a:defPPr>
      <a:defRPr lang="ru-RU"/>
    </a:defPPr>
    <a:lvl1pPr marL="0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1pPr>
    <a:lvl2pPr marL="968152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2pPr>
    <a:lvl3pPr marL="1936305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3pPr>
    <a:lvl4pPr marL="2904457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4pPr>
    <a:lvl5pPr marL="3872609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5pPr>
    <a:lvl6pPr marL="4840763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6pPr>
    <a:lvl7pPr marL="5808915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7pPr>
    <a:lvl8pPr marL="6777067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8pPr>
    <a:lvl9pPr marL="7745220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292" userDrawn="1">
          <p15:clr>
            <a:srgbClr val="A4A3A4"/>
          </p15:clr>
        </p15:guide>
        <p15:guide id="3" orient="horz" pos="6391" userDrawn="1">
          <p15:clr>
            <a:srgbClr val="A4A3A4"/>
          </p15:clr>
        </p15:guide>
        <p15:guide id="4" pos="4724" userDrawn="1">
          <p15:clr>
            <a:srgbClr val="A4A3A4"/>
          </p15:clr>
        </p15:guide>
        <p15:guide id="5" pos="2328" userDrawn="1">
          <p15:clr>
            <a:srgbClr val="A4A3A4"/>
          </p15:clr>
        </p15:guide>
        <p15:guide id="6" pos="479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8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67" autoAdjust="0"/>
    <p:restoredTop sz="94624" autoAdjust="0"/>
  </p:normalViewPr>
  <p:slideViewPr>
    <p:cSldViewPr>
      <p:cViewPr varScale="1">
        <p:scale>
          <a:sx n="63" d="100"/>
          <a:sy n="63" d="100"/>
        </p:scale>
        <p:origin x="852" y="78"/>
      </p:cViewPr>
      <p:guideLst>
        <p:guide orient="horz" pos="2880"/>
        <p:guide pos="2292"/>
        <p:guide orient="horz" pos="6391"/>
        <p:guide pos="4724"/>
        <p:guide pos="2328"/>
        <p:guide pos="479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3350CF-C603-4114-B932-646F91D14650}" type="datetimeFigureOut">
              <a:rPr lang="ru-RU" smtClean="0"/>
              <a:pPr/>
              <a:t>24.12.2020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01813" y="242888"/>
            <a:ext cx="21621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909EBE-9F82-4E48-A1EA-E1BF2E0BBA3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20460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60121" y="2232277"/>
            <a:ext cx="10881361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920241" y="4032504"/>
            <a:ext cx="8961121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12/24/2020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1"/>
            <a:ext cx="3577003" cy="914546"/>
          </a:xfrm>
        </p:spPr>
        <p:txBody>
          <a:bodyPr lIns="0" tIns="0" rIns="0" bIns="0"/>
          <a:lstStyle>
            <a:lvl1pPr>
              <a:defRPr sz="5943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983781" y="2180057"/>
            <a:ext cx="8834039" cy="767582"/>
          </a:xfrm>
        </p:spPr>
        <p:txBody>
          <a:bodyPr lIns="0" tIns="0" rIns="0" bIns="0"/>
          <a:lstStyle>
            <a:lvl1pPr>
              <a:defRPr sz="4988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12/24/2020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8405" y="1189855"/>
            <a:ext cx="12546413" cy="587909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4139"/>
          </a:p>
        </p:txBody>
      </p:sp>
      <p:sp>
        <p:nvSpPr>
          <p:cNvPr id="17" name="bg object 17"/>
          <p:cNvSpPr/>
          <p:nvPr/>
        </p:nvSpPr>
        <p:spPr>
          <a:xfrm>
            <a:off x="148422" y="157913"/>
            <a:ext cx="12546413" cy="95260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4139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1"/>
            <a:ext cx="3577003" cy="914546"/>
          </a:xfrm>
        </p:spPr>
        <p:txBody>
          <a:bodyPr lIns="0" tIns="0" rIns="0" bIns="0"/>
          <a:lstStyle>
            <a:lvl1pPr>
              <a:defRPr sz="5943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50874" y="1599501"/>
            <a:ext cx="4050550" cy="47365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78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592825" y="1656207"/>
            <a:ext cx="5568696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12/24/2020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3511390" y="2344142"/>
            <a:ext cx="5821344" cy="2295551"/>
          </a:xfrm>
          <a:custGeom>
            <a:avLst/>
            <a:gdLst/>
            <a:ahLst/>
            <a:cxnLst/>
            <a:rect l="l" t="t" r="r" b="b"/>
            <a:pathLst>
              <a:path w="2621915" h="1034414">
                <a:moveTo>
                  <a:pt x="2621368" y="0"/>
                </a:moveTo>
                <a:lnTo>
                  <a:pt x="0" y="0"/>
                </a:lnTo>
                <a:lnTo>
                  <a:pt x="0" y="1034140"/>
                </a:lnTo>
                <a:lnTo>
                  <a:pt x="2621368" y="1034140"/>
                </a:lnTo>
                <a:lnTo>
                  <a:pt x="262136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4139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1"/>
            <a:ext cx="3577003" cy="914546"/>
          </a:xfrm>
        </p:spPr>
        <p:txBody>
          <a:bodyPr lIns="0" tIns="0" rIns="0" bIns="0"/>
          <a:lstStyle>
            <a:lvl1pPr>
              <a:defRPr sz="5943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12/24/2020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12/24/2020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8405" y="1189855"/>
            <a:ext cx="12546413" cy="587909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4139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0"/>
            <a:ext cx="3577003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983781" y="2180055"/>
            <a:ext cx="8834039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352545" y="6696836"/>
            <a:ext cx="4096512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40080" y="6696836"/>
            <a:ext cx="2944368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12/24/2020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9217152" y="6696836"/>
            <a:ext cx="2944368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1027500">
        <a:defRPr>
          <a:latin typeface="+mn-lt"/>
          <a:ea typeface="+mn-ea"/>
          <a:cs typeface="+mn-cs"/>
        </a:defRPr>
      </a:lvl2pPr>
      <a:lvl3pPr marL="2055000">
        <a:defRPr>
          <a:latin typeface="+mn-lt"/>
          <a:ea typeface="+mn-ea"/>
          <a:cs typeface="+mn-cs"/>
        </a:defRPr>
      </a:lvl3pPr>
      <a:lvl4pPr marL="3082500">
        <a:defRPr>
          <a:latin typeface="+mn-lt"/>
          <a:ea typeface="+mn-ea"/>
          <a:cs typeface="+mn-cs"/>
        </a:defRPr>
      </a:lvl4pPr>
      <a:lvl5pPr marL="4110000">
        <a:defRPr>
          <a:latin typeface="+mn-lt"/>
          <a:ea typeface="+mn-ea"/>
          <a:cs typeface="+mn-cs"/>
        </a:defRPr>
      </a:lvl5pPr>
      <a:lvl6pPr marL="5137502">
        <a:defRPr>
          <a:latin typeface="+mn-lt"/>
          <a:ea typeface="+mn-ea"/>
          <a:cs typeface="+mn-cs"/>
        </a:defRPr>
      </a:lvl6pPr>
      <a:lvl7pPr marL="6165001">
        <a:defRPr>
          <a:latin typeface="+mn-lt"/>
          <a:ea typeface="+mn-ea"/>
          <a:cs typeface="+mn-cs"/>
        </a:defRPr>
      </a:lvl7pPr>
      <a:lvl8pPr marL="7192501">
        <a:defRPr>
          <a:latin typeface="+mn-lt"/>
          <a:ea typeface="+mn-ea"/>
          <a:cs typeface="+mn-cs"/>
        </a:defRPr>
      </a:lvl8pPr>
      <a:lvl9pPr marL="8220002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1027500">
        <a:defRPr>
          <a:latin typeface="+mn-lt"/>
          <a:ea typeface="+mn-ea"/>
          <a:cs typeface="+mn-cs"/>
        </a:defRPr>
      </a:lvl2pPr>
      <a:lvl3pPr marL="2055000">
        <a:defRPr>
          <a:latin typeface="+mn-lt"/>
          <a:ea typeface="+mn-ea"/>
          <a:cs typeface="+mn-cs"/>
        </a:defRPr>
      </a:lvl3pPr>
      <a:lvl4pPr marL="3082500">
        <a:defRPr>
          <a:latin typeface="+mn-lt"/>
          <a:ea typeface="+mn-ea"/>
          <a:cs typeface="+mn-cs"/>
        </a:defRPr>
      </a:lvl4pPr>
      <a:lvl5pPr marL="4110000">
        <a:defRPr>
          <a:latin typeface="+mn-lt"/>
          <a:ea typeface="+mn-ea"/>
          <a:cs typeface="+mn-cs"/>
        </a:defRPr>
      </a:lvl5pPr>
      <a:lvl6pPr marL="5137502">
        <a:defRPr>
          <a:latin typeface="+mn-lt"/>
          <a:ea typeface="+mn-ea"/>
          <a:cs typeface="+mn-cs"/>
        </a:defRPr>
      </a:lvl6pPr>
      <a:lvl7pPr marL="6165001">
        <a:defRPr>
          <a:latin typeface="+mn-lt"/>
          <a:ea typeface="+mn-ea"/>
          <a:cs typeface="+mn-cs"/>
        </a:defRPr>
      </a:lvl7pPr>
      <a:lvl8pPr marL="7192501">
        <a:defRPr>
          <a:latin typeface="+mn-lt"/>
          <a:ea typeface="+mn-ea"/>
          <a:cs typeface="+mn-cs"/>
        </a:defRPr>
      </a:lvl8pPr>
      <a:lvl9pPr marL="8220002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-298929"/>
            <a:ext cx="12788912" cy="2404935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4139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228263" y="294858"/>
            <a:ext cx="7001819" cy="1208977"/>
          </a:xfrm>
          <a:prstGeom prst="rect">
            <a:avLst/>
          </a:prstGeom>
        </p:spPr>
        <p:txBody>
          <a:bodyPr vert="horz" wrap="square" lIns="0" tIns="32822" rIns="0" bIns="0" rtlCol="0">
            <a:spAutoFit/>
          </a:bodyPr>
          <a:lstStyle/>
          <a:p>
            <a:pPr marL="28542" algn="ctr">
              <a:spcBef>
                <a:spcPts val="257"/>
              </a:spcBef>
            </a:pPr>
            <a:r>
              <a:rPr lang="en-US" sz="7641" spc="12" dirty="0"/>
              <a:t>MATEMATIKA</a:t>
            </a:r>
            <a:endParaRPr lang="en-US" sz="7641" dirty="0"/>
          </a:p>
        </p:txBody>
      </p:sp>
      <p:sp>
        <p:nvSpPr>
          <p:cNvPr id="4" name="object 4"/>
          <p:cNvSpPr txBox="1"/>
          <p:nvPr/>
        </p:nvSpPr>
        <p:spPr>
          <a:xfrm>
            <a:off x="570039" y="2723791"/>
            <a:ext cx="10047201" cy="2971547"/>
          </a:xfrm>
          <a:prstGeom prst="rect">
            <a:avLst/>
          </a:prstGeom>
        </p:spPr>
        <p:txBody>
          <a:bodyPr vert="horz" wrap="square" lIns="0" tIns="31397" rIns="0" bIns="0" rtlCol="0">
            <a:spAutoFit/>
          </a:bodyPr>
          <a:lstStyle/>
          <a:p>
            <a:pPr marL="41385" algn="ctr">
              <a:spcBef>
                <a:spcPts val="246"/>
              </a:spcBef>
            </a:pPr>
            <a:r>
              <a:rPr lang="en-US" sz="6368" b="1" dirty="0">
                <a:solidFill>
                  <a:srgbClr val="002060"/>
                </a:solidFill>
                <a:latin typeface="Arial"/>
                <a:cs typeface="Arial"/>
              </a:rPr>
              <a:t>MAVZU:QARAMA-QARSHI SONLAR. SONNING MODULI.</a:t>
            </a:r>
            <a:endParaRPr lang="en-US" sz="7005" b="1" dirty="0">
              <a:solidFill>
                <a:srgbClr val="002060"/>
              </a:solidFill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259429" y="4747790"/>
            <a:ext cx="782253" cy="1866560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/>
          <a:p>
            <a:endParaRPr sz="4139"/>
          </a:p>
        </p:txBody>
      </p:sp>
      <p:grpSp>
        <p:nvGrpSpPr>
          <p:cNvPr id="7" name="object 7"/>
          <p:cNvGrpSpPr/>
          <p:nvPr/>
        </p:nvGrpSpPr>
        <p:grpSpPr>
          <a:xfrm>
            <a:off x="1041682" y="247652"/>
            <a:ext cx="11089046" cy="1276589"/>
            <a:chOff x="439458" y="228104"/>
            <a:chExt cx="4916283" cy="542011"/>
          </a:xfrm>
        </p:grpSpPr>
        <p:sp>
          <p:nvSpPr>
            <p:cNvPr id="8" name="object 8"/>
            <p:cNvSpPr/>
            <p:nvPr/>
          </p:nvSpPr>
          <p:spPr>
            <a:xfrm>
              <a:off x="439458" y="322808"/>
              <a:ext cx="396240" cy="394970"/>
            </a:xfrm>
            <a:custGeom>
              <a:avLst/>
              <a:gdLst/>
              <a:ahLst/>
              <a:cxnLst/>
              <a:rect l="l" t="t" r="r" b="b"/>
              <a:pathLst>
                <a:path w="396240" h="394970">
                  <a:moveTo>
                    <a:pt x="65938" y="0"/>
                  </a:moveTo>
                  <a:lnTo>
                    <a:pt x="0" y="0"/>
                  </a:lnTo>
                  <a:lnTo>
                    <a:pt x="0" y="33020"/>
                  </a:lnTo>
                  <a:lnTo>
                    <a:pt x="0" y="361950"/>
                  </a:lnTo>
                  <a:lnTo>
                    <a:pt x="0" y="394970"/>
                  </a:lnTo>
                  <a:lnTo>
                    <a:pt x="65938" y="394970"/>
                  </a:lnTo>
                  <a:lnTo>
                    <a:pt x="65938" y="361950"/>
                  </a:lnTo>
                  <a:lnTo>
                    <a:pt x="32969" y="361950"/>
                  </a:lnTo>
                  <a:lnTo>
                    <a:pt x="32969" y="33020"/>
                  </a:lnTo>
                  <a:lnTo>
                    <a:pt x="65938" y="33020"/>
                  </a:lnTo>
                  <a:lnTo>
                    <a:pt x="65938" y="0"/>
                  </a:lnTo>
                  <a:close/>
                </a:path>
                <a:path w="396240" h="394970">
                  <a:moveTo>
                    <a:pt x="296710" y="65366"/>
                  </a:moveTo>
                  <a:lnTo>
                    <a:pt x="98907" y="65366"/>
                  </a:lnTo>
                  <a:lnTo>
                    <a:pt x="98907" y="96126"/>
                  </a:lnTo>
                  <a:lnTo>
                    <a:pt x="184454" y="197243"/>
                  </a:lnTo>
                  <a:lnTo>
                    <a:pt x="98907" y="298361"/>
                  </a:lnTo>
                  <a:lnTo>
                    <a:pt x="98907" y="329120"/>
                  </a:lnTo>
                  <a:lnTo>
                    <a:pt x="296710" y="329120"/>
                  </a:lnTo>
                  <a:lnTo>
                    <a:pt x="296710" y="263182"/>
                  </a:lnTo>
                  <a:lnTo>
                    <a:pt x="263740" y="263182"/>
                  </a:lnTo>
                  <a:lnTo>
                    <a:pt x="263740" y="296151"/>
                  </a:lnTo>
                  <a:lnTo>
                    <a:pt x="143954" y="296151"/>
                  </a:lnTo>
                  <a:lnTo>
                    <a:pt x="227647" y="197243"/>
                  </a:lnTo>
                  <a:lnTo>
                    <a:pt x="143954" y="98336"/>
                  </a:lnTo>
                  <a:lnTo>
                    <a:pt x="263740" y="98336"/>
                  </a:lnTo>
                  <a:lnTo>
                    <a:pt x="263740" y="131305"/>
                  </a:lnTo>
                  <a:lnTo>
                    <a:pt x="296710" y="131305"/>
                  </a:lnTo>
                  <a:lnTo>
                    <a:pt x="296710" y="65366"/>
                  </a:lnTo>
                  <a:close/>
                </a:path>
                <a:path w="396240" h="394970">
                  <a:moveTo>
                    <a:pt x="395617" y="0"/>
                  </a:moveTo>
                  <a:lnTo>
                    <a:pt x="329679" y="0"/>
                  </a:lnTo>
                  <a:lnTo>
                    <a:pt x="329679" y="33020"/>
                  </a:lnTo>
                  <a:lnTo>
                    <a:pt x="362648" y="33020"/>
                  </a:lnTo>
                  <a:lnTo>
                    <a:pt x="362648" y="361950"/>
                  </a:lnTo>
                  <a:lnTo>
                    <a:pt x="329679" y="361950"/>
                  </a:lnTo>
                  <a:lnTo>
                    <a:pt x="329679" y="394970"/>
                  </a:lnTo>
                  <a:lnTo>
                    <a:pt x="395617" y="394970"/>
                  </a:lnTo>
                  <a:lnTo>
                    <a:pt x="395617" y="361950"/>
                  </a:lnTo>
                  <a:lnTo>
                    <a:pt x="395617" y="33020"/>
                  </a:lnTo>
                  <a:lnTo>
                    <a:pt x="395617" y="0"/>
                  </a:lnTo>
                  <a:close/>
                </a:path>
              </a:pathLst>
            </a:custGeom>
            <a:solidFill>
              <a:srgbClr val="00AFEF"/>
            </a:solidFill>
          </p:spPr>
          <p:txBody>
            <a:bodyPr wrap="square" lIns="0" tIns="0" rIns="0" bIns="0" rtlCol="0"/>
            <a:lstStyle/>
            <a:p>
              <a:endParaRPr sz="4139"/>
            </a:p>
          </p:txBody>
        </p:sp>
        <p:sp>
          <p:nvSpPr>
            <p:cNvPr id="9" name="object 9"/>
            <p:cNvSpPr/>
            <p:nvPr/>
          </p:nvSpPr>
          <p:spPr>
            <a:xfrm>
              <a:off x="4285485" y="228104"/>
              <a:ext cx="1070256" cy="542011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5" y="0"/>
                  </a:moveTo>
                  <a:lnTo>
                    <a:pt x="0" y="0"/>
                  </a:lnTo>
                  <a:lnTo>
                    <a:pt x="0" y="603618"/>
                  </a:lnTo>
                  <a:lnTo>
                    <a:pt x="603605" y="603618"/>
                  </a:lnTo>
                  <a:lnTo>
                    <a:pt x="603605" y="0"/>
                  </a:lnTo>
                  <a:close/>
                </a:path>
              </a:pathLst>
            </a:custGeom>
            <a:solidFill>
              <a:srgbClr val="00A859"/>
            </a:solidFill>
          </p:spPr>
          <p:txBody>
            <a:bodyPr wrap="square" lIns="0" tIns="0" rIns="0" bIns="0" rtlCol="0"/>
            <a:lstStyle/>
            <a:p>
              <a:endParaRPr sz="4139"/>
            </a:p>
          </p:txBody>
        </p:sp>
        <p:sp>
          <p:nvSpPr>
            <p:cNvPr id="10" name="object 10"/>
            <p:cNvSpPr/>
            <p:nvPr/>
          </p:nvSpPr>
          <p:spPr>
            <a:xfrm>
              <a:off x="4285485" y="228104"/>
              <a:ext cx="1070256" cy="533396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5" y="0"/>
                  </a:lnTo>
                  <a:lnTo>
                    <a:pt x="603605" y="603618"/>
                  </a:lnTo>
                  <a:lnTo>
                    <a:pt x="0" y="603618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EFEFE"/>
              </a:solidFill>
            </a:ln>
          </p:spPr>
          <p:txBody>
            <a:bodyPr wrap="square" lIns="0" tIns="0" rIns="0" bIns="0" rtlCol="0"/>
            <a:lstStyle/>
            <a:p>
              <a:endParaRPr sz="4139"/>
            </a:p>
          </p:txBody>
        </p:sp>
      </p:grpSp>
      <p:sp>
        <p:nvSpPr>
          <p:cNvPr id="13" name="object 13"/>
          <p:cNvSpPr txBox="1"/>
          <p:nvPr/>
        </p:nvSpPr>
        <p:spPr>
          <a:xfrm>
            <a:off x="9314611" y="304116"/>
            <a:ext cx="3133399" cy="1007328"/>
          </a:xfrm>
          <a:prstGeom prst="rect">
            <a:avLst/>
          </a:prstGeom>
        </p:spPr>
        <p:txBody>
          <a:bodyPr vert="horz" wrap="square" lIns="0" tIns="27115" rIns="0" bIns="0" rtlCol="0">
            <a:spAutoFit/>
          </a:bodyPr>
          <a:lstStyle/>
          <a:p>
            <a:pPr algn="ctr">
              <a:spcBef>
                <a:spcPts val="214"/>
              </a:spcBef>
            </a:pPr>
            <a:r>
              <a:rPr lang="en-US" sz="6368" b="1" spc="-12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lang="en-US" sz="4670" b="1" spc="-12" dirty="0">
                <a:solidFill>
                  <a:schemeClr val="bg1"/>
                </a:solidFill>
                <a:latin typeface="Arial"/>
                <a:cs typeface="Arial"/>
              </a:rPr>
              <a:t>6- </a:t>
            </a:r>
            <a:r>
              <a:rPr sz="4670" b="1" spc="-12" dirty="0" err="1">
                <a:solidFill>
                  <a:schemeClr val="bg1"/>
                </a:solidFill>
                <a:latin typeface="Arial"/>
                <a:cs typeface="Arial"/>
              </a:rPr>
              <a:t>sinf</a:t>
            </a:r>
            <a:endParaRPr sz="467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11" name="object 5"/>
          <p:cNvSpPr/>
          <p:nvPr/>
        </p:nvSpPr>
        <p:spPr>
          <a:xfrm>
            <a:off x="245048" y="2381260"/>
            <a:ext cx="811015" cy="1799603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sz="9190"/>
          </a:p>
        </p:txBody>
      </p:sp>
      <p:sp>
        <p:nvSpPr>
          <p:cNvPr id="12" name="object 11"/>
          <p:cNvSpPr/>
          <p:nvPr/>
        </p:nvSpPr>
        <p:spPr>
          <a:xfrm>
            <a:off x="10145596" y="3071587"/>
            <a:ext cx="2429850" cy="221854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919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-151928" y="203809"/>
            <a:ext cx="12801600" cy="8762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5094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SONNING MODULI</a:t>
            </a:r>
            <a:endParaRPr lang="ru-RU" sz="5094" b="1" dirty="0"/>
          </a:p>
        </p:txBody>
      </p:sp>
      <p:sp>
        <p:nvSpPr>
          <p:cNvPr id="10" name="Содержимое 3"/>
          <p:cNvSpPr>
            <a:spLocks noGrp="1"/>
          </p:cNvSpPr>
          <p:nvPr>
            <p:ph sz="half" idx="3"/>
          </p:nvPr>
        </p:nvSpPr>
        <p:spPr>
          <a:xfrm>
            <a:off x="638524" y="1045408"/>
            <a:ext cx="11524553" cy="1763944"/>
          </a:xfrm>
        </p:spPr>
        <p:txBody>
          <a:bodyPr/>
          <a:lstStyle/>
          <a:p>
            <a:pPr algn="just"/>
            <a:r>
              <a:rPr lang="en-US" sz="3821" dirty="0" err="1">
                <a:solidFill>
                  <a:schemeClr val="tx1"/>
                </a:solidFill>
              </a:rPr>
              <a:t>Qarama-qarshi</a:t>
            </a:r>
            <a:r>
              <a:rPr lang="en-US" sz="3821" dirty="0">
                <a:solidFill>
                  <a:schemeClr val="tx1"/>
                </a:solidFill>
              </a:rPr>
              <a:t> </a:t>
            </a:r>
            <a:r>
              <a:rPr lang="en-US" sz="3821" dirty="0" err="1">
                <a:solidFill>
                  <a:schemeClr val="tx1"/>
                </a:solidFill>
              </a:rPr>
              <a:t>sonlarning</a:t>
            </a:r>
            <a:r>
              <a:rPr lang="en-US" sz="3821" dirty="0">
                <a:solidFill>
                  <a:schemeClr val="tx1"/>
                </a:solidFill>
              </a:rPr>
              <a:t> </a:t>
            </a:r>
            <a:r>
              <a:rPr lang="en-US" sz="3821" dirty="0" err="1">
                <a:solidFill>
                  <a:schemeClr val="tx1"/>
                </a:solidFill>
              </a:rPr>
              <a:t>modullari</a:t>
            </a:r>
            <a:r>
              <a:rPr lang="en-US" sz="3821" dirty="0">
                <a:solidFill>
                  <a:schemeClr val="tx1"/>
                </a:solidFill>
              </a:rPr>
              <a:t> </a:t>
            </a:r>
            <a:r>
              <a:rPr lang="en-US" sz="3821" dirty="0" err="1">
                <a:solidFill>
                  <a:schemeClr val="tx1"/>
                </a:solidFill>
              </a:rPr>
              <a:t>o‘zaro</a:t>
            </a:r>
            <a:r>
              <a:rPr lang="en-US" sz="3821" dirty="0">
                <a:solidFill>
                  <a:schemeClr val="tx1"/>
                </a:solidFill>
              </a:rPr>
              <a:t> </a:t>
            </a:r>
            <a:r>
              <a:rPr lang="en-US" sz="3821" dirty="0" err="1">
                <a:solidFill>
                  <a:schemeClr val="tx1"/>
                </a:solidFill>
              </a:rPr>
              <a:t>teng</a:t>
            </a:r>
            <a:r>
              <a:rPr lang="en-US" sz="3821" dirty="0">
                <a:solidFill>
                  <a:schemeClr val="tx1"/>
                </a:solidFill>
              </a:rPr>
              <a:t> </a:t>
            </a:r>
            <a:r>
              <a:rPr lang="en-US" sz="3821" dirty="0" err="1">
                <a:solidFill>
                  <a:schemeClr val="tx1"/>
                </a:solidFill>
              </a:rPr>
              <a:t>bo‘ladi</a:t>
            </a:r>
            <a:r>
              <a:rPr lang="en-US" sz="3821" dirty="0">
                <a:solidFill>
                  <a:schemeClr val="tx1"/>
                </a:solidFill>
              </a:rPr>
              <a:t>:</a:t>
            </a:r>
          </a:p>
          <a:p>
            <a:pPr algn="just"/>
            <a:r>
              <a:rPr lang="en-US" sz="382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                    │a│ = │-a│</a:t>
            </a:r>
            <a:endParaRPr lang="ru-RU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3"/>
          </p:nvPr>
        </p:nvSpPr>
        <p:spPr>
          <a:xfrm>
            <a:off x="381452" y="2759782"/>
            <a:ext cx="6215810" cy="881973"/>
          </a:xfrm>
        </p:spPr>
        <p:txBody>
          <a:bodyPr/>
          <a:lstStyle/>
          <a:p>
            <a:pPr algn="just">
              <a:lnSpc>
                <a:spcPct val="150000"/>
              </a:lnSpc>
            </a:pPr>
            <a:r>
              <a:rPr lang="en-US" dirty="0" smtClean="0"/>
              <a:t>  </a:t>
            </a:r>
            <a:r>
              <a:rPr lang="en-US" sz="3821" dirty="0" err="1">
                <a:solidFill>
                  <a:schemeClr val="tx1"/>
                </a:solidFill>
              </a:rPr>
              <a:t>Masalan</a:t>
            </a:r>
            <a:r>
              <a:rPr lang="en-US" sz="3821" dirty="0">
                <a:solidFill>
                  <a:schemeClr val="tx1"/>
                </a:solidFill>
              </a:rPr>
              <a:t>: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638523" y="5029277"/>
            <a:ext cx="4490332" cy="74558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245" dirty="0">
                <a:latin typeface="Arial" pitchFamily="34" charset="0"/>
                <a:cs typeface="Arial" pitchFamily="34" charset="0"/>
              </a:rPr>
              <a:t>│- 3│ </a:t>
            </a:r>
            <a:r>
              <a:rPr lang="en-US" sz="4245" dirty="0">
                <a:latin typeface="Arial" pitchFamily="34" charset="0"/>
                <a:cs typeface="Arial" pitchFamily="34" charset="0"/>
              </a:rPr>
              <a:t>= </a:t>
            </a:r>
            <a:r>
              <a:rPr lang="en-US" sz="4245" dirty="0">
                <a:latin typeface="Arial" pitchFamily="34" charset="0"/>
                <a:cs typeface="Arial" pitchFamily="34" charset="0"/>
              </a:rPr>
              <a:t>│+ </a:t>
            </a:r>
            <a:r>
              <a:rPr lang="en-US" sz="4245" dirty="0">
                <a:latin typeface="Arial" pitchFamily="34" charset="0"/>
                <a:cs typeface="Arial" pitchFamily="34" charset="0"/>
              </a:rPr>
              <a:t>3</a:t>
            </a:r>
            <a:r>
              <a:rPr lang="en-US" sz="4245" dirty="0">
                <a:latin typeface="Arial" pitchFamily="34" charset="0"/>
                <a:cs typeface="Arial" pitchFamily="34" charset="0"/>
              </a:rPr>
              <a:t>│= 3 </a:t>
            </a:r>
            <a:endParaRPr lang="ru-RU" sz="4139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6597263" y="3923793"/>
            <a:ext cx="2845651" cy="74558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245" dirty="0">
                <a:latin typeface="Arial" pitchFamily="34" charset="0"/>
                <a:cs typeface="Arial" pitchFamily="34" charset="0"/>
              </a:rPr>
              <a:t>│15 │ </a:t>
            </a:r>
            <a:r>
              <a:rPr lang="en-US" sz="4245" dirty="0">
                <a:latin typeface="Arial" pitchFamily="34" charset="0"/>
                <a:cs typeface="Arial" pitchFamily="34" charset="0"/>
              </a:rPr>
              <a:t>= </a:t>
            </a:r>
            <a:r>
              <a:rPr lang="en-US" sz="4245" dirty="0">
                <a:latin typeface="Arial" pitchFamily="34" charset="0"/>
                <a:cs typeface="Arial" pitchFamily="34" charset="0"/>
              </a:rPr>
              <a:t>15</a:t>
            </a:r>
            <a:endParaRPr lang="ru-RU" sz="4139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3499016" y="2982388"/>
            <a:ext cx="4475905" cy="74558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en-US" sz="4245" dirty="0">
                <a:latin typeface="Arial" pitchFamily="34" charset="0"/>
                <a:cs typeface="Arial" pitchFamily="34" charset="0"/>
              </a:rPr>
              <a:t>│+ 15│ </a:t>
            </a:r>
            <a:r>
              <a:rPr lang="en-US" sz="4245" dirty="0">
                <a:latin typeface="Arial" pitchFamily="34" charset="0"/>
                <a:cs typeface="Arial" pitchFamily="34" charset="0"/>
              </a:rPr>
              <a:t>= │- 15│ </a:t>
            </a:r>
            <a:r>
              <a:rPr lang="en-US" sz="4245" dirty="0">
                <a:latin typeface="Arial" pitchFamily="34" charset="0"/>
                <a:cs typeface="Arial" pitchFamily="34" charset="0"/>
              </a:rPr>
              <a:t> </a:t>
            </a:r>
            <a:endParaRPr lang="ru-RU" sz="4245" dirty="0"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Прямоугольник 7"/>
              <p:cNvSpPr/>
              <p:nvPr/>
            </p:nvSpPr>
            <p:spPr>
              <a:xfrm>
                <a:off x="5829934" y="4745000"/>
                <a:ext cx="4977645" cy="120475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just"/>
                <a:r>
                  <a:rPr lang="en-US" sz="4245" dirty="0">
                    <a:latin typeface="Arial" pitchFamily="34" charset="0"/>
                    <a:cs typeface="Arial" pitchFamily="34" charset="0"/>
                  </a:rPr>
                  <a:t>│+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5094" i="1" dirty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5094" i="1" dirty="0">
                            <a:latin typeface="Cambria Math" panose="02040503050406030204" pitchFamily="18" charset="0"/>
                            <a:cs typeface="Arial" pitchFamily="34" charset="0"/>
                          </a:rPr>
                          <m:t>1</m:t>
                        </m:r>
                      </m:num>
                      <m:den>
                        <m:r>
                          <a:rPr lang="en-US" sz="5094" i="1" dirty="0">
                            <a:latin typeface="Cambria Math" panose="02040503050406030204" pitchFamily="18" charset="0"/>
                            <a:cs typeface="Arial" pitchFamily="34" charset="0"/>
                          </a:rPr>
                          <m:t>8</m:t>
                        </m:r>
                      </m:den>
                    </m:f>
                  </m:oMath>
                </a14:m>
                <a:r>
                  <a:rPr lang="en-US" sz="5094" dirty="0">
                    <a:latin typeface="Arial" pitchFamily="34" charset="0"/>
                    <a:cs typeface="Arial" pitchFamily="34" charset="0"/>
                  </a:rPr>
                  <a:t>│ = </a:t>
                </a:r>
                <a:r>
                  <a:rPr lang="en-US" sz="4245" dirty="0">
                    <a:latin typeface="Arial" pitchFamily="34" charset="0"/>
                    <a:cs typeface="Arial" pitchFamily="34" charset="0"/>
                  </a:rPr>
                  <a:t>│-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5094" i="1" dirty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5094" i="1" dirty="0">
                            <a:latin typeface="Cambria Math" panose="02040503050406030204" pitchFamily="18" charset="0"/>
                            <a:cs typeface="Arial" pitchFamily="34" charset="0"/>
                          </a:rPr>
                          <m:t>1</m:t>
                        </m:r>
                      </m:num>
                      <m:den>
                        <m:r>
                          <a:rPr lang="en-US" sz="5094" i="1" dirty="0">
                            <a:latin typeface="Cambria Math" panose="02040503050406030204" pitchFamily="18" charset="0"/>
                            <a:cs typeface="Arial" pitchFamily="34" charset="0"/>
                          </a:rPr>
                          <m:t>8</m:t>
                        </m:r>
                      </m:den>
                    </m:f>
                  </m:oMath>
                </a14:m>
                <a:r>
                  <a:rPr lang="en-US" sz="5094" dirty="0">
                    <a:latin typeface="Arial" pitchFamily="34" charset="0"/>
                    <a:cs typeface="Arial" pitchFamily="34" charset="0"/>
                  </a:rPr>
                  <a:t>│ </a:t>
                </a:r>
                <a:r>
                  <a:rPr lang="en-US" sz="5094" dirty="0">
                    <a:latin typeface="Arial" pitchFamily="34" charset="0"/>
                    <a:cs typeface="Arial" pitchFamily="34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5094" i="1" dirty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5094" i="1" dirty="0">
                            <a:latin typeface="Cambria Math" panose="02040503050406030204" pitchFamily="18" charset="0"/>
                            <a:cs typeface="Arial" pitchFamily="34" charset="0"/>
                          </a:rPr>
                          <m:t>1</m:t>
                        </m:r>
                      </m:num>
                      <m:den>
                        <m:r>
                          <a:rPr lang="en-US" sz="5094" i="1" dirty="0">
                            <a:latin typeface="Cambria Math" panose="02040503050406030204" pitchFamily="18" charset="0"/>
                            <a:cs typeface="Arial" pitchFamily="34" charset="0"/>
                          </a:rPr>
                          <m:t>8</m:t>
                        </m:r>
                      </m:den>
                    </m:f>
                  </m:oMath>
                </a14:m>
                <a:r>
                  <a:rPr lang="en-US" sz="5094" dirty="0">
                    <a:latin typeface="Arial" pitchFamily="34" charset="0"/>
                    <a:cs typeface="Arial" pitchFamily="34" charset="0"/>
                  </a:rPr>
                  <a:t> </a:t>
                </a:r>
                <a:endParaRPr lang="ru-RU" sz="5094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8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84665" y="4678859"/>
                <a:ext cx="4706738" cy="1140377"/>
              </a:xfrm>
              <a:prstGeom prst="rect">
                <a:avLst/>
              </a:prstGeom>
              <a:blipFill rotWithShape="0">
                <a:blip r:embed="rId2"/>
                <a:stretch>
                  <a:fillRect l="-4663" t="-1070" b="-1176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Прямоугольник 6"/>
          <p:cNvSpPr/>
          <p:nvPr/>
        </p:nvSpPr>
        <p:spPr>
          <a:xfrm>
            <a:off x="1051093" y="3974734"/>
            <a:ext cx="2996333" cy="74558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396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245" dirty="0">
                <a:latin typeface="Arial" pitchFamily="34" charset="0"/>
                <a:cs typeface="Arial" pitchFamily="34" charset="0"/>
              </a:rPr>
              <a:t>│- 15│= 15</a:t>
            </a:r>
            <a:endParaRPr lang="ru-RU" sz="4245" dirty="0"/>
          </a:p>
        </p:txBody>
      </p:sp>
      <p:sp>
        <p:nvSpPr>
          <p:cNvPr id="11" name="Содержимое 3"/>
          <p:cNvSpPr>
            <a:spLocks noGrp="1"/>
          </p:cNvSpPr>
          <p:nvPr>
            <p:ph sz="half" idx="3"/>
          </p:nvPr>
        </p:nvSpPr>
        <p:spPr>
          <a:xfrm>
            <a:off x="638524" y="6171578"/>
            <a:ext cx="11524553" cy="587981"/>
          </a:xfrm>
        </p:spPr>
        <p:txBody>
          <a:bodyPr/>
          <a:lstStyle/>
          <a:p>
            <a:pPr algn="just"/>
            <a:r>
              <a:rPr lang="en-US" sz="3821" dirty="0">
                <a:solidFill>
                  <a:schemeClr val="tx1"/>
                </a:solidFill>
              </a:rPr>
              <a:t>0  </a:t>
            </a:r>
            <a:r>
              <a:rPr lang="en-US" sz="3821" dirty="0" err="1">
                <a:solidFill>
                  <a:schemeClr val="tx1"/>
                </a:solidFill>
              </a:rPr>
              <a:t>sonining</a:t>
            </a:r>
            <a:r>
              <a:rPr lang="en-US" sz="3821" dirty="0">
                <a:solidFill>
                  <a:schemeClr val="tx1"/>
                </a:solidFill>
              </a:rPr>
              <a:t> moduli 0 </a:t>
            </a:r>
            <a:r>
              <a:rPr lang="en-US" sz="3821" dirty="0" err="1">
                <a:solidFill>
                  <a:schemeClr val="tx1"/>
                </a:solidFill>
              </a:rPr>
              <a:t>ga</a:t>
            </a:r>
            <a:r>
              <a:rPr lang="en-US" sz="3821" dirty="0">
                <a:solidFill>
                  <a:schemeClr val="tx1"/>
                </a:solidFill>
              </a:rPr>
              <a:t> </a:t>
            </a:r>
            <a:r>
              <a:rPr lang="en-US" sz="3821" dirty="0" err="1">
                <a:solidFill>
                  <a:schemeClr val="tx1"/>
                </a:solidFill>
              </a:rPr>
              <a:t>teng</a:t>
            </a:r>
            <a:r>
              <a:rPr lang="en-US" sz="3821" dirty="0">
                <a:solidFill>
                  <a:schemeClr val="tx1"/>
                </a:solidFill>
              </a:rPr>
              <a:t>: </a:t>
            </a:r>
            <a:r>
              <a:rPr lang="en-US" sz="382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│0│ = 0</a:t>
            </a:r>
            <a:endParaRPr lang="ru-RU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29280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3" grpId="0"/>
      <p:bldP spid="6" grpId="0"/>
      <p:bldP spid="8" grpId="0"/>
      <p:bldP spid="7" grpId="0"/>
      <p:bldP spid="11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441067" y="114662"/>
            <a:ext cx="12314715" cy="8762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5094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724- masala</a:t>
            </a:r>
            <a:endParaRPr lang="ru-RU" sz="5094" b="1" dirty="0"/>
          </a:p>
        </p:txBody>
      </p:sp>
      <p:sp>
        <p:nvSpPr>
          <p:cNvPr id="31" name="TextBox 30"/>
          <p:cNvSpPr txBox="1"/>
          <p:nvPr/>
        </p:nvSpPr>
        <p:spPr>
          <a:xfrm>
            <a:off x="459447" y="1231295"/>
            <a:ext cx="12304327" cy="7455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245" dirty="0" err="1">
                <a:latin typeface="Arial" pitchFamily="34" charset="0"/>
                <a:cs typeface="Arial" pitchFamily="34" charset="0"/>
              </a:rPr>
              <a:t>Jadvalni</a:t>
            </a:r>
            <a:r>
              <a:rPr lang="en-US" sz="4245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245" dirty="0" err="1">
                <a:latin typeface="Arial" pitchFamily="34" charset="0"/>
                <a:cs typeface="Arial" pitchFamily="34" charset="0"/>
              </a:rPr>
              <a:t>to‘ldiring</a:t>
            </a:r>
            <a:r>
              <a:rPr lang="en-US" sz="4245" dirty="0">
                <a:latin typeface="Arial" pitchFamily="34" charset="0"/>
                <a:cs typeface="Arial" pitchFamily="34" charset="0"/>
              </a:rPr>
              <a:t>:</a:t>
            </a: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 rotWithShape="1">
          <a:blip r:embed="rId2"/>
          <a:srcRect l="17881" t="34073" r="13985" b="30887"/>
          <a:stretch/>
        </p:blipFill>
        <p:spPr>
          <a:xfrm>
            <a:off x="286849" y="2148387"/>
            <a:ext cx="12151478" cy="3974068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2656005" y="5205362"/>
            <a:ext cx="3448380" cy="61491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396" dirty="0">
                <a:latin typeface="Arial" pitchFamily="34" charset="0"/>
                <a:cs typeface="Arial" pitchFamily="34" charset="0"/>
              </a:rPr>
              <a:t>-(+1991) = -1991</a:t>
            </a:r>
            <a:endParaRPr lang="ru-RU" sz="3396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9457776" y="3676874"/>
            <a:ext cx="1996059" cy="61491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396" dirty="0">
                <a:latin typeface="Arial" pitchFamily="34" charset="0"/>
                <a:cs typeface="Arial" pitchFamily="34" charset="0"/>
              </a:rPr>
              <a:t>-(-5) = +5</a:t>
            </a:r>
            <a:endParaRPr lang="ru-RU" sz="3396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9216188" y="4463306"/>
            <a:ext cx="2480166" cy="61491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396" dirty="0">
                <a:latin typeface="Arial" pitchFamily="34" charset="0"/>
                <a:cs typeface="Arial" pitchFamily="34" charset="0"/>
              </a:rPr>
              <a:t>-(-25) = +25</a:t>
            </a:r>
            <a:endParaRPr lang="ru-RU" sz="3396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8860612" y="5205362"/>
            <a:ext cx="3193503" cy="61491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396" dirty="0">
                <a:latin typeface="Arial" pitchFamily="34" charset="0"/>
                <a:cs typeface="Arial" pitchFamily="34" charset="0"/>
              </a:rPr>
              <a:t>-(-2018) = 2018</a:t>
            </a:r>
            <a:endParaRPr lang="ru-RU" sz="3396" dirty="0"/>
          </a:p>
        </p:txBody>
      </p:sp>
    </p:spTree>
    <p:extLst>
      <p:ext uri="{BB962C8B-B14F-4D97-AF65-F5344CB8AC3E}">
        <p14:creationId xmlns:p14="http://schemas.microsoft.com/office/powerpoint/2010/main" val="32435962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50200" y="146379"/>
            <a:ext cx="12314715" cy="8762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5094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726- masala</a:t>
            </a:r>
            <a:endParaRPr lang="ru-RU" sz="5094" b="1" dirty="0"/>
          </a:p>
        </p:txBody>
      </p:sp>
      <p:sp>
        <p:nvSpPr>
          <p:cNvPr id="31" name="TextBox 30"/>
          <p:cNvSpPr txBox="1"/>
          <p:nvPr/>
        </p:nvSpPr>
        <p:spPr>
          <a:xfrm>
            <a:off x="459447" y="1231294"/>
            <a:ext cx="12304327" cy="13988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245" dirty="0" err="1">
                <a:latin typeface="Arial" pitchFamily="34" charset="0"/>
                <a:cs typeface="Arial" pitchFamily="34" charset="0"/>
              </a:rPr>
              <a:t>Ifodaning</a:t>
            </a:r>
            <a:r>
              <a:rPr lang="en-US" sz="4245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245" dirty="0" err="1">
                <a:latin typeface="Arial" pitchFamily="34" charset="0"/>
                <a:cs typeface="Arial" pitchFamily="34" charset="0"/>
              </a:rPr>
              <a:t>qiymatiga</a:t>
            </a:r>
            <a:r>
              <a:rPr lang="en-US" sz="4245" dirty="0">
                <a:latin typeface="Arial" pitchFamily="34" charset="0"/>
                <a:cs typeface="Arial" pitchFamily="34" charset="0"/>
              </a:rPr>
              <a:t>: a) </a:t>
            </a:r>
            <a:r>
              <a:rPr lang="en-US" sz="4245" dirty="0" err="1">
                <a:latin typeface="Arial" pitchFamily="34" charset="0"/>
                <a:cs typeface="Arial" pitchFamily="34" charset="0"/>
              </a:rPr>
              <a:t>qarama-qarshi</a:t>
            </a:r>
            <a:r>
              <a:rPr lang="en-US" sz="4245" dirty="0">
                <a:latin typeface="Arial" pitchFamily="34" charset="0"/>
                <a:cs typeface="Arial" pitchFamily="34" charset="0"/>
              </a:rPr>
              <a:t>;  b) </a:t>
            </a:r>
            <a:r>
              <a:rPr lang="en-US" sz="4245" dirty="0" err="1">
                <a:latin typeface="Arial" pitchFamily="34" charset="0"/>
                <a:cs typeface="Arial" pitchFamily="34" charset="0"/>
              </a:rPr>
              <a:t>teskari</a:t>
            </a:r>
            <a:r>
              <a:rPr lang="en-US" sz="4245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245" dirty="0" err="1">
                <a:latin typeface="Arial" pitchFamily="34" charset="0"/>
                <a:cs typeface="Arial" pitchFamily="34" charset="0"/>
              </a:rPr>
              <a:t>sonni</a:t>
            </a:r>
            <a:r>
              <a:rPr lang="en-US" sz="4245" dirty="0">
                <a:latin typeface="Arial" pitchFamily="34" charset="0"/>
                <a:cs typeface="Arial" pitchFamily="34" charset="0"/>
              </a:rPr>
              <a:t> toping.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150744" y="3047436"/>
            <a:ext cx="5519460" cy="74558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245" dirty="0">
                <a:latin typeface="Arial" pitchFamily="34" charset="0"/>
                <a:cs typeface="Arial" pitchFamily="34" charset="0"/>
              </a:rPr>
              <a:t>1) 1,5 ∙ 4,8 + 1,5 ∙ 5,2 </a:t>
            </a:r>
            <a:endParaRPr lang="ru-RU" sz="4139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218796" y="4163631"/>
            <a:ext cx="5383205" cy="74558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245" dirty="0">
                <a:latin typeface="Arial" pitchFamily="34" charset="0"/>
                <a:cs typeface="Arial" pitchFamily="34" charset="0"/>
              </a:rPr>
              <a:t>2</a:t>
            </a:r>
            <a:r>
              <a:rPr lang="en-US" sz="4245" dirty="0">
                <a:latin typeface="Arial" pitchFamily="34" charset="0"/>
                <a:cs typeface="Arial" pitchFamily="34" charset="0"/>
              </a:rPr>
              <a:t>) 5,2 ∙ 9,8 - 3,8 ∙ 5,2 </a:t>
            </a:r>
            <a:endParaRPr lang="ru-RU" sz="4139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6351563" y="3024116"/>
            <a:ext cx="5519460" cy="74558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245" dirty="0">
                <a:latin typeface="Arial" pitchFamily="34" charset="0"/>
                <a:cs typeface="Arial" pitchFamily="34" charset="0"/>
              </a:rPr>
              <a:t>3) 3,2 ∙ 3,5 + 3,5 ∙ 6,8 </a:t>
            </a:r>
            <a:endParaRPr lang="ru-RU" sz="4139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6351563" y="4163631"/>
            <a:ext cx="6428363" cy="74558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245" dirty="0">
                <a:latin typeface="Arial" pitchFamily="34" charset="0"/>
                <a:cs typeface="Arial" pitchFamily="34" charset="0"/>
              </a:rPr>
              <a:t>4</a:t>
            </a:r>
            <a:r>
              <a:rPr lang="en-US" sz="4245" dirty="0">
                <a:latin typeface="Arial" pitchFamily="34" charset="0"/>
                <a:cs typeface="Arial" pitchFamily="34" charset="0"/>
              </a:rPr>
              <a:t>) 16,4 ∙ 15,3 + 16,4 ∙ 5,3 </a:t>
            </a:r>
            <a:endParaRPr lang="ru-RU" sz="4139" dirty="0"/>
          </a:p>
        </p:txBody>
      </p:sp>
    </p:spTree>
    <p:extLst>
      <p:ext uri="{BB962C8B-B14F-4D97-AF65-F5344CB8AC3E}">
        <p14:creationId xmlns:p14="http://schemas.microsoft.com/office/powerpoint/2010/main" val="75296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-190978" y="173810"/>
            <a:ext cx="12314715" cy="8762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5094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YECHISH</a:t>
            </a:r>
            <a:endParaRPr lang="ru-RU" sz="5094" b="1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218795" y="1364742"/>
            <a:ext cx="5519460" cy="74558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245" dirty="0">
                <a:latin typeface="Arial" pitchFamily="34" charset="0"/>
                <a:cs typeface="Arial" pitchFamily="34" charset="0"/>
              </a:rPr>
              <a:t>1) 1,5 ∙ 4,8 + 1,5 ∙ 5,2 </a:t>
            </a:r>
            <a:endParaRPr lang="ru-RU" sz="4139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286847" y="3427932"/>
            <a:ext cx="5383205" cy="74558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245" dirty="0">
                <a:latin typeface="Arial" pitchFamily="34" charset="0"/>
                <a:cs typeface="Arial" pitchFamily="34" charset="0"/>
              </a:rPr>
              <a:t>2</a:t>
            </a:r>
            <a:r>
              <a:rPr lang="en-US" sz="4245" dirty="0">
                <a:latin typeface="Arial" pitchFamily="34" charset="0"/>
                <a:cs typeface="Arial" pitchFamily="34" charset="0"/>
              </a:rPr>
              <a:t>) 5,2 ∙ 9,8 - 3,8 ∙ 5,2 </a:t>
            </a:r>
            <a:endParaRPr lang="ru-RU" sz="4139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5538386" y="1364742"/>
            <a:ext cx="4355680" cy="74558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245" dirty="0">
                <a:latin typeface="Arial" pitchFamily="34" charset="0"/>
                <a:cs typeface="Arial" pitchFamily="34" charset="0"/>
              </a:rPr>
              <a:t>=</a:t>
            </a:r>
            <a:r>
              <a:rPr lang="en-US" sz="4245" dirty="0">
                <a:latin typeface="Arial" pitchFamily="34" charset="0"/>
                <a:cs typeface="Arial" pitchFamily="34" charset="0"/>
              </a:rPr>
              <a:t> 1,5 ∙( 4,8 + 5,2)</a:t>
            </a:r>
            <a:endParaRPr lang="ru-RU" sz="4139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9749790" y="1399443"/>
            <a:ext cx="2784737" cy="74558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245" dirty="0">
                <a:latin typeface="Arial" pitchFamily="34" charset="0"/>
                <a:cs typeface="Arial" pitchFamily="34" charset="0"/>
              </a:rPr>
              <a:t>=</a:t>
            </a:r>
            <a:r>
              <a:rPr lang="en-US" sz="4245" dirty="0">
                <a:latin typeface="Arial" pitchFamily="34" charset="0"/>
                <a:cs typeface="Arial" pitchFamily="34" charset="0"/>
              </a:rPr>
              <a:t> 1,5 ∙ 10=</a:t>
            </a:r>
            <a:endParaRPr lang="ru-RU" sz="4139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592546" y="2234834"/>
            <a:ext cx="1258678" cy="74558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245" dirty="0">
                <a:latin typeface="Arial" pitchFamily="34" charset="0"/>
                <a:cs typeface="Arial" pitchFamily="34" charset="0"/>
              </a:rPr>
              <a:t>=</a:t>
            </a:r>
            <a:r>
              <a:rPr lang="en-US" sz="4245" dirty="0">
                <a:latin typeface="Arial" pitchFamily="34" charset="0"/>
                <a:cs typeface="Arial" pitchFamily="34" charset="0"/>
              </a:rPr>
              <a:t> 15</a:t>
            </a:r>
            <a:endParaRPr lang="ru-RU" sz="4139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2675386" y="2424997"/>
            <a:ext cx="3692036" cy="74558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245" dirty="0">
                <a:latin typeface="Arial" pitchFamily="34" charset="0"/>
                <a:cs typeface="Arial" pitchFamily="34" charset="0"/>
              </a:rPr>
              <a:t>a)  15  </a:t>
            </a:r>
            <a:r>
              <a:rPr lang="en-US" sz="4245" dirty="0" err="1">
                <a:latin typeface="Arial" pitchFamily="34" charset="0"/>
                <a:cs typeface="Arial" pitchFamily="34" charset="0"/>
              </a:rPr>
              <a:t>va</a:t>
            </a:r>
            <a:r>
              <a:rPr lang="en-US" sz="4245" dirty="0">
                <a:latin typeface="Arial" pitchFamily="34" charset="0"/>
                <a:cs typeface="Arial" pitchFamily="34" charset="0"/>
              </a:rPr>
              <a:t>  -15 </a:t>
            </a:r>
            <a:endParaRPr lang="ru-RU" sz="4139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Прямоугольник 15"/>
              <p:cNvSpPr/>
              <p:nvPr/>
            </p:nvSpPr>
            <p:spPr>
              <a:xfrm>
                <a:off x="6719934" y="1985045"/>
                <a:ext cx="3526928" cy="199631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245" dirty="0">
                    <a:latin typeface="Arial" pitchFamily="34" charset="0"/>
                    <a:cs typeface="Arial" pitchFamily="34" charset="0"/>
                  </a:rPr>
                  <a:t>b)  15  </a:t>
                </a:r>
                <a:r>
                  <a:rPr lang="en-US" sz="4245" dirty="0" err="1">
                    <a:latin typeface="Arial" pitchFamily="34" charset="0"/>
                    <a:cs typeface="Arial" pitchFamily="34" charset="0"/>
                  </a:rPr>
                  <a:t>va</a:t>
                </a:r>
                <a:r>
                  <a:rPr lang="en-US" sz="4245" dirty="0">
                    <a:latin typeface="Arial" pitchFamily="34" charset="0"/>
                    <a:cs typeface="Arial" pitchFamily="34" charset="0"/>
                  </a:rPr>
                  <a:t>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5731" i="1" dirty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5731" i="1" dirty="0">
                            <a:latin typeface="Cambria Math" panose="02040503050406030204" pitchFamily="18" charset="0"/>
                            <a:cs typeface="Arial" pitchFamily="34" charset="0"/>
                          </a:rPr>
                          <m:t>1</m:t>
                        </m:r>
                      </m:num>
                      <m:den>
                        <m:r>
                          <a:rPr lang="en-US" sz="5731" i="1" dirty="0">
                            <a:latin typeface="Cambria Math" panose="02040503050406030204" pitchFamily="18" charset="0"/>
                            <a:cs typeface="Arial" pitchFamily="34" charset="0"/>
                          </a:rPr>
                          <m:t>15</m:t>
                        </m:r>
                      </m:den>
                    </m:f>
                  </m:oMath>
                </a14:m>
                <a:r>
                  <a:rPr lang="en-US" sz="4245" dirty="0">
                    <a:latin typeface="Arial" pitchFamily="34" charset="0"/>
                    <a:cs typeface="Arial" pitchFamily="34" charset="0"/>
                  </a:rPr>
                  <a:t> </a:t>
                </a:r>
                <a:endParaRPr lang="ru-RU" sz="4245" dirty="0">
                  <a:latin typeface="Arial" pitchFamily="34" charset="0"/>
                  <a:cs typeface="Arial" pitchFamily="34" charset="0"/>
                </a:endParaRPr>
              </a:p>
              <a:p>
                <a:r>
                  <a:rPr lang="en-US" sz="4245" dirty="0">
                    <a:latin typeface="Arial" pitchFamily="34" charset="0"/>
                    <a:cs typeface="Arial" pitchFamily="34" charset="0"/>
                  </a:rPr>
                  <a:t> </a:t>
                </a:r>
                <a:endParaRPr lang="ru-RU" sz="4139" dirty="0"/>
              </a:p>
            </p:txBody>
          </p:sp>
        </mc:Choice>
        <mc:Fallback xmlns="">
          <p:sp>
            <p:nvSpPr>
              <p:cNvPr id="16" name="Прямоугольник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31604" y="2078396"/>
                <a:ext cx="3336170" cy="1886478"/>
              </a:xfrm>
              <a:prstGeom prst="rect">
                <a:avLst/>
              </a:prstGeom>
              <a:blipFill rotWithShape="0">
                <a:blip r:embed="rId2"/>
                <a:stretch>
                  <a:fillRect l="-658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" name="Прямоугольник 22"/>
          <p:cNvSpPr/>
          <p:nvPr/>
        </p:nvSpPr>
        <p:spPr>
          <a:xfrm>
            <a:off x="5396410" y="3419343"/>
            <a:ext cx="4370107" cy="74558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245" dirty="0">
                <a:latin typeface="Arial" pitchFamily="34" charset="0"/>
                <a:cs typeface="Arial" pitchFamily="34" charset="0"/>
              </a:rPr>
              <a:t>=</a:t>
            </a:r>
            <a:r>
              <a:rPr lang="en-US" sz="4245" dirty="0">
                <a:latin typeface="Arial" pitchFamily="34" charset="0"/>
                <a:cs typeface="Arial" pitchFamily="34" charset="0"/>
              </a:rPr>
              <a:t> 5,2 ∙ ( 9,8 - 3,8)</a:t>
            </a:r>
            <a:endParaRPr lang="ru-RU" sz="4139" dirty="0"/>
          </a:p>
        </p:txBody>
      </p:sp>
      <p:sp>
        <p:nvSpPr>
          <p:cNvPr id="24" name="Прямоугольник 23"/>
          <p:cNvSpPr/>
          <p:nvPr/>
        </p:nvSpPr>
        <p:spPr>
          <a:xfrm>
            <a:off x="9696661" y="3454043"/>
            <a:ext cx="2481770" cy="74558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245" dirty="0">
                <a:latin typeface="Arial" pitchFamily="34" charset="0"/>
                <a:cs typeface="Arial" pitchFamily="34" charset="0"/>
              </a:rPr>
              <a:t>=</a:t>
            </a:r>
            <a:r>
              <a:rPr lang="en-US" sz="4245" dirty="0">
                <a:latin typeface="Arial" pitchFamily="34" charset="0"/>
                <a:cs typeface="Arial" pitchFamily="34" charset="0"/>
              </a:rPr>
              <a:t> 5,2 ∙ 6=</a:t>
            </a:r>
            <a:endParaRPr lang="ru-RU" sz="4139" dirty="0"/>
          </a:p>
        </p:txBody>
      </p:sp>
      <p:sp>
        <p:nvSpPr>
          <p:cNvPr id="25" name="Прямоугольник 24"/>
          <p:cNvSpPr/>
          <p:nvPr/>
        </p:nvSpPr>
        <p:spPr>
          <a:xfrm>
            <a:off x="457614" y="4413951"/>
            <a:ext cx="1712328" cy="74558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245" dirty="0">
                <a:latin typeface="Arial" pitchFamily="34" charset="0"/>
                <a:cs typeface="Arial" pitchFamily="34" charset="0"/>
              </a:rPr>
              <a:t>=</a:t>
            </a:r>
            <a:r>
              <a:rPr lang="en-US" sz="4245" dirty="0">
                <a:latin typeface="Arial" pitchFamily="34" charset="0"/>
                <a:cs typeface="Arial" pitchFamily="34" charset="0"/>
              </a:rPr>
              <a:t> 31,2</a:t>
            </a:r>
            <a:endParaRPr lang="ru-RU" sz="4139" dirty="0"/>
          </a:p>
        </p:txBody>
      </p:sp>
      <p:sp>
        <p:nvSpPr>
          <p:cNvPr id="26" name="Прямоугольник 25"/>
          <p:cNvSpPr/>
          <p:nvPr/>
        </p:nvSpPr>
        <p:spPr>
          <a:xfrm>
            <a:off x="3762704" y="4386446"/>
            <a:ext cx="4599336" cy="74558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245" dirty="0">
                <a:latin typeface="Arial" pitchFamily="34" charset="0"/>
                <a:cs typeface="Arial" pitchFamily="34" charset="0"/>
              </a:rPr>
              <a:t>a)  31,2  </a:t>
            </a:r>
            <a:r>
              <a:rPr lang="en-US" sz="4245" dirty="0" err="1">
                <a:latin typeface="Arial" pitchFamily="34" charset="0"/>
                <a:cs typeface="Arial" pitchFamily="34" charset="0"/>
              </a:rPr>
              <a:t>va</a:t>
            </a:r>
            <a:r>
              <a:rPr lang="en-US" sz="4245" dirty="0">
                <a:latin typeface="Arial" pitchFamily="34" charset="0"/>
                <a:cs typeface="Arial" pitchFamily="34" charset="0"/>
              </a:rPr>
              <a:t>  -31,2 </a:t>
            </a:r>
            <a:endParaRPr lang="ru-RU" sz="4139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Прямоугольник 26"/>
              <p:cNvSpPr/>
              <p:nvPr/>
            </p:nvSpPr>
            <p:spPr>
              <a:xfrm>
                <a:off x="630245" y="5639422"/>
                <a:ext cx="7241085" cy="17765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245" dirty="0">
                    <a:latin typeface="Arial" pitchFamily="34" charset="0"/>
                    <a:cs typeface="Arial" pitchFamily="34" charset="0"/>
                  </a:rPr>
                  <a:t>b)  31,2=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670" i="1" dirty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4670" i="1" dirty="0">
                            <a:latin typeface="Cambria Math" panose="02040503050406030204" pitchFamily="18" charset="0"/>
                            <a:cs typeface="Arial" pitchFamily="34" charset="0"/>
                          </a:rPr>
                          <m:t>312</m:t>
                        </m:r>
                      </m:num>
                      <m:den>
                        <m:r>
                          <a:rPr lang="en-US" sz="4670" i="1" dirty="0">
                            <a:latin typeface="Cambria Math" panose="02040503050406030204" pitchFamily="18" charset="0"/>
                            <a:cs typeface="Arial" pitchFamily="34" charset="0"/>
                          </a:rPr>
                          <m:t>10</m:t>
                        </m:r>
                      </m:den>
                    </m:f>
                  </m:oMath>
                </a14:m>
                <a:r>
                  <a:rPr lang="en-US" sz="4670" dirty="0">
                    <a:latin typeface="Arial" pitchFamily="34" charset="0"/>
                    <a:cs typeface="Arial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670" i="1" dirty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4670" i="1" dirty="0">
                            <a:latin typeface="Cambria Math" panose="02040503050406030204" pitchFamily="18" charset="0"/>
                            <a:cs typeface="Arial" pitchFamily="34" charset="0"/>
                          </a:rPr>
                          <m:t>1</m:t>
                        </m:r>
                        <m:r>
                          <a:rPr lang="en-US" sz="4670" i="1" dirty="0">
                            <a:latin typeface="Cambria Math" panose="02040503050406030204" pitchFamily="18" charset="0"/>
                            <a:cs typeface="Arial" pitchFamily="34" charset="0"/>
                          </a:rPr>
                          <m:t>56</m:t>
                        </m:r>
                      </m:num>
                      <m:den>
                        <m:r>
                          <a:rPr lang="en-US" sz="4670" i="1" dirty="0">
                            <a:latin typeface="Cambria Math" panose="02040503050406030204" pitchFamily="18" charset="0"/>
                            <a:cs typeface="Arial" pitchFamily="34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en-US" sz="4245" dirty="0">
                    <a:latin typeface="Arial" pitchFamily="34" charset="0"/>
                    <a:cs typeface="Arial" pitchFamily="34" charset="0"/>
                  </a:rPr>
                  <a:t>    </a:t>
                </a:r>
                <a:r>
                  <a:rPr lang="en-US" sz="4245" dirty="0" err="1">
                    <a:latin typeface="Arial" pitchFamily="34" charset="0"/>
                    <a:cs typeface="Arial" pitchFamily="34" charset="0"/>
                  </a:rPr>
                  <a:t>va</a:t>
                </a:r>
                <a:r>
                  <a:rPr lang="en-US" sz="4245" dirty="0">
                    <a:latin typeface="Arial" pitchFamily="34" charset="0"/>
                    <a:cs typeface="Arial" pitchFamily="34" charset="0"/>
                  </a:rPr>
                  <a:t>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670" i="1" dirty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4670" i="1" dirty="0">
                            <a:latin typeface="Cambria Math" panose="02040503050406030204" pitchFamily="18" charset="0"/>
                            <a:cs typeface="Arial" pitchFamily="34" charset="0"/>
                          </a:rPr>
                          <m:t>5</m:t>
                        </m:r>
                      </m:num>
                      <m:den>
                        <m:r>
                          <a:rPr lang="en-US" sz="4670" i="1" dirty="0">
                            <a:latin typeface="Cambria Math" panose="02040503050406030204" pitchFamily="18" charset="0"/>
                            <a:cs typeface="Arial" pitchFamily="34" charset="0"/>
                          </a:rPr>
                          <m:t>1</m:t>
                        </m:r>
                        <m:r>
                          <a:rPr lang="en-US" sz="4670" i="1" dirty="0">
                            <a:latin typeface="Cambria Math" panose="02040503050406030204" pitchFamily="18" charset="0"/>
                            <a:cs typeface="Arial" pitchFamily="34" charset="0"/>
                          </a:rPr>
                          <m:t>5</m:t>
                        </m:r>
                        <m:r>
                          <a:rPr lang="en-US" sz="4670" i="1" dirty="0">
                            <a:latin typeface="Cambria Math" panose="02040503050406030204" pitchFamily="18" charset="0"/>
                            <a:cs typeface="Arial" pitchFamily="34" charset="0"/>
                          </a:rPr>
                          <m:t>6</m:t>
                        </m:r>
                      </m:den>
                    </m:f>
                  </m:oMath>
                </a14:m>
                <a:endParaRPr lang="ru-RU" sz="4245" dirty="0">
                  <a:latin typeface="Arial" pitchFamily="34" charset="0"/>
                  <a:cs typeface="Arial" pitchFamily="34" charset="0"/>
                </a:endParaRPr>
              </a:p>
              <a:p>
                <a:r>
                  <a:rPr lang="en-US" sz="4245" dirty="0">
                    <a:latin typeface="Arial" pitchFamily="34" charset="0"/>
                    <a:cs typeface="Arial" pitchFamily="34" charset="0"/>
                  </a:rPr>
                  <a:t> </a:t>
                </a:r>
                <a:endParaRPr lang="ru-RU" sz="4139" dirty="0"/>
              </a:p>
            </p:txBody>
          </p:sp>
        </mc:Choice>
        <mc:Fallback xmlns="">
          <p:sp>
            <p:nvSpPr>
              <p:cNvPr id="27" name="Прямоугольник 2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3824" y="5521594"/>
                <a:ext cx="6845144" cy="1679306"/>
              </a:xfrm>
              <a:prstGeom prst="rect">
                <a:avLst/>
              </a:prstGeom>
              <a:blipFill rotWithShape="0">
                <a:blip r:embed="rId3"/>
                <a:stretch>
                  <a:fillRect l="-311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597716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4" grpId="0"/>
      <p:bldP spid="16" grpId="0"/>
      <p:bldP spid="23" grpId="0"/>
      <p:bldP spid="24" grpId="0"/>
      <p:bldP spid="25" grpId="0"/>
      <p:bldP spid="26" grpId="0"/>
      <p:bldP spid="2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-396636" y="213025"/>
            <a:ext cx="12314715" cy="8762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5094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YECHISH</a:t>
            </a:r>
            <a:endParaRPr lang="ru-RU" sz="5094" b="1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221895" y="1362010"/>
            <a:ext cx="5519460" cy="74558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245" dirty="0">
                <a:latin typeface="Arial" pitchFamily="34" charset="0"/>
                <a:cs typeface="Arial" pitchFamily="34" charset="0"/>
              </a:rPr>
              <a:t>3) 3,2 ∙ 3,5 + 3,5 ∙ 6,8 </a:t>
            </a:r>
            <a:endParaRPr lang="ru-RU" sz="4139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411456" y="3360459"/>
            <a:ext cx="6428363" cy="74558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245" dirty="0">
                <a:latin typeface="Arial" pitchFamily="34" charset="0"/>
                <a:cs typeface="Arial" pitchFamily="34" charset="0"/>
              </a:rPr>
              <a:t>4</a:t>
            </a:r>
            <a:r>
              <a:rPr lang="en-US" sz="4245" dirty="0">
                <a:latin typeface="Arial" pitchFamily="34" charset="0"/>
                <a:cs typeface="Arial" pitchFamily="34" charset="0"/>
              </a:rPr>
              <a:t>) 16,4 ∙ 15,3 + 16,4 ∙ 5,3 </a:t>
            </a:r>
            <a:endParaRPr lang="ru-RU" sz="4139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5538386" y="1364742"/>
            <a:ext cx="4506362" cy="74558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245" dirty="0">
                <a:latin typeface="Arial" pitchFamily="34" charset="0"/>
                <a:cs typeface="Arial" pitchFamily="34" charset="0"/>
              </a:rPr>
              <a:t>=</a:t>
            </a:r>
            <a:r>
              <a:rPr lang="en-US" sz="4245" dirty="0">
                <a:latin typeface="Arial" pitchFamily="34" charset="0"/>
                <a:cs typeface="Arial" pitchFamily="34" charset="0"/>
              </a:rPr>
              <a:t> 3,5 ∙ ( 3,2 + 6,8)</a:t>
            </a:r>
            <a:endParaRPr lang="ru-RU" sz="4139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9838638" y="1399443"/>
            <a:ext cx="2784737" cy="74558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245" dirty="0">
                <a:latin typeface="Arial" pitchFamily="34" charset="0"/>
                <a:cs typeface="Arial" pitchFamily="34" charset="0"/>
              </a:rPr>
              <a:t>=</a:t>
            </a:r>
            <a:r>
              <a:rPr lang="en-US" sz="4245" dirty="0">
                <a:latin typeface="Arial" pitchFamily="34" charset="0"/>
                <a:cs typeface="Arial" pitchFamily="34" charset="0"/>
              </a:rPr>
              <a:t> 3,5 ∙ 10=</a:t>
            </a:r>
            <a:endParaRPr lang="ru-RU" sz="4139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629663" y="2373440"/>
            <a:ext cx="1258678" cy="74558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245" dirty="0">
                <a:latin typeface="Arial" pitchFamily="34" charset="0"/>
                <a:cs typeface="Arial" pitchFamily="34" charset="0"/>
              </a:rPr>
              <a:t>=</a:t>
            </a:r>
            <a:r>
              <a:rPr lang="en-US" sz="4245" dirty="0">
                <a:latin typeface="Arial" pitchFamily="34" charset="0"/>
                <a:cs typeface="Arial" pitchFamily="34" charset="0"/>
              </a:rPr>
              <a:t> 35</a:t>
            </a:r>
            <a:endParaRPr lang="ru-RU" sz="4139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2675386" y="2424997"/>
            <a:ext cx="3692036" cy="74558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245" dirty="0">
                <a:latin typeface="Arial" pitchFamily="34" charset="0"/>
                <a:cs typeface="Arial" pitchFamily="34" charset="0"/>
              </a:rPr>
              <a:t>a)  35  </a:t>
            </a:r>
            <a:r>
              <a:rPr lang="en-US" sz="4245" dirty="0" err="1">
                <a:latin typeface="Arial" pitchFamily="34" charset="0"/>
                <a:cs typeface="Arial" pitchFamily="34" charset="0"/>
              </a:rPr>
              <a:t>va</a:t>
            </a:r>
            <a:r>
              <a:rPr lang="en-US" sz="4245" dirty="0">
                <a:latin typeface="Arial" pitchFamily="34" charset="0"/>
                <a:cs typeface="Arial" pitchFamily="34" charset="0"/>
              </a:rPr>
              <a:t>  -35 </a:t>
            </a:r>
            <a:endParaRPr lang="ru-RU" sz="4139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Прямоугольник 15"/>
              <p:cNvSpPr/>
              <p:nvPr/>
            </p:nvSpPr>
            <p:spPr>
              <a:xfrm>
                <a:off x="6719934" y="1985046"/>
                <a:ext cx="3526928" cy="134306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245" dirty="0">
                    <a:latin typeface="Arial" pitchFamily="34" charset="0"/>
                    <a:cs typeface="Arial" pitchFamily="34" charset="0"/>
                  </a:rPr>
                  <a:t>b)  35  </a:t>
                </a:r>
                <a:r>
                  <a:rPr lang="en-US" sz="4245" dirty="0" err="1">
                    <a:latin typeface="Arial" pitchFamily="34" charset="0"/>
                    <a:cs typeface="Arial" pitchFamily="34" charset="0"/>
                  </a:rPr>
                  <a:t>va</a:t>
                </a:r>
                <a:r>
                  <a:rPr lang="en-US" sz="4245" dirty="0">
                    <a:latin typeface="Arial" pitchFamily="34" charset="0"/>
                    <a:cs typeface="Arial" pitchFamily="34" charset="0"/>
                  </a:rPr>
                  <a:t>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5731" i="1" dirty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5731" i="1" dirty="0">
                            <a:latin typeface="Cambria Math" panose="02040503050406030204" pitchFamily="18" charset="0"/>
                            <a:cs typeface="Arial" pitchFamily="34" charset="0"/>
                          </a:rPr>
                          <m:t>1</m:t>
                        </m:r>
                      </m:num>
                      <m:den>
                        <m:r>
                          <a:rPr lang="en-US" sz="5731" i="1" dirty="0">
                            <a:latin typeface="Cambria Math" panose="02040503050406030204" pitchFamily="18" charset="0"/>
                            <a:cs typeface="Arial" pitchFamily="34" charset="0"/>
                          </a:rPr>
                          <m:t>35</m:t>
                        </m:r>
                      </m:den>
                    </m:f>
                  </m:oMath>
                </a14:m>
                <a:r>
                  <a:rPr lang="en-US" sz="4245" dirty="0">
                    <a:latin typeface="Arial" pitchFamily="34" charset="0"/>
                    <a:cs typeface="Arial" pitchFamily="34" charset="0"/>
                  </a:rPr>
                  <a:t> </a:t>
                </a:r>
                <a:endParaRPr lang="ru-RU" sz="4139" dirty="0"/>
              </a:p>
            </p:txBody>
          </p:sp>
        </mc:Choice>
        <mc:Fallback xmlns="">
          <p:sp>
            <p:nvSpPr>
              <p:cNvPr id="16" name="Прямоугольник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31604" y="2078396"/>
                <a:ext cx="3336170" cy="1270925"/>
              </a:xfrm>
              <a:prstGeom prst="rect">
                <a:avLst/>
              </a:prstGeom>
              <a:blipFill rotWithShape="0">
                <a:blip r:embed="rId2"/>
                <a:stretch>
                  <a:fillRect l="-6581" b="-144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" name="Прямоугольник 22"/>
          <p:cNvSpPr/>
          <p:nvPr/>
        </p:nvSpPr>
        <p:spPr>
          <a:xfrm>
            <a:off x="6935771" y="3360459"/>
            <a:ext cx="4976042" cy="74558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245" dirty="0">
                <a:latin typeface="Arial" pitchFamily="34" charset="0"/>
                <a:cs typeface="Arial" pitchFamily="34" charset="0"/>
              </a:rPr>
              <a:t>=</a:t>
            </a:r>
            <a:r>
              <a:rPr lang="en-US" sz="4245" dirty="0">
                <a:latin typeface="Arial" pitchFamily="34" charset="0"/>
                <a:cs typeface="Arial" pitchFamily="34" charset="0"/>
              </a:rPr>
              <a:t> 16,4 ∙ ( 15,3 - 5,3)</a:t>
            </a:r>
            <a:endParaRPr lang="ru-RU" sz="4139" dirty="0"/>
          </a:p>
        </p:txBody>
      </p:sp>
      <p:sp>
        <p:nvSpPr>
          <p:cNvPr id="24" name="Прямоугольник 23"/>
          <p:cNvSpPr/>
          <p:nvPr/>
        </p:nvSpPr>
        <p:spPr>
          <a:xfrm>
            <a:off x="528688" y="4382817"/>
            <a:ext cx="3087705" cy="74558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245" dirty="0">
                <a:latin typeface="Arial" pitchFamily="34" charset="0"/>
                <a:cs typeface="Arial" pitchFamily="34" charset="0"/>
              </a:rPr>
              <a:t>=</a:t>
            </a:r>
            <a:r>
              <a:rPr lang="en-US" sz="4245" dirty="0">
                <a:latin typeface="Arial" pitchFamily="34" charset="0"/>
                <a:cs typeface="Arial" pitchFamily="34" charset="0"/>
              </a:rPr>
              <a:t> 16,4 ∙ 10=</a:t>
            </a:r>
            <a:endParaRPr lang="ru-RU" sz="4139" dirty="0"/>
          </a:p>
        </p:txBody>
      </p:sp>
      <p:sp>
        <p:nvSpPr>
          <p:cNvPr id="25" name="Прямоугольник 24"/>
          <p:cNvSpPr/>
          <p:nvPr/>
        </p:nvSpPr>
        <p:spPr>
          <a:xfrm>
            <a:off x="3696632" y="4373416"/>
            <a:ext cx="1011815" cy="74558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245" dirty="0"/>
              <a:t>164</a:t>
            </a:r>
            <a:endParaRPr lang="ru-RU" sz="4245" dirty="0"/>
          </a:p>
        </p:txBody>
      </p:sp>
      <p:sp>
        <p:nvSpPr>
          <p:cNvPr id="26" name="Прямоугольник 25"/>
          <p:cNvSpPr/>
          <p:nvPr/>
        </p:nvSpPr>
        <p:spPr>
          <a:xfrm>
            <a:off x="517944" y="5700396"/>
            <a:ext cx="4297971" cy="74558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245" dirty="0">
                <a:latin typeface="Arial" pitchFamily="34" charset="0"/>
                <a:cs typeface="Arial" pitchFamily="34" charset="0"/>
              </a:rPr>
              <a:t>a)  164  </a:t>
            </a:r>
            <a:r>
              <a:rPr lang="en-US" sz="4245" dirty="0" err="1">
                <a:latin typeface="Arial" pitchFamily="34" charset="0"/>
                <a:cs typeface="Arial" pitchFamily="34" charset="0"/>
              </a:rPr>
              <a:t>va</a:t>
            </a:r>
            <a:r>
              <a:rPr lang="en-US" sz="4245" dirty="0">
                <a:latin typeface="Arial" pitchFamily="34" charset="0"/>
                <a:cs typeface="Arial" pitchFamily="34" charset="0"/>
              </a:rPr>
              <a:t>  -164 </a:t>
            </a:r>
            <a:endParaRPr lang="ru-RU" sz="4139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Прямоугольник 16"/>
              <p:cNvSpPr/>
              <p:nvPr/>
            </p:nvSpPr>
            <p:spPr>
              <a:xfrm>
                <a:off x="5538387" y="5303585"/>
                <a:ext cx="4140877" cy="134299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245" dirty="0">
                    <a:latin typeface="Arial" pitchFamily="34" charset="0"/>
                    <a:cs typeface="Arial" pitchFamily="34" charset="0"/>
                  </a:rPr>
                  <a:t>b)  164  </a:t>
                </a:r>
                <a:r>
                  <a:rPr lang="en-US" sz="4245" dirty="0" err="1">
                    <a:latin typeface="Arial" pitchFamily="34" charset="0"/>
                    <a:cs typeface="Arial" pitchFamily="34" charset="0"/>
                  </a:rPr>
                  <a:t>va</a:t>
                </a:r>
                <a:r>
                  <a:rPr lang="en-US" sz="4245" dirty="0">
                    <a:latin typeface="Arial" pitchFamily="34" charset="0"/>
                    <a:cs typeface="Arial" pitchFamily="34" charset="0"/>
                  </a:rPr>
                  <a:t>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5731" i="1" dirty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5731" i="1" dirty="0">
                            <a:latin typeface="Cambria Math" panose="02040503050406030204" pitchFamily="18" charset="0"/>
                            <a:cs typeface="Arial" pitchFamily="34" charset="0"/>
                          </a:rPr>
                          <m:t>1</m:t>
                        </m:r>
                      </m:num>
                      <m:den>
                        <m:r>
                          <a:rPr lang="en-US" sz="5731" i="1" dirty="0">
                            <a:latin typeface="Cambria Math" panose="02040503050406030204" pitchFamily="18" charset="0"/>
                            <a:cs typeface="Arial" pitchFamily="34" charset="0"/>
                          </a:rPr>
                          <m:t>164</m:t>
                        </m:r>
                      </m:den>
                    </m:f>
                  </m:oMath>
                </a14:m>
                <a:r>
                  <a:rPr lang="en-US" sz="4245" dirty="0">
                    <a:latin typeface="Arial" pitchFamily="34" charset="0"/>
                    <a:cs typeface="Arial" pitchFamily="34" charset="0"/>
                  </a:rPr>
                  <a:t> </a:t>
                </a:r>
                <a:endParaRPr lang="ru-RU" sz="4139" dirty="0"/>
              </a:p>
            </p:txBody>
          </p:sp>
        </mc:Choice>
        <mc:Fallback xmlns="">
          <p:sp>
            <p:nvSpPr>
              <p:cNvPr id="17" name="Прямоугольник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18335" y="5205165"/>
                <a:ext cx="3913251" cy="1270925"/>
              </a:xfrm>
              <a:prstGeom prst="rect">
                <a:avLst/>
              </a:prstGeom>
              <a:blipFill rotWithShape="0">
                <a:blip r:embed="rId3"/>
                <a:stretch>
                  <a:fillRect l="-5452" b="-144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79878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8" grpId="0"/>
      <p:bldP spid="9" grpId="0"/>
      <p:bldP spid="14" grpId="0"/>
      <p:bldP spid="15" grpId="0"/>
      <p:bldP spid="16" grpId="0"/>
      <p:bldP spid="23" grpId="0"/>
      <p:bldP spid="24" grpId="0"/>
      <p:bldP spid="25" grpId="0"/>
      <p:bldP spid="26" grpId="0"/>
      <p:bldP spid="17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-6464" y="184015"/>
            <a:ext cx="12314715" cy="8762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5094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730- masala</a:t>
            </a:r>
            <a:endParaRPr lang="ru-RU" sz="5094" b="1" dirty="0"/>
          </a:p>
        </p:txBody>
      </p:sp>
      <p:sp>
        <p:nvSpPr>
          <p:cNvPr id="31" name="TextBox 30"/>
          <p:cNvSpPr txBox="1"/>
          <p:nvPr/>
        </p:nvSpPr>
        <p:spPr>
          <a:xfrm>
            <a:off x="459447" y="1231294"/>
            <a:ext cx="12304327" cy="13988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245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245" dirty="0" err="1">
                <a:latin typeface="Arial" pitchFamily="34" charset="0"/>
                <a:cs typeface="Arial" pitchFamily="34" charset="0"/>
              </a:rPr>
              <a:t>Tenglik</a:t>
            </a:r>
            <a:r>
              <a:rPr lang="en-US" sz="4245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245" dirty="0" err="1">
                <a:latin typeface="Arial" pitchFamily="34" charset="0"/>
                <a:cs typeface="Arial" pitchFamily="34" charset="0"/>
              </a:rPr>
              <a:t>to‘g‘ri</a:t>
            </a:r>
            <a:r>
              <a:rPr lang="en-US" sz="4245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245" dirty="0" err="1">
                <a:latin typeface="Arial" pitchFamily="34" charset="0"/>
                <a:cs typeface="Arial" pitchFamily="34" charset="0"/>
              </a:rPr>
              <a:t>bo‘lishi</a:t>
            </a:r>
            <a:r>
              <a:rPr lang="en-US" sz="4245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245" dirty="0" err="1">
                <a:latin typeface="Arial" pitchFamily="34" charset="0"/>
                <a:cs typeface="Arial" pitchFamily="34" charset="0"/>
              </a:rPr>
              <a:t>uchun</a:t>
            </a:r>
            <a:r>
              <a:rPr lang="en-US" sz="4245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245" dirty="0" err="1">
                <a:latin typeface="Arial" pitchFamily="34" charset="0"/>
                <a:cs typeface="Arial" pitchFamily="34" charset="0"/>
              </a:rPr>
              <a:t>qavs</a:t>
            </a:r>
            <a:r>
              <a:rPr lang="en-US" sz="4245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245" dirty="0" err="1">
                <a:latin typeface="Arial" pitchFamily="34" charset="0"/>
                <a:cs typeface="Arial" pitchFamily="34" charset="0"/>
              </a:rPr>
              <a:t>ichiga</a:t>
            </a:r>
            <a:r>
              <a:rPr lang="en-US" sz="4245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245" dirty="0" err="1">
                <a:latin typeface="Arial" pitchFamily="34" charset="0"/>
                <a:cs typeface="Arial" pitchFamily="34" charset="0"/>
              </a:rPr>
              <a:t>qanday</a:t>
            </a:r>
            <a:r>
              <a:rPr lang="en-US" sz="4245" dirty="0">
                <a:latin typeface="Arial" pitchFamily="34" charset="0"/>
                <a:cs typeface="Arial" pitchFamily="34" charset="0"/>
              </a:rPr>
              <a:t> son </a:t>
            </a:r>
            <a:r>
              <a:rPr lang="en-US" sz="4245" dirty="0" err="1">
                <a:latin typeface="Arial" pitchFamily="34" charset="0"/>
                <a:cs typeface="Arial" pitchFamily="34" charset="0"/>
              </a:rPr>
              <a:t>yozish</a:t>
            </a:r>
            <a:r>
              <a:rPr lang="en-US" sz="4245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245" dirty="0" err="1">
                <a:latin typeface="Arial" pitchFamily="34" charset="0"/>
                <a:cs typeface="Arial" pitchFamily="34" charset="0"/>
              </a:rPr>
              <a:t>kerak</a:t>
            </a:r>
            <a:r>
              <a:rPr lang="en-US" sz="4245" dirty="0">
                <a:latin typeface="Arial" pitchFamily="34" charset="0"/>
                <a:cs typeface="Arial" pitchFamily="34" charset="0"/>
              </a:rPr>
              <a:t>:</a:t>
            </a:r>
            <a:endParaRPr lang="en-US" sz="4245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745396" y="3239284"/>
            <a:ext cx="4188967" cy="74558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245" dirty="0">
                <a:latin typeface="Arial" pitchFamily="34" charset="0"/>
                <a:cs typeface="Arial" pitchFamily="34" charset="0"/>
              </a:rPr>
              <a:t>1) –(  …  ) = - 76</a:t>
            </a:r>
            <a:endParaRPr lang="ru-RU" sz="4139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3573098" y="4593968"/>
            <a:ext cx="3886000" cy="74558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245" dirty="0">
                <a:latin typeface="Arial" pitchFamily="34" charset="0"/>
                <a:cs typeface="Arial" pitchFamily="34" charset="0"/>
              </a:rPr>
              <a:t>3) – ( … ) = - 9 </a:t>
            </a:r>
            <a:endParaRPr lang="ru-RU" sz="4139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6611610" y="3165324"/>
            <a:ext cx="3857146" cy="74558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245" dirty="0">
                <a:latin typeface="Arial" pitchFamily="34" charset="0"/>
                <a:cs typeface="Arial" pitchFamily="34" charset="0"/>
              </a:rPr>
              <a:t>2</a:t>
            </a:r>
            <a:r>
              <a:rPr lang="en-US" sz="4245" dirty="0">
                <a:latin typeface="Arial" pitchFamily="34" charset="0"/>
                <a:cs typeface="Arial" pitchFamily="34" charset="0"/>
              </a:rPr>
              <a:t>) –(  …  ) = 24</a:t>
            </a:r>
            <a:endParaRPr lang="ru-RU" sz="4139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1968185" y="3239284"/>
            <a:ext cx="1107996" cy="74558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n-US" sz="4245" dirty="0">
                <a:latin typeface="Arial" pitchFamily="34" charset="0"/>
                <a:cs typeface="Arial" pitchFamily="34" charset="0"/>
              </a:rPr>
              <a:t>+76</a:t>
            </a:r>
            <a:endParaRPr lang="ru-RU" sz="4139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7852864" y="3174037"/>
            <a:ext cx="1056700" cy="72930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n-US" sz="4139" dirty="0"/>
              <a:t>- </a:t>
            </a:r>
            <a:r>
              <a:rPr lang="en-US" sz="4139" dirty="0">
                <a:latin typeface="Arial" panose="020B0604020202020204" pitchFamily="34" charset="0"/>
                <a:cs typeface="Arial" panose="020B0604020202020204" pitchFamily="34" charset="0"/>
              </a:rPr>
              <a:t>24</a:t>
            </a:r>
            <a:endParaRPr lang="ru-RU" sz="4139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4954797" y="4667928"/>
            <a:ext cx="805029" cy="74558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n-US" sz="4245" dirty="0">
                <a:latin typeface="Arial" pitchFamily="34" charset="0"/>
                <a:cs typeface="Arial" pitchFamily="34" charset="0"/>
              </a:rPr>
              <a:t>+9</a:t>
            </a:r>
            <a:endParaRPr lang="ru-RU" sz="4139" dirty="0"/>
          </a:p>
        </p:txBody>
      </p:sp>
    </p:spTree>
    <p:extLst>
      <p:ext uri="{BB962C8B-B14F-4D97-AF65-F5344CB8AC3E}">
        <p14:creationId xmlns:p14="http://schemas.microsoft.com/office/powerpoint/2010/main" val="5452725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4" grpId="0" animBg="1"/>
      <p:bldP spid="15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2"/>
          </p:nvPr>
        </p:nvSpPr>
        <p:spPr>
          <a:xfrm>
            <a:off x="280120" y="288082"/>
            <a:ext cx="12498064" cy="596958"/>
          </a:xfrm>
        </p:spPr>
        <p:txBody>
          <a:bodyPr/>
          <a:lstStyle/>
          <a:p>
            <a:pPr algn="ctr"/>
            <a:r>
              <a:rPr lang="en-US" sz="3879" b="1" dirty="0"/>
              <a:t>MUSTAQIL  BAJARISH  UCHUN  TOPSHIRIQLAR:</a:t>
            </a:r>
            <a:endParaRPr lang="ru-RU" sz="3879" b="1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3"/>
          </p:nvPr>
        </p:nvSpPr>
        <p:spPr>
          <a:xfrm>
            <a:off x="-859517" y="1307719"/>
            <a:ext cx="12506622" cy="2215991"/>
          </a:xfrm>
        </p:spPr>
        <p:txBody>
          <a:bodyPr/>
          <a:lstStyle/>
          <a:p>
            <a:pPr algn="ctr"/>
            <a:r>
              <a:rPr lang="en-US" sz="4800" b="1" dirty="0">
                <a:solidFill>
                  <a:schemeClr val="tx1"/>
                </a:solidFill>
              </a:rPr>
              <a:t>  </a:t>
            </a:r>
            <a:r>
              <a:rPr lang="en-US" sz="4800" b="1" dirty="0" err="1">
                <a:solidFill>
                  <a:schemeClr val="tx1"/>
                </a:solidFill>
              </a:rPr>
              <a:t>Darslikning</a:t>
            </a:r>
            <a:r>
              <a:rPr lang="en-US" sz="4800" b="1" dirty="0">
                <a:solidFill>
                  <a:schemeClr val="tx1"/>
                </a:solidFill>
              </a:rPr>
              <a:t> </a:t>
            </a:r>
            <a:r>
              <a:rPr lang="en-US" sz="4800" b="1" dirty="0">
                <a:solidFill>
                  <a:schemeClr val="tx1"/>
                </a:solidFill>
              </a:rPr>
              <a:t>137- </a:t>
            </a:r>
            <a:r>
              <a:rPr lang="en-US" sz="4800" b="1" dirty="0" err="1">
                <a:solidFill>
                  <a:schemeClr val="tx1"/>
                </a:solidFill>
              </a:rPr>
              <a:t>betidagi</a:t>
            </a:r>
            <a:r>
              <a:rPr lang="ru-RU" sz="4800" b="1" dirty="0">
                <a:solidFill>
                  <a:schemeClr val="tx1"/>
                </a:solidFill>
              </a:rPr>
              <a:t> </a:t>
            </a:r>
            <a:r>
              <a:rPr lang="en-US" sz="4800" b="1" dirty="0">
                <a:solidFill>
                  <a:schemeClr val="tx1"/>
                </a:solidFill>
              </a:rPr>
              <a:t>   </a:t>
            </a:r>
          </a:p>
          <a:p>
            <a:pPr algn="ctr"/>
            <a:r>
              <a:rPr lang="en-US" sz="4800" b="1" dirty="0">
                <a:solidFill>
                  <a:schemeClr val="tx1"/>
                </a:solidFill>
              </a:rPr>
              <a:t>749-</a:t>
            </a:r>
            <a:r>
              <a:rPr lang="en-US" sz="4800" b="1" dirty="0">
                <a:solidFill>
                  <a:schemeClr val="tx1"/>
                </a:solidFill>
              </a:rPr>
              <a:t>, </a:t>
            </a:r>
            <a:r>
              <a:rPr lang="en-US" sz="4800" b="1" dirty="0">
                <a:solidFill>
                  <a:schemeClr val="tx1"/>
                </a:solidFill>
              </a:rPr>
              <a:t>750-, 751-, 752- </a:t>
            </a:r>
            <a:r>
              <a:rPr lang="en-US" sz="4800" b="1" dirty="0" err="1">
                <a:solidFill>
                  <a:schemeClr val="tx1"/>
                </a:solidFill>
              </a:rPr>
              <a:t>masalalarni</a:t>
            </a:r>
            <a:endParaRPr lang="en-US" sz="4800" b="1" dirty="0">
              <a:solidFill>
                <a:schemeClr val="tx1"/>
              </a:solidFill>
            </a:endParaRPr>
          </a:p>
          <a:p>
            <a:pPr algn="ctr"/>
            <a:r>
              <a:rPr lang="en-US" sz="4800" b="1" dirty="0" err="1">
                <a:solidFill>
                  <a:schemeClr val="tx1"/>
                </a:solidFill>
              </a:rPr>
              <a:t>yeching</a:t>
            </a:r>
            <a:r>
              <a:rPr lang="ru-RU" sz="4800" b="1" dirty="0">
                <a:solidFill>
                  <a:schemeClr val="tx1"/>
                </a:solidFill>
              </a:rPr>
              <a:t>.</a:t>
            </a:r>
            <a:r>
              <a:rPr lang="en-US" sz="4800" b="1" dirty="0">
                <a:solidFill>
                  <a:schemeClr val="tx1"/>
                </a:solidFill>
              </a:rPr>
              <a:t> </a:t>
            </a:r>
            <a:endParaRPr lang="ru-RU" sz="4800" b="1" dirty="0">
              <a:solidFill>
                <a:schemeClr val="tx1"/>
              </a:solidFill>
            </a:endParaRPr>
          </a:p>
        </p:txBody>
      </p:sp>
      <p:pic>
        <p:nvPicPr>
          <p:cNvPr id="6" name="Picture 2" descr="http://sc.xzcheng.com/uploads/170112/764-1F112134R63C.jpg"/>
          <p:cNvPicPr/>
          <p:nvPr/>
        </p:nvPicPr>
        <p:blipFill>
          <a:blip r:embed="rId2"/>
          <a:srcRect l="28461" r="24231"/>
          <a:stretch>
            <a:fillRect/>
          </a:stretch>
        </p:blipFill>
        <p:spPr bwMode="auto">
          <a:xfrm>
            <a:off x="7470741" y="3218328"/>
            <a:ext cx="2522005" cy="323751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368961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53824" y="157049"/>
            <a:ext cx="12801600" cy="8762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5094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QARAMA-QARSHI SONLAR</a:t>
            </a:r>
            <a:endParaRPr lang="ru-RU" sz="5094" b="1" dirty="0"/>
          </a:p>
        </p:txBody>
      </p:sp>
      <p:sp>
        <p:nvSpPr>
          <p:cNvPr id="10" name="Содержимое 3"/>
          <p:cNvSpPr>
            <a:spLocks noGrp="1"/>
          </p:cNvSpPr>
          <p:nvPr>
            <p:ph sz="half" idx="3"/>
          </p:nvPr>
        </p:nvSpPr>
        <p:spPr>
          <a:xfrm>
            <a:off x="584054" y="5281787"/>
            <a:ext cx="11524553" cy="653256"/>
          </a:xfrm>
        </p:spPr>
        <p:txBody>
          <a:bodyPr/>
          <a:lstStyle/>
          <a:p>
            <a:pPr algn="just"/>
            <a:r>
              <a:rPr lang="en-US" dirty="0" smtClean="0"/>
              <a:t>      </a:t>
            </a:r>
            <a:r>
              <a:rPr lang="en-US" sz="4245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3 </a:t>
            </a:r>
            <a:r>
              <a:rPr lang="en-US" sz="4245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4245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-3 </a:t>
            </a:r>
            <a:r>
              <a:rPr lang="en-US" sz="4245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sonlari</a:t>
            </a:r>
            <a:r>
              <a:rPr lang="en-US" sz="4245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245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faqat</a:t>
            </a:r>
            <a:r>
              <a:rPr lang="en-US" sz="4245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245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ishorasi</a:t>
            </a:r>
            <a:r>
              <a:rPr lang="en-US" sz="4245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245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bilan</a:t>
            </a:r>
            <a:r>
              <a:rPr lang="en-US" sz="4245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245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farq</a:t>
            </a:r>
            <a:r>
              <a:rPr lang="en-US" sz="4245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245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qiladi</a:t>
            </a:r>
            <a:r>
              <a:rPr lang="en-US" sz="4245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Rectangle 6"/>
          <p:cNvSpPr>
            <a:spLocks noChangeArrowheads="1"/>
          </p:cNvSpPr>
          <p:nvPr/>
        </p:nvSpPr>
        <p:spPr bwMode="auto">
          <a:xfrm>
            <a:off x="700195" y="2136410"/>
            <a:ext cx="11508858" cy="1081504"/>
          </a:xfrm>
          <a:prstGeom prst="rect">
            <a:avLst/>
          </a:prstGeom>
          <a:solidFill>
            <a:srgbClr val="FFFFFF"/>
          </a:solidFill>
          <a:ln w="9525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4393" i="1" dirty="0">
              <a:latin typeface="Georgia" pitchFamily="18" charset="0"/>
            </a:endParaRPr>
          </a:p>
          <a:p>
            <a:r>
              <a:rPr lang="ru-RU" sz="4505" b="1" dirty="0">
                <a:latin typeface="Times New Roman" pitchFamily="18" charset="0"/>
              </a:rPr>
              <a:t> </a:t>
            </a:r>
            <a:r>
              <a:rPr lang="ru-RU" sz="4505" b="1" dirty="0">
                <a:latin typeface="Times New Roman" pitchFamily="18" charset="0"/>
              </a:rPr>
              <a:t>-</a:t>
            </a:r>
            <a:r>
              <a:rPr lang="en-US" sz="4505" b="1" dirty="0">
                <a:latin typeface="Times New Roman" pitchFamily="18" charset="0"/>
              </a:rPr>
              <a:t>5</a:t>
            </a:r>
            <a:r>
              <a:rPr lang="ru-RU" sz="4505" b="1" dirty="0">
                <a:latin typeface="Times New Roman" pitchFamily="18" charset="0"/>
              </a:rPr>
              <a:t>    -</a:t>
            </a:r>
            <a:r>
              <a:rPr lang="en-US" sz="4505" b="1" dirty="0">
                <a:latin typeface="Times New Roman" pitchFamily="18" charset="0"/>
              </a:rPr>
              <a:t>4</a:t>
            </a:r>
            <a:r>
              <a:rPr lang="ru-RU" sz="4505" b="1" dirty="0">
                <a:latin typeface="Times New Roman" pitchFamily="18" charset="0"/>
              </a:rPr>
              <a:t>   </a:t>
            </a:r>
            <a:r>
              <a:rPr lang="en-US" sz="4505" b="1" dirty="0">
                <a:latin typeface="Times New Roman" pitchFamily="18" charset="0"/>
              </a:rPr>
              <a:t> </a:t>
            </a:r>
            <a:r>
              <a:rPr lang="ru-RU" sz="4505" b="1" dirty="0">
                <a:latin typeface="Times New Roman" pitchFamily="18" charset="0"/>
              </a:rPr>
              <a:t> -</a:t>
            </a:r>
            <a:r>
              <a:rPr lang="en-US" sz="4505" b="1" dirty="0">
                <a:latin typeface="Times New Roman" pitchFamily="18" charset="0"/>
              </a:rPr>
              <a:t>3</a:t>
            </a:r>
            <a:r>
              <a:rPr lang="ru-RU" sz="4505" b="1" dirty="0">
                <a:latin typeface="Times New Roman" pitchFamily="18" charset="0"/>
              </a:rPr>
              <a:t>    </a:t>
            </a:r>
            <a:r>
              <a:rPr lang="en-US" sz="4505" b="1" dirty="0">
                <a:latin typeface="Times New Roman" pitchFamily="18" charset="0"/>
              </a:rPr>
              <a:t>-2</a:t>
            </a:r>
            <a:r>
              <a:rPr lang="ru-RU" sz="4505" b="1" dirty="0">
                <a:latin typeface="Times New Roman" pitchFamily="18" charset="0"/>
              </a:rPr>
              <a:t>    </a:t>
            </a:r>
            <a:r>
              <a:rPr lang="en-US" sz="4505" b="1" dirty="0">
                <a:latin typeface="Times New Roman" pitchFamily="18" charset="0"/>
              </a:rPr>
              <a:t>-</a:t>
            </a:r>
            <a:r>
              <a:rPr lang="ru-RU" sz="4505" b="1" dirty="0">
                <a:latin typeface="Times New Roman" pitchFamily="18" charset="0"/>
              </a:rPr>
              <a:t>1     </a:t>
            </a:r>
            <a:r>
              <a:rPr lang="en-US" sz="4505" b="1" dirty="0">
                <a:latin typeface="Times New Roman" pitchFamily="18" charset="0"/>
              </a:rPr>
              <a:t>0</a:t>
            </a:r>
            <a:r>
              <a:rPr lang="ru-RU" sz="4505" b="1" dirty="0">
                <a:latin typeface="Times New Roman" pitchFamily="18" charset="0"/>
              </a:rPr>
              <a:t>   </a:t>
            </a:r>
            <a:r>
              <a:rPr lang="en-US" sz="4505" b="1" dirty="0">
                <a:latin typeface="Times New Roman" pitchFamily="18" charset="0"/>
              </a:rPr>
              <a:t>  1</a:t>
            </a:r>
            <a:r>
              <a:rPr lang="ru-RU" sz="4505" b="1" dirty="0">
                <a:latin typeface="Times New Roman" pitchFamily="18" charset="0"/>
              </a:rPr>
              <a:t>  </a:t>
            </a:r>
            <a:r>
              <a:rPr lang="en-US" sz="4505" b="1" dirty="0">
                <a:latin typeface="Times New Roman" pitchFamily="18" charset="0"/>
              </a:rPr>
              <a:t> </a:t>
            </a:r>
            <a:r>
              <a:rPr lang="ru-RU" sz="4505" b="1" dirty="0">
                <a:latin typeface="Times New Roman" pitchFamily="18" charset="0"/>
              </a:rPr>
              <a:t> </a:t>
            </a:r>
            <a:r>
              <a:rPr lang="en-US" sz="4505" b="1" dirty="0">
                <a:latin typeface="Times New Roman" pitchFamily="18" charset="0"/>
              </a:rPr>
              <a:t> 2     3     4</a:t>
            </a:r>
            <a:r>
              <a:rPr lang="ru-RU" sz="4505" b="1" dirty="0">
                <a:latin typeface="Times New Roman" pitchFamily="18" charset="0"/>
              </a:rPr>
              <a:t>  </a:t>
            </a:r>
            <a:r>
              <a:rPr lang="en-US" sz="4505" b="1" dirty="0">
                <a:latin typeface="Times New Roman" pitchFamily="18" charset="0"/>
              </a:rPr>
              <a:t>   5   </a:t>
            </a:r>
            <a:r>
              <a:rPr lang="ru-RU" sz="4505" b="1" dirty="0">
                <a:latin typeface="Times New Roman" pitchFamily="18" charset="0"/>
              </a:rPr>
              <a:t>       </a:t>
            </a:r>
            <a:endParaRPr lang="ru-RU" sz="4505" b="1" i="1" dirty="0">
              <a:latin typeface="Georgia" pitchFamily="18" charset="0"/>
            </a:endParaRPr>
          </a:p>
        </p:txBody>
      </p:sp>
      <p:sp>
        <p:nvSpPr>
          <p:cNvPr id="15" name="Text Box 25"/>
          <p:cNvSpPr txBox="1">
            <a:spLocks noChangeArrowheads="1"/>
          </p:cNvSpPr>
          <p:nvPr/>
        </p:nvSpPr>
        <p:spPr bwMode="auto">
          <a:xfrm>
            <a:off x="3106571" y="1821529"/>
            <a:ext cx="635106" cy="8184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23982" tIns="61990" rIns="123982" bIns="61990">
            <a:spAutoFit/>
          </a:bodyPr>
          <a:lstStyle/>
          <a:p>
            <a:r>
              <a:rPr lang="en-US" sz="4505" b="1" dirty="0">
                <a:latin typeface="Times New Roman" pitchFamily="18" charset="0"/>
              </a:rPr>
              <a:t>B</a:t>
            </a:r>
            <a:endParaRPr lang="ru-RU" sz="4505" b="1" dirty="0">
              <a:latin typeface="Times New Roman" pitchFamily="18" charset="0"/>
            </a:endParaRPr>
          </a:p>
        </p:txBody>
      </p:sp>
      <p:sp>
        <p:nvSpPr>
          <p:cNvPr id="16" name="Line 8"/>
          <p:cNvSpPr>
            <a:spLocks noChangeShapeType="1"/>
          </p:cNvSpPr>
          <p:nvPr/>
        </p:nvSpPr>
        <p:spPr bwMode="auto">
          <a:xfrm>
            <a:off x="1261637" y="2519183"/>
            <a:ext cx="0" cy="168985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 sz="4393"/>
          </a:p>
        </p:txBody>
      </p:sp>
      <p:sp>
        <p:nvSpPr>
          <p:cNvPr id="17" name="Line 9"/>
          <p:cNvSpPr>
            <a:spLocks noChangeShapeType="1"/>
          </p:cNvSpPr>
          <p:nvPr/>
        </p:nvSpPr>
        <p:spPr bwMode="auto">
          <a:xfrm>
            <a:off x="2332535" y="2519183"/>
            <a:ext cx="0" cy="168985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 sz="4393"/>
          </a:p>
        </p:txBody>
      </p:sp>
      <p:sp>
        <p:nvSpPr>
          <p:cNvPr id="18" name="Line 12"/>
          <p:cNvSpPr>
            <a:spLocks noChangeShapeType="1"/>
          </p:cNvSpPr>
          <p:nvPr/>
        </p:nvSpPr>
        <p:spPr bwMode="auto">
          <a:xfrm>
            <a:off x="5540517" y="2519183"/>
            <a:ext cx="0" cy="168985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 sz="4393"/>
          </a:p>
        </p:txBody>
      </p:sp>
      <p:sp>
        <p:nvSpPr>
          <p:cNvPr id="19" name="Line 13"/>
          <p:cNvSpPr>
            <a:spLocks noChangeShapeType="1"/>
          </p:cNvSpPr>
          <p:nvPr/>
        </p:nvSpPr>
        <p:spPr bwMode="auto">
          <a:xfrm>
            <a:off x="6611418" y="2519183"/>
            <a:ext cx="0" cy="168985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 sz="4393"/>
          </a:p>
        </p:txBody>
      </p:sp>
      <p:sp>
        <p:nvSpPr>
          <p:cNvPr id="20" name="Line 14"/>
          <p:cNvSpPr>
            <a:spLocks noChangeShapeType="1"/>
          </p:cNvSpPr>
          <p:nvPr/>
        </p:nvSpPr>
        <p:spPr bwMode="auto">
          <a:xfrm>
            <a:off x="7612582" y="2519183"/>
            <a:ext cx="0" cy="168985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 sz="4393"/>
          </a:p>
        </p:txBody>
      </p:sp>
      <p:sp>
        <p:nvSpPr>
          <p:cNvPr id="22" name="Line 15"/>
          <p:cNvSpPr>
            <a:spLocks noChangeShapeType="1"/>
          </p:cNvSpPr>
          <p:nvPr/>
        </p:nvSpPr>
        <p:spPr bwMode="auto">
          <a:xfrm>
            <a:off x="8647859" y="2519183"/>
            <a:ext cx="0" cy="168985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 sz="4393"/>
          </a:p>
        </p:txBody>
      </p:sp>
      <p:sp>
        <p:nvSpPr>
          <p:cNvPr id="23" name="Line 16"/>
          <p:cNvSpPr>
            <a:spLocks noChangeShapeType="1"/>
          </p:cNvSpPr>
          <p:nvPr/>
        </p:nvSpPr>
        <p:spPr bwMode="auto">
          <a:xfrm>
            <a:off x="9632925" y="2519183"/>
            <a:ext cx="0" cy="168985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 sz="4393"/>
          </a:p>
        </p:txBody>
      </p:sp>
      <p:sp>
        <p:nvSpPr>
          <p:cNvPr id="24" name="Line 17"/>
          <p:cNvSpPr>
            <a:spLocks noChangeShapeType="1"/>
          </p:cNvSpPr>
          <p:nvPr/>
        </p:nvSpPr>
        <p:spPr bwMode="auto">
          <a:xfrm>
            <a:off x="10665213" y="2519183"/>
            <a:ext cx="0" cy="168985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 sz="4393"/>
          </a:p>
        </p:txBody>
      </p:sp>
      <p:sp>
        <p:nvSpPr>
          <p:cNvPr id="25" name="Text Box 19"/>
          <p:cNvSpPr txBox="1">
            <a:spLocks noChangeArrowheads="1"/>
          </p:cNvSpPr>
          <p:nvPr/>
        </p:nvSpPr>
        <p:spPr bwMode="auto">
          <a:xfrm>
            <a:off x="9342371" y="1789771"/>
            <a:ext cx="667166" cy="8184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23982" tIns="61990" rIns="123982" bIns="61990">
            <a:spAutoFit/>
          </a:bodyPr>
          <a:lstStyle/>
          <a:p>
            <a:r>
              <a:rPr lang="ru-RU" sz="4505" b="1" i="1" dirty="0">
                <a:latin typeface="Arial" pitchFamily="34" charset="0"/>
                <a:cs typeface="Arial" pitchFamily="34" charset="0"/>
              </a:rPr>
              <a:t>А</a:t>
            </a:r>
          </a:p>
        </p:txBody>
      </p:sp>
      <p:sp>
        <p:nvSpPr>
          <p:cNvPr id="27" name="Line 7"/>
          <p:cNvSpPr>
            <a:spLocks noChangeShapeType="1"/>
          </p:cNvSpPr>
          <p:nvPr/>
        </p:nvSpPr>
        <p:spPr bwMode="auto">
          <a:xfrm>
            <a:off x="726906" y="2646316"/>
            <a:ext cx="11768105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 sz="4393"/>
          </a:p>
        </p:txBody>
      </p:sp>
      <p:sp>
        <p:nvSpPr>
          <p:cNvPr id="28" name="Line 12"/>
          <p:cNvSpPr>
            <a:spLocks noChangeShapeType="1"/>
          </p:cNvSpPr>
          <p:nvPr/>
        </p:nvSpPr>
        <p:spPr bwMode="auto">
          <a:xfrm>
            <a:off x="3441071" y="2507918"/>
            <a:ext cx="0" cy="168985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 sz="4393"/>
          </a:p>
        </p:txBody>
      </p:sp>
      <p:sp>
        <p:nvSpPr>
          <p:cNvPr id="29" name="Oval 24"/>
          <p:cNvSpPr>
            <a:spLocks noChangeArrowheads="1"/>
          </p:cNvSpPr>
          <p:nvPr/>
        </p:nvSpPr>
        <p:spPr bwMode="auto">
          <a:xfrm>
            <a:off x="9547358" y="2541276"/>
            <a:ext cx="212293" cy="144577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lIns="123982" tIns="61990" rIns="123982" bIns="61990" anchor="ctr"/>
          <a:lstStyle/>
          <a:p>
            <a:endParaRPr lang="ru-RU" sz="4393"/>
          </a:p>
        </p:txBody>
      </p:sp>
      <p:sp>
        <p:nvSpPr>
          <p:cNvPr id="30" name="Oval 19"/>
          <p:cNvSpPr>
            <a:spLocks noChangeArrowheads="1"/>
          </p:cNvSpPr>
          <p:nvPr/>
        </p:nvSpPr>
        <p:spPr bwMode="auto">
          <a:xfrm>
            <a:off x="3325711" y="2548555"/>
            <a:ext cx="212293" cy="144577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lIns="123982" tIns="61990" rIns="123982" bIns="61990" anchor="ctr"/>
          <a:lstStyle/>
          <a:p>
            <a:endParaRPr lang="ru-RU" sz="4393" b="1"/>
          </a:p>
        </p:txBody>
      </p:sp>
      <p:sp>
        <p:nvSpPr>
          <p:cNvPr id="36" name="Line 12"/>
          <p:cNvSpPr>
            <a:spLocks noChangeShapeType="1"/>
          </p:cNvSpPr>
          <p:nvPr/>
        </p:nvSpPr>
        <p:spPr bwMode="auto">
          <a:xfrm>
            <a:off x="4490190" y="2525084"/>
            <a:ext cx="0" cy="168985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 sz="4393"/>
          </a:p>
        </p:txBody>
      </p:sp>
      <p:sp>
        <p:nvSpPr>
          <p:cNvPr id="37" name="Line 17"/>
          <p:cNvSpPr>
            <a:spLocks noChangeShapeType="1"/>
          </p:cNvSpPr>
          <p:nvPr/>
        </p:nvSpPr>
        <p:spPr bwMode="auto">
          <a:xfrm>
            <a:off x="11608942" y="2541276"/>
            <a:ext cx="0" cy="168985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 sz="4393"/>
          </a:p>
        </p:txBody>
      </p:sp>
      <p:sp>
        <p:nvSpPr>
          <p:cNvPr id="42" name="Правая фигурная скобка 41"/>
          <p:cNvSpPr/>
          <p:nvPr/>
        </p:nvSpPr>
        <p:spPr>
          <a:xfrm rot="5400000">
            <a:off x="4750287" y="1982893"/>
            <a:ext cx="540752" cy="3159185"/>
          </a:xfrm>
          <a:prstGeom prst="rightBrace">
            <a:avLst>
              <a:gd name="adj1" fmla="val 80121"/>
              <a:gd name="adj2" fmla="val 50000"/>
            </a:avLst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sz="4139"/>
          </a:p>
        </p:txBody>
      </p:sp>
      <p:sp>
        <p:nvSpPr>
          <p:cNvPr id="43" name="Правая фигурная скобка 42"/>
          <p:cNvSpPr/>
          <p:nvPr/>
        </p:nvSpPr>
        <p:spPr>
          <a:xfrm rot="5400000">
            <a:off x="7846214" y="2106444"/>
            <a:ext cx="540752" cy="3032670"/>
          </a:xfrm>
          <a:prstGeom prst="rightBrace">
            <a:avLst>
              <a:gd name="adj1" fmla="val 80121"/>
              <a:gd name="adj2" fmla="val 50000"/>
            </a:avLst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sz="4139"/>
          </a:p>
        </p:txBody>
      </p:sp>
      <p:sp>
        <p:nvSpPr>
          <p:cNvPr id="46" name="TextBox 45"/>
          <p:cNvSpPr txBox="1"/>
          <p:nvPr/>
        </p:nvSpPr>
        <p:spPr>
          <a:xfrm>
            <a:off x="3895147" y="3799830"/>
            <a:ext cx="2251031" cy="7455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245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sz="4245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245" b="1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birlik</a:t>
            </a:r>
            <a:endParaRPr lang="ru-RU" sz="4245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7213679" y="3799830"/>
            <a:ext cx="2251031" cy="7455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245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 </a:t>
            </a:r>
            <a:r>
              <a:rPr lang="en-US" sz="4245" b="1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birlik</a:t>
            </a:r>
            <a:endParaRPr lang="ru-RU" sz="4245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9726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/>
      <p:bldP spid="15" grpId="0"/>
      <p:bldP spid="25" grpId="0"/>
      <p:bldP spid="29" grpId="0" animBg="1"/>
      <p:bldP spid="30" grpId="0" animBg="1"/>
      <p:bldP spid="42" grpId="0" animBg="1"/>
      <p:bldP spid="43" grpId="0" animBg="1"/>
      <p:bldP spid="46" grpId="0"/>
      <p:bldP spid="4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9834" y="214069"/>
            <a:ext cx="12801600" cy="8762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5094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QARAMA-QARSHI SONLAR</a:t>
            </a:r>
            <a:endParaRPr lang="ru-RU" sz="5094" b="1" dirty="0"/>
          </a:p>
        </p:txBody>
      </p:sp>
      <p:sp>
        <p:nvSpPr>
          <p:cNvPr id="10" name="Содержимое 3"/>
          <p:cNvSpPr>
            <a:spLocks noGrp="1"/>
          </p:cNvSpPr>
          <p:nvPr>
            <p:ph sz="half" idx="3"/>
          </p:nvPr>
        </p:nvSpPr>
        <p:spPr>
          <a:xfrm>
            <a:off x="486886" y="1384143"/>
            <a:ext cx="11524553" cy="1306512"/>
          </a:xfrm>
        </p:spPr>
        <p:txBody>
          <a:bodyPr/>
          <a:lstStyle/>
          <a:p>
            <a:pPr algn="just"/>
            <a:r>
              <a:rPr lang="en-US" dirty="0" smtClean="0"/>
              <a:t>      </a:t>
            </a:r>
            <a:r>
              <a:rPr lang="en-US" sz="4245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Bir-biridan</a:t>
            </a:r>
            <a:r>
              <a:rPr lang="en-US" sz="4245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245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faqat</a:t>
            </a:r>
            <a:r>
              <a:rPr lang="en-US" sz="4245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245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ishorasi</a:t>
            </a:r>
            <a:r>
              <a:rPr lang="en-US" sz="4245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245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bilan</a:t>
            </a:r>
            <a:r>
              <a:rPr lang="en-US" sz="4245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245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farq</a:t>
            </a:r>
            <a:r>
              <a:rPr lang="en-US" sz="4245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245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qiladigan</a:t>
            </a:r>
            <a:r>
              <a:rPr lang="en-US" sz="4245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245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sonlar</a:t>
            </a:r>
            <a:r>
              <a:rPr lang="en-US" sz="4245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245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qarama-qarshi</a:t>
            </a:r>
            <a:r>
              <a:rPr lang="en-US" sz="4245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245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sonlar</a:t>
            </a:r>
            <a:r>
              <a:rPr lang="en-US" sz="4245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245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deyiladi</a:t>
            </a:r>
            <a:r>
              <a:rPr lang="en-US" sz="4245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Содержимое 3"/>
          <p:cNvSpPr>
            <a:spLocks noGrp="1"/>
          </p:cNvSpPr>
          <p:nvPr>
            <p:ph sz="half" idx="3"/>
          </p:nvPr>
        </p:nvSpPr>
        <p:spPr>
          <a:xfrm>
            <a:off x="638524" y="5022302"/>
            <a:ext cx="11524553" cy="1959767"/>
          </a:xfrm>
        </p:spPr>
        <p:txBody>
          <a:bodyPr/>
          <a:lstStyle/>
          <a:p>
            <a:pPr algn="just"/>
            <a:r>
              <a:rPr lang="en-US" sz="4245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4245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Qarama-qarshi</a:t>
            </a:r>
            <a:r>
              <a:rPr lang="en-US" sz="4245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245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sonlar</a:t>
            </a:r>
            <a:r>
              <a:rPr lang="en-US" sz="4245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245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koordinata</a:t>
            </a:r>
            <a:r>
              <a:rPr lang="en-US" sz="4245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245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to‘g‘ri</a:t>
            </a:r>
            <a:r>
              <a:rPr lang="en-US" sz="4245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245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chizig‘ida</a:t>
            </a:r>
            <a:r>
              <a:rPr lang="en-US" sz="4245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245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sanoq</a:t>
            </a:r>
            <a:r>
              <a:rPr lang="en-US" sz="4245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245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boshidan</a:t>
            </a:r>
            <a:r>
              <a:rPr lang="en-US" sz="4245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245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bir</a:t>
            </a:r>
            <a:r>
              <a:rPr lang="en-US" sz="4245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245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xil</a:t>
            </a:r>
            <a:r>
              <a:rPr lang="en-US" sz="4245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245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uzoqlikda</a:t>
            </a:r>
            <a:r>
              <a:rPr lang="en-US" sz="4245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245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joylashgan</a:t>
            </a:r>
            <a:r>
              <a:rPr lang="en-US" sz="4245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245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bo‘ladi</a:t>
            </a:r>
            <a:r>
              <a:rPr lang="en-US" sz="4245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Содержимое 3"/>
          <p:cNvSpPr>
            <a:spLocks noGrp="1"/>
          </p:cNvSpPr>
          <p:nvPr>
            <p:ph sz="half" idx="3"/>
          </p:nvPr>
        </p:nvSpPr>
        <p:spPr>
          <a:xfrm>
            <a:off x="658358" y="2905163"/>
            <a:ext cx="11524553" cy="653256"/>
          </a:xfrm>
        </p:spPr>
        <p:txBody>
          <a:bodyPr/>
          <a:lstStyle/>
          <a:p>
            <a:pPr algn="just"/>
            <a:r>
              <a:rPr lang="en-US" dirty="0" smtClean="0"/>
              <a:t>      </a:t>
            </a:r>
            <a:r>
              <a:rPr lang="en-US" sz="4245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3 </a:t>
            </a:r>
            <a:r>
              <a:rPr lang="en-US" sz="4245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4245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-3 </a:t>
            </a:r>
            <a:r>
              <a:rPr lang="en-US" sz="4245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sonlari</a:t>
            </a:r>
            <a:r>
              <a:rPr lang="en-US" sz="4245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245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qarama-qarshi</a:t>
            </a:r>
            <a:r>
              <a:rPr lang="en-US" sz="4245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245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sonlar</a:t>
            </a:r>
            <a:endParaRPr lang="ru-RU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Содержимое 3"/>
          <p:cNvSpPr>
            <a:spLocks noGrp="1"/>
          </p:cNvSpPr>
          <p:nvPr>
            <p:ph sz="half" idx="3"/>
          </p:nvPr>
        </p:nvSpPr>
        <p:spPr>
          <a:xfrm>
            <a:off x="1277047" y="3963732"/>
            <a:ext cx="11524553" cy="653256"/>
          </a:xfrm>
        </p:spPr>
        <p:txBody>
          <a:bodyPr/>
          <a:lstStyle/>
          <a:p>
            <a:pPr algn="just"/>
            <a:r>
              <a:rPr lang="en-US" dirty="0" smtClean="0"/>
              <a:t>      </a:t>
            </a:r>
            <a:r>
              <a:rPr lang="en-US" sz="4245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-5 </a:t>
            </a:r>
            <a:r>
              <a:rPr lang="en-US" sz="4245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4245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5;         2 </a:t>
            </a:r>
            <a:r>
              <a:rPr lang="en-US" sz="4245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4245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-2;          -8 </a:t>
            </a:r>
            <a:r>
              <a:rPr lang="en-US" sz="4245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4245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8</a:t>
            </a:r>
            <a:endParaRPr lang="ru-RU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32426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build="p"/>
      <p:bldP spid="6" grpId="0" build="p"/>
      <p:bldP spid="7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171947"/>
            <a:ext cx="12801600" cy="8762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5094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QARAMA-QARSHI SONLAR</a:t>
            </a:r>
            <a:endParaRPr lang="ru-RU" sz="5094" b="1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516122" y="1296888"/>
            <a:ext cx="12163076" cy="20521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245" dirty="0">
                <a:latin typeface="Arial" pitchFamily="34" charset="0"/>
                <a:cs typeface="Arial" pitchFamily="34" charset="0"/>
              </a:rPr>
              <a:t>   </a:t>
            </a:r>
            <a:r>
              <a:rPr lang="en-US" sz="4245" dirty="0" err="1">
                <a:latin typeface="Arial" pitchFamily="34" charset="0"/>
                <a:cs typeface="Arial" pitchFamily="34" charset="0"/>
              </a:rPr>
              <a:t>Har</a:t>
            </a:r>
            <a:r>
              <a:rPr lang="en-US" sz="4245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245" dirty="0" err="1">
                <a:latin typeface="Arial" pitchFamily="34" charset="0"/>
                <a:cs typeface="Arial" pitchFamily="34" charset="0"/>
              </a:rPr>
              <a:t>qanday</a:t>
            </a:r>
            <a:r>
              <a:rPr lang="en-US" sz="4245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245" dirty="0" err="1">
                <a:latin typeface="Arial" pitchFamily="34" charset="0"/>
                <a:cs typeface="Arial" pitchFamily="34" charset="0"/>
              </a:rPr>
              <a:t>sonning</a:t>
            </a:r>
            <a:r>
              <a:rPr lang="en-US" sz="4245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245" dirty="0" err="1">
                <a:latin typeface="Arial" pitchFamily="34" charset="0"/>
                <a:cs typeface="Arial" pitchFamily="34" charset="0"/>
              </a:rPr>
              <a:t>oldiga</a:t>
            </a:r>
            <a:r>
              <a:rPr lang="en-US" sz="4245" dirty="0">
                <a:latin typeface="Arial" pitchFamily="34" charset="0"/>
                <a:cs typeface="Arial" pitchFamily="34" charset="0"/>
              </a:rPr>
              <a:t> minus </a:t>
            </a:r>
            <a:r>
              <a:rPr lang="en-US" sz="4245" dirty="0">
                <a:latin typeface="Arial" pitchFamily="34" charset="0"/>
                <a:cs typeface="Arial" pitchFamily="34" charset="0"/>
              </a:rPr>
              <a:t>“</a:t>
            </a:r>
            <a:r>
              <a:rPr lang="en-US" sz="4245" dirty="0">
                <a:latin typeface="Arial" pitchFamily="34" charset="0"/>
                <a:cs typeface="Arial" pitchFamily="34" charset="0"/>
              </a:rPr>
              <a:t>–</a:t>
            </a:r>
            <a:r>
              <a:rPr lang="en-US" sz="4245" dirty="0">
                <a:latin typeface="Arial" pitchFamily="34" charset="0"/>
                <a:cs typeface="Arial" pitchFamily="34" charset="0"/>
              </a:rPr>
              <a:t>” </a:t>
            </a:r>
            <a:r>
              <a:rPr lang="en-US" sz="4245" dirty="0" err="1">
                <a:latin typeface="Arial" pitchFamily="34" charset="0"/>
                <a:cs typeface="Arial" pitchFamily="34" charset="0"/>
              </a:rPr>
              <a:t>ishorasi</a:t>
            </a:r>
            <a:r>
              <a:rPr lang="en-US" sz="4245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245" dirty="0" err="1">
                <a:latin typeface="Arial" pitchFamily="34" charset="0"/>
                <a:cs typeface="Arial" pitchFamily="34" charset="0"/>
              </a:rPr>
              <a:t>qo‘yilsa</a:t>
            </a:r>
            <a:r>
              <a:rPr lang="en-US" sz="4245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4245" dirty="0" err="1">
                <a:latin typeface="Arial" pitchFamily="34" charset="0"/>
                <a:cs typeface="Arial" pitchFamily="34" charset="0"/>
              </a:rPr>
              <a:t>shu</a:t>
            </a:r>
            <a:r>
              <a:rPr lang="en-US" sz="4245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245" dirty="0" err="1">
                <a:latin typeface="Arial" pitchFamily="34" charset="0"/>
                <a:cs typeface="Arial" pitchFamily="34" charset="0"/>
              </a:rPr>
              <a:t>songa</a:t>
            </a:r>
            <a:r>
              <a:rPr lang="en-US" sz="4245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245" dirty="0" err="1">
                <a:latin typeface="Arial" pitchFamily="34" charset="0"/>
                <a:cs typeface="Arial" pitchFamily="34" charset="0"/>
              </a:rPr>
              <a:t>qarama-qarshi</a:t>
            </a:r>
            <a:r>
              <a:rPr lang="en-US" sz="4245" dirty="0">
                <a:latin typeface="Arial" pitchFamily="34" charset="0"/>
                <a:cs typeface="Arial" pitchFamily="34" charset="0"/>
              </a:rPr>
              <a:t> son </a:t>
            </a:r>
            <a:r>
              <a:rPr lang="en-US" sz="4245" dirty="0" err="1">
                <a:latin typeface="Arial" pitchFamily="34" charset="0"/>
                <a:cs typeface="Arial" pitchFamily="34" charset="0"/>
              </a:rPr>
              <a:t>hosil</a:t>
            </a:r>
            <a:r>
              <a:rPr lang="en-US" sz="4245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245" dirty="0" err="1">
                <a:latin typeface="Arial" pitchFamily="34" charset="0"/>
                <a:cs typeface="Arial" pitchFamily="34" charset="0"/>
              </a:rPr>
              <a:t>bo‘ladi</a:t>
            </a:r>
            <a:endParaRPr lang="ru-RU" sz="4245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Содержимое 3"/>
          <p:cNvSpPr>
            <a:spLocks noGrp="1"/>
          </p:cNvSpPr>
          <p:nvPr>
            <p:ph sz="half" idx="3"/>
          </p:nvPr>
        </p:nvSpPr>
        <p:spPr>
          <a:xfrm>
            <a:off x="4260178" y="3441073"/>
            <a:ext cx="3176915" cy="653256"/>
          </a:xfrm>
        </p:spPr>
        <p:txBody>
          <a:bodyPr/>
          <a:lstStyle/>
          <a:p>
            <a:pPr algn="just"/>
            <a:r>
              <a:rPr lang="en-US" sz="4245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- 2 </a:t>
            </a:r>
            <a:r>
              <a:rPr lang="en-US" sz="4245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4245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2;</a:t>
            </a:r>
            <a:endParaRPr lang="ru-RU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Содержимое 3"/>
          <p:cNvSpPr>
            <a:spLocks noGrp="1"/>
          </p:cNvSpPr>
          <p:nvPr>
            <p:ph sz="half" idx="3"/>
          </p:nvPr>
        </p:nvSpPr>
        <p:spPr>
          <a:xfrm>
            <a:off x="4034955" y="5306361"/>
            <a:ext cx="3402138" cy="653256"/>
          </a:xfrm>
        </p:spPr>
        <p:txBody>
          <a:bodyPr/>
          <a:lstStyle/>
          <a:p>
            <a:pPr algn="just"/>
            <a:r>
              <a:rPr lang="en-US" dirty="0" smtClean="0"/>
              <a:t>      </a:t>
            </a:r>
            <a:r>
              <a:rPr lang="en-US" sz="4245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-(-k) = k </a:t>
            </a:r>
            <a:endParaRPr lang="ru-RU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952014" y="3485233"/>
            <a:ext cx="2364750" cy="68031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821" dirty="0">
                <a:latin typeface="Arial" pitchFamily="34" charset="0"/>
                <a:cs typeface="Arial" pitchFamily="34" charset="0"/>
              </a:rPr>
              <a:t>6  </a:t>
            </a:r>
            <a:r>
              <a:rPr lang="en-US" sz="3821" dirty="0" err="1">
                <a:latin typeface="Arial" pitchFamily="34" charset="0"/>
                <a:cs typeface="Arial" pitchFamily="34" charset="0"/>
              </a:rPr>
              <a:t>va</a:t>
            </a:r>
            <a:r>
              <a:rPr lang="en-US" sz="3821" dirty="0">
                <a:latin typeface="Arial" pitchFamily="34" charset="0"/>
                <a:cs typeface="Arial" pitchFamily="34" charset="0"/>
              </a:rPr>
              <a:t>  - 6; </a:t>
            </a:r>
            <a:endParaRPr lang="ru-RU" sz="4139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7914509" y="3422712"/>
            <a:ext cx="4123245" cy="68031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821" dirty="0">
                <a:latin typeface="Arial" pitchFamily="34" charset="0"/>
                <a:cs typeface="Arial" pitchFamily="34" charset="0"/>
              </a:rPr>
              <a:t>- 2 </a:t>
            </a:r>
            <a:r>
              <a:rPr lang="en-US" sz="382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821" dirty="0" err="1">
                <a:latin typeface="Arial" pitchFamily="34" charset="0"/>
                <a:cs typeface="Arial" pitchFamily="34" charset="0"/>
              </a:rPr>
              <a:t>va</a:t>
            </a:r>
            <a:r>
              <a:rPr lang="en-US" sz="3821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3821" dirty="0">
                <a:latin typeface="Arial" pitchFamily="34" charset="0"/>
                <a:cs typeface="Arial" pitchFamily="34" charset="0"/>
              </a:rPr>
              <a:t>- (-2 ) = </a:t>
            </a:r>
            <a:r>
              <a:rPr lang="en-US" sz="3821" dirty="0">
                <a:latin typeface="Arial" pitchFamily="34" charset="0"/>
                <a:cs typeface="Arial" pitchFamily="34" charset="0"/>
              </a:rPr>
              <a:t>2; </a:t>
            </a:r>
            <a:endParaRPr lang="ru-RU" sz="4139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586941" y="4331871"/>
            <a:ext cx="12163076" cy="7455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245" dirty="0" err="1">
                <a:latin typeface="Arial" pitchFamily="34" charset="0"/>
                <a:cs typeface="Arial" pitchFamily="34" charset="0"/>
              </a:rPr>
              <a:t>Umuman</a:t>
            </a:r>
            <a:r>
              <a:rPr lang="en-US" sz="4245" dirty="0">
                <a:latin typeface="Arial" pitchFamily="34" charset="0"/>
                <a:cs typeface="Arial" pitchFamily="34" charset="0"/>
              </a:rPr>
              <a:t>, k </a:t>
            </a:r>
            <a:r>
              <a:rPr lang="en-US" sz="4245" dirty="0" err="1">
                <a:latin typeface="Arial" pitchFamily="34" charset="0"/>
                <a:cs typeface="Arial" pitchFamily="34" charset="0"/>
              </a:rPr>
              <a:t>soniga</a:t>
            </a:r>
            <a:r>
              <a:rPr lang="en-US" sz="4245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245" dirty="0" err="1">
                <a:latin typeface="Arial" pitchFamily="34" charset="0"/>
                <a:cs typeface="Arial" pitchFamily="34" charset="0"/>
              </a:rPr>
              <a:t>qarama-qarshi</a:t>
            </a:r>
            <a:r>
              <a:rPr lang="en-US" sz="4245" dirty="0">
                <a:latin typeface="Arial" pitchFamily="34" charset="0"/>
                <a:cs typeface="Arial" pitchFamily="34" charset="0"/>
              </a:rPr>
              <a:t> son –k, </a:t>
            </a:r>
            <a:r>
              <a:rPr lang="en-US" sz="4245" dirty="0" err="1">
                <a:latin typeface="Arial" pitchFamily="34" charset="0"/>
                <a:cs typeface="Arial" pitchFamily="34" charset="0"/>
              </a:rPr>
              <a:t>ya’ni</a:t>
            </a:r>
            <a:r>
              <a:rPr lang="en-US" sz="4245" dirty="0">
                <a:latin typeface="Arial" pitchFamily="34" charset="0"/>
                <a:cs typeface="Arial" pitchFamily="34" charset="0"/>
              </a:rPr>
              <a:t>:</a:t>
            </a:r>
            <a:endParaRPr lang="ru-RU" sz="4245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545871" y="6234028"/>
            <a:ext cx="4392140" cy="7455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245" dirty="0">
                <a:latin typeface="Arial" pitchFamily="34" charset="0"/>
                <a:cs typeface="Arial" pitchFamily="34" charset="0"/>
              </a:rPr>
              <a:t>f</a:t>
            </a:r>
            <a:r>
              <a:rPr lang="en-US" sz="4245" dirty="0">
                <a:latin typeface="Arial" pitchFamily="34" charset="0"/>
                <a:cs typeface="Arial" pitchFamily="34" charset="0"/>
              </a:rPr>
              <a:t>ormula </a:t>
            </a:r>
            <a:r>
              <a:rPr lang="en-US" sz="4245" dirty="0" err="1">
                <a:latin typeface="Arial" pitchFamily="34" charset="0"/>
                <a:cs typeface="Arial" pitchFamily="34" charset="0"/>
              </a:rPr>
              <a:t>o‘rinli</a:t>
            </a:r>
            <a:r>
              <a:rPr lang="en-US" sz="4245" dirty="0">
                <a:latin typeface="Arial" pitchFamily="34" charset="0"/>
                <a:cs typeface="Arial" pitchFamily="34" charset="0"/>
              </a:rPr>
              <a:t>.</a:t>
            </a:r>
            <a:endParaRPr lang="ru-RU" sz="4245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11620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build="p"/>
      <p:bldP spid="13" grpId="0" build="p"/>
      <p:bldP spid="9" grpId="0"/>
      <p:bldP spid="14" grpId="0"/>
      <p:bldP spid="16" grpId="0"/>
      <p:bldP spid="1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288082"/>
            <a:ext cx="12801600" cy="7455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245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QARAMA-QARSHI SONLARNING XOSSALARI</a:t>
            </a:r>
            <a:endParaRPr lang="ru-RU" sz="4245" b="1" dirty="0">
              <a:solidFill>
                <a:schemeClr val="bg1"/>
              </a:solidFill>
            </a:endParaRPr>
          </a:p>
        </p:txBody>
      </p:sp>
      <p:sp>
        <p:nvSpPr>
          <p:cNvPr id="10" name="Содержимое 3"/>
          <p:cNvSpPr>
            <a:spLocks noGrp="1"/>
          </p:cNvSpPr>
          <p:nvPr>
            <p:ph sz="half" idx="3"/>
          </p:nvPr>
        </p:nvSpPr>
        <p:spPr>
          <a:xfrm>
            <a:off x="486886" y="1384143"/>
            <a:ext cx="11524553" cy="1306512"/>
          </a:xfrm>
        </p:spPr>
        <p:txBody>
          <a:bodyPr/>
          <a:lstStyle/>
          <a:p>
            <a:pPr algn="just"/>
            <a:r>
              <a:rPr lang="en-US" dirty="0" smtClean="0">
                <a:solidFill>
                  <a:schemeClr val="tx1"/>
                </a:solidFill>
              </a:rPr>
              <a:t>  </a:t>
            </a:r>
            <a:r>
              <a:rPr lang="en-US" sz="3821" dirty="0">
                <a:solidFill>
                  <a:schemeClr val="tx1"/>
                </a:solidFill>
              </a:rPr>
              <a:t>1- </a:t>
            </a:r>
            <a:r>
              <a:rPr lang="en-US" sz="3821" dirty="0" err="1">
                <a:solidFill>
                  <a:schemeClr val="tx1"/>
                </a:solidFill>
              </a:rPr>
              <a:t>xossa</a:t>
            </a:r>
            <a:r>
              <a:rPr lang="en-US" sz="3821" dirty="0">
                <a:solidFill>
                  <a:schemeClr val="tx1"/>
                </a:solidFill>
              </a:rPr>
              <a:t>.    </a:t>
            </a:r>
            <a:r>
              <a:rPr lang="en-US" sz="4245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Koordinata</a:t>
            </a:r>
            <a:r>
              <a:rPr lang="en-US" sz="4245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245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o‘qida</a:t>
            </a:r>
            <a:r>
              <a:rPr lang="en-US" sz="4245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245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har</a:t>
            </a:r>
            <a:r>
              <a:rPr lang="en-US" sz="4245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245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qanday</a:t>
            </a:r>
            <a:r>
              <a:rPr lang="en-US" sz="4245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245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songa</a:t>
            </a:r>
            <a:r>
              <a:rPr lang="en-US" sz="4245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245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qarama-qarshi</a:t>
            </a:r>
            <a:r>
              <a:rPr lang="en-US" sz="4245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245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faqat</a:t>
            </a:r>
            <a:r>
              <a:rPr lang="en-US" sz="4245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245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bitta</a:t>
            </a:r>
            <a:r>
              <a:rPr lang="en-US" sz="4245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son </a:t>
            </a:r>
            <a:r>
              <a:rPr lang="en-US" sz="4245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mos</a:t>
            </a:r>
            <a:r>
              <a:rPr lang="en-US" sz="4245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245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keladi</a:t>
            </a:r>
            <a:r>
              <a:rPr lang="en-US" sz="4245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Содержимое 3"/>
          <p:cNvSpPr>
            <a:spLocks noGrp="1"/>
          </p:cNvSpPr>
          <p:nvPr>
            <p:ph sz="half" idx="3"/>
          </p:nvPr>
        </p:nvSpPr>
        <p:spPr>
          <a:xfrm>
            <a:off x="453399" y="3231817"/>
            <a:ext cx="11524553" cy="1959767"/>
          </a:xfrm>
        </p:spPr>
        <p:txBody>
          <a:bodyPr/>
          <a:lstStyle/>
          <a:p>
            <a:pPr algn="just"/>
            <a:r>
              <a:rPr lang="en-US" sz="3396" dirty="0">
                <a:solidFill>
                  <a:schemeClr val="tx1"/>
                </a:solidFill>
              </a:rPr>
              <a:t>  2</a:t>
            </a:r>
            <a:r>
              <a:rPr lang="en-US" sz="3821" dirty="0">
                <a:solidFill>
                  <a:schemeClr val="tx1"/>
                </a:solidFill>
              </a:rPr>
              <a:t>- </a:t>
            </a:r>
            <a:r>
              <a:rPr lang="en-US" sz="3821" dirty="0" err="1">
                <a:solidFill>
                  <a:schemeClr val="tx1"/>
                </a:solidFill>
              </a:rPr>
              <a:t>xossa</a:t>
            </a:r>
            <a:r>
              <a:rPr lang="en-US" sz="3821" dirty="0">
                <a:solidFill>
                  <a:schemeClr val="tx1"/>
                </a:solidFill>
              </a:rPr>
              <a:t>.   </a:t>
            </a:r>
            <a:r>
              <a:rPr lang="en-US" sz="3821" dirty="0" err="1">
                <a:solidFill>
                  <a:schemeClr val="tx1"/>
                </a:solidFill>
              </a:rPr>
              <a:t>Musbat</a:t>
            </a:r>
            <a:r>
              <a:rPr lang="en-US" sz="3821" dirty="0">
                <a:solidFill>
                  <a:schemeClr val="tx1"/>
                </a:solidFill>
              </a:rPr>
              <a:t> </a:t>
            </a:r>
            <a:r>
              <a:rPr lang="en-US" sz="3821" dirty="0" err="1">
                <a:solidFill>
                  <a:schemeClr val="tx1"/>
                </a:solidFill>
              </a:rPr>
              <a:t>songa</a:t>
            </a:r>
            <a:r>
              <a:rPr lang="en-US" sz="4245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245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qarama-qarshi</a:t>
            </a:r>
            <a:r>
              <a:rPr lang="en-US" sz="4245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son </a:t>
            </a:r>
            <a:r>
              <a:rPr lang="en-US" sz="4245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manfiy</a:t>
            </a:r>
            <a:r>
              <a:rPr lang="en-US" sz="4245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son, </a:t>
            </a:r>
            <a:r>
              <a:rPr lang="en-US" sz="4245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manfiy</a:t>
            </a:r>
            <a:r>
              <a:rPr lang="en-US" sz="4245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245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songa</a:t>
            </a:r>
            <a:r>
              <a:rPr lang="en-US" sz="4245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245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qarama-qarshi</a:t>
            </a:r>
            <a:r>
              <a:rPr lang="en-US" sz="4245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son </a:t>
            </a:r>
            <a:r>
              <a:rPr lang="en-US" sz="4245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musbat</a:t>
            </a:r>
            <a:r>
              <a:rPr lang="en-US" sz="4245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son </a:t>
            </a:r>
            <a:r>
              <a:rPr lang="en-US" sz="4245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bo‘ladi</a:t>
            </a:r>
            <a:r>
              <a:rPr lang="en-US" sz="4245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Содержимое 3"/>
          <p:cNvSpPr>
            <a:spLocks noGrp="1"/>
          </p:cNvSpPr>
          <p:nvPr>
            <p:ph sz="half" idx="3"/>
          </p:nvPr>
        </p:nvSpPr>
        <p:spPr>
          <a:xfrm>
            <a:off x="486886" y="5434635"/>
            <a:ext cx="11524553" cy="1306512"/>
          </a:xfrm>
        </p:spPr>
        <p:txBody>
          <a:bodyPr/>
          <a:lstStyle/>
          <a:p>
            <a:pPr algn="just"/>
            <a:r>
              <a:rPr lang="en-US" dirty="0" smtClean="0">
                <a:solidFill>
                  <a:schemeClr val="tx1"/>
                </a:solidFill>
              </a:rPr>
              <a:t>  </a:t>
            </a:r>
            <a:r>
              <a:rPr lang="en-US" sz="3821" dirty="0">
                <a:solidFill>
                  <a:schemeClr val="tx1"/>
                </a:solidFill>
              </a:rPr>
              <a:t>3</a:t>
            </a:r>
            <a:r>
              <a:rPr lang="en-US" sz="3821" dirty="0">
                <a:solidFill>
                  <a:schemeClr val="tx1"/>
                </a:solidFill>
              </a:rPr>
              <a:t>- </a:t>
            </a:r>
            <a:r>
              <a:rPr lang="en-US" sz="3821" dirty="0" err="1">
                <a:solidFill>
                  <a:schemeClr val="tx1"/>
                </a:solidFill>
              </a:rPr>
              <a:t>xossa</a:t>
            </a:r>
            <a:r>
              <a:rPr lang="en-US" sz="3821" dirty="0">
                <a:solidFill>
                  <a:schemeClr val="tx1"/>
                </a:solidFill>
              </a:rPr>
              <a:t>.    </a:t>
            </a:r>
            <a:r>
              <a:rPr lang="en-US" sz="4245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0 </a:t>
            </a:r>
            <a:r>
              <a:rPr lang="en-US" sz="4245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soni</a:t>
            </a:r>
            <a:r>
              <a:rPr lang="en-US" sz="4245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245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o‘ziga</a:t>
            </a:r>
            <a:r>
              <a:rPr lang="en-US" sz="4245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245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o‘zi</a:t>
            </a:r>
            <a:r>
              <a:rPr lang="en-US" sz="4245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245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qarama-qarshi</a:t>
            </a:r>
            <a:r>
              <a:rPr lang="en-US" sz="4245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245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sondir</a:t>
            </a:r>
            <a:r>
              <a:rPr lang="en-US" sz="4245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:   0 = -0 = +0</a:t>
            </a:r>
            <a:endParaRPr lang="ru-RU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2135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  <p:bldP spid="7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-35466" y="225380"/>
            <a:ext cx="12801600" cy="8762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5094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SONNING MODULI</a:t>
            </a:r>
            <a:endParaRPr lang="ru-RU" sz="5094" b="1" dirty="0"/>
          </a:p>
        </p:txBody>
      </p:sp>
      <p:sp>
        <p:nvSpPr>
          <p:cNvPr id="10" name="Содержимое 3"/>
          <p:cNvSpPr>
            <a:spLocks noGrp="1"/>
          </p:cNvSpPr>
          <p:nvPr>
            <p:ph sz="half" idx="3"/>
          </p:nvPr>
        </p:nvSpPr>
        <p:spPr>
          <a:xfrm>
            <a:off x="638524" y="1307718"/>
            <a:ext cx="11524553" cy="1763944"/>
          </a:xfrm>
        </p:spPr>
        <p:txBody>
          <a:bodyPr/>
          <a:lstStyle/>
          <a:p>
            <a:pPr algn="just"/>
            <a:r>
              <a:rPr lang="en-US" dirty="0" smtClean="0"/>
              <a:t>  </a:t>
            </a:r>
            <a:r>
              <a:rPr lang="en-US" sz="3821" dirty="0" err="1">
                <a:solidFill>
                  <a:schemeClr val="tx1"/>
                </a:solidFill>
              </a:rPr>
              <a:t>Sonning</a:t>
            </a:r>
            <a:r>
              <a:rPr lang="en-US" sz="3821" dirty="0">
                <a:solidFill>
                  <a:schemeClr val="tx1"/>
                </a:solidFill>
              </a:rPr>
              <a:t> moduli deb </a:t>
            </a:r>
            <a:r>
              <a:rPr lang="en-US" sz="3821" dirty="0" err="1">
                <a:solidFill>
                  <a:schemeClr val="tx1"/>
                </a:solidFill>
              </a:rPr>
              <a:t>koordinata</a:t>
            </a:r>
            <a:r>
              <a:rPr lang="en-US" sz="3821" dirty="0">
                <a:solidFill>
                  <a:schemeClr val="tx1"/>
                </a:solidFill>
              </a:rPr>
              <a:t> </a:t>
            </a:r>
            <a:r>
              <a:rPr lang="en-US" sz="3821" dirty="0" err="1">
                <a:solidFill>
                  <a:schemeClr val="tx1"/>
                </a:solidFill>
              </a:rPr>
              <a:t>to‘g‘ri</a:t>
            </a:r>
            <a:r>
              <a:rPr lang="en-US" sz="3821" dirty="0">
                <a:solidFill>
                  <a:schemeClr val="tx1"/>
                </a:solidFill>
              </a:rPr>
              <a:t> </a:t>
            </a:r>
            <a:r>
              <a:rPr lang="en-US" sz="3821" dirty="0" err="1">
                <a:solidFill>
                  <a:schemeClr val="tx1"/>
                </a:solidFill>
              </a:rPr>
              <a:t>chizig‘ida</a:t>
            </a:r>
            <a:r>
              <a:rPr lang="en-US" sz="3821" dirty="0">
                <a:solidFill>
                  <a:schemeClr val="tx1"/>
                </a:solidFill>
              </a:rPr>
              <a:t> </a:t>
            </a:r>
            <a:r>
              <a:rPr lang="en-US" sz="3821" dirty="0" err="1">
                <a:solidFill>
                  <a:schemeClr val="tx1"/>
                </a:solidFill>
              </a:rPr>
              <a:t>sanoq</a:t>
            </a:r>
            <a:r>
              <a:rPr lang="en-US" sz="3821" dirty="0">
                <a:solidFill>
                  <a:schemeClr val="tx1"/>
                </a:solidFill>
              </a:rPr>
              <a:t> </a:t>
            </a:r>
            <a:r>
              <a:rPr lang="en-US" sz="3821" dirty="0" err="1">
                <a:solidFill>
                  <a:schemeClr val="tx1"/>
                </a:solidFill>
              </a:rPr>
              <a:t>boshidan</a:t>
            </a:r>
            <a:r>
              <a:rPr lang="en-US" sz="3821" dirty="0">
                <a:solidFill>
                  <a:schemeClr val="tx1"/>
                </a:solidFill>
              </a:rPr>
              <a:t> </a:t>
            </a:r>
            <a:r>
              <a:rPr lang="en-US" sz="3821" dirty="0" err="1">
                <a:solidFill>
                  <a:schemeClr val="tx1"/>
                </a:solidFill>
              </a:rPr>
              <a:t>shu</a:t>
            </a:r>
            <a:r>
              <a:rPr lang="en-US" sz="3821" dirty="0">
                <a:solidFill>
                  <a:schemeClr val="tx1"/>
                </a:solidFill>
              </a:rPr>
              <a:t> </a:t>
            </a:r>
            <a:r>
              <a:rPr lang="en-US" sz="3821" dirty="0" err="1">
                <a:solidFill>
                  <a:schemeClr val="tx1"/>
                </a:solidFill>
              </a:rPr>
              <a:t>songa</a:t>
            </a:r>
            <a:r>
              <a:rPr lang="en-US" sz="3821" dirty="0">
                <a:solidFill>
                  <a:schemeClr val="tx1"/>
                </a:solidFill>
              </a:rPr>
              <a:t> </a:t>
            </a:r>
            <a:r>
              <a:rPr lang="en-US" sz="3821" dirty="0" err="1">
                <a:solidFill>
                  <a:schemeClr val="tx1"/>
                </a:solidFill>
              </a:rPr>
              <a:t>mos</a:t>
            </a:r>
            <a:r>
              <a:rPr lang="en-US" sz="3821" dirty="0">
                <a:solidFill>
                  <a:schemeClr val="tx1"/>
                </a:solidFill>
              </a:rPr>
              <a:t> </a:t>
            </a:r>
            <a:r>
              <a:rPr lang="en-US" sz="3821" dirty="0" err="1">
                <a:solidFill>
                  <a:schemeClr val="tx1"/>
                </a:solidFill>
              </a:rPr>
              <a:t>keluvchi</a:t>
            </a:r>
            <a:r>
              <a:rPr lang="en-US" sz="3821" dirty="0">
                <a:solidFill>
                  <a:schemeClr val="tx1"/>
                </a:solidFill>
              </a:rPr>
              <a:t> </a:t>
            </a:r>
            <a:r>
              <a:rPr lang="en-US" sz="3821" dirty="0" err="1">
                <a:solidFill>
                  <a:schemeClr val="tx1"/>
                </a:solidFill>
              </a:rPr>
              <a:t>nuqtagacha</a:t>
            </a:r>
            <a:r>
              <a:rPr lang="en-US" sz="3821" dirty="0">
                <a:solidFill>
                  <a:schemeClr val="tx1"/>
                </a:solidFill>
              </a:rPr>
              <a:t> </a:t>
            </a:r>
            <a:r>
              <a:rPr lang="en-US" sz="3821" dirty="0" err="1">
                <a:solidFill>
                  <a:schemeClr val="tx1"/>
                </a:solidFill>
              </a:rPr>
              <a:t>bo‘lgan</a:t>
            </a:r>
            <a:r>
              <a:rPr lang="en-US" sz="3821" dirty="0">
                <a:solidFill>
                  <a:schemeClr val="tx1"/>
                </a:solidFill>
              </a:rPr>
              <a:t> </a:t>
            </a:r>
            <a:r>
              <a:rPr lang="en-US" sz="3821" dirty="0" err="1">
                <a:solidFill>
                  <a:schemeClr val="tx1"/>
                </a:solidFill>
              </a:rPr>
              <a:t>masofaga</a:t>
            </a:r>
            <a:r>
              <a:rPr lang="en-US" sz="3821" dirty="0">
                <a:solidFill>
                  <a:schemeClr val="tx1"/>
                </a:solidFill>
              </a:rPr>
              <a:t> </a:t>
            </a:r>
            <a:r>
              <a:rPr lang="en-US" sz="3821" dirty="0" err="1">
                <a:solidFill>
                  <a:schemeClr val="tx1"/>
                </a:solidFill>
              </a:rPr>
              <a:t>aytiladi</a:t>
            </a:r>
            <a:r>
              <a:rPr lang="en-US" sz="3821" dirty="0">
                <a:solidFill>
                  <a:schemeClr val="tx1"/>
                </a:solidFill>
              </a:rPr>
              <a:t>.</a:t>
            </a:r>
            <a:endParaRPr lang="ru-RU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ectangle 6"/>
          <p:cNvSpPr>
            <a:spLocks noChangeArrowheads="1"/>
          </p:cNvSpPr>
          <p:nvPr/>
        </p:nvSpPr>
        <p:spPr bwMode="auto">
          <a:xfrm>
            <a:off x="454571" y="3771216"/>
            <a:ext cx="11508858" cy="1081504"/>
          </a:xfrm>
          <a:prstGeom prst="rect">
            <a:avLst/>
          </a:prstGeom>
          <a:solidFill>
            <a:srgbClr val="FFFFFF"/>
          </a:solidFill>
          <a:ln w="9525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4393" i="1" dirty="0">
              <a:latin typeface="Georgia" pitchFamily="18" charset="0"/>
            </a:endParaRPr>
          </a:p>
          <a:p>
            <a:r>
              <a:rPr lang="ru-RU" sz="4505" b="1" dirty="0">
                <a:latin typeface="Times New Roman" pitchFamily="18" charset="0"/>
              </a:rPr>
              <a:t> </a:t>
            </a:r>
            <a:r>
              <a:rPr lang="ru-RU" sz="4505" b="1" dirty="0">
                <a:latin typeface="Times New Roman" pitchFamily="18" charset="0"/>
              </a:rPr>
              <a:t>-</a:t>
            </a:r>
            <a:r>
              <a:rPr lang="en-US" sz="4505" b="1" dirty="0">
                <a:latin typeface="Times New Roman" pitchFamily="18" charset="0"/>
              </a:rPr>
              <a:t>5</a:t>
            </a:r>
            <a:r>
              <a:rPr lang="ru-RU" sz="4505" b="1" dirty="0">
                <a:latin typeface="Times New Roman" pitchFamily="18" charset="0"/>
              </a:rPr>
              <a:t>    -</a:t>
            </a:r>
            <a:r>
              <a:rPr lang="en-US" sz="4505" b="1" dirty="0">
                <a:latin typeface="Times New Roman" pitchFamily="18" charset="0"/>
              </a:rPr>
              <a:t>4</a:t>
            </a:r>
            <a:r>
              <a:rPr lang="ru-RU" sz="4505" b="1" dirty="0">
                <a:latin typeface="Times New Roman" pitchFamily="18" charset="0"/>
              </a:rPr>
              <a:t>   </a:t>
            </a:r>
            <a:r>
              <a:rPr lang="en-US" sz="4505" b="1" dirty="0">
                <a:latin typeface="Times New Roman" pitchFamily="18" charset="0"/>
              </a:rPr>
              <a:t> </a:t>
            </a:r>
            <a:r>
              <a:rPr lang="ru-RU" sz="4505" b="1" dirty="0">
                <a:latin typeface="Times New Roman" pitchFamily="18" charset="0"/>
              </a:rPr>
              <a:t> -</a:t>
            </a:r>
            <a:r>
              <a:rPr lang="en-US" sz="4505" b="1" dirty="0">
                <a:latin typeface="Times New Roman" pitchFamily="18" charset="0"/>
              </a:rPr>
              <a:t>3</a:t>
            </a:r>
            <a:r>
              <a:rPr lang="ru-RU" sz="4505" b="1" dirty="0">
                <a:latin typeface="Times New Roman" pitchFamily="18" charset="0"/>
              </a:rPr>
              <a:t>    </a:t>
            </a:r>
            <a:r>
              <a:rPr lang="en-US" sz="4505" b="1" dirty="0">
                <a:latin typeface="Times New Roman" pitchFamily="18" charset="0"/>
              </a:rPr>
              <a:t>-2</a:t>
            </a:r>
            <a:r>
              <a:rPr lang="ru-RU" sz="4505" b="1" dirty="0">
                <a:latin typeface="Times New Roman" pitchFamily="18" charset="0"/>
              </a:rPr>
              <a:t>    </a:t>
            </a:r>
            <a:r>
              <a:rPr lang="en-US" sz="4505" b="1" dirty="0">
                <a:latin typeface="Times New Roman" pitchFamily="18" charset="0"/>
              </a:rPr>
              <a:t>-</a:t>
            </a:r>
            <a:r>
              <a:rPr lang="ru-RU" sz="4505" b="1" dirty="0">
                <a:latin typeface="Times New Roman" pitchFamily="18" charset="0"/>
              </a:rPr>
              <a:t>1     </a:t>
            </a:r>
            <a:r>
              <a:rPr lang="en-US" sz="4505" b="1" dirty="0">
                <a:latin typeface="Times New Roman" pitchFamily="18" charset="0"/>
              </a:rPr>
              <a:t>0</a:t>
            </a:r>
            <a:r>
              <a:rPr lang="ru-RU" sz="4505" b="1" dirty="0">
                <a:latin typeface="Times New Roman" pitchFamily="18" charset="0"/>
              </a:rPr>
              <a:t>   </a:t>
            </a:r>
            <a:r>
              <a:rPr lang="en-US" sz="4505" b="1" dirty="0">
                <a:latin typeface="Times New Roman" pitchFamily="18" charset="0"/>
              </a:rPr>
              <a:t>  1</a:t>
            </a:r>
            <a:r>
              <a:rPr lang="ru-RU" sz="4505" b="1" dirty="0">
                <a:latin typeface="Times New Roman" pitchFamily="18" charset="0"/>
              </a:rPr>
              <a:t>  </a:t>
            </a:r>
            <a:r>
              <a:rPr lang="en-US" sz="4505" b="1" dirty="0">
                <a:latin typeface="Times New Roman" pitchFamily="18" charset="0"/>
              </a:rPr>
              <a:t> </a:t>
            </a:r>
            <a:r>
              <a:rPr lang="ru-RU" sz="4505" b="1" dirty="0">
                <a:latin typeface="Times New Roman" pitchFamily="18" charset="0"/>
              </a:rPr>
              <a:t> </a:t>
            </a:r>
            <a:r>
              <a:rPr lang="en-US" sz="4505" b="1" dirty="0">
                <a:latin typeface="Times New Roman" pitchFamily="18" charset="0"/>
              </a:rPr>
              <a:t> 2     3     4</a:t>
            </a:r>
            <a:r>
              <a:rPr lang="ru-RU" sz="4505" b="1" dirty="0">
                <a:latin typeface="Times New Roman" pitchFamily="18" charset="0"/>
              </a:rPr>
              <a:t>  </a:t>
            </a:r>
            <a:r>
              <a:rPr lang="en-US" sz="4505" b="1" dirty="0">
                <a:latin typeface="Times New Roman" pitchFamily="18" charset="0"/>
              </a:rPr>
              <a:t>   5   </a:t>
            </a:r>
            <a:r>
              <a:rPr lang="ru-RU" sz="4505" b="1" dirty="0">
                <a:latin typeface="Times New Roman" pitchFamily="18" charset="0"/>
              </a:rPr>
              <a:t>       </a:t>
            </a:r>
            <a:endParaRPr lang="ru-RU" sz="4505" b="1" i="1" dirty="0">
              <a:latin typeface="Georgia" pitchFamily="18" charset="0"/>
            </a:endParaRPr>
          </a:p>
        </p:txBody>
      </p:sp>
      <p:sp>
        <p:nvSpPr>
          <p:cNvPr id="11" name="Text Box 25"/>
          <p:cNvSpPr txBox="1">
            <a:spLocks noChangeArrowheads="1"/>
          </p:cNvSpPr>
          <p:nvPr/>
        </p:nvSpPr>
        <p:spPr bwMode="auto">
          <a:xfrm>
            <a:off x="2860947" y="3456334"/>
            <a:ext cx="635106" cy="8184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23982" tIns="61990" rIns="123982" bIns="61990">
            <a:spAutoFit/>
          </a:bodyPr>
          <a:lstStyle/>
          <a:p>
            <a:r>
              <a:rPr lang="en-US" sz="4505" b="1" dirty="0">
                <a:latin typeface="Times New Roman" pitchFamily="18" charset="0"/>
              </a:rPr>
              <a:t>B</a:t>
            </a:r>
            <a:endParaRPr lang="ru-RU" sz="4505" b="1" dirty="0">
              <a:latin typeface="Times New Roman" pitchFamily="18" charset="0"/>
            </a:endParaRPr>
          </a:p>
        </p:txBody>
      </p:sp>
      <p:sp>
        <p:nvSpPr>
          <p:cNvPr id="12" name="Line 8"/>
          <p:cNvSpPr>
            <a:spLocks noChangeShapeType="1"/>
          </p:cNvSpPr>
          <p:nvPr/>
        </p:nvSpPr>
        <p:spPr bwMode="auto">
          <a:xfrm>
            <a:off x="1016013" y="4153989"/>
            <a:ext cx="0" cy="168985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 sz="4393"/>
          </a:p>
        </p:txBody>
      </p:sp>
      <p:sp>
        <p:nvSpPr>
          <p:cNvPr id="13" name="Line 9"/>
          <p:cNvSpPr>
            <a:spLocks noChangeShapeType="1"/>
          </p:cNvSpPr>
          <p:nvPr/>
        </p:nvSpPr>
        <p:spPr bwMode="auto">
          <a:xfrm>
            <a:off x="2086911" y="4153989"/>
            <a:ext cx="0" cy="168985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 sz="4393"/>
          </a:p>
        </p:txBody>
      </p:sp>
      <p:sp>
        <p:nvSpPr>
          <p:cNvPr id="14" name="Line 12"/>
          <p:cNvSpPr>
            <a:spLocks noChangeShapeType="1"/>
          </p:cNvSpPr>
          <p:nvPr/>
        </p:nvSpPr>
        <p:spPr bwMode="auto">
          <a:xfrm>
            <a:off x="5294893" y="4153989"/>
            <a:ext cx="0" cy="168985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 sz="4393"/>
          </a:p>
        </p:txBody>
      </p:sp>
      <p:sp>
        <p:nvSpPr>
          <p:cNvPr id="15" name="Line 13"/>
          <p:cNvSpPr>
            <a:spLocks noChangeShapeType="1"/>
          </p:cNvSpPr>
          <p:nvPr/>
        </p:nvSpPr>
        <p:spPr bwMode="auto">
          <a:xfrm>
            <a:off x="6365794" y="4153989"/>
            <a:ext cx="0" cy="168985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 sz="4393"/>
          </a:p>
        </p:txBody>
      </p:sp>
      <p:sp>
        <p:nvSpPr>
          <p:cNvPr id="16" name="Line 14"/>
          <p:cNvSpPr>
            <a:spLocks noChangeShapeType="1"/>
          </p:cNvSpPr>
          <p:nvPr/>
        </p:nvSpPr>
        <p:spPr bwMode="auto">
          <a:xfrm>
            <a:off x="7366958" y="4153989"/>
            <a:ext cx="0" cy="168985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 sz="4393"/>
          </a:p>
        </p:txBody>
      </p:sp>
      <p:sp>
        <p:nvSpPr>
          <p:cNvPr id="17" name="Line 15"/>
          <p:cNvSpPr>
            <a:spLocks noChangeShapeType="1"/>
          </p:cNvSpPr>
          <p:nvPr/>
        </p:nvSpPr>
        <p:spPr bwMode="auto">
          <a:xfrm>
            <a:off x="8402235" y="4153989"/>
            <a:ext cx="0" cy="168985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 sz="4393"/>
          </a:p>
        </p:txBody>
      </p:sp>
      <p:sp>
        <p:nvSpPr>
          <p:cNvPr id="18" name="Line 16"/>
          <p:cNvSpPr>
            <a:spLocks noChangeShapeType="1"/>
          </p:cNvSpPr>
          <p:nvPr/>
        </p:nvSpPr>
        <p:spPr bwMode="auto">
          <a:xfrm>
            <a:off x="9387301" y="4153989"/>
            <a:ext cx="0" cy="168985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 sz="4393"/>
          </a:p>
        </p:txBody>
      </p:sp>
      <p:sp>
        <p:nvSpPr>
          <p:cNvPr id="19" name="Line 17"/>
          <p:cNvSpPr>
            <a:spLocks noChangeShapeType="1"/>
          </p:cNvSpPr>
          <p:nvPr/>
        </p:nvSpPr>
        <p:spPr bwMode="auto">
          <a:xfrm>
            <a:off x="10419589" y="4153989"/>
            <a:ext cx="0" cy="168985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 sz="4393"/>
          </a:p>
        </p:txBody>
      </p:sp>
      <p:sp>
        <p:nvSpPr>
          <p:cNvPr id="20" name="Text Box 19"/>
          <p:cNvSpPr txBox="1">
            <a:spLocks noChangeArrowheads="1"/>
          </p:cNvSpPr>
          <p:nvPr/>
        </p:nvSpPr>
        <p:spPr bwMode="auto">
          <a:xfrm>
            <a:off x="11079298" y="3456334"/>
            <a:ext cx="667166" cy="8184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23982" tIns="61990" rIns="123982" bIns="61990">
            <a:spAutoFit/>
          </a:bodyPr>
          <a:lstStyle/>
          <a:p>
            <a:r>
              <a:rPr lang="ru-RU" sz="4505" b="1" i="1" dirty="0">
                <a:latin typeface="Arial" pitchFamily="34" charset="0"/>
                <a:cs typeface="Arial" pitchFamily="34" charset="0"/>
              </a:rPr>
              <a:t>А</a:t>
            </a:r>
          </a:p>
        </p:txBody>
      </p:sp>
      <p:sp>
        <p:nvSpPr>
          <p:cNvPr id="21" name="Line 7"/>
          <p:cNvSpPr>
            <a:spLocks noChangeShapeType="1"/>
          </p:cNvSpPr>
          <p:nvPr/>
        </p:nvSpPr>
        <p:spPr bwMode="auto">
          <a:xfrm>
            <a:off x="481282" y="4281121"/>
            <a:ext cx="11768105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 sz="4393"/>
          </a:p>
        </p:txBody>
      </p:sp>
      <p:sp>
        <p:nvSpPr>
          <p:cNvPr id="22" name="Line 12"/>
          <p:cNvSpPr>
            <a:spLocks noChangeShapeType="1"/>
          </p:cNvSpPr>
          <p:nvPr/>
        </p:nvSpPr>
        <p:spPr bwMode="auto">
          <a:xfrm>
            <a:off x="3195447" y="4142724"/>
            <a:ext cx="0" cy="168985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 sz="4393"/>
          </a:p>
        </p:txBody>
      </p:sp>
      <p:sp>
        <p:nvSpPr>
          <p:cNvPr id="23" name="Oval 24"/>
          <p:cNvSpPr>
            <a:spLocks noChangeArrowheads="1"/>
          </p:cNvSpPr>
          <p:nvPr/>
        </p:nvSpPr>
        <p:spPr bwMode="auto">
          <a:xfrm>
            <a:off x="11271247" y="4176081"/>
            <a:ext cx="212293" cy="144577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lIns="123982" tIns="61990" rIns="123982" bIns="61990" anchor="ctr"/>
          <a:lstStyle/>
          <a:p>
            <a:endParaRPr lang="ru-RU" sz="4393"/>
          </a:p>
        </p:txBody>
      </p:sp>
      <p:sp>
        <p:nvSpPr>
          <p:cNvPr id="24" name="Oval 19"/>
          <p:cNvSpPr>
            <a:spLocks noChangeArrowheads="1"/>
          </p:cNvSpPr>
          <p:nvPr/>
        </p:nvSpPr>
        <p:spPr bwMode="auto">
          <a:xfrm>
            <a:off x="3080087" y="4183361"/>
            <a:ext cx="212293" cy="144577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lIns="123982" tIns="61990" rIns="123982" bIns="61990" anchor="ctr"/>
          <a:lstStyle/>
          <a:p>
            <a:endParaRPr lang="ru-RU" sz="4393" b="1"/>
          </a:p>
        </p:txBody>
      </p:sp>
      <p:sp>
        <p:nvSpPr>
          <p:cNvPr id="25" name="Line 12"/>
          <p:cNvSpPr>
            <a:spLocks noChangeShapeType="1"/>
          </p:cNvSpPr>
          <p:nvPr/>
        </p:nvSpPr>
        <p:spPr bwMode="auto">
          <a:xfrm>
            <a:off x="4244566" y="4159890"/>
            <a:ext cx="0" cy="168985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 sz="4393"/>
          </a:p>
        </p:txBody>
      </p:sp>
      <p:sp>
        <p:nvSpPr>
          <p:cNvPr id="26" name="Line 17"/>
          <p:cNvSpPr>
            <a:spLocks noChangeShapeType="1"/>
          </p:cNvSpPr>
          <p:nvPr/>
        </p:nvSpPr>
        <p:spPr bwMode="auto">
          <a:xfrm>
            <a:off x="11363317" y="4176082"/>
            <a:ext cx="0" cy="168985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 sz="4393"/>
          </a:p>
        </p:txBody>
      </p:sp>
      <p:sp>
        <p:nvSpPr>
          <p:cNvPr id="27" name="Правая фигурная скобка 26"/>
          <p:cNvSpPr/>
          <p:nvPr/>
        </p:nvSpPr>
        <p:spPr>
          <a:xfrm rot="5400000">
            <a:off x="4504663" y="3617698"/>
            <a:ext cx="540752" cy="3159185"/>
          </a:xfrm>
          <a:prstGeom prst="rightBrace">
            <a:avLst>
              <a:gd name="adj1" fmla="val 80121"/>
              <a:gd name="adj2" fmla="val 50000"/>
            </a:avLst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sz="4139"/>
          </a:p>
        </p:txBody>
      </p:sp>
      <p:sp>
        <p:nvSpPr>
          <p:cNvPr id="28" name="Правая фигурная скобка 27"/>
          <p:cNvSpPr/>
          <p:nvPr/>
        </p:nvSpPr>
        <p:spPr>
          <a:xfrm rot="5400000">
            <a:off x="8588597" y="2753242"/>
            <a:ext cx="540752" cy="5008689"/>
          </a:xfrm>
          <a:prstGeom prst="rightBrace">
            <a:avLst>
              <a:gd name="adj1" fmla="val 80121"/>
              <a:gd name="adj2" fmla="val 50000"/>
            </a:avLst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sz="4139"/>
          </a:p>
        </p:txBody>
      </p:sp>
      <p:sp>
        <p:nvSpPr>
          <p:cNvPr id="29" name="TextBox 28"/>
          <p:cNvSpPr txBox="1"/>
          <p:nvPr/>
        </p:nvSpPr>
        <p:spPr>
          <a:xfrm>
            <a:off x="3649522" y="5434636"/>
            <a:ext cx="2251031" cy="7455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245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sz="4245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245" b="1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birlik</a:t>
            </a:r>
            <a:endParaRPr lang="ru-RU" sz="4245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7733457" y="5475801"/>
            <a:ext cx="2251031" cy="7455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245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 </a:t>
            </a:r>
            <a:r>
              <a:rPr lang="en-US" sz="4245" b="1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birlik</a:t>
            </a:r>
            <a:endParaRPr lang="ru-RU" sz="4245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11982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1" grpId="0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/>
      <p:bldP spid="3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188652"/>
            <a:ext cx="12801600" cy="8762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5094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SONNING MODULI</a:t>
            </a:r>
            <a:endParaRPr lang="ru-RU" sz="5094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Содержимое 3"/>
              <p:cNvSpPr>
                <a:spLocks noGrp="1"/>
              </p:cNvSpPr>
              <p:nvPr>
                <p:ph sz="half" idx="3"/>
              </p:nvPr>
            </p:nvSpPr>
            <p:spPr>
              <a:xfrm>
                <a:off x="638524" y="1307719"/>
                <a:ext cx="11524553" cy="2951577"/>
              </a:xfrm>
            </p:spPr>
            <p:txBody>
              <a:bodyPr/>
              <a:lstStyle/>
              <a:p>
                <a:pPr algn="just"/>
                <a:r>
                  <a:rPr lang="en-US" dirty="0" smtClean="0"/>
                  <a:t>  </a:t>
                </a:r>
                <a:r>
                  <a:rPr lang="en-US" sz="4245" dirty="0" err="1">
                    <a:solidFill>
                      <a:schemeClr val="tx1"/>
                    </a:solidFill>
                  </a:rPr>
                  <a:t>Sonning</a:t>
                </a:r>
                <a:r>
                  <a:rPr lang="en-US" sz="4245" dirty="0">
                    <a:solidFill>
                      <a:schemeClr val="tx1"/>
                    </a:solidFill>
                  </a:rPr>
                  <a:t> moduli </a:t>
                </a:r>
                <a:r>
                  <a:rPr lang="en-US" sz="4245" dirty="0" err="1">
                    <a:solidFill>
                      <a:schemeClr val="tx1"/>
                    </a:solidFill>
                  </a:rPr>
                  <a:t>sonning</a:t>
                </a:r>
                <a:r>
                  <a:rPr lang="en-US" sz="4245" dirty="0">
                    <a:solidFill>
                      <a:schemeClr val="tx1"/>
                    </a:solidFill>
                  </a:rPr>
                  <a:t> </a:t>
                </a:r>
                <a:r>
                  <a:rPr lang="en-US" sz="4245" dirty="0" err="1">
                    <a:solidFill>
                      <a:schemeClr val="tx1"/>
                    </a:solidFill>
                  </a:rPr>
                  <a:t>absolut</a:t>
                </a:r>
                <a:r>
                  <a:rPr lang="en-US" sz="4245" dirty="0">
                    <a:solidFill>
                      <a:schemeClr val="tx1"/>
                    </a:solidFill>
                  </a:rPr>
                  <a:t> </a:t>
                </a:r>
                <a:r>
                  <a:rPr lang="en-US" sz="4245" dirty="0" err="1">
                    <a:solidFill>
                      <a:schemeClr val="tx1"/>
                    </a:solidFill>
                  </a:rPr>
                  <a:t>qiymati</a:t>
                </a:r>
                <a:r>
                  <a:rPr lang="en-US" sz="4245" dirty="0">
                    <a:solidFill>
                      <a:schemeClr val="tx1"/>
                    </a:solidFill>
                  </a:rPr>
                  <a:t> ham </a:t>
                </a:r>
                <a:r>
                  <a:rPr lang="en-US" sz="4245" dirty="0" err="1">
                    <a:solidFill>
                      <a:schemeClr val="tx1"/>
                    </a:solidFill>
                  </a:rPr>
                  <a:t>deyiladi</a:t>
                </a:r>
                <a:r>
                  <a:rPr lang="en-US" sz="4245" dirty="0">
                    <a:solidFill>
                      <a:schemeClr val="tx1"/>
                    </a:solidFill>
                  </a:rPr>
                  <a:t>.</a:t>
                </a:r>
              </a:p>
              <a:p>
                <a:pPr algn="ctr"/>
                <a:r>
                  <a:rPr lang="en-US" sz="3821" dirty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4245" dirty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│a</a:t>
                </a:r>
                <a:r>
                  <a:rPr lang="en-US" sz="4245" dirty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│ - “ a </a:t>
                </a:r>
                <a:r>
                  <a:rPr lang="en-US" sz="4245" dirty="0" err="1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ning</a:t>
                </a:r>
                <a:r>
                  <a:rPr lang="en-US" sz="4245" dirty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 moduli”</a:t>
                </a:r>
              </a:p>
              <a:p>
                <a:pPr algn="ctr"/>
                <a:r>
                  <a:rPr lang="en-US" sz="4245" dirty="0" err="1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Sonning</a:t>
                </a:r>
                <a:r>
                  <a:rPr lang="en-US" sz="4245" dirty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 moduli </a:t>
                </a:r>
                <a:r>
                  <a:rPr lang="en-US" sz="4245" dirty="0" err="1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manfiy</a:t>
                </a:r>
                <a:r>
                  <a:rPr lang="en-US" sz="4245" dirty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4245" dirty="0" err="1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emas</a:t>
                </a:r>
                <a:r>
                  <a:rPr lang="en-US" sz="4245" dirty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, </a:t>
                </a:r>
                <a:r>
                  <a:rPr lang="en-US" sz="4245" dirty="0" err="1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ya’ni</a:t>
                </a:r>
                <a:r>
                  <a:rPr lang="en-US" sz="4245" dirty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4245" dirty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│a</a:t>
                </a:r>
                <a:r>
                  <a:rPr lang="en-US" sz="4245" dirty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│</a:t>
                </a:r>
                <a14:m>
                  <m:oMath xmlns:m="http://schemas.openxmlformats.org/officeDocument/2006/math">
                    <m:r>
                      <a:rPr lang="en-US" sz="4245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≥0</m:t>
                    </m:r>
                  </m:oMath>
                </a14:m>
                <a:endParaRPr lang="en-US" sz="4245" dirty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endParaRPr>
              </a:p>
              <a:p>
                <a:pPr algn="ctr"/>
                <a:endParaRPr lang="ru-RU" dirty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0" name="Содержимое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3"/>
              </p:nvPr>
            </p:nvSpPr>
            <p:spPr>
              <a:xfrm>
                <a:off x="601624" y="1440210"/>
                <a:ext cx="10858576" cy="2800767"/>
              </a:xfrm>
              <a:blipFill rotWithShape="0">
                <a:blip r:embed="rId2"/>
                <a:stretch>
                  <a:fillRect l="-2864" t="-5435" r="-280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1" name="Содержимое 3"/>
          <p:cNvSpPr>
            <a:spLocks noGrp="1"/>
          </p:cNvSpPr>
          <p:nvPr>
            <p:ph sz="half" idx="3"/>
          </p:nvPr>
        </p:nvSpPr>
        <p:spPr>
          <a:xfrm>
            <a:off x="638524" y="4744899"/>
            <a:ext cx="11524553" cy="1645066"/>
          </a:xfrm>
        </p:spPr>
        <p:txBody>
          <a:bodyPr/>
          <a:lstStyle/>
          <a:p>
            <a:pPr algn="just"/>
            <a:r>
              <a:rPr lang="en-US" sz="4245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│5│ - </a:t>
            </a:r>
            <a:r>
              <a:rPr lang="en-US" sz="4245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bu</a:t>
            </a:r>
            <a:r>
              <a:rPr lang="en-US" sz="4245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5 </a:t>
            </a:r>
            <a:r>
              <a:rPr lang="en-US" sz="4245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koordinatali</a:t>
            </a:r>
            <a:r>
              <a:rPr lang="en-US" sz="4245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245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nuqtadan</a:t>
            </a:r>
            <a:r>
              <a:rPr lang="en-US" sz="4245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O </a:t>
            </a:r>
            <a:r>
              <a:rPr lang="en-US" sz="4245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nuqtagacha</a:t>
            </a:r>
            <a:r>
              <a:rPr lang="en-US" sz="4245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245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bo‘lgan</a:t>
            </a:r>
            <a:r>
              <a:rPr lang="en-US" sz="4245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245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masofa</a:t>
            </a:r>
            <a:r>
              <a:rPr lang="en-US" sz="4245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algn="ctr"/>
            <a:endParaRPr lang="ru-RU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87463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-375430" y="222380"/>
            <a:ext cx="12801600" cy="8762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5094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SONNING MODULI</a:t>
            </a:r>
            <a:endParaRPr lang="ru-RU" sz="5094" b="1" dirty="0"/>
          </a:p>
        </p:txBody>
      </p:sp>
      <p:sp>
        <p:nvSpPr>
          <p:cNvPr id="10" name="Содержимое 3"/>
          <p:cNvSpPr>
            <a:spLocks noGrp="1"/>
          </p:cNvSpPr>
          <p:nvPr>
            <p:ph sz="half" idx="3"/>
          </p:nvPr>
        </p:nvSpPr>
        <p:spPr>
          <a:xfrm>
            <a:off x="638524" y="1307718"/>
            <a:ext cx="11524553" cy="1763944"/>
          </a:xfrm>
        </p:spPr>
        <p:txBody>
          <a:bodyPr/>
          <a:lstStyle/>
          <a:p>
            <a:pPr algn="just">
              <a:lnSpc>
                <a:spcPct val="150000"/>
              </a:lnSpc>
            </a:pPr>
            <a:r>
              <a:rPr lang="en-US" dirty="0" smtClean="0"/>
              <a:t>  </a:t>
            </a:r>
            <a:r>
              <a:rPr lang="en-US" sz="3821" dirty="0" err="1">
                <a:solidFill>
                  <a:schemeClr val="tx1"/>
                </a:solidFill>
              </a:rPr>
              <a:t>Musbat</a:t>
            </a:r>
            <a:r>
              <a:rPr lang="en-US" sz="3821" dirty="0">
                <a:solidFill>
                  <a:schemeClr val="tx1"/>
                </a:solidFill>
              </a:rPr>
              <a:t> </a:t>
            </a:r>
            <a:r>
              <a:rPr lang="en-US" sz="3821" dirty="0" err="1">
                <a:solidFill>
                  <a:schemeClr val="tx1"/>
                </a:solidFill>
              </a:rPr>
              <a:t>sonning</a:t>
            </a:r>
            <a:r>
              <a:rPr lang="en-US" sz="3821" dirty="0">
                <a:solidFill>
                  <a:schemeClr val="tx1"/>
                </a:solidFill>
              </a:rPr>
              <a:t> moduli </a:t>
            </a:r>
            <a:r>
              <a:rPr lang="en-US" sz="3821" dirty="0" err="1">
                <a:solidFill>
                  <a:schemeClr val="tx1"/>
                </a:solidFill>
              </a:rPr>
              <a:t>shu</a:t>
            </a:r>
            <a:r>
              <a:rPr lang="en-US" sz="3821" dirty="0">
                <a:solidFill>
                  <a:schemeClr val="tx1"/>
                </a:solidFill>
              </a:rPr>
              <a:t> </a:t>
            </a:r>
            <a:r>
              <a:rPr lang="en-US" sz="3821" dirty="0" err="1">
                <a:solidFill>
                  <a:schemeClr val="tx1"/>
                </a:solidFill>
              </a:rPr>
              <a:t>sonning</a:t>
            </a:r>
            <a:r>
              <a:rPr lang="en-US" sz="3821" dirty="0">
                <a:solidFill>
                  <a:schemeClr val="tx1"/>
                </a:solidFill>
              </a:rPr>
              <a:t> </a:t>
            </a:r>
            <a:r>
              <a:rPr lang="en-US" sz="3821" dirty="0" err="1">
                <a:solidFill>
                  <a:schemeClr val="tx1"/>
                </a:solidFill>
              </a:rPr>
              <a:t>o‘ziga</a:t>
            </a:r>
            <a:r>
              <a:rPr lang="en-US" sz="3821" dirty="0">
                <a:solidFill>
                  <a:schemeClr val="tx1"/>
                </a:solidFill>
              </a:rPr>
              <a:t> </a:t>
            </a:r>
            <a:r>
              <a:rPr lang="en-US" sz="3821" dirty="0" err="1">
                <a:solidFill>
                  <a:schemeClr val="tx1"/>
                </a:solidFill>
              </a:rPr>
              <a:t>teng</a:t>
            </a:r>
            <a:r>
              <a:rPr lang="en-US" sz="3821" dirty="0">
                <a:solidFill>
                  <a:schemeClr val="tx1"/>
                </a:solidFill>
              </a:rPr>
              <a:t>:</a:t>
            </a:r>
          </a:p>
          <a:p>
            <a:pPr algn="just">
              <a:lnSpc>
                <a:spcPct val="150000"/>
              </a:lnSpc>
            </a:pPr>
            <a:r>
              <a:rPr lang="en-US" sz="382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                 │a│ = a,  </a:t>
            </a:r>
            <a:r>
              <a:rPr lang="en-US" sz="382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bunda</a:t>
            </a:r>
            <a:r>
              <a:rPr lang="en-US" sz="382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a&gt;0</a:t>
            </a:r>
            <a:endParaRPr lang="ru-RU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3"/>
          </p:nvPr>
        </p:nvSpPr>
        <p:spPr>
          <a:xfrm>
            <a:off x="176191" y="2847876"/>
            <a:ext cx="2705301" cy="2690480"/>
          </a:xfrm>
        </p:spPr>
        <p:txBody>
          <a:bodyPr/>
          <a:lstStyle/>
          <a:p>
            <a:pPr algn="just"/>
            <a:r>
              <a:rPr lang="en-US" dirty="0" smtClean="0"/>
              <a:t>  </a:t>
            </a:r>
            <a:r>
              <a:rPr lang="en-US" sz="3821" dirty="0" err="1">
                <a:solidFill>
                  <a:schemeClr val="tx1"/>
                </a:solidFill>
              </a:rPr>
              <a:t>Masalan</a:t>
            </a:r>
            <a:r>
              <a:rPr lang="en-US" sz="3821" dirty="0">
                <a:solidFill>
                  <a:schemeClr val="tx1"/>
                </a:solidFill>
              </a:rPr>
              <a:t>:</a:t>
            </a:r>
          </a:p>
          <a:p>
            <a:pPr algn="just"/>
            <a:endParaRPr lang="en-US" sz="3821" dirty="0">
              <a:solidFill>
                <a:schemeClr val="tx1"/>
              </a:solidFill>
            </a:endParaRPr>
          </a:p>
          <a:p>
            <a:pPr algn="just"/>
            <a:r>
              <a:rPr lang="en-US" sz="382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82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│5│ = 5; </a:t>
            </a:r>
            <a:endParaRPr lang="ru-RU" sz="382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endParaRPr lang="ru-RU" sz="382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endParaRPr lang="ru-RU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994795" y="3939719"/>
            <a:ext cx="2390398" cy="74558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245" dirty="0">
                <a:latin typeface="Arial" pitchFamily="34" charset="0"/>
                <a:cs typeface="Arial" pitchFamily="34" charset="0"/>
              </a:rPr>
              <a:t>│9│ = 9; </a:t>
            </a:r>
            <a:endParaRPr lang="ru-RU" sz="4139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6859346" y="3939719"/>
            <a:ext cx="3602268" cy="74558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245" dirty="0">
                <a:latin typeface="Arial" pitchFamily="34" charset="0"/>
                <a:cs typeface="Arial" pitchFamily="34" charset="0"/>
              </a:rPr>
              <a:t>│100│ = 100; </a:t>
            </a:r>
            <a:endParaRPr lang="ru-RU" sz="4139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1517874" y="5619184"/>
            <a:ext cx="3297698" cy="74558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en-US" sz="4245" dirty="0">
                <a:latin typeface="Arial" pitchFamily="34" charset="0"/>
                <a:cs typeface="Arial" pitchFamily="34" charset="0"/>
              </a:rPr>
              <a:t>│</a:t>
            </a:r>
            <a:r>
              <a:rPr lang="en-US" sz="4245" dirty="0">
                <a:latin typeface="Arial" pitchFamily="34" charset="0"/>
                <a:cs typeface="Arial" pitchFamily="34" charset="0"/>
              </a:rPr>
              <a:t>0,8│ </a:t>
            </a:r>
            <a:r>
              <a:rPr lang="en-US" sz="4245" dirty="0">
                <a:latin typeface="Arial" pitchFamily="34" charset="0"/>
                <a:cs typeface="Arial" pitchFamily="34" charset="0"/>
              </a:rPr>
              <a:t>= </a:t>
            </a:r>
            <a:r>
              <a:rPr lang="en-US" sz="4245" dirty="0">
                <a:latin typeface="Arial" pitchFamily="34" charset="0"/>
                <a:cs typeface="Arial" pitchFamily="34" charset="0"/>
              </a:rPr>
              <a:t>0,8; </a:t>
            </a:r>
            <a:endParaRPr lang="ru-RU" sz="4245" dirty="0"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Прямоугольник 7"/>
              <p:cNvSpPr/>
              <p:nvPr/>
            </p:nvSpPr>
            <p:spPr>
              <a:xfrm>
                <a:off x="6025370" y="5332513"/>
                <a:ext cx="2409634" cy="119898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just"/>
                <a:r>
                  <a:rPr lang="en-US" sz="4245" dirty="0">
                    <a:latin typeface="Arial" pitchFamily="34" charset="0"/>
                    <a:cs typeface="Arial" pitchFamily="34" charset="0"/>
                  </a:rPr>
                  <a:t>│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5094" i="1" dirty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5094" i="1" dirty="0">
                            <a:latin typeface="Cambria Math" panose="02040503050406030204" pitchFamily="18" charset="0"/>
                            <a:cs typeface="Arial" pitchFamily="34" charset="0"/>
                          </a:rPr>
                          <m:t>4</m:t>
                        </m:r>
                      </m:num>
                      <m:den>
                        <m:r>
                          <a:rPr lang="en-US" sz="5094" i="1" dirty="0">
                            <a:latin typeface="Cambria Math" panose="02040503050406030204" pitchFamily="18" charset="0"/>
                            <a:cs typeface="Arial" pitchFamily="34" charset="0"/>
                          </a:rPr>
                          <m:t>7</m:t>
                        </m:r>
                      </m:den>
                    </m:f>
                  </m:oMath>
                </a14:m>
                <a:r>
                  <a:rPr lang="en-US" sz="5094" dirty="0">
                    <a:latin typeface="Arial" pitchFamily="34" charset="0"/>
                    <a:cs typeface="Arial" pitchFamily="34" charset="0"/>
                  </a:rPr>
                  <a:t>│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5094" i="1" dirty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5094" i="1" dirty="0">
                            <a:latin typeface="Cambria Math" panose="02040503050406030204" pitchFamily="18" charset="0"/>
                            <a:cs typeface="Arial" pitchFamily="34" charset="0"/>
                          </a:rPr>
                          <m:t>4</m:t>
                        </m:r>
                      </m:num>
                      <m:den>
                        <m:r>
                          <a:rPr lang="en-US" sz="5094" i="1" dirty="0">
                            <a:latin typeface="Cambria Math" panose="02040503050406030204" pitchFamily="18" charset="0"/>
                            <a:cs typeface="Arial" pitchFamily="34" charset="0"/>
                          </a:rPr>
                          <m:t>7</m:t>
                        </m:r>
                      </m:den>
                    </m:f>
                  </m:oMath>
                </a14:m>
                <a:r>
                  <a:rPr lang="en-US" sz="5094" dirty="0">
                    <a:latin typeface="Arial" pitchFamily="34" charset="0"/>
                    <a:cs typeface="Arial" pitchFamily="34" charset="0"/>
                  </a:rPr>
                  <a:t> </a:t>
                </a:r>
                <a:endParaRPr lang="ru-RU" sz="5094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8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70872" y="5232421"/>
                <a:ext cx="2282997" cy="1134862"/>
              </a:xfrm>
              <a:prstGeom prst="rect">
                <a:avLst/>
              </a:prstGeom>
              <a:blipFill rotWithShape="0">
                <a:blip r:embed="rId2"/>
                <a:stretch>
                  <a:fillRect l="-9333" t="-1070" b="-1176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933353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2" grpId="0"/>
      <p:bldP spid="3" grpId="0"/>
      <p:bldP spid="6" grpId="0"/>
      <p:bldP spid="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-223936" y="202372"/>
            <a:ext cx="12801600" cy="8762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5094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SONNING MODULI</a:t>
            </a:r>
            <a:endParaRPr lang="ru-RU" sz="5094" b="1" dirty="0"/>
          </a:p>
        </p:txBody>
      </p:sp>
      <p:sp>
        <p:nvSpPr>
          <p:cNvPr id="10" name="Содержимое 3"/>
          <p:cNvSpPr>
            <a:spLocks noGrp="1"/>
          </p:cNvSpPr>
          <p:nvPr>
            <p:ph sz="half" idx="3"/>
          </p:nvPr>
        </p:nvSpPr>
        <p:spPr>
          <a:xfrm>
            <a:off x="638524" y="1155284"/>
            <a:ext cx="11524553" cy="2057936"/>
          </a:xfrm>
        </p:spPr>
        <p:txBody>
          <a:bodyPr/>
          <a:lstStyle/>
          <a:p>
            <a:pPr algn="just"/>
            <a:r>
              <a:rPr lang="en-US" dirty="0" smtClean="0"/>
              <a:t>  </a:t>
            </a:r>
            <a:r>
              <a:rPr lang="en-US" sz="3821" dirty="0" err="1">
                <a:solidFill>
                  <a:schemeClr val="tx1"/>
                </a:solidFill>
              </a:rPr>
              <a:t>Manfiy</a:t>
            </a:r>
            <a:r>
              <a:rPr lang="en-US" sz="3821" dirty="0">
                <a:solidFill>
                  <a:schemeClr val="tx1"/>
                </a:solidFill>
              </a:rPr>
              <a:t> </a:t>
            </a:r>
            <a:r>
              <a:rPr lang="en-US" sz="3821" dirty="0" err="1">
                <a:solidFill>
                  <a:schemeClr val="tx1"/>
                </a:solidFill>
              </a:rPr>
              <a:t>sonning</a:t>
            </a:r>
            <a:r>
              <a:rPr lang="en-US" sz="3821" dirty="0">
                <a:solidFill>
                  <a:schemeClr val="tx1"/>
                </a:solidFill>
              </a:rPr>
              <a:t> moduli </a:t>
            </a:r>
            <a:r>
              <a:rPr lang="en-US" sz="3821" dirty="0" err="1">
                <a:solidFill>
                  <a:schemeClr val="tx1"/>
                </a:solidFill>
              </a:rPr>
              <a:t>unga</a:t>
            </a:r>
            <a:r>
              <a:rPr lang="en-US" sz="3821" dirty="0">
                <a:solidFill>
                  <a:schemeClr val="tx1"/>
                </a:solidFill>
              </a:rPr>
              <a:t> </a:t>
            </a:r>
            <a:r>
              <a:rPr lang="en-US" sz="3821" dirty="0" err="1">
                <a:solidFill>
                  <a:schemeClr val="tx1"/>
                </a:solidFill>
              </a:rPr>
              <a:t>qarama-qarshi</a:t>
            </a:r>
            <a:r>
              <a:rPr lang="en-US" sz="3821" dirty="0">
                <a:solidFill>
                  <a:schemeClr val="tx1"/>
                </a:solidFill>
              </a:rPr>
              <a:t> </a:t>
            </a:r>
            <a:r>
              <a:rPr lang="en-US" sz="3821" dirty="0" err="1">
                <a:solidFill>
                  <a:schemeClr val="tx1"/>
                </a:solidFill>
              </a:rPr>
              <a:t>musbat</a:t>
            </a:r>
            <a:r>
              <a:rPr lang="en-US" sz="3821" dirty="0">
                <a:solidFill>
                  <a:schemeClr val="tx1"/>
                </a:solidFill>
              </a:rPr>
              <a:t> </a:t>
            </a:r>
            <a:r>
              <a:rPr lang="en-US" sz="3821" dirty="0" err="1">
                <a:solidFill>
                  <a:schemeClr val="tx1"/>
                </a:solidFill>
              </a:rPr>
              <a:t>songa</a:t>
            </a:r>
            <a:r>
              <a:rPr lang="en-US" sz="3821" dirty="0">
                <a:solidFill>
                  <a:schemeClr val="tx1"/>
                </a:solidFill>
              </a:rPr>
              <a:t> </a:t>
            </a:r>
            <a:r>
              <a:rPr lang="en-US" sz="3821" dirty="0" err="1">
                <a:solidFill>
                  <a:schemeClr val="tx1"/>
                </a:solidFill>
              </a:rPr>
              <a:t>teng</a:t>
            </a:r>
            <a:r>
              <a:rPr lang="en-US" sz="3821" dirty="0">
                <a:solidFill>
                  <a:schemeClr val="tx1"/>
                </a:solidFill>
              </a:rPr>
              <a:t>:</a:t>
            </a:r>
          </a:p>
          <a:p>
            <a:pPr algn="just">
              <a:lnSpc>
                <a:spcPct val="150000"/>
              </a:lnSpc>
            </a:pPr>
            <a:r>
              <a:rPr lang="en-US" sz="382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                 │a│ = - a,  </a:t>
            </a:r>
            <a:r>
              <a:rPr lang="en-US" sz="382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bunda</a:t>
            </a:r>
            <a:r>
              <a:rPr lang="en-US" sz="382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a &lt; 0</a:t>
            </a:r>
            <a:endParaRPr lang="ru-RU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3"/>
          </p:nvPr>
        </p:nvSpPr>
        <p:spPr>
          <a:xfrm>
            <a:off x="166251" y="2891176"/>
            <a:ext cx="6215810" cy="1763944"/>
          </a:xfrm>
        </p:spPr>
        <p:txBody>
          <a:bodyPr/>
          <a:lstStyle/>
          <a:p>
            <a:pPr algn="just">
              <a:lnSpc>
                <a:spcPct val="150000"/>
              </a:lnSpc>
            </a:pPr>
            <a:r>
              <a:rPr lang="en-US" dirty="0" smtClean="0"/>
              <a:t>  </a:t>
            </a:r>
            <a:r>
              <a:rPr lang="en-US" sz="3821" dirty="0" err="1">
                <a:solidFill>
                  <a:schemeClr val="tx1"/>
                </a:solidFill>
              </a:rPr>
              <a:t>Masalan</a:t>
            </a:r>
            <a:r>
              <a:rPr lang="en-US" sz="3821" dirty="0">
                <a:solidFill>
                  <a:schemeClr val="tx1"/>
                </a:solidFill>
              </a:rPr>
              <a:t>:</a:t>
            </a:r>
          </a:p>
          <a:p>
            <a:pPr algn="just">
              <a:lnSpc>
                <a:spcPct val="150000"/>
              </a:lnSpc>
            </a:pPr>
            <a:r>
              <a:rPr lang="en-US" sz="382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│- 6│= - ( - 6) = 6</a:t>
            </a:r>
            <a:endParaRPr lang="ru-RU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833745" y="5169899"/>
            <a:ext cx="3629520" cy="74558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245" dirty="0">
                <a:latin typeface="Arial" pitchFamily="34" charset="0"/>
                <a:cs typeface="Arial" pitchFamily="34" charset="0"/>
              </a:rPr>
              <a:t>│- 4,9</a:t>
            </a:r>
            <a:r>
              <a:rPr lang="en-US" sz="4245" dirty="0">
                <a:latin typeface="Arial" pitchFamily="34" charset="0"/>
                <a:cs typeface="Arial" pitchFamily="34" charset="0"/>
              </a:rPr>
              <a:t>│ = </a:t>
            </a:r>
            <a:r>
              <a:rPr lang="en-US" sz="4245" dirty="0">
                <a:latin typeface="Arial" pitchFamily="34" charset="0"/>
                <a:cs typeface="Arial" pitchFamily="34" charset="0"/>
              </a:rPr>
              <a:t>4,9</a:t>
            </a:r>
            <a:r>
              <a:rPr lang="en-US" sz="4245" dirty="0">
                <a:latin typeface="Arial" pitchFamily="34" charset="0"/>
                <a:cs typeface="Arial" pitchFamily="34" charset="0"/>
              </a:rPr>
              <a:t>; </a:t>
            </a:r>
            <a:endParaRPr lang="ru-RU" sz="4139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5667660" y="3901279"/>
            <a:ext cx="5880136" cy="74558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245" dirty="0">
                <a:latin typeface="Arial" pitchFamily="34" charset="0"/>
                <a:cs typeface="Arial" pitchFamily="34" charset="0"/>
              </a:rPr>
              <a:t>│- 20 │ </a:t>
            </a:r>
            <a:r>
              <a:rPr lang="en-US" sz="4245" dirty="0">
                <a:latin typeface="Arial" pitchFamily="34" charset="0"/>
                <a:cs typeface="Arial" pitchFamily="34" charset="0"/>
              </a:rPr>
              <a:t>= </a:t>
            </a:r>
            <a:r>
              <a:rPr lang="en-US" sz="4245" dirty="0">
                <a:latin typeface="Arial" pitchFamily="34" charset="0"/>
                <a:cs typeface="Arial" pitchFamily="34" charset="0"/>
              </a:rPr>
              <a:t>- ( - 20) = 20</a:t>
            </a:r>
            <a:r>
              <a:rPr lang="en-US" sz="4245" dirty="0">
                <a:latin typeface="Arial" pitchFamily="34" charset="0"/>
                <a:cs typeface="Arial" pitchFamily="34" charset="0"/>
              </a:rPr>
              <a:t>; </a:t>
            </a:r>
            <a:endParaRPr lang="ru-RU" sz="4139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174740" y="5157693"/>
            <a:ext cx="3328155" cy="74558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en-US" sz="4245" dirty="0">
                <a:latin typeface="Arial" pitchFamily="34" charset="0"/>
                <a:cs typeface="Arial" pitchFamily="34" charset="0"/>
              </a:rPr>
              <a:t>│- 18│ </a:t>
            </a:r>
            <a:r>
              <a:rPr lang="en-US" sz="4245" dirty="0">
                <a:latin typeface="Arial" pitchFamily="34" charset="0"/>
                <a:cs typeface="Arial" pitchFamily="34" charset="0"/>
              </a:rPr>
              <a:t>= </a:t>
            </a:r>
            <a:r>
              <a:rPr lang="en-US" sz="4245" dirty="0">
                <a:latin typeface="Arial" pitchFamily="34" charset="0"/>
                <a:cs typeface="Arial" pitchFamily="34" charset="0"/>
              </a:rPr>
              <a:t>18; </a:t>
            </a:r>
            <a:endParaRPr lang="ru-RU" sz="4245" dirty="0"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Прямоугольник 7"/>
              <p:cNvSpPr/>
              <p:nvPr/>
            </p:nvSpPr>
            <p:spPr>
              <a:xfrm>
                <a:off x="7605910" y="4943317"/>
                <a:ext cx="3292889" cy="121225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just"/>
                <a:r>
                  <a:rPr lang="en-US" sz="4245" dirty="0">
                    <a:latin typeface="Arial" pitchFamily="34" charset="0"/>
                    <a:cs typeface="Arial" pitchFamily="34" charset="0"/>
                  </a:rPr>
                  <a:t>│-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5094" i="1" dirty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5094" i="1" dirty="0">
                            <a:latin typeface="Cambria Math" panose="02040503050406030204" pitchFamily="18" charset="0"/>
                            <a:cs typeface="Arial" pitchFamily="34" charset="0"/>
                          </a:rPr>
                          <m:t>5</m:t>
                        </m:r>
                      </m:num>
                      <m:den>
                        <m:r>
                          <a:rPr lang="en-US" sz="5094" i="1" dirty="0">
                            <a:latin typeface="Cambria Math" panose="02040503050406030204" pitchFamily="18" charset="0"/>
                            <a:cs typeface="Arial" pitchFamily="34" charset="0"/>
                          </a:rPr>
                          <m:t>11</m:t>
                        </m:r>
                      </m:den>
                    </m:f>
                  </m:oMath>
                </a14:m>
                <a:r>
                  <a:rPr lang="en-US" sz="5094" dirty="0">
                    <a:latin typeface="Arial" pitchFamily="34" charset="0"/>
                    <a:cs typeface="Arial" pitchFamily="34" charset="0"/>
                  </a:rPr>
                  <a:t>│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5094" i="1" dirty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5094" i="1" dirty="0">
                            <a:latin typeface="Cambria Math" panose="02040503050406030204" pitchFamily="18" charset="0"/>
                            <a:cs typeface="Arial" pitchFamily="34" charset="0"/>
                          </a:rPr>
                          <m:t>5</m:t>
                        </m:r>
                      </m:num>
                      <m:den>
                        <m:r>
                          <a:rPr lang="en-US" sz="5094" i="1" dirty="0">
                            <a:latin typeface="Cambria Math" panose="02040503050406030204" pitchFamily="18" charset="0"/>
                            <a:cs typeface="Arial" pitchFamily="34" charset="0"/>
                          </a:rPr>
                          <m:t>11</m:t>
                        </m:r>
                      </m:den>
                    </m:f>
                  </m:oMath>
                </a14:m>
                <a:r>
                  <a:rPr lang="en-US" sz="5094" dirty="0">
                    <a:latin typeface="Arial" pitchFamily="34" charset="0"/>
                    <a:cs typeface="Arial" pitchFamily="34" charset="0"/>
                  </a:rPr>
                  <a:t> </a:t>
                </a:r>
                <a:endParaRPr lang="ru-RU" sz="5094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8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59402" y="4865715"/>
                <a:ext cx="3116559" cy="1147430"/>
              </a:xfrm>
              <a:prstGeom prst="rect">
                <a:avLst/>
              </a:prstGeom>
              <a:blipFill rotWithShape="0">
                <a:blip r:embed="rId2"/>
                <a:stretch>
                  <a:fillRect l="-6836" b="-1223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585483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2" grpId="0"/>
      <p:bldP spid="6" grpId="0"/>
      <p:bldP spid="8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5146</TotalTime>
  <Words>777</Words>
  <Application>Microsoft Office PowerPoint</Application>
  <PresentationFormat>Произвольный</PresentationFormat>
  <Paragraphs>122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2" baseType="lpstr">
      <vt:lpstr>Arial</vt:lpstr>
      <vt:lpstr>Calibri</vt:lpstr>
      <vt:lpstr>Cambria Math</vt:lpstr>
      <vt:lpstr>Georgia</vt:lpstr>
      <vt:lpstr>Times New Roman</vt:lpstr>
      <vt:lpstr>Office Theme</vt:lpstr>
      <vt:lpstr>MATEMATIKA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Презентация.cdr</dc:title>
  <dc:creator>Sharipova Durdona</dc:creator>
  <cp:lastModifiedBy>User</cp:lastModifiedBy>
  <cp:revision>484</cp:revision>
  <dcterms:created xsi:type="dcterms:W3CDTF">2020-04-09T07:32:19Z</dcterms:created>
  <dcterms:modified xsi:type="dcterms:W3CDTF">2020-12-24T09:41:07Z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2020-04-09T00:00:00Z</vt:filetime>
  </property>
  <property fmtid="{D5CDD505-2E9C-101B-9397-08002B2CF9AE}" pid="3" name="Creator">
    <vt:lpwstr>CorelDRAW 2019</vt:lpwstr>
  </property>
  <property fmtid="{D5CDD505-2E9C-101B-9397-08002B2CF9AE}" pid="4" name="LastSaved">
    <vt:filetime>2020-04-09T00:00:00Z</vt:filetime>
  </property>
</Properties>
</file>