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66" r:id="rId3"/>
    <p:sldId id="389" r:id="rId4"/>
    <p:sldId id="390" r:id="rId5"/>
    <p:sldId id="384" r:id="rId6"/>
    <p:sldId id="385" r:id="rId7"/>
    <p:sldId id="392" r:id="rId8"/>
    <p:sldId id="387" r:id="rId9"/>
    <p:sldId id="391" r:id="rId10"/>
    <p:sldId id="388" r:id="rId11"/>
    <p:sldId id="378" r:id="rId12"/>
    <p:sldId id="393" r:id="rId13"/>
    <p:sldId id="394" r:id="rId14"/>
    <p:sldId id="395" r:id="rId15"/>
    <p:sldId id="396" r:id="rId16"/>
    <p:sldId id="365" r:id="rId17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624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570039" y="2723791"/>
            <a:ext cx="10047201" cy="2971547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368" b="1" dirty="0">
                <a:solidFill>
                  <a:srgbClr val="002060"/>
                </a:solidFill>
                <a:latin typeface="Arial"/>
                <a:cs typeface="Arial"/>
              </a:rPr>
              <a:t>MAVZU:QARAMA-QARSHI SONLAR. SONNING MODULI.</a:t>
            </a:r>
            <a:endParaRPr lang="en-US" sz="7005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10145596" y="3071587"/>
            <a:ext cx="2429850" cy="2218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51928" y="203809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SONNING MODULI</a:t>
            </a:r>
            <a:endParaRPr lang="ru-RU" sz="5094" b="1" dirty="0"/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638524" y="1045408"/>
            <a:ext cx="11524553" cy="1763944"/>
          </a:xfrm>
        </p:spPr>
        <p:txBody>
          <a:bodyPr/>
          <a:lstStyle/>
          <a:p>
            <a:pPr algn="just"/>
            <a:r>
              <a:rPr lang="en-US" sz="3821" dirty="0" err="1">
                <a:solidFill>
                  <a:schemeClr val="tx1"/>
                </a:solidFill>
              </a:rPr>
              <a:t>Qarama-qarshi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sonlarning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modullari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o‘zaro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teng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bo‘ladi</a:t>
            </a:r>
            <a:r>
              <a:rPr lang="en-US" sz="3821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│a│ = │-a│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381452" y="2759782"/>
            <a:ext cx="6215810" cy="88197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 </a:t>
            </a:r>
            <a:r>
              <a:rPr lang="en-US" sz="3821" dirty="0" err="1">
                <a:solidFill>
                  <a:schemeClr val="tx1"/>
                </a:solidFill>
              </a:rPr>
              <a:t>Masalan</a:t>
            </a:r>
            <a:r>
              <a:rPr lang="en-US" sz="382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8523" y="5029277"/>
            <a:ext cx="449033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│- 3│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│+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│= 3 </a:t>
            </a:r>
            <a:endParaRPr lang="ru-RU" sz="4139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97263" y="3923793"/>
            <a:ext cx="284565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│15 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15</a:t>
            </a:r>
            <a:endParaRPr lang="ru-RU" sz="4139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9016" y="2982388"/>
            <a:ext cx="447590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│+ 15│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│- 15│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829934" y="4745000"/>
                <a:ext cx="4977645" cy="1204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│+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5094" dirty="0">
                    <a:latin typeface="Arial" pitchFamily="34" charset="0"/>
                    <a:cs typeface="Arial" pitchFamily="34" charset="0"/>
                  </a:rPr>
                  <a:t>│ = </a:t>
                </a:r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│-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5094" dirty="0">
                    <a:latin typeface="Arial" pitchFamily="34" charset="0"/>
                    <a:cs typeface="Arial" pitchFamily="34" charset="0"/>
                  </a:rPr>
                  <a:t>│ </a:t>
                </a:r>
                <a:r>
                  <a:rPr lang="en-US" sz="5094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5094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5094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665" y="4678859"/>
                <a:ext cx="4706738" cy="1140377"/>
              </a:xfrm>
              <a:prstGeom prst="rect">
                <a:avLst/>
              </a:prstGeom>
              <a:blipFill rotWithShape="0">
                <a:blip r:embed="rId2"/>
                <a:stretch>
                  <a:fillRect l="-4663" t="-107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051093" y="3974734"/>
            <a:ext cx="299633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96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│- 15│= 15</a:t>
            </a:r>
            <a:endParaRPr lang="ru-RU" sz="4245" dirty="0"/>
          </a:p>
        </p:txBody>
      </p:sp>
      <p:sp>
        <p:nvSpPr>
          <p:cNvPr id="11" name="Содержимое 3"/>
          <p:cNvSpPr>
            <a:spLocks noGrp="1"/>
          </p:cNvSpPr>
          <p:nvPr>
            <p:ph sz="half" idx="3"/>
          </p:nvPr>
        </p:nvSpPr>
        <p:spPr>
          <a:xfrm>
            <a:off x="638524" y="6171578"/>
            <a:ext cx="11524553" cy="587981"/>
          </a:xfrm>
        </p:spPr>
        <p:txBody>
          <a:bodyPr/>
          <a:lstStyle/>
          <a:p>
            <a:pPr algn="just"/>
            <a:r>
              <a:rPr lang="en-US" sz="3821" dirty="0">
                <a:solidFill>
                  <a:schemeClr val="tx1"/>
                </a:solidFill>
              </a:rPr>
              <a:t>0  </a:t>
            </a:r>
            <a:r>
              <a:rPr lang="en-US" sz="3821" dirty="0" err="1">
                <a:solidFill>
                  <a:schemeClr val="tx1"/>
                </a:solidFill>
              </a:rPr>
              <a:t>sonining</a:t>
            </a:r>
            <a:r>
              <a:rPr lang="en-US" sz="3821" dirty="0">
                <a:solidFill>
                  <a:schemeClr val="tx1"/>
                </a:solidFill>
              </a:rPr>
              <a:t> moduli 0 </a:t>
            </a:r>
            <a:r>
              <a:rPr lang="en-US" sz="3821" dirty="0" err="1">
                <a:solidFill>
                  <a:schemeClr val="tx1"/>
                </a:solidFill>
              </a:rPr>
              <a:t>ga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teng</a:t>
            </a:r>
            <a:r>
              <a:rPr lang="en-US" sz="3821" dirty="0">
                <a:solidFill>
                  <a:schemeClr val="tx1"/>
                </a:solidFill>
              </a:rPr>
              <a:t>: </a:t>
            </a:r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│0│ = 0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2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6" grpId="0"/>
      <p:bldP spid="8" grpId="0"/>
      <p:bldP spid="7" grpId="0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1067" y="114662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724- 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9447" y="1231295"/>
            <a:ext cx="12304327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err="1">
                <a:latin typeface="Arial" pitchFamily="34" charset="0"/>
                <a:cs typeface="Arial" pitchFamily="34" charset="0"/>
              </a:rPr>
              <a:t>Jadvalni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7881" t="34073" r="13985" b="30887"/>
          <a:stretch/>
        </p:blipFill>
        <p:spPr>
          <a:xfrm>
            <a:off x="286849" y="2148387"/>
            <a:ext cx="12151478" cy="39740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56005" y="5205362"/>
            <a:ext cx="3448380" cy="614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96" dirty="0">
                <a:latin typeface="Arial" pitchFamily="34" charset="0"/>
                <a:cs typeface="Arial" pitchFamily="34" charset="0"/>
              </a:rPr>
              <a:t>-(+1991) = -1991</a:t>
            </a:r>
            <a:endParaRPr lang="ru-RU" sz="3396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457776" y="3676874"/>
            <a:ext cx="1996059" cy="614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96" dirty="0">
                <a:latin typeface="Arial" pitchFamily="34" charset="0"/>
                <a:cs typeface="Arial" pitchFamily="34" charset="0"/>
              </a:rPr>
              <a:t>-(-5) = +5</a:t>
            </a:r>
            <a:endParaRPr lang="ru-RU" sz="3396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16188" y="4463306"/>
            <a:ext cx="2480166" cy="614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96" dirty="0">
                <a:latin typeface="Arial" pitchFamily="34" charset="0"/>
                <a:cs typeface="Arial" pitchFamily="34" charset="0"/>
              </a:rPr>
              <a:t>-(-25) = +25</a:t>
            </a:r>
            <a:endParaRPr lang="ru-RU" sz="3396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860612" y="5205362"/>
            <a:ext cx="3193503" cy="614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96" dirty="0">
                <a:latin typeface="Arial" pitchFamily="34" charset="0"/>
                <a:cs typeface="Arial" pitchFamily="34" charset="0"/>
              </a:rPr>
              <a:t>-(-2018) = 2018</a:t>
            </a:r>
            <a:endParaRPr lang="ru-RU" sz="3396" dirty="0"/>
          </a:p>
        </p:txBody>
      </p:sp>
    </p:spTree>
    <p:extLst>
      <p:ext uri="{BB962C8B-B14F-4D97-AF65-F5344CB8AC3E}">
        <p14:creationId xmlns:p14="http://schemas.microsoft.com/office/powerpoint/2010/main" val="32435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200" y="146379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726- 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9447" y="1231294"/>
            <a:ext cx="12304327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err="1">
                <a:latin typeface="Arial" pitchFamily="34" charset="0"/>
                <a:cs typeface="Arial" pitchFamily="34" charset="0"/>
              </a:rPr>
              <a:t>Ifodaning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qiymatiga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: a)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;  b)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teskari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sonni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toping.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0744" y="3047436"/>
            <a:ext cx="551946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1) 1,5 ∙ 4,8 + 1,5 ∙ 5,2 </a:t>
            </a:r>
            <a:endParaRPr lang="ru-RU" sz="4139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8796" y="4163631"/>
            <a:ext cx="538320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) 5,2 ∙ 9,8 - 3,8 ∙ 5,2 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1563" y="3024116"/>
            <a:ext cx="551946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3) 3,2 ∙ 3,5 + 3,5 ∙ 6,8 </a:t>
            </a:r>
            <a:endParaRPr lang="ru-RU" sz="4139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51563" y="4163631"/>
            <a:ext cx="642836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) 16,4 ∙ 15,3 + 16,4 ∙ 5,3 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752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90978" y="173810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YECHISH</a:t>
            </a:r>
            <a:endParaRPr lang="ru-RU" sz="5094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8795" y="1364742"/>
            <a:ext cx="551946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1) 1,5 ∙ 4,8 + 1,5 ∙ 5,2 </a:t>
            </a:r>
            <a:endParaRPr lang="ru-RU" sz="4139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6847" y="3427932"/>
            <a:ext cx="538320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) 5,2 ∙ 9,8 - 3,8 ∙ 5,2 </a:t>
            </a:r>
            <a:endParaRPr lang="ru-RU" sz="4139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38386" y="1364742"/>
            <a:ext cx="435568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1,5 ∙( 4,8 + 5,2)</a:t>
            </a:r>
            <a:endParaRPr lang="ru-RU" sz="4139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49790" y="1399443"/>
            <a:ext cx="278473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1,5 ∙ 10=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92546" y="2234834"/>
            <a:ext cx="125867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15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75386" y="2424997"/>
            <a:ext cx="369203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a)  15 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 -15 </a:t>
            </a:r>
            <a:endParaRPr lang="ru-RU" sz="413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719934" y="1985045"/>
                <a:ext cx="3526928" cy="1996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b)  15  </a:t>
                </a:r>
                <a:r>
                  <a:rPr lang="en-US" sz="4245" dirty="0" err="1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245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139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604" y="2078396"/>
                <a:ext cx="3336170" cy="1886478"/>
              </a:xfrm>
              <a:prstGeom prst="rect">
                <a:avLst/>
              </a:prstGeom>
              <a:blipFill rotWithShape="0">
                <a:blip r:embed="rId2"/>
                <a:stretch>
                  <a:fillRect l="-6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5396410" y="3419343"/>
            <a:ext cx="437010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5,2 ∙ ( 9,8 - 3,8)</a:t>
            </a:r>
            <a:endParaRPr lang="ru-RU" sz="4139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696661" y="3454043"/>
            <a:ext cx="248177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5,2 ∙ 6=</a:t>
            </a:r>
            <a:endParaRPr lang="ru-RU" sz="4139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7614" y="4413951"/>
            <a:ext cx="171232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31,2</a:t>
            </a:r>
            <a:endParaRPr lang="ru-RU" sz="4139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62704" y="4386446"/>
            <a:ext cx="459933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a)  31,2 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 -31,2 </a:t>
            </a:r>
            <a:endParaRPr lang="ru-RU" sz="413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630245" y="5639422"/>
                <a:ext cx="7241085" cy="1776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b)  31,2=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312</m:t>
                        </m:r>
                      </m:num>
                      <m:den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467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56</m:t>
                        </m:r>
                      </m:num>
                      <m:den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245" dirty="0" err="1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  <m:r>
                          <a:rPr lang="en-US" sz="467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4245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139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24" y="5521594"/>
                <a:ext cx="6845144" cy="1679306"/>
              </a:xfrm>
              <a:prstGeom prst="rect">
                <a:avLst/>
              </a:prstGeom>
              <a:blipFill rotWithShape="0">
                <a:blip r:embed="rId3"/>
                <a:stretch>
                  <a:fillRect l="-3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77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6" grpId="0"/>
      <p:bldP spid="23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96636" y="21302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YECHISH</a:t>
            </a:r>
            <a:endParaRPr lang="ru-RU" sz="5094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1895" y="1362010"/>
            <a:ext cx="551946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3) 3,2 ∙ 3,5 + 3,5 ∙ 6,8 </a:t>
            </a:r>
            <a:endParaRPr lang="ru-RU" sz="4139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1456" y="3360459"/>
            <a:ext cx="642836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) 16,4 ∙ 15,3 + 16,4 ∙ 5,3 </a:t>
            </a:r>
            <a:endParaRPr lang="ru-RU" sz="4139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38386" y="1364742"/>
            <a:ext cx="450636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3,5 ∙ ( 3,2 + 6,8)</a:t>
            </a:r>
            <a:endParaRPr lang="ru-RU" sz="4139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838638" y="1399443"/>
            <a:ext cx="278473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3,5 ∙ 10=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9663" y="2373440"/>
            <a:ext cx="125867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35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75386" y="2424997"/>
            <a:ext cx="369203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a)  35 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 -35 </a:t>
            </a:r>
            <a:endParaRPr lang="ru-RU" sz="413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719934" y="1985046"/>
                <a:ext cx="3526928" cy="1343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b)  35  </a:t>
                </a:r>
                <a:r>
                  <a:rPr lang="en-US" sz="4245" dirty="0" err="1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139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604" y="2078396"/>
                <a:ext cx="3336170" cy="1270925"/>
              </a:xfrm>
              <a:prstGeom prst="rect">
                <a:avLst/>
              </a:prstGeom>
              <a:blipFill rotWithShape="0">
                <a:blip r:embed="rId2"/>
                <a:stretch>
                  <a:fillRect l="-6581" b="-14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6935771" y="3360459"/>
            <a:ext cx="497604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16,4 ∙ ( 15,3 - 5,3)</a:t>
            </a:r>
            <a:endParaRPr lang="ru-RU" sz="4139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28688" y="4382817"/>
            <a:ext cx="308770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16,4 ∙ 10=</a:t>
            </a:r>
            <a:endParaRPr lang="ru-RU" sz="4139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696632" y="4373416"/>
            <a:ext cx="101181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/>
              <a:t>164</a:t>
            </a:r>
            <a:endParaRPr lang="ru-RU" sz="4245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17944" y="5700396"/>
            <a:ext cx="429797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a)  164 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 -164 </a:t>
            </a:r>
            <a:endParaRPr lang="ru-RU" sz="413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538387" y="5303585"/>
                <a:ext cx="4140877" cy="1342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b)  164  </a:t>
                </a:r>
                <a:r>
                  <a:rPr lang="en-US" sz="4245" dirty="0" err="1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731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164</m:t>
                        </m:r>
                      </m:den>
                    </m:f>
                  </m:oMath>
                </a14:m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4139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335" y="5205165"/>
                <a:ext cx="3913251" cy="1270925"/>
              </a:xfrm>
              <a:prstGeom prst="rect">
                <a:avLst/>
              </a:prstGeom>
              <a:blipFill rotWithShape="0">
                <a:blip r:embed="rId3"/>
                <a:stretch>
                  <a:fillRect l="-5452" b="-14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9" grpId="0"/>
      <p:bldP spid="14" grpId="0"/>
      <p:bldP spid="15" grpId="0"/>
      <p:bldP spid="16" grpId="0"/>
      <p:bldP spid="23" grpId="0"/>
      <p:bldP spid="24" grpId="0"/>
      <p:bldP spid="25" grpId="0"/>
      <p:bldP spid="2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730- 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9447" y="1231294"/>
            <a:ext cx="12304327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Tenglik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bo‘lishi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qavs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ichiga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yozish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kerak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396" y="3239284"/>
            <a:ext cx="418896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1) –(  …  ) = - 76</a:t>
            </a:r>
            <a:endParaRPr lang="ru-RU" sz="4139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3098" y="4593968"/>
            <a:ext cx="388600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3) – ( … ) = - 9 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11610" y="3165324"/>
            <a:ext cx="385714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) –(  …  ) = 24</a:t>
            </a:r>
            <a:endParaRPr lang="ru-RU" sz="4139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68185" y="3239284"/>
            <a:ext cx="1107996" cy="7455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+76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2864" y="3174037"/>
            <a:ext cx="1056700" cy="729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139" dirty="0"/>
              <a:t>- </a:t>
            </a:r>
            <a:r>
              <a:rPr lang="en-US" sz="4139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413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54797" y="4667928"/>
            <a:ext cx="805029" cy="7455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+9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54527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-859517" y="1307719"/>
            <a:ext cx="125066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137-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</a:rPr>
              <a:t>749-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>
                <a:solidFill>
                  <a:schemeClr val="tx1"/>
                </a:solidFill>
              </a:rPr>
              <a:t>750-, 751-, 752-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sc.xzcheng.com/uploads/170112/764-1F112134R63C.jpg"/>
          <p:cNvPicPr/>
          <p:nvPr/>
        </p:nvPicPr>
        <p:blipFill>
          <a:blip r:embed="rId2"/>
          <a:srcRect l="28461" r="24231"/>
          <a:stretch>
            <a:fillRect/>
          </a:stretch>
        </p:blipFill>
        <p:spPr bwMode="auto">
          <a:xfrm>
            <a:off x="7470741" y="3218328"/>
            <a:ext cx="2522005" cy="3237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824" y="157049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QARAMA-QARSHI SONLAR</a:t>
            </a:r>
            <a:endParaRPr lang="ru-RU" sz="5094" b="1" dirty="0"/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584054" y="5281787"/>
            <a:ext cx="11524553" cy="653256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-3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ishorasi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farq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qiladi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00195" y="2136410"/>
            <a:ext cx="11508858" cy="108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393" i="1" dirty="0">
              <a:latin typeface="Georgia" pitchFamily="18" charset="0"/>
            </a:endParaRPr>
          </a:p>
          <a:p>
            <a:r>
              <a:rPr lang="ru-RU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-</a:t>
            </a:r>
            <a:r>
              <a:rPr lang="en-US" sz="4505" b="1" dirty="0">
                <a:latin typeface="Times New Roman" pitchFamily="18" charset="0"/>
              </a:rPr>
              <a:t>5</a:t>
            </a:r>
            <a:r>
              <a:rPr lang="ru-RU" sz="4505" b="1" dirty="0">
                <a:latin typeface="Times New Roman" pitchFamily="18" charset="0"/>
              </a:rPr>
              <a:t>    -</a:t>
            </a:r>
            <a:r>
              <a:rPr lang="en-US" sz="4505" b="1" dirty="0">
                <a:latin typeface="Times New Roman" pitchFamily="18" charset="0"/>
              </a:rPr>
              <a:t>4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-</a:t>
            </a:r>
            <a:r>
              <a:rPr lang="en-US" sz="4505" b="1" dirty="0">
                <a:latin typeface="Times New Roman" pitchFamily="18" charset="0"/>
              </a:rPr>
              <a:t>3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-2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</a:t>
            </a:r>
            <a:r>
              <a:rPr lang="ru-RU" sz="4505" b="1" dirty="0">
                <a:latin typeface="Times New Roman" pitchFamily="18" charset="0"/>
              </a:rPr>
              <a:t>1     </a:t>
            </a:r>
            <a:r>
              <a:rPr lang="en-US" sz="4505" b="1" dirty="0">
                <a:latin typeface="Times New Roman" pitchFamily="18" charset="0"/>
              </a:rPr>
              <a:t>0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 1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</a:t>
            </a:r>
            <a:r>
              <a:rPr lang="en-US" sz="4505" b="1" dirty="0">
                <a:latin typeface="Times New Roman" pitchFamily="18" charset="0"/>
              </a:rPr>
              <a:t> 2     3     4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  5   </a:t>
            </a:r>
            <a:r>
              <a:rPr lang="ru-RU" sz="4505" b="1" dirty="0">
                <a:latin typeface="Times New Roman" pitchFamily="18" charset="0"/>
              </a:rPr>
              <a:t>       </a:t>
            </a:r>
            <a:endParaRPr lang="ru-RU" sz="4505" b="1" i="1" dirty="0">
              <a:latin typeface="Georgia" pitchFamily="18" charset="0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3106571" y="1821529"/>
            <a:ext cx="635106" cy="8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3982" tIns="61990" rIns="123982" bIns="61990">
            <a:spAutoFit/>
          </a:bodyPr>
          <a:lstStyle/>
          <a:p>
            <a:r>
              <a:rPr lang="en-US" sz="4505" b="1" dirty="0">
                <a:latin typeface="Times New Roman" pitchFamily="18" charset="0"/>
              </a:rPr>
              <a:t>B</a:t>
            </a:r>
            <a:endParaRPr lang="ru-RU" sz="4505" b="1" dirty="0">
              <a:latin typeface="Times New Roman" pitchFamily="18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1261637" y="2519183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2332535" y="2519183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5540517" y="2519183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6611418" y="2519183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7612582" y="2519183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8647859" y="2519183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9632925" y="2519183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10665213" y="2519183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9342371" y="1789771"/>
            <a:ext cx="667166" cy="8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3982" tIns="61990" rIns="123982" bIns="61990">
            <a:spAutoFit/>
          </a:bodyPr>
          <a:lstStyle/>
          <a:p>
            <a:r>
              <a:rPr lang="ru-RU" sz="4505" b="1" i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726906" y="2646316"/>
            <a:ext cx="1176810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3441071" y="2507918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9547358" y="2541276"/>
            <a:ext cx="212293" cy="1445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/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3325711" y="2548555"/>
            <a:ext cx="212293" cy="1445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 b="1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4490190" y="2525084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>
            <a:off x="11608942" y="2541276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42" name="Правая фигурная скобка 41"/>
          <p:cNvSpPr/>
          <p:nvPr/>
        </p:nvSpPr>
        <p:spPr>
          <a:xfrm rot="5400000">
            <a:off x="4750287" y="1982893"/>
            <a:ext cx="540752" cy="3159185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43" name="Правая фигурная скобка 42"/>
          <p:cNvSpPr/>
          <p:nvPr/>
        </p:nvSpPr>
        <p:spPr>
          <a:xfrm rot="5400000">
            <a:off x="7846214" y="2106444"/>
            <a:ext cx="540752" cy="3032670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46" name="TextBox 45"/>
          <p:cNvSpPr txBox="1"/>
          <p:nvPr/>
        </p:nvSpPr>
        <p:spPr>
          <a:xfrm>
            <a:off x="3895147" y="3799830"/>
            <a:ext cx="2251031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45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13679" y="3799830"/>
            <a:ext cx="2251031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245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5" grpId="0"/>
      <p:bldP spid="25" grpId="0"/>
      <p:bldP spid="29" grpId="0" animBg="1"/>
      <p:bldP spid="30" grpId="0" animBg="1"/>
      <p:bldP spid="42" grpId="0" animBg="1"/>
      <p:bldP spid="43" grpId="0" animBg="1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834" y="214069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QARAMA-QARSHI SONLAR</a:t>
            </a:r>
            <a:endParaRPr lang="ru-RU" sz="5094" b="1" dirty="0"/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486886" y="1384143"/>
            <a:ext cx="11524553" cy="1306512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Bir-biridan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ishorasi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farq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qiladigan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3"/>
          <p:cNvSpPr>
            <a:spLocks noGrp="1"/>
          </p:cNvSpPr>
          <p:nvPr>
            <p:ph sz="half" idx="3"/>
          </p:nvPr>
        </p:nvSpPr>
        <p:spPr>
          <a:xfrm>
            <a:off x="638524" y="5022302"/>
            <a:ext cx="11524553" cy="1959767"/>
          </a:xfrm>
        </p:spPr>
        <p:txBody>
          <a:bodyPr/>
          <a:lstStyle/>
          <a:p>
            <a:pPr algn="just"/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sanoq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boshidan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uzoqlikda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3"/>
          <p:cNvSpPr>
            <a:spLocks noGrp="1"/>
          </p:cNvSpPr>
          <p:nvPr>
            <p:ph sz="half" idx="3"/>
          </p:nvPr>
        </p:nvSpPr>
        <p:spPr>
          <a:xfrm>
            <a:off x="658358" y="2905163"/>
            <a:ext cx="11524553" cy="653256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-3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3"/>
          <p:cNvSpPr>
            <a:spLocks noGrp="1"/>
          </p:cNvSpPr>
          <p:nvPr>
            <p:ph sz="half" idx="3"/>
          </p:nvPr>
        </p:nvSpPr>
        <p:spPr>
          <a:xfrm>
            <a:off x="1277047" y="3963732"/>
            <a:ext cx="11524553" cy="653256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-5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5;         2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-2;          -8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4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71947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QARAMA-QARSHI SONLAR</a:t>
            </a:r>
            <a:endParaRPr lang="ru-RU" sz="5094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6122" y="1296888"/>
            <a:ext cx="12163076" cy="2052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Har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qanday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sonning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oldiga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minus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ishorasi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qo‘yilsa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shu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songa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hosil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bo‘ladi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одержимое 3"/>
          <p:cNvSpPr>
            <a:spLocks noGrp="1"/>
          </p:cNvSpPr>
          <p:nvPr>
            <p:ph sz="half" idx="3"/>
          </p:nvPr>
        </p:nvSpPr>
        <p:spPr>
          <a:xfrm>
            <a:off x="4260178" y="3441073"/>
            <a:ext cx="3176915" cy="653256"/>
          </a:xfrm>
        </p:spPr>
        <p:txBody>
          <a:bodyPr/>
          <a:lstStyle/>
          <a:p>
            <a:pPr algn="just"/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- 2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2;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одержимое 3"/>
          <p:cNvSpPr>
            <a:spLocks noGrp="1"/>
          </p:cNvSpPr>
          <p:nvPr>
            <p:ph sz="half" idx="3"/>
          </p:nvPr>
        </p:nvSpPr>
        <p:spPr>
          <a:xfrm>
            <a:off x="4034955" y="5306361"/>
            <a:ext cx="3402138" cy="653256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-(-k) = k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2014" y="3485233"/>
            <a:ext cx="2364750" cy="680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21" dirty="0">
                <a:latin typeface="Arial" pitchFamily="34" charset="0"/>
                <a:cs typeface="Arial" pitchFamily="34" charset="0"/>
              </a:rPr>
              <a:t>6  </a:t>
            </a:r>
            <a:r>
              <a:rPr lang="en-US" sz="382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3821" dirty="0">
                <a:latin typeface="Arial" pitchFamily="34" charset="0"/>
                <a:cs typeface="Arial" pitchFamily="34" charset="0"/>
              </a:rPr>
              <a:t>  - 6; 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914509" y="3422712"/>
            <a:ext cx="4123245" cy="680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21" dirty="0">
                <a:latin typeface="Arial" pitchFamily="34" charset="0"/>
                <a:cs typeface="Arial" pitchFamily="34" charset="0"/>
              </a:rPr>
              <a:t>- 2 </a:t>
            </a:r>
            <a:r>
              <a:rPr lang="en-US" sz="382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2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382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21" dirty="0">
                <a:latin typeface="Arial" pitchFamily="34" charset="0"/>
                <a:cs typeface="Arial" pitchFamily="34" charset="0"/>
              </a:rPr>
              <a:t>- (-2 ) = </a:t>
            </a:r>
            <a:r>
              <a:rPr lang="en-US" sz="3821" dirty="0">
                <a:latin typeface="Arial" pitchFamily="34" charset="0"/>
                <a:cs typeface="Arial" pitchFamily="34" charset="0"/>
              </a:rPr>
              <a:t>2; </a:t>
            </a:r>
            <a:endParaRPr lang="ru-RU" sz="4139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86941" y="4331871"/>
            <a:ext cx="12163076" cy="745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245" dirty="0" err="1">
                <a:latin typeface="Arial" pitchFamily="34" charset="0"/>
                <a:cs typeface="Arial" pitchFamily="34" charset="0"/>
              </a:rPr>
              <a:t>Umuman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, k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soniga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son –k,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ya’ni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: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5871" y="6234028"/>
            <a:ext cx="4392140" cy="745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ormula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o‘rinli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.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6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  <p:bldP spid="9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8082"/>
            <a:ext cx="12801600" cy="745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4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QARAMA-QARSHI SONLARNING XOSSALARI</a:t>
            </a:r>
            <a:endParaRPr lang="ru-RU" sz="4245" b="1" dirty="0">
              <a:solidFill>
                <a:schemeClr val="bg1"/>
              </a:solidFill>
            </a:endParaRPr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486886" y="1384143"/>
            <a:ext cx="11524553" cy="130651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3821" dirty="0">
                <a:solidFill>
                  <a:schemeClr val="tx1"/>
                </a:solidFill>
              </a:rPr>
              <a:t>1- </a:t>
            </a:r>
            <a:r>
              <a:rPr lang="en-US" sz="3821" dirty="0" err="1">
                <a:solidFill>
                  <a:schemeClr val="tx1"/>
                </a:solidFill>
              </a:rPr>
              <a:t>xossa</a:t>
            </a:r>
            <a:r>
              <a:rPr lang="en-US" sz="3821" dirty="0">
                <a:solidFill>
                  <a:schemeClr val="tx1"/>
                </a:solidFill>
              </a:rPr>
              <a:t>.   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o‘qida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songa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3"/>
          <p:cNvSpPr>
            <a:spLocks noGrp="1"/>
          </p:cNvSpPr>
          <p:nvPr>
            <p:ph sz="half" idx="3"/>
          </p:nvPr>
        </p:nvSpPr>
        <p:spPr>
          <a:xfrm>
            <a:off x="453399" y="3231817"/>
            <a:ext cx="11524553" cy="1959767"/>
          </a:xfrm>
        </p:spPr>
        <p:txBody>
          <a:bodyPr/>
          <a:lstStyle/>
          <a:p>
            <a:pPr algn="just"/>
            <a:r>
              <a:rPr lang="en-US" sz="3396" dirty="0">
                <a:solidFill>
                  <a:schemeClr val="tx1"/>
                </a:solidFill>
              </a:rPr>
              <a:t>  2</a:t>
            </a:r>
            <a:r>
              <a:rPr lang="en-US" sz="3821" dirty="0">
                <a:solidFill>
                  <a:schemeClr val="tx1"/>
                </a:solidFill>
              </a:rPr>
              <a:t>- </a:t>
            </a:r>
            <a:r>
              <a:rPr lang="en-US" sz="3821" dirty="0" err="1">
                <a:solidFill>
                  <a:schemeClr val="tx1"/>
                </a:solidFill>
              </a:rPr>
              <a:t>xossa</a:t>
            </a:r>
            <a:r>
              <a:rPr lang="en-US" sz="3821" dirty="0">
                <a:solidFill>
                  <a:schemeClr val="tx1"/>
                </a:solidFill>
              </a:rPr>
              <a:t>.   </a:t>
            </a:r>
            <a:r>
              <a:rPr lang="en-US" sz="3821" dirty="0" err="1">
                <a:solidFill>
                  <a:schemeClr val="tx1"/>
                </a:solidFill>
              </a:rPr>
              <a:t>Musbat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songa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manfiy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son,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manfiy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songa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musbat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3"/>
          <p:cNvSpPr>
            <a:spLocks noGrp="1"/>
          </p:cNvSpPr>
          <p:nvPr>
            <p:ph sz="half" idx="3"/>
          </p:nvPr>
        </p:nvSpPr>
        <p:spPr>
          <a:xfrm>
            <a:off x="486886" y="5434635"/>
            <a:ext cx="11524553" cy="130651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3821" dirty="0">
                <a:solidFill>
                  <a:schemeClr val="tx1"/>
                </a:solidFill>
              </a:rPr>
              <a:t>3</a:t>
            </a:r>
            <a:r>
              <a:rPr lang="en-US" sz="3821" dirty="0">
                <a:solidFill>
                  <a:schemeClr val="tx1"/>
                </a:solidFill>
              </a:rPr>
              <a:t>- </a:t>
            </a:r>
            <a:r>
              <a:rPr lang="en-US" sz="3821" dirty="0" err="1">
                <a:solidFill>
                  <a:schemeClr val="tx1"/>
                </a:solidFill>
              </a:rPr>
              <a:t>xossa</a:t>
            </a:r>
            <a:r>
              <a:rPr lang="en-US" sz="3821" dirty="0">
                <a:solidFill>
                  <a:schemeClr val="tx1"/>
                </a:solidFill>
              </a:rPr>
              <a:t>.    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o‘ziga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sondir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0 = -0 = +0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5466" y="225380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SONNING MODULI</a:t>
            </a:r>
            <a:endParaRPr lang="ru-RU" sz="5094" b="1" dirty="0"/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638524" y="1307718"/>
            <a:ext cx="11524553" cy="1763944"/>
          </a:xfrm>
        </p:spPr>
        <p:txBody>
          <a:bodyPr/>
          <a:lstStyle/>
          <a:p>
            <a:pPr algn="just"/>
            <a:r>
              <a:rPr lang="en-US" dirty="0" smtClean="0"/>
              <a:t>  </a:t>
            </a:r>
            <a:r>
              <a:rPr lang="en-US" sz="3821" dirty="0" err="1">
                <a:solidFill>
                  <a:schemeClr val="tx1"/>
                </a:solidFill>
              </a:rPr>
              <a:t>Sonning</a:t>
            </a:r>
            <a:r>
              <a:rPr lang="en-US" sz="3821" dirty="0">
                <a:solidFill>
                  <a:schemeClr val="tx1"/>
                </a:solidFill>
              </a:rPr>
              <a:t> moduli deb </a:t>
            </a:r>
            <a:r>
              <a:rPr lang="en-US" sz="3821" dirty="0" err="1">
                <a:solidFill>
                  <a:schemeClr val="tx1"/>
                </a:solidFill>
              </a:rPr>
              <a:t>koordinata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to‘g‘ri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chizig‘ida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sanoq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boshidan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shu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songa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mos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keluvchi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nuqtagacha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bo‘lgan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masofaga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aytiladi</a:t>
            </a:r>
            <a:r>
              <a:rPr lang="en-US" sz="382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4571" y="3771216"/>
            <a:ext cx="11508858" cy="108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393" i="1" dirty="0">
              <a:latin typeface="Georgia" pitchFamily="18" charset="0"/>
            </a:endParaRPr>
          </a:p>
          <a:p>
            <a:r>
              <a:rPr lang="ru-RU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-</a:t>
            </a:r>
            <a:r>
              <a:rPr lang="en-US" sz="4505" b="1" dirty="0">
                <a:latin typeface="Times New Roman" pitchFamily="18" charset="0"/>
              </a:rPr>
              <a:t>5</a:t>
            </a:r>
            <a:r>
              <a:rPr lang="ru-RU" sz="4505" b="1" dirty="0">
                <a:latin typeface="Times New Roman" pitchFamily="18" charset="0"/>
              </a:rPr>
              <a:t>    -</a:t>
            </a:r>
            <a:r>
              <a:rPr lang="en-US" sz="4505" b="1" dirty="0">
                <a:latin typeface="Times New Roman" pitchFamily="18" charset="0"/>
              </a:rPr>
              <a:t>4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-</a:t>
            </a:r>
            <a:r>
              <a:rPr lang="en-US" sz="4505" b="1" dirty="0">
                <a:latin typeface="Times New Roman" pitchFamily="18" charset="0"/>
              </a:rPr>
              <a:t>3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-2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</a:t>
            </a:r>
            <a:r>
              <a:rPr lang="ru-RU" sz="4505" b="1" dirty="0">
                <a:latin typeface="Times New Roman" pitchFamily="18" charset="0"/>
              </a:rPr>
              <a:t>1     </a:t>
            </a:r>
            <a:r>
              <a:rPr lang="en-US" sz="4505" b="1" dirty="0">
                <a:latin typeface="Times New Roman" pitchFamily="18" charset="0"/>
              </a:rPr>
              <a:t>0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 1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</a:t>
            </a:r>
            <a:r>
              <a:rPr lang="en-US" sz="4505" b="1" dirty="0">
                <a:latin typeface="Times New Roman" pitchFamily="18" charset="0"/>
              </a:rPr>
              <a:t> 2     3     4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  5   </a:t>
            </a:r>
            <a:r>
              <a:rPr lang="ru-RU" sz="4505" b="1" dirty="0">
                <a:latin typeface="Times New Roman" pitchFamily="18" charset="0"/>
              </a:rPr>
              <a:t>       </a:t>
            </a:r>
            <a:endParaRPr lang="ru-RU" sz="4505" b="1" i="1" dirty="0">
              <a:latin typeface="Georgia" pitchFamily="18" charset="0"/>
            </a:endParaRP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2860947" y="3456334"/>
            <a:ext cx="635106" cy="8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3982" tIns="61990" rIns="123982" bIns="61990">
            <a:spAutoFit/>
          </a:bodyPr>
          <a:lstStyle/>
          <a:p>
            <a:r>
              <a:rPr lang="en-US" sz="4505" b="1" dirty="0">
                <a:latin typeface="Times New Roman" pitchFamily="18" charset="0"/>
              </a:rPr>
              <a:t>B</a:t>
            </a:r>
            <a:endParaRPr lang="ru-RU" sz="4505" b="1" dirty="0">
              <a:latin typeface="Times New Roman" pitchFamily="18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016013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2086911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294893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365794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366958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8402235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9387301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0419589" y="4153989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1079298" y="3456334"/>
            <a:ext cx="667166" cy="8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3982" tIns="61990" rIns="123982" bIns="61990">
            <a:spAutoFit/>
          </a:bodyPr>
          <a:lstStyle/>
          <a:p>
            <a:r>
              <a:rPr lang="ru-RU" sz="4505" b="1" i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481282" y="4281121"/>
            <a:ext cx="1176810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3195447" y="4142724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11271247" y="4176081"/>
            <a:ext cx="212293" cy="1445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/>
          </a:p>
        </p:txBody>
      </p:sp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3080087" y="4183361"/>
            <a:ext cx="212293" cy="1445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 b="1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4244566" y="4159890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11363317" y="4176082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7" name="Правая фигурная скобка 26"/>
          <p:cNvSpPr/>
          <p:nvPr/>
        </p:nvSpPr>
        <p:spPr>
          <a:xfrm rot="5400000">
            <a:off x="4504663" y="3617698"/>
            <a:ext cx="540752" cy="3159185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28" name="Правая фигурная скобка 27"/>
          <p:cNvSpPr/>
          <p:nvPr/>
        </p:nvSpPr>
        <p:spPr>
          <a:xfrm rot="5400000">
            <a:off x="8588597" y="2753242"/>
            <a:ext cx="540752" cy="5008689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29" name="TextBox 28"/>
          <p:cNvSpPr txBox="1"/>
          <p:nvPr/>
        </p:nvSpPr>
        <p:spPr>
          <a:xfrm>
            <a:off x="3649522" y="5434636"/>
            <a:ext cx="2251031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45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33457" y="5475801"/>
            <a:ext cx="2251031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245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19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52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SONNING MODULI</a:t>
            </a:r>
            <a:endParaRPr lang="ru-RU" sz="5094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одержимое 3"/>
              <p:cNvSpPr>
                <a:spLocks noGrp="1"/>
              </p:cNvSpPr>
              <p:nvPr>
                <p:ph sz="half" idx="3"/>
              </p:nvPr>
            </p:nvSpPr>
            <p:spPr>
              <a:xfrm>
                <a:off x="638524" y="1307719"/>
                <a:ext cx="11524553" cy="2951577"/>
              </a:xfrm>
            </p:spPr>
            <p:txBody>
              <a:bodyPr/>
              <a:lstStyle/>
              <a:p>
                <a:pPr algn="just"/>
                <a:r>
                  <a:rPr lang="en-US" dirty="0" smtClean="0"/>
                  <a:t>  </a:t>
                </a:r>
                <a:r>
                  <a:rPr lang="en-US" sz="4245" dirty="0" err="1">
                    <a:solidFill>
                      <a:schemeClr val="tx1"/>
                    </a:solidFill>
                  </a:rPr>
                  <a:t>Sonning</a:t>
                </a:r>
                <a:r>
                  <a:rPr lang="en-US" sz="4245" dirty="0">
                    <a:solidFill>
                      <a:schemeClr val="tx1"/>
                    </a:solidFill>
                  </a:rPr>
                  <a:t> moduli </a:t>
                </a:r>
                <a:r>
                  <a:rPr lang="en-US" sz="4245" dirty="0" err="1">
                    <a:solidFill>
                      <a:schemeClr val="tx1"/>
                    </a:solidFill>
                  </a:rPr>
                  <a:t>sonning</a:t>
                </a:r>
                <a:r>
                  <a:rPr lang="en-US" sz="4245" dirty="0">
                    <a:solidFill>
                      <a:schemeClr val="tx1"/>
                    </a:solidFill>
                  </a:rPr>
                  <a:t> </a:t>
                </a:r>
                <a:r>
                  <a:rPr lang="en-US" sz="4245" dirty="0" err="1">
                    <a:solidFill>
                      <a:schemeClr val="tx1"/>
                    </a:solidFill>
                  </a:rPr>
                  <a:t>absolut</a:t>
                </a:r>
                <a:r>
                  <a:rPr lang="en-US" sz="4245" dirty="0">
                    <a:solidFill>
                      <a:schemeClr val="tx1"/>
                    </a:solidFill>
                  </a:rPr>
                  <a:t> </a:t>
                </a:r>
                <a:r>
                  <a:rPr lang="en-US" sz="4245" dirty="0" err="1">
                    <a:solidFill>
                      <a:schemeClr val="tx1"/>
                    </a:solidFill>
                  </a:rPr>
                  <a:t>qiymati</a:t>
                </a:r>
                <a:r>
                  <a:rPr lang="en-US" sz="4245" dirty="0">
                    <a:solidFill>
                      <a:schemeClr val="tx1"/>
                    </a:solidFill>
                  </a:rPr>
                  <a:t> ham </a:t>
                </a:r>
                <a:r>
                  <a:rPr lang="en-US" sz="4245" dirty="0" err="1">
                    <a:solidFill>
                      <a:schemeClr val="tx1"/>
                    </a:solidFill>
                  </a:rPr>
                  <a:t>deyiladi</a:t>
                </a:r>
                <a:r>
                  <a:rPr lang="en-US" sz="4245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r>
                  <a:rPr lang="en-US" sz="382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│a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│ - “ a </a:t>
                </a:r>
                <a:r>
                  <a:rPr lang="en-US" sz="4245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ning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moduli”</a:t>
                </a:r>
              </a:p>
              <a:p>
                <a:pPr algn="ctr"/>
                <a:r>
                  <a:rPr lang="en-US" sz="4245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Sonning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moduli </a:t>
                </a:r>
                <a:r>
                  <a:rPr lang="en-US" sz="4245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manfiy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emas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245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ya’ni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│a</a:t>
                </a:r>
                <a:r>
                  <a:rPr lang="en-US" sz="4245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│</a:t>
                </a:r>
                <a14:m>
                  <m:oMath xmlns:m="http://schemas.openxmlformats.org/officeDocument/2006/math">
                    <m:r>
                      <a:rPr lang="en-US" sz="424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≥0</m:t>
                    </m:r>
                  </m:oMath>
                </a14:m>
                <a:endParaRPr lang="en-US" sz="424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Содержимое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601624" y="1440210"/>
                <a:ext cx="10858576" cy="2800767"/>
              </a:xfrm>
              <a:blipFill rotWithShape="0">
                <a:blip r:embed="rId2"/>
                <a:stretch>
                  <a:fillRect l="-2864" t="-5435" r="-2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Содержимое 3"/>
          <p:cNvSpPr>
            <a:spLocks noGrp="1"/>
          </p:cNvSpPr>
          <p:nvPr>
            <p:ph sz="half" idx="3"/>
          </p:nvPr>
        </p:nvSpPr>
        <p:spPr>
          <a:xfrm>
            <a:off x="638524" y="4744899"/>
            <a:ext cx="11524553" cy="1645066"/>
          </a:xfrm>
        </p:spPr>
        <p:txBody>
          <a:bodyPr/>
          <a:lstStyle/>
          <a:p>
            <a:pPr algn="just"/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│5│ -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koordinatali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nuqtadan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nuqtagacha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masofa</a:t>
            </a:r>
            <a:r>
              <a:rPr lang="en-US" sz="424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4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75430" y="222380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SONNING MODULI</a:t>
            </a:r>
            <a:endParaRPr lang="ru-RU" sz="5094" b="1" dirty="0"/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638524" y="1307718"/>
            <a:ext cx="11524553" cy="176394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 </a:t>
            </a:r>
            <a:r>
              <a:rPr lang="en-US" sz="3821" dirty="0" err="1">
                <a:solidFill>
                  <a:schemeClr val="tx1"/>
                </a:solidFill>
              </a:rPr>
              <a:t>Musbat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sonning</a:t>
            </a:r>
            <a:r>
              <a:rPr lang="en-US" sz="3821" dirty="0">
                <a:solidFill>
                  <a:schemeClr val="tx1"/>
                </a:solidFill>
              </a:rPr>
              <a:t> moduli </a:t>
            </a:r>
            <a:r>
              <a:rPr lang="en-US" sz="3821" dirty="0" err="1">
                <a:solidFill>
                  <a:schemeClr val="tx1"/>
                </a:solidFill>
              </a:rPr>
              <a:t>shu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sonning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o‘ziga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teng</a:t>
            </a:r>
            <a:r>
              <a:rPr lang="en-US" sz="3821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│a│ = a,  </a:t>
            </a:r>
            <a:r>
              <a:rPr lang="en-US" sz="382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bunda</a:t>
            </a:r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a&gt;0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76191" y="2847876"/>
            <a:ext cx="2705301" cy="2690480"/>
          </a:xfrm>
        </p:spPr>
        <p:txBody>
          <a:bodyPr/>
          <a:lstStyle/>
          <a:p>
            <a:pPr algn="just"/>
            <a:r>
              <a:rPr lang="en-US" dirty="0" smtClean="0"/>
              <a:t>  </a:t>
            </a:r>
            <a:r>
              <a:rPr lang="en-US" sz="3821" dirty="0" err="1">
                <a:solidFill>
                  <a:schemeClr val="tx1"/>
                </a:solidFill>
              </a:rPr>
              <a:t>Masalan</a:t>
            </a:r>
            <a:r>
              <a:rPr lang="en-US" sz="3821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US" sz="3821" dirty="0">
              <a:solidFill>
                <a:schemeClr val="tx1"/>
              </a:solidFill>
            </a:endParaRPr>
          </a:p>
          <a:p>
            <a:pPr algn="just"/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│5│ = 5; </a:t>
            </a:r>
            <a:endParaRPr lang="ru-RU" sz="382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382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4795" y="3939719"/>
            <a:ext cx="239039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│9│ = 9; </a:t>
            </a:r>
            <a:endParaRPr lang="ru-RU" sz="4139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59346" y="3939719"/>
            <a:ext cx="360226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│100│ = 100; </a:t>
            </a:r>
            <a:endParaRPr lang="ru-RU" sz="4139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17874" y="5619184"/>
            <a:ext cx="329769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│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0,8│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0,8; 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025370" y="5332513"/>
                <a:ext cx="2409634" cy="1198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│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5094" dirty="0">
                    <a:latin typeface="Arial" pitchFamily="34" charset="0"/>
                    <a:cs typeface="Arial" pitchFamily="34" charset="0"/>
                  </a:rPr>
                  <a:t>│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5094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5094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872" y="5232421"/>
                <a:ext cx="2282997" cy="1134862"/>
              </a:xfrm>
              <a:prstGeom prst="rect">
                <a:avLst/>
              </a:prstGeom>
              <a:blipFill rotWithShape="0">
                <a:blip r:embed="rId2"/>
                <a:stretch>
                  <a:fillRect l="-9333" t="-1070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33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3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23936" y="202372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SONNING MODULI</a:t>
            </a:r>
            <a:endParaRPr lang="ru-RU" sz="5094" b="1" dirty="0"/>
          </a:p>
        </p:txBody>
      </p:sp>
      <p:sp>
        <p:nvSpPr>
          <p:cNvPr id="10" name="Содержимое 3"/>
          <p:cNvSpPr>
            <a:spLocks noGrp="1"/>
          </p:cNvSpPr>
          <p:nvPr>
            <p:ph sz="half" idx="3"/>
          </p:nvPr>
        </p:nvSpPr>
        <p:spPr>
          <a:xfrm>
            <a:off x="638524" y="1155284"/>
            <a:ext cx="11524553" cy="2057936"/>
          </a:xfrm>
        </p:spPr>
        <p:txBody>
          <a:bodyPr/>
          <a:lstStyle/>
          <a:p>
            <a:pPr algn="just"/>
            <a:r>
              <a:rPr lang="en-US" dirty="0" smtClean="0"/>
              <a:t>  </a:t>
            </a:r>
            <a:r>
              <a:rPr lang="en-US" sz="3821" dirty="0" err="1">
                <a:solidFill>
                  <a:schemeClr val="tx1"/>
                </a:solidFill>
              </a:rPr>
              <a:t>Manfiy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sonning</a:t>
            </a:r>
            <a:r>
              <a:rPr lang="en-US" sz="3821" dirty="0">
                <a:solidFill>
                  <a:schemeClr val="tx1"/>
                </a:solidFill>
              </a:rPr>
              <a:t> moduli </a:t>
            </a:r>
            <a:r>
              <a:rPr lang="en-US" sz="3821" dirty="0" err="1">
                <a:solidFill>
                  <a:schemeClr val="tx1"/>
                </a:solidFill>
              </a:rPr>
              <a:t>unga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qarama-qarshi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musbat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songa</a:t>
            </a:r>
            <a:r>
              <a:rPr lang="en-US" sz="3821" dirty="0">
                <a:solidFill>
                  <a:schemeClr val="tx1"/>
                </a:solidFill>
              </a:rPr>
              <a:t> </a:t>
            </a:r>
            <a:r>
              <a:rPr lang="en-US" sz="3821" dirty="0" err="1">
                <a:solidFill>
                  <a:schemeClr val="tx1"/>
                </a:solidFill>
              </a:rPr>
              <a:t>teng</a:t>
            </a:r>
            <a:r>
              <a:rPr lang="en-US" sz="3821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│a│ = - a,  </a:t>
            </a:r>
            <a:r>
              <a:rPr lang="en-US" sz="382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bunda</a:t>
            </a:r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&lt; 0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66251" y="2891176"/>
            <a:ext cx="6215810" cy="176394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 </a:t>
            </a:r>
            <a:r>
              <a:rPr lang="en-US" sz="3821" dirty="0" err="1">
                <a:solidFill>
                  <a:schemeClr val="tx1"/>
                </a:solidFill>
              </a:rPr>
              <a:t>Masalan</a:t>
            </a:r>
            <a:r>
              <a:rPr lang="en-US" sz="3821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382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│- 6│= - ( - 6) = 6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33745" y="5169899"/>
            <a:ext cx="362952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│- 4,9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│ =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4,9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; </a:t>
            </a:r>
            <a:endParaRPr lang="ru-RU" sz="4139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67660" y="3901279"/>
            <a:ext cx="588013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│- 20 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- ( - 20) = 20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; </a:t>
            </a:r>
            <a:endParaRPr lang="ru-RU" sz="4139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4740" y="5157693"/>
            <a:ext cx="332815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│- 18│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18; 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605910" y="4943317"/>
                <a:ext cx="3292889" cy="1212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en-US" sz="4245" dirty="0">
                    <a:latin typeface="Arial" pitchFamily="34" charset="0"/>
                    <a:cs typeface="Arial" pitchFamily="34" charset="0"/>
                  </a:rPr>
                  <a:t>│-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5094" dirty="0">
                    <a:latin typeface="Arial" pitchFamily="34" charset="0"/>
                    <a:cs typeface="Arial" pitchFamily="34" charset="0"/>
                  </a:rPr>
                  <a:t>│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094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5094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5094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402" y="4865715"/>
                <a:ext cx="3116559" cy="1147430"/>
              </a:xfrm>
              <a:prstGeom prst="rect">
                <a:avLst/>
              </a:prstGeom>
              <a:blipFill rotWithShape="0">
                <a:blip r:embed="rId2"/>
                <a:stretch>
                  <a:fillRect l="-6836" b="-122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54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5146</TotalTime>
  <Words>777</Words>
  <Application>Microsoft Office PowerPoint</Application>
  <PresentationFormat>Произвольный</PresentationFormat>
  <Paragraphs>122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Georgia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User</cp:lastModifiedBy>
  <cp:revision>484</cp:revision>
  <dcterms:created xsi:type="dcterms:W3CDTF">2020-04-09T07:32:19Z</dcterms:created>
  <dcterms:modified xsi:type="dcterms:W3CDTF">2020-12-24T09:41:07Z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