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366" r:id="rId3"/>
    <p:sldId id="389" r:id="rId4"/>
    <p:sldId id="390" r:id="rId5"/>
    <p:sldId id="384" r:id="rId6"/>
    <p:sldId id="385" r:id="rId7"/>
    <p:sldId id="392" r:id="rId8"/>
    <p:sldId id="387" r:id="rId9"/>
    <p:sldId id="391" r:id="rId10"/>
    <p:sldId id="388" r:id="rId11"/>
    <p:sldId id="378" r:id="rId12"/>
    <p:sldId id="393" r:id="rId13"/>
    <p:sldId id="394" r:id="rId14"/>
    <p:sldId id="395" r:id="rId15"/>
    <p:sldId id="396" r:id="rId16"/>
    <p:sldId id="365" r:id="rId17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292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24" userDrawn="1">
          <p15:clr>
            <a:srgbClr val="A4A3A4"/>
          </p15:clr>
        </p15:guide>
        <p15:guide id="5" pos="2328" userDrawn="1">
          <p15:clr>
            <a:srgbClr val="A4A3A4"/>
          </p15:clr>
        </p15:guide>
        <p15:guide id="6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67" autoAdjust="0"/>
    <p:restoredTop sz="94624" autoAdjust="0"/>
  </p:normalViewPr>
  <p:slideViewPr>
    <p:cSldViewPr>
      <p:cViewPr varScale="1">
        <p:scale>
          <a:sx n="63" d="100"/>
          <a:sy n="63" d="100"/>
        </p:scale>
        <p:origin x="852" y="78"/>
      </p:cViewPr>
      <p:guideLst>
        <p:guide orient="horz" pos="2880"/>
        <p:guide pos="2292"/>
        <p:guide orient="horz" pos="6391"/>
        <p:guide pos="4724"/>
        <p:guide pos="2328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7"/>
            <a:ext cx="8834039" cy="767582"/>
          </a:xfrm>
        </p:spPr>
        <p:txBody>
          <a:bodyPr lIns="0" tIns="0" rIns="0" bIns="0"/>
          <a:lstStyle>
            <a:lvl1pPr>
              <a:defRPr sz="4988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17" name="bg object 17"/>
          <p:cNvSpPr/>
          <p:nvPr/>
        </p:nvSpPr>
        <p:spPr>
          <a:xfrm>
            <a:off x="148422" y="157913"/>
            <a:ext cx="12546413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4" y="1599501"/>
            <a:ext cx="4050550" cy="4736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7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2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5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80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98929"/>
            <a:ext cx="12788912" cy="24049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28263" y="294858"/>
            <a:ext cx="7001819" cy="1208977"/>
          </a:xfrm>
          <a:prstGeom prst="rect">
            <a:avLst/>
          </a:prstGeom>
        </p:spPr>
        <p:txBody>
          <a:bodyPr vert="horz" wrap="square" lIns="0" tIns="32822" rIns="0" bIns="0" rtlCol="0">
            <a:spAutoFit/>
          </a:bodyPr>
          <a:lstStyle/>
          <a:p>
            <a:pPr marL="28542" algn="ctr">
              <a:spcBef>
                <a:spcPts val="257"/>
              </a:spcBef>
            </a:pPr>
            <a:r>
              <a:rPr lang="en-US" sz="7641" spc="12" dirty="0"/>
              <a:t>MATEMATIKA</a:t>
            </a:r>
            <a:endParaRPr lang="en-US" sz="7641" dirty="0"/>
          </a:p>
        </p:txBody>
      </p:sp>
      <p:sp>
        <p:nvSpPr>
          <p:cNvPr id="4" name="object 4"/>
          <p:cNvSpPr txBox="1"/>
          <p:nvPr/>
        </p:nvSpPr>
        <p:spPr>
          <a:xfrm>
            <a:off x="570039" y="2723791"/>
            <a:ext cx="10047201" cy="2971547"/>
          </a:xfrm>
          <a:prstGeom prst="rect">
            <a:avLst/>
          </a:prstGeom>
        </p:spPr>
        <p:txBody>
          <a:bodyPr vert="horz" wrap="square" lIns="0" tIns="31397" rIns="0" bIns="0" rtlCol="0">
            <a:spAutoFit/>
          </a:bodyPr>
          <a:lstStyle/>
          <a:p>
            <a:pPr marL="41385" algn="ctr">
              <a:spcBef>
                <a:spcPts val="246"/>
              </a:spcBef>
            </a:pPr>
            <a:r>
              <a:rPr lang="en-US" sz="6368" b="1" dirty="0">
                <a:solidFill>
                  <a:srgbClr val="002060"/>
                </a:solidFill>
                <a:latin typeface="Arial"/>
                <a:cs typeface="Arial"/>
              </a:rPr>
              <a:t>MAVZU:QARAMA-QARSHI SONLAR. SONNING MODULI.</a:t>
            </a:r>
            <a:endParaRPr lang="en-US" sz="7005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59429" y="4747790"/>
            <a:ext cx="782253" cy="186656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grpSp>
        <p:nvGrpSpPr>
          <p:cNvPr id="7" name="object 7"/>
          <p:cNvGrpSpPr/>
          <p:nvPr/>
        </p:nvGrpSpPr>
        <p:grpSpPr>
          <a:xfrm>
            <a:off x="1041682" y="247652"/>
            <a:ext cx="11089046" cy="1276589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413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9314611" y="304116"/>
            <a:ext cx="3133399" cy="1007328"/>
          </a:xfrm>
          <a:prstGeom prst="rect">
            <a:avLst/>
          </a:prstGeom>
        </p:spPr>
        <p:txBody>
          <a:bodyPr vert="horz" wrap="square" lIns="0" tIns="27115" rIns="0" bIns="0" rtlCol="0">
            <a:spAutoFit/>
          </a:bodyPr>
          <a:lstStyle/>
          <a:p>
            <a:pPr algn="ctr">
              <a:spcBef>
                <a:spcPts val="214"/>
              </a:spcBef>
            </a:pPr>
            <a:r>
              <a:rPr lang="en-US" sz="6368" b="1" spc="-12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670" b="1" spc="-12" dirty="0">
                <a:solidFill>
                  <a:schemeClr val="bg1"/>
                </a:solidFill>
                <a:latin typeface="Arial"/>
                <a:cs typeface="Arial"/>
              </a:rPr>
              <a:t>6- </a:t>
            </a:r>
            <a:r>
              <a:rPr sz="4670" b="1" spc="-12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467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245048" y="2381260"/>
            <a:ext cx="811015" cy="17996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9190"/>
          </a:p>
        </p:txBody>
      </p:sp>
      <p:sp>
        <p:nvSpPr>
          <p:cNvPr id="12" name="object 11"/>
          <p:cNvSpPr/>
          <p:nvPr/>
        </p:nvSpPr>
        <p:spPr>
          <a:xfrm>
            <a:off x="10145596" y="3071587"/>
            <a:ext cx="2429850" cy="22185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919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151928" y="203809"/>
            <a:ext cx="12801600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SONNING MODULI</a:t>
            </a:r>
            <a:endParaRPr lang="ru-RU" sz="5094" b="1" dirty="0"/>
          </a:p>
        </p:txBody>
      </p:sp>
      <p:sp>
        <p:nvSpPr>
          <p:cNvPr id="10" name="Содержимое 3"/>
          <p:cNvSpPr>
            <a:spLocks noGrp="1"/>
          </p:cNvSpPr>
          <p:nvPr>
            <p:ph sz="half" idx="3"/>
          </p:nvPr>
        </p:nvSpPr>
        <p:spPr>
          <a:xfrm>
            <a:off x="638524" y="1045408"/>
            <a:ext cx="11524553" cy="1763944"/>
          </a:xfrm>
        </p:spPr>
        <p:txBody>
          <a:bodyPr/>
          <a:lstStyle/>
          <a:p>
            <a:pPr algn="just"/>
            <a:r>
              <a:rPr lang="en-US" sz="3821" dirty="0" err="1">
                <a:solidFill>
                  <a:schemeClr val="tx1"/>
                </a:solidFill>
              </a:rPr>
              <a:t>Qarama-qarshi</a:t>
            </a:r>
            <a:r>
              <a:rPr lang="en-US" sz="3821" dirty="0">
                <a:solidFill>
                  <a:schemeClr val="tx1"/>
                </a:solidFill>
              </a:rPr>
              <a:t> </a:t>
            </a:r>
            <a:r>
              <a:rPr lang="en-US" sz="3821" dirty="0" err="1">
                <a:solidFill>
                  <a:schemeClr val="tx1"/>
                </a:solidFill>
              </a:rPr>
              <a:t>sonlarning</a:t>
            </a:r>
            <a:r>
              <a:rPr lang="en-US" sz="3821" dirty="0">
                <a:solidFill>
                  <a:schemeClr val="tx1"/>
                </a:solidFill>
              </a:rPr>
              <a:t> </a:t>
            </a:r>
            <a:r>
              <a:rPr lang="en-US" sz="3821" dirty="0" err="1">
                <a:solidFill>
                  <a:schemeClr val="tx1"/>
                </a:solidFill>
              </a:rPr>
              <a:t>modullari</a:t>
            </a:r>
            <a:r>
              <a:rPr lang="en-US" sz="3821" dirty="0">
                <a:solidFill>
                  <a:schemeClr val="tx1"/>
                </a:solidFill>
              </a:rPr>
              <a:t> </a:t>
            </a:r>
            <a:r>
              <a:rPr lang="en-US" sz="3821" dirty="0" err="1">
                <a:solidFill>
                  <a:schemeClr val="tx1"/>
                </a:solidFill>
              </a:rPr>
              <a:t>o‘zaro</a:t>
            </a:r>
            <a:r>
              <a:rPr lang="en-US" sz="3821" dirty="0">
                <a:solidFill>
                  <a:schemeClr val="tx1"/>
                </a:solidFill>
              </a:rPr>
              <a:t> </a:t>
            </a:r>
            <a:r>
              <a:rPr lang="en-US" sz="3821" dirty="0" err="1">
                <a:solidFill>
                  <a:schemeClr val="tx1"/>
                </a:solidFill>
              </a:rPr>
              <a:t>teng</a:t>
            </a:r>
            <a:r>
              <a:rPr lang="en-US" sz="3821" dirty="0">
                <a:solidFill>
                  <a:schemeClr val="tx1"/>
                </a:solidFill>
              </a:rPr>
              <a:t> </a:t>
            </a:r>
            <a:r>
              <a:rPr lang="en-US" sz="3821" dirty="0" err="1">
                <a:solidFill>
                  <a:schemeClr val="tx1"/>
                </a:solidFill>
              </a:rPr>
              <a:t>bo‘ladi</a:t>
            </a:r>
            <a:r>
              <a:rPr lang="en-US" sz="3821" dirty="0">
                <a:solidFill>
                  <a:schemeClr val="tx1"/>
                </a:solidFill>
              </a:rPr>
              <a:t>:</a:t>
            </a:r>
          </a:p>
          <a:p>
            <a:pPr algn="just"/>
            <a:r>
              <a:rPr lang="en-US" sz="382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         │a│ = │-a│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81452" y="2759782"/>
            <a:ext cx="6215810" cy="881973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  </a:t>
            </a:r>
            <a:r>
              <a:rPr lang="en-US" sz="3821" dirty="0" err="1">
                <a:solidFill>
                  <a:schemeClr val="tx1"/>
                </a:solidFill>
              </a:rPr>
              <a:t>Masalan</a:t>
            </a:r>
            <a:r>
              <a:rPr lang="en-US" sz="3821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38523" y="5029277"/>
            <a:ext cx="4490332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│- 3│ 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│+ 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│= 3 </a:t>
            </a:r>
            <a:endParaRPr lang="ru-RU" sz="4139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597263" y="3923793"/>
            <a:ext cx="2845651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│15 │ 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15</a:t>
            </a:r>
            <a:endParaRPr lang="ru-RU" sz="4139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499016" y="2982388"/>
            <a:ext cx="4475905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4245" dirty="0">
                <a:latin typeface="Arial" pitchFamily="34" charset="0"/>
                <a:cs typeface="Arial" pitchFamily="34" charset="0"/>
              </a:rPr>
              <a:t>│+ 15│ 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= │- 15│ 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endParaRPr lang="ru-RU" sz="4245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829934" y="4745000"/>
                <a:ext cx="4977645" cy="12047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/>
                <a:r>
                  <a:rPr lang="en-US" sz="4245" dirty="0">
                    <a:latin typeface="Arial" pitchFamily="34" charset="0"/>
                    <a:cs typeface="Arial" pitchFamily="34" charset="0"/>
                  </a:rPr>
                  <a:t>│+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94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094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094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5094" dirty="0">
                    <a:latin typeface="Arial" pitchFamily="34" charset="0"/>
                    <a:cs typeface="Arial" pitchFamily="34" charset="0"/>
                  </a:rPr>
                  <a:t>│ = </a:t>
                </a:r>
                <a:r>
                  <a:rPr lang="en-US" sz="4245" dirty="0">
                    <a:latin typeface="Arial" pitchFamily="34" charset="0"/>
                    <a:cs typeface="Arial" pitchFamily="34" charset="0"/>
                  </a:rPr>
                  <a:t>│-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94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094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094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5094" dirty="0">
                    <a:latin typeface="Arial" pitchFamily="34" charset="0"/>
                    <a:cs typeface="Arial" pitchFamily="34" charset="0"/>
                  </a:rPr>
                  <a:t>│ </a:t>
                </a:r>
                <a:r>
                  <a:rPr lang="en-US" sz="5094" dirty="0"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94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094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094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5094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5094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4665" y="4678859"/>
                <a:ext cx="4706738" cy="1140377"/>
              </a:xfrm>
              <a:prstGeom prst="rect">
                <a:avLst/>
              </a:prstGeom>
              <a:blipFill rotWithShape="0">
                <a:blip r:embed="rId2"/>
                <a:stretch>
                  <a:fillRect l="-4663" t="-1070" b="-117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1051093" y="3974734"/>
            <a:ext cx="2996333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396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│- 15│= 15</a:t>
            </a:r>
            <a:endParaRPr lang="ru-RU" sz="4245" dirty="0"/>
          </a:p>
        </p:txBody>
      </p:sp>
      <p:sp>
        <p:nvSpPr>
          <p:cNvPr id="11" name="Содержимое 3"/>
          <p:cNvSpPr>
            <a:spLocks noGrp="1"/>
          </p:cNvSpPr>
          <p:nvPr>
            <p:ph sz="half" idx="3"/>
          </p:nvPr>
        </p:nvSpPr>
        <p:spPr>
          <a:xfrm>
            <a:off x="638524" y="6171578"/>
            <a:ext cx="11524553" cy="587981"/>
          </a:xfrm>
        </p:spPr>
        <p:txBody>
          <a:bodyPr/>
          <a:lstStyle/>
          <a:p>
            <a:pPr algn="just"/>
            <a:r>
              <a:rPr lang="en-US" sz="3821" dirty="0">
                <a:solidFill>
                  <a:schemeClr val="tx1"/>
                </a:solidFill>
              </a:rPr>
              <a:t>0  </a:t>
            </a:r>
            <a:r>
              <a:rPr lang="en-US" sz="3821" dirty="0" err="1">
                <a:solidFill>
                  <a:schemeClr val="tx1"/>
                </a:solidFill>
              </a:rPr>
              <a:t>sonining</a:t>
            </a:r>
            <a:r>
              <a:rPr lang="en-US" sz="3821" dirty="0">
                <a:solidFill>
                  <a:schemeClr val="tx1"/>
                </a:solidFill>
              </a:rPr>
              <a:t> moduli 0 </a:t>
            </a:r>
            <a:r>
              <a:rPr lang="en-US" sz="3821" dirty="0" err="1">
                <a:solidFill>
                  <a:schemeClr val="tx1"/>
                </a:solidFill>
              </a:rPr>
              <a:t>ga</a:t>
            </a:r>
            <a:r>
              <a:rPr lang="en-US" sz="3821" dirty="0">
                <a:solidFill>
                  <a:schemeClr val="tx1"/>
                </a:solidFill>
              </a:rPr>
              <a:t> </a:t>
            </a:r>
            <a:r>
              <a:rPr lang="en-US" sz="3821" dirty="0" err="1">
                <a:solidFill>
                  <a:schemeClr val="tx1"/>
                </a:solidFill>
              </a:rPr>
              <a:t>teng</a:t>
            </a:r>
            <a:r>
              <a:rPr lang="en-US" sz="3821" dirty="0">
                <a:solidFill>
                  <a:schemeClr val="tx1"/>
                </a:solidFill>
              </a:rPr>
              <a:t>: </a:t>
            </a:r>
            <a:r>
              <a:rPr lang="en-US" sz="382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│0│ = 0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928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3" grpId="0"/>
      <p:bldP spid="6" grpId="0"/>
      <p:bldP spid="8" grpId="0"/>
      <p:bldP spid="7" grpId="0"/>
      <p:bldP spid="11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41067" y="114662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724- masala</a:t>
            </a:r>
            <a:endParaRPr lang="ru-RU" sz="5094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459447" y="1231295"/>
            <a:ext cx="12304327" cy="745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45" dirty="0" err="1">
                <a:latin typeface="Arial" pitchFamily="34" charset="0"/>
                <a:cs typeface="Arial" pitchFamily="34" charset="0"/>
              </a:rPr>
              <a:t>Jadvalni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to‘ldiring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: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7881" t="34073" r="13985" b="30887"/>
          <a:stretch/>
        </p:blipFill>
        <p:spPr>
          <a:xfrm>
            <a:off x="286849" y="2148387"/>
            <a:ext cx="12151478" cy="397406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656005" y="5205362"/>
            <a:ext cx="3448380" cy="6149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396" dirty="0">
                <a:latin typeface="Arial" pitchFamily="34" charset="0"/>
                <a:cs typeface="Arial" pitchFamily="34" charset="0"/>
              </a:rPr>
              <a:t>-(+1991) = -1991</a:t>
            </a:r>
            <a:endParaRPr lang="ru-RU" sz="3396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457776" y="3676874"/>
            <a:ext cx="1996059" cy="6149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396" dirty="0">
                <a:latin typeface="Arial" pitchFamily="34" charset="0"/>
                <a:cs typeface="Arial" pitchFamily="34" charset="0"/>
              </a:rPr>
              <a:t>-(-5) = +5</a:t>
            </a:r>
            <a:endParaRPr lang="ru-RU" sz="3396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216188" y="4463306"/>
            <a:ext cx="2480166" cy="6149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396" dirty="0">
                <a:latin typeface="Arial" pitchFamily="34" charset="0"/>
                <a:cs typeface="Arial" pitchFamily="34" charset="0"/>
              </a:rPr>
              <a:t>-(-25) = +25</a:t>
            </a:r>
            <a:endParaRPr lang="ru-RU" sz="3396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860612" y="5205362"/>
            <a:ext cx="3193503" cy="6149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396" dirty="0">
                <a:latin typeface="Arial" pitchFamily="34" charset="0"/>
                <a:cs typeface="Arial" pitchFamily="34" charset="0"/>
              </a:rPr>
              <a:t>-(-2018) = 2018</a:t>
            </a:r>
            <a:endParaRPr lang="ru-RU" sz="3396" dirty="0"/>
          </a:p>
        </p:txBody>
      </p:sp>
    </p:spTree>
    <p:extLst>
      <p:ext uri="{BB962C8B-B14F-4D97-AF65-F5344CB8AC3E}">
        <p14:creationId xmlns:p14="http://schemas.microsoft.com/office/powerpoint/2010/main" val="3243596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0200" y="146379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726- masala</a:t>
            </a:r>
            <a:endParaRPr lang="ru-RU" sz="5094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459447" y="1231294"/>
            <a:ext cx="12304327" cy="1398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45" dirty="0" err="1">
                <a:latin typeface="Arial" pitchFamily="34" charset="0"/>
                <a:cs typeface="Arial" pitchFamily="34" charset="0"/>
              </a:rPr>
              <a:t>Ifodaning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qiymatiga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: a)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qarama-qarshi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;  b)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teskari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sonni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toping.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50744" y="3047436"/>
            <a:ext cx="5519460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1) 1,5 ∙ 4,8 + 1,5 ∙ 5,2 </a:t>
            </a:r>
            <a:endParaRPr lang="ru-RU" sz="4139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18796" y="4163631"/>
            <a:ext cx="5383205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) 5,2 ∙ 9,8 - 3,8 ∙ 5,2 </a:t>
            </a:r>
            <a:endParaRPr lang="ru-RU" sz="4139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351563" y="3024116"/>
            <a:ext cx="5519460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3) 3,2 ∙ 3,5 + 3,5 ∙ 6,8 </a:t>
            </a:r>
            <a:endParaRPr lang="ru-RU" sz="4139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351563" y="4163631"/>
            <a:ext cx="6428363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4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) 16,4 ∙ 15,3 + 16,4 ∙ 5,3 </a:t>
            </a:r>
            <a:endParaRPr lang="ru-RU" sz="4139" dirty="0"/>
          </a:p>
        </p:txBody>
      </p:sp>
    </p:spTree>
    <p:extLst>
      <p:ext uri="{BB962C8B-B14F-4D97-AF65-F5344CB8AC3E}">
        <p14:creationId xmlns:p14="http://schemas.microsoft.com/office/powerpoint/2010/main" val="75296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190978" y="173810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YECHISH</a:t>
            </a:r>
            <a:endParaRPr lang="ru-RU" sz="5094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18795" y="1364742"/>
            <a:ext cx="5519460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1) 1,5 ∙ 4,8 + 1,5 ∙ 5,2 </a:t>
            </a:r>
            <a:endParaRPr lang="ru-RU" sz="4139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86847" y="3427932"/>
            <a:ext cx="5383205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) 5,2 ∙ 9,8 - 3,8 ∙ 5,2 </a:t>
            </a:r>
            <a:endParaRPr lang="ru-RU" sz="4139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538386" y="1364742"/>
            <a:ext cx="4355680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=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1,5 ∙( 4,8 + 5,2)</a:t>
            </a:r>
            <a:endParaRPr lang="ru-RU" sz="4139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749790" y="1399443"/>
            <a:ext cx="2784737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=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1,5 ∙ 10=</a:t>
            </a:r>
            <a:endParaRPr lang="ru-RU" sz="4139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92546" y="2234834"/>
            <a:ext cx="1258678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=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15</a:t>
            </a:r>
            <a:endParaRPr lang="ru-RU" sz="4139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75386" y="2424997"/>
            <a:ext cx="3692036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a)  15 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 -15 </a:t>
            </a:r>
            <a:endParaRPr lang="ru-RU" sz="4139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6719934" y="1985045"/>
                <a:ext cx="3526928" cy="19963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245" dirty="0">
                    <a:latin typeface="Arial" pitchFamily="34" charset="0"/>
                    <a:cs typeface="Arial" pitchFamily="34" charset="0"/>
                  </a:rPr>
                  <a:t>b)  15  </a:t>
                </a:r>
                <a:r>
                  <a:rPr lang="en-US" sz="4245" dirty="0" err="1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4245" dirty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731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731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731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15</m:t>
                        </m:r>
                      </m:den>
                    </m:f>
                  </m:oMath>
                </a14:m>
                <a:r>
                  <a:rPr lang="en-US" sz="4245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4245" dirty="0"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4245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4139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1604" y="2078396"/>
                <a:ext cx="3336170" cy="1886478"/>
              </a:xfrm>
              <a:prstGeom prst="rect">
                <a:avLst/>
              </a:prstGeom>
              <a:blipFill rotWithShape="0">
                <a:blip r:embed="rId2"/>
                <a:stretch>
                  <a:fillRect l="-65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Прямоугольник 22"/>
          <p:cNvSpPr/>
          <p:nvPr/>
        </p:nvSpPr>
        <p:spPr>
          <a:xfrm>
            <a:off x="5396410" y="3419343"/>
            <a:ext cx="4370107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=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5,2 ∙ ( 9,8 - 3,8)</a:t>
            </a:r>
            <a:endParaRPr lang="ru-RU" sz="4139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9696661" y="3454043"/>
            <a:ext cx="2481770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=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5,2 ∙ 6=</a:t>
            </a:r>
            <a:endParaRPr lang="ru-RU" sz="4139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457614" y="4413951"/>
            <a:ext cx="1712328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=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31,2</a:t>
            </a:r>
            <a:endParaRPr lang="ru-RU" sz="4139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3762704" y="4386446"/>
            <a:ext cx="4599336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a)  31,2 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 -31,2 </a:t>
            </a:r>
            <a:endParaRPr lang="ru-RU" sz="4139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630245" y="5639422"/>
                <a:ext cx="7241085" cy="17765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245" dirty="0">
                    <a:latin typeface="Arial" pitchFamily="34" charset="0"/>
                    <a:cs typeface="Arial" pitchFamily="34" charset="0"/>
                  </a:rPr>
                  <a:t>b)  31,2=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67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67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312</m:t>
                        </m:r>
                      </m:num>
                      <m:den>
                        <m:r>
                          <a:rPr lang="en-US" sz="467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4670" dirty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67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67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  <m:r>
                          <a:rPr lang="en-US" sz="467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56</m:t>
                        </m:r>
                      </m:num>
                      <m:den>
                        <m:r>
                          <a:rPr lang="en-US" sz="467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245" dirty="0">
                    <a:latin typeface="Arial" pitchFamily="34" charset="0"/>
                    <a:cs typeface="Arial" pitchFamily="34" charset="0"/>
                  </a:rPr>
                  <a:t>    </a:t>
                </a:r>
                <a:r>
                  <a:rPr lang="en-US" sz="4245" dirty="0" err="1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4245" dirty="0">
                    <a:latin typeface="Arial" pitchFamily="34" charset="0"/>
                    <a:cs typeface="Arial" pitchFamily="34" charset="0"/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67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67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67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  <m:r>
                          <a:rPr lang="en-US" sz="467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  <m:r>
                          <a:rPr lang="en-US" sz="467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</m:den>
                    </m:f>
                  </m:oMath>
                </a14:m>
                <a:endParaRPr lang="ru-RU" sz="4245" dirty="0"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4245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4139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824" y="5521594"/>
                <a:ext cx="6845144" cy="1679306"/>
              </a:xfrm>
              <a:prstGeom prst="rect">
                <a:avLst/>
              </a:prstGeom>
              <a:blipFill rotWithShape="0">
                <a:blip r:embed="rId3"/>
                <a:stretch>
                  <a:fillRect l="-31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9771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4" grpId="0"/>
      <p:bldP spid="16" grpId="0"/>
      <p:bldP spid="23" grpId="0"/>
      <p:bldP spid="24" grpId="0"/>
      <p:bldP spid="25" grpId="0"/>
      <p:bldP spid="26" grpId="0"/>
      <p:bldP spid="2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396636" y="21302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YECHISH</a:t>
            </a:r>
            <a:endParaRPr lang="ru-RU" sz="5094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21895" y="1362010"/>
            <a:ext cx="5519460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3) 3,2 ∙ 3,5 + 3,5 ∙ 6,8 </a:t>
            </a:r>
            <a:endParaRPr lang="ru-RU" sz="4139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11456" y="3360459"/>
            <a:ext cx="6428363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4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) 16,4 ∙ 15,3 + 16,4 ∙ 5,3 </a:t>
            </a:r>
            <a:endParaRPr lang="ru-RU" sz="4139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538386" y="1364742"/>
            <a:ext cx="4506362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=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3,5 ∙ ( 3,2 + 6,8)</a:t>
            </a:r>
            <a:endParaRPr lang="ru-RU" sz="4139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838638" y="1399443"/>
            <a:ext cx="2784737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=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3,5 ∙ 10=</a:t>
            </a:r>
            <a:endParaRPr lang="ru-RU" sz="4139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29663" y="2373440"/>
            <a:ext cx="1258678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=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35</a:t>
            </a:r>
            <a:endParaRPr lang="ru-RU" sz="4139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75386" y="2424997"/>
            <a:ext cx="3692036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a)  35 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 -35 </a:t>
            </a:r>
            <a:endParaRPr lang="ru-RU" sz="4139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6719934" y="1985046"/>
                <a:ext cx="3526928" cy="13430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245" dirty="0">
                    <a:latin typeface="Arial" pitchFamily="34" charset="0"/>
                    <a:cs typeface="Arial" pitchFamily="34" charset="0"/>
                  </a:rPr>
                  <a:t>b)  35  </a:t>
                </a:r>
                <a:r>
                  <a:rPr lang="en-US" sz="4245" dirty="0" err="1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4245" dirty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731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731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731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35</m:t>
                        </m:r>
                      </m:den>
                    </m:f>
                  </m:oMath>
                </a14:m>
                <a:r>
                  <a:rPr lang="en-US" sz="4245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4139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1604" y="2078396"/>
                <a:ext cx="3336170" cy="1270925"/>
              </a:xfrm>
              <a:prstGeom prst="rect">
                <a:avLst/>
              </a:prstGeom>
              <a:blipFill rotWithShape="0">
                <a:blip r:embed="rId2"/>
                <a:stretch>
                  <a:fillRect l="-6581" b="-14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Прямоугольник 22"/>
          <p:cNvSpPr/>
          <p:nvPr/>
        </p:nvSpPr>
        <p:spPr>
          <a:xfrm>
            <a:off x="6935771" y="3360459"/>
            <a:ext cx="4976042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=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16,4 ∙ ( 15,3 - 5,3)</a:t>
            </a:r>
            <a:endParaRPr lang="ru-RU" sz="4139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528688" y="4382817"/>
            <a:ext cx="3087705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=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16,4 ∙ 10=</a:t>
            </a:r>
            <a:endParaRPr lang="ru-RU" sz="4139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696632" y="4373416"/>
            <a:ext cx="1011815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/>
              <a:t>164</a:t>
            </a:r>
            <a:endParaRPr lang="ru-RU" sz="4245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517944" y="5700396"/>
            <a:ext cx="4297971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a)  164 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 -164 </a:t>
            </a:r>
            <a:endParaRPr lang="ru-RU" sz="4139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5538387" y="5303585"/>
                <a:ext cx="4140877" cy="1342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245" dirty="0">
                    <a:latin typeface="Arial" pitchFamily="34" charset="0"/>
                    <a:cs typeface="Arial" pitchFamily="34" charset="0"/>
                  </a:rPr>
                  <a:t>b)  164  </a:t>
                </a:r>
                <a:r>
                  <a:rPr lang="en-US" sz="4245" dirty="0" err="1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4245" dirty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731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731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731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164</m:t>
                        </m:r>
                      </m:den>
                    </m:f>
                  </m:oMath>
                </a14:m>
                <a:r>
                  <a:rPr lang="en-US" sz="4245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4139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8335" y="5205165"/>
                <a:ext cx="3913251" cy="1270925"/>
              </a:xfrm>
              <a:prstGeom prst="rect">
                <a:avLst/>
              </a:prstGeom>
              <a:blipFill rotWithShape="0">
                <a:blip r:embed="rId3"/>
                <a:stretch>
                  <a:fillRect l="-5452" b="-14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987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8" grpId="0"/>
      <p:bldP spid="9" grpId="0"/>
      <p:bldP spid="14" grpId="0"/>
      <p:bldP spid="15" grpId="0"/>
      <p:bldP spid="16" grpId="0"/>
      <p:bldP spid="23" grpId="0"/>
      <p:bldP spid="24" grpId="0"/>
      <p:bldP spid="25" grpId="0"/>
      <p:bldP spid="26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730- masala</a:t>
            </a:r>
            <a:endParaRPr lang="ru-RU" sz="5094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459447" y="1231294"/>
            <a:ext cx="12304327" cy="1398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Tenglik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bo‘lishi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qavs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ichiga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qanday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son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yozish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kerak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:</a:t>
            </a:r>
            <a:endParaRPr lang="en-US" sz="424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45396" y="3239284"/>
            <a:ext cx="4188967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1) –(  …  ) = - 76</a:t>
            </a:r>
            <a:endParaRPr lang="ru-RU" sz="4139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573098" y="4593968"/>
            <a:ext cx="3886000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3) – ( … ) = - 9 </a:t>
            </a:r>
            <a:endParaRPr lang="ru-RU" sz="4139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611610" y="3165324"/>
            <a:ext cx="3857146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) –(  …  ) = 24</a:t>
            </a:r>
            <a:endParaRPr lang="ru-RU" sz="4139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968185" y="3239284"/>
            <a:ext cx="1107996" cy="7455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+76</a:t>
            </a:r>
            <a:endParaRPr lang="ru-RU" sz="4139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852864" y="3174037"/>
            <a:ext cx="1056700" cy="7293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4139" dirty="0"/>
              <a:t>- </a:t>
            </a:r>
            <a:r>
              <a:rPr lang="en-US" sz="4139" dirty="0"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endParaRPr lang="ru-RU" sz="413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954797" y="4667928"/>
            <a:ext cx="805029" cy="7455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+9</a:t>
            </a:r>
            <a:endParaRPr lang="ru-RU" sz="4139" dirty="0"/>
          </a:p>
        </p:txBody>
      </p:sp>
    </p:spTree>
    <p:extLst>
      <p:ext uri="{BB962C8B-B14F-4D97-AF65-F5344CB8AC3E}">
        <p14:creationId xmlns:p14="http://schemas.microsoft.com/office/powerpoint/2010/main" val="545272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288082"/>
            <a:ext cx="12498064" cy="596958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-859517" y="1307719"/>
            <a:ext cx="12506622" cy="2215991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800" b="1" dirty="0" err="1">
                <a:solidFill>
                  <a:schemeClr val="tx1"/>
                </a:solidFill>
              </a:rPr>
              <a:t>Darslikning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>
                <a:solidFill>
                  <a:schemeClr val="tx1"/>
                </a:solidFill>
              </a:rPr>
              <a:t>137- </a:t>
            </a:r>
            <a:r>
              <a:rPr lang="en-US" sz="4800" b="1" dirty="0" err="1">
                <a:solidFill>
                  <a:schemeClr val="tx1"/>
                </a:solidFill>
              </a:rPr>
              <a:t>betidagi</a:t>
            </a:r>
            <a:r>
              <a:rPr lang="ru-RU" sz="4800" b="1" dirty="0">
                <a:solidFill>
                  <a:schemeClr val="tx1"/>
                </a:solidFill>
              </a:rPr>
              <a:t> </a:t>
            </a:r>
            <a:r>
              <a:rPr lang="en-US" sz="4800" b="1" dirty="0">
                <a:solidFill>
                  <a:schemeClr val="tx1"/>
                </a:solidFill>
              </a:rPr>
              <a:t>   </a:t>
            </a:r>
          </a:p>
          <a:p>
            <a:pPr algn="ctr"/>
            <a:r>
              <a:rPr lang="en-US" sz="4800" b="1" dirty="0">
                <a:solidFill>
                  <a:schemeClr val="tx1"/>
                </a:solidFill>
              </a:rPr>
              <a:t>749-</a:t>
            </a:r>
            <a:r>
              <a:rPr lang="en-US" sz="4800" b="1" dirty="0">
                <a:solidFill>
                  <a:schemeClr val="tx1"/>
                </a:solidFill>
              </a:rPr>
              <a:t>, </a:t>
            </a:r>
            <a:r>
              <a:rPr lang="en-US" sz="4800" b="1" dirty="0">
                <a:solidFill>
                  <a:schemeClr val="tx1"/>
                </a:solidFill>
              </a:rPr>
              <a:t>750-, 751-, 752- </a:t>
            </a:r>
            <a:r>
              <a:rPr lang="en-US" sz="4800" b="1" dirty="0" err="1">
                <a:solidFill>
                  <a:schemeClr val="tx1"/>
                </a:solidFill>
              </a:rPr>
              <a:t>masalalarni</a:t>
            </a:r>
            <a:endParaRPr lang="en-US" sz="4800" b="1" dirty="0">
              <a:solidFill>
                <a:schemeClr val="tx1"/>
              </a:solidFill>
            </a:endParaRPr>
          </a:p>
          <a:p>
            <a:pPr algn="ctr"/>
            <a:r>
              <a:rPr lang="en-US" sz="4800" b="1" dirty="0" err="1">
                <a:solidFill>
                  <a:schemeClr val="tx1"/>
                </a:solidFill>
              </a:rPr>
              <a:t>yeching</a:t>
            </a:r>
            <a:r>
              <a:rPr lang="ru-RU" sz="4800" b="1" dirty="0">
                <a:solidFill>
                  <a:schemeClr val="tx1"/>
                </a:solidFill>
              </a:rPr>
              <a:t>.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6" name="Picture 2" descr="http://sc.xzcheng.com/uploads/170112/764-1F112134R63C.jpg"/>
          <p:cNvPicPr/>
          <p:nvPr/>
        </p:nvPicPr>
        <p:blipFill>
          <a:blip r:embed="rId2"/>
          <a:srcRect l="28461" r="24231"/>
          <a:stretch>
            <a:fillRect/>
          </a:stretch>
        </p:blipFill>
        <p:spPr bwMode="auto">
          <a:xfrm>
            <a:off x="7470741" y="3218328"/>
            <a:ext cx="2522005" cy="32375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6896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824" y="157049"/>
            <a:ext cx="12801600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QARAMA-QARSHI SONLAR</a:t>
            </a:r>
            <a:endParaRPr lang="ru-RU" sz="5094" b="1" dirty="0"/>
          </a:p>
        </p:txBody>
      </p:sp>
      <p:sp>
        <p:nvSpPr>
          <p:cNvPr id="10" name="Содержимое 3"/>
          <p:cNvSpPr>
            <a:spLocks noGrp="1"/>
          </p:cNvSpPr>
          <p:nvPr>
            <p:ph sz="half" idx="3"/>
          </p:nvPr>
        </p:nvSpPr>
        <p:spPr>
          <a:xfrm>
            <a:off x="584054" y="5281787"/>
            <a:ext cx="11524553" cy="653256"/>
          </a:xfrm>
        </p:spPr>
        <p:txBody>
          <a:bodyPr/>
          <a:lstStyle/>
          <a:p>
            <a:pPr algn="just"/>
            <a:r>
              <a:rPr lang="en-US" dirty="0" smtClean="0"/>
              <a:t>      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-3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sonlari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faqat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ishorasi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farq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qiladi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700195" y="2136410"/>
            <a:ext cx="11508858" cy="1081504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4393" i="1" dirty="0">
              <a:latin typeface="Georgia" pitchFamily="18" charset="0"/>
            </a:endParaRPr>
          </a:p>
          <a:p>
            <a:r>
              <a:rPr lang="ru-RU" sz="4505" b="1" dirty="0">
                <a:latin typeface="Times New Roman" pitchFamily="18" charset="0"/>
              </a:rPr>
              <a:t> </a:t>
            </a:r>
            <a:r>
              <a:rPr lang="ru-RU" sz="4505" b="1" dirty="0">
                <a:latin typeface="Times New Roman" pitchFamily="18" charset="0"/>
              </a:rPr>
              <a:t>-</a:t>
            </a:r>
            <a:r>
              <a:rPr lang="en-US" sz="4505" b="1" dirty="0">
                <a:latin typeface="Times New Roman" pitchFamily="18" charset="0"/>
              </a:rPr>
              <a:t>5</a:t>
            </a:r>
            <a:r>
              <a:rPr lang="ru-RU" sz="4505" b="1" dirty="0">
                <a:latin typeface="Times New Roman" pitchFamily="18" charset="0"/>
              </a:rPr>
              <a:t>    -</a:t>
            </a:r>
            <a:r>
              <a:rPr lang="en-US" sz="4505" b="1" dirty="0">
                <a:latin typeface="Times New Roman" pitchFamily="18" charset="0"/>
              </a:rPr>
              <a:t>4</a:t>
            </a:r>
            <a:r>
              <a:rPr lang="ru-RU" sz="4505" b="1" dirty="0">
                <a:latin typeface="Times New Roman" pitchFamily="18" charset="0"/>
              </a:rPr>
              <a:t>   </a:t>
            </a:r>
            <a:r>
              <a:rPr lang="en-US" sz="4505" b="1" dirty="0">
                <a:latin typeface="Times New Roman" pitchFamily="18" charset="0"/>
              </a:rPr>
              <a:t> </a:t>
            </a:r>
            <a:r>
              <a:rPr lang="ru-RU" sz="4505" b="1" dirty="0">
                <a:latin typeface="Times New Roman" pitchFamily="18" charset="0"/>
              </a:rPr>
              <a:t> -</a:t>
            </a:r>
            <a:r>
              <a:rPr lang="en-US" sz="4505" b="1" dirty="0">
                <a:latin typeface="Times New Roman" pitchFamily="18" charset="0"/>
              </a:rPr>
              <a:t>3</a:t>
            </a:r>
            <a:r>
              <a:rPr lang="ru-RU" sz="4505" b="1" dirty="0">
                <a:latin typeface="Times New Roman" pitchFamily="18" charset="0"/>
              </a:rPr>
              <a:t>    </a:t>
            </a:r>
            <a:r>
              <a:rPr lang="en-US" sz="4505" b="1" dirty="0">
                <a:latin typeface="Times New Roman" pitchFamily="18" charset="0"/>
              </a:rPr>
              <a:t>-2</a:t>
            </a:r>
            <a:r>
              <a:rPr lang="ru-RU" sz="4505" b="1" dirty="0">
                <a:latin typeface="Times New Roman" pitchFamily="18" charset="0"/>
              </a:rPr>
              <a:t>    </a:t>
            </a:r>
            <a:r>
              <a:rPr lang="en-US" sz="4505" b="1" dirty="0">
                <a:latin typeface="Times New Roman" pitchFamily="18" charset="0"/>
              </a:rPr>
              <a:t>-</a:t>
            </a:r>
            <a:r>
              <a:rPr lang="ru-RU" sz="4505" b="1" dirty="0">
                <a:latin typeface="Times New Roman" pitchFamily="18" charset="0"/>
              </a:rPr>
              <a:t>1     </a:t>
            </a:r>
            <a:r>
              <a:rPr lang="en-US" sz="4505" b="1" dirty="0">
                <a:latin typeface="Times New Roman" pitchFamily="18" charset="0"/>
              </a:rPr>
              <a:t>0</a:t>
            </a:r>
            <a:r>
              <a:rPr lang="ru-RU" sz="4505" b="1" dirty="0">
                <a:latin typeface="Times New Roman" pitchFamily="18" charset="0"/>
              </a:rPr>
              <a:t>   </a:t>
            </a:r>
            <a:r>
              <a:rPr lang="en-US" sz="4505" b="1" dirty="0">
                <a:latin typeface="Times New Roman" pitchFamily="18" charset="0"/>
              </a:rPr>
              <a:t>  1</a:t>
            </a:r>
            <a:r>
              <a:rPr lang="ru-RU" sz="4505" b="1" dirty="0">
                <a:latin typeface="Times New Roman" pitchFamily="18" charset="0"/>
              </a:rPr>
              <a:t>  </a:t>
            </a:r>
            <a:r>
              <a:rPr lang="en-US" sz="4505" b="1" dirty="0">
                <a:latin typeface="Times New Roman" pitchFamily="18" charset="0"/>
              </a:rPr>
              <a:t> </a:t>
            </a:r>
            <a:r>
              <a:rPr lang="ru-RU" sz="4505" b="1" dirty="0">
                <a:latin typeface="Times New Roman" pitchFamily="18" charset="0"/>
              </a:rPr>
              <a:t> </a:t>
            </a:r>
            <a:r>
              <a:rPr lang="en-US" sz="4505" b="1" dirty="0">
                <a:latin typeface="Times New Roman" pitchFamily="18" charset="0"/>
              </a:rPr>
              <a:t> 2     3     4</a:t>
            </a:r>
            <a:r>
              <a:rPr lang="ru-RU" sz="4505" b="1" dirty="0">
                <a:latin typeface="Times New Roman" pitchFamily="18" charset="0"/>
              </a:rPr>
              <a:t>  </a:t>
            </a:r>
            <a:r>
              <a:rPr lang="en-US" sz="4505" b="1" dirty="0">
                <a:latin typeface="Times New Roman" pitchFamily="18" charset="0"/>
              </a:rPr>
              <a:t>   5   </a:t>
            </a:r>
            <a:r>
              <a:rPr lang="ru-RU" sz="4505" b="1" dirty="0">
                <a:latin typeface="Times New Roman" pitchFamily="18" charset="0"/>
              </a:rPr>
              <a:t>       </a:t>
            </a:r>
            <a:endParaRPr lang="ru-RU" sz="4505" b="1" i="1" dirty="0">
              <a:latin typeface="Georgia" pitchFamily="18" charset="0"/>
            </a:endParaRPr>
          </a:p>
        </p:txBody>
      </p:sp>
      <p:sp>
        <p:nvSpPr>
          <p:cNvPr id="15" name="Text Box 25"/>
          <p:cNvSpPr txBox="1">
            <a:spLocks noChangeArrowheads="1"/>
          </p:cNvSpPr>
          <p:nvPr/>
        </p:nvSpPr>
        <p:spPr bwMode="auto">
          <a:xfrm>
            <a:off x="3106571" y="1821529"/>
            <a:ext cx="635106" cy="818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23982" tIns="61990" rIns="123982" bIns="61990">
            <a:spAutoFit/>
          </a:bodyPr>
          <a:lstStyle/>
          <a:p>
            <a:r>
              <a:rPr lang="en-US" sz="4505" b="1" dirty="0">
                <a:latin typeface="Times New Roman" pitchFamily="18" charset="0"/>
              </a:rPr>
              <a:t>B</a:t>
            </a:r>
            <a:endParaRPr lang="ru-RU" sz="4505" b="1" dirty="0">
              <a:latin typeface="Times New Roman" pitchFamily="18" charset="0"/>
            </a:endParaRPr>
          </a:p>
        </p:txBody>
      </p:sp>
      <p:sp>
        <p:nvSpPr>
          <p:cNvPr id="16" name="Line 8"/>
          <p:cNvSpPr>
            <a:spLocks noChangeShapeType="1"/>
          </p:cNvSpPr>
          <p:nvPr/>
        </p:nvSpPr>
        <p:spPr bwMode="auto">
          <a:xfrm>
            <a:off x="1261637" y="2519183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17" name="Line 9"/>
          <p:cNvSpPr>
            <a:spLocks noChangeShapeType="1"/>
          </p:cNvSpPr>
          <p:nvPr/>
        </p:nvSpPr>
        <p:spPr bwMode="auto">
          <a:xfrm>
            <a:off x="2332535" y="2519183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18" name="Line 12"/>
          <p:cNvSpPr>
            <a:spLocks noChangeShapeType="1"/>
          </p:cNvSpPr>
          <p:nvPr/>
        </p:nvSpPr>
        <p:spPr bwMode="auto">
          <a:xfrm>
            <a:off x="5540517" y="2519183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19" name="Line 13"/>
          <p:cNvSpPr>
            <a:spLocks noChangeShapeType="1"/>
          </p:cNvSpPr>
          <p:nvPr/>
        </p:nvSpPr>
        <p:spPr bwMode="auto">
          <a:xfrm>
            <a:off x="6611418" y="2519183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20" name="Line 14"/>
          <p:cNvSpPr>
            <a:spLocks noChangeShapeType="1"/>
          </p:cNvSpPr>
          <p:nvPr/>
        </p:nvSpPr>
        <p:spPr bwMode="auto">
          <a:xfrm>
            <a:off x="7612582" y="2519183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22" name="Line 15"/>
          <p:cNvSpPr>
            <a:spLocks noChangeShapeType="1"/>
          </p:cNvSpPr>
          <p:nvPr/>
        </p:nvSpPr>
        <p:spPr bwMode="auto">
          <a:xfrm>
            <a:off x="8647859" y="2519183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23" name="Line 16"/>
          <p:cNvSpPr>
            <a:spLocks noChangeShapeType="1"/>
          </p:cNvSpPr>
          <p:nvPr/>
        </p:nvSpPr>
        <p:spPr bwMode="auto">
          <a:xfrm>
            <a:off x="9632925" y="2519183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24" name="Line 17"/>
          <p:cNvSpPr>
            <a:spLocks noChangeShapeType="1"/>
          </p:cNvSpPr>
          <p:nvPr/>
        </p:nvSpPr>
        <p:spPr bwMode="auto">
          <a:xfrm>
            <a:off x="10665213" y="2519183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25" name="Text Box 19"/>
          <p:cNvSpPr txBox="1">
            <a:spLocks noChangeArrowheads="1"/>
          </p:cNvSpPr>
          <p:nvPr/>
        </p:nvSpPr>
        <p:spPr bwMode="auto">
          <a:xfrm>
            <a:off x="9342371" y="1789771"/>
            <a:ext cx="667166" cy="818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23982" tIns="61990" rIns="123982" bIns="61990">
            <a:spAutoFit/>
          </a:bodyPr>
          <a:lstStyle/>
          <a:p>
            <a:r>
              <a:rPr lang="ru-RU" sz="4505" b="1" i="1" dirty="0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27" name="Line 7"/>
          <p:cNvSpPr>
            <a:spLocks noChangeShapeType="1"/>
          </p:cNvSpPr>
          <p:nvPr/>
        </p:nvSpPr>
        <p:spPr bwMode="auto">
          <a:xfrm>
            <a:off x="726906" y="2646316"/>
            <a:ext cx="1176810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28" name="Line 12"/>
          <p:cNvSpPr>
            <a:spLocks noChangeShapeType="1"/>
          </p:cNvSpPr>
          <p:nvPr/>
        </p:nvSpPr>
        <p:spPr bwMode="auto">
          <a:xfrm>
            <a:off x="3441071" y="2507918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29" name="Oval 24"/>
          <p:cNvSpPr>
            <a:spLocks noChangeArrowheads="1"/>
          </p:cNvSpPr>
          <p:nvPr/>
        </p:nvSpPr>
        <p:spPr bwMode="auto">
          <a:xfrm>
            <a:off x="9547358" y="2541276"/>
            <a:ext cx="212293" cy="14457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23982" tIns="61990" rIns="123982" bIns="61990" anchor="ctr"/>
          <a:lstStyle/>
          <a:p>
            <a:endParaRPr lang="ru-RU" sz="4393"/>
          </a:p>
        </p:txBody>
      </p:sp>
      <p:sp>
        <p:nvSpPr>
          <p:cNvPr id="30" name="Oval 19"/>
          <p:cNvSpPr>
            <a:spLocks noChangeArrowheads="1"/>
          </p:cNvSpPr>
          <p:nvPr/>
        </p:nvSpPr>
        <p:spPr bwMode="auto">
          <a:xfrm>
            <a:off x="3325711" y="2548555"/>
            <a:ext cx="212293" cy="14457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23982" tIns="61990" rIns="123982" bIns="61990" anchor="ctr"/>
          <a:lstStyle/>
          <a:p>
            <a:endParaRPr lang="ru-RU" sz="4393" b="1"/>
          </a:p>
        </p:txBody>
      </p:sp>
      <p:sp>
        <p:nvSpPr>
          <p:cNvPr id="36" name="Line 12"/>
          <p:cNvSpPr>
            <a:spLocks noChangeShapeType="1"/>
          </p:cNvSpPr>
          <p:nvPr/>
        </p:nvSpPr>
        <p:spPr bwMode="auto">
          <a:xfrm>
            <a:off x="4490190" y="2525084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37" name="Line 17"/>
          <p:cNvSpPr>
            <a:spLocks noChangeShapeType="1"/>
          </p:cNvSpPr>
          <p:nvPr/>
        </p:nvSpPr>
        <p:spPr bwMode="auto">
          <a:xfrm>
            <a:off x="11608942" y="2541276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42" name="Правая фигурная скобка 41"/>
          <p:cNvSpPr/>
          <p:nvPr/>
        </p:nvSpPr>
        <p:spPr>
          <a:xfrm rot="5400000">
            <a:off x="4750287" y="1982893"/>
            <a:ext cx="540752" cy="3159185"/>
          </a:xfrm>
          <a:prstGeom prst="rightBrace">
            <a:avLst>
              <a:gd name="adj1" fmla="val 80121"/>
              <a:gd name="adj2" fmla="val 50000"/>
            </a:avLst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139"/>
          </a:p>
        </p:txBody>
      </p:sp>
      <p:sp>
        <p:nvSpPr>
          <p:cNvPr id="43" name="Правая фигурная скобка 42"/>
          <p:cNvSpPr/>
          <p:nvPr/>
        </p:nvSpPr>
        <p:spPr>
          <a:xfrm rot="5400000">
            <a:off x="7846214" y="2106444"/>
            <a:ext cx="540752" cy="3032670"/>
          </a:xfrm>
          <a:prstGeom prst="rightBrace">
            <a:avLst>
              <a:gd name="adj1" fmla="val 80121"/>
              <a:gd name="adj2" fmla="val 50000"/>
            </a:avLst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139"/>
          </a:p>
        </p:txBody>
      </p:sp>
      <p:sp>
        <p:nvSpPr>
          <p:cNvPr id="46" name="TextBox 45"/>
          <p:cNvSpPr txBox="1"/>
          <p:nvPr/>
        </p:nvSpPr>
        <p:spPr>
          <a:xfrm>
            <a:off x="3895147" y="3799830"/>
            <a:ext cx="2251031" cy="745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45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245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45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endParaRPr lang="ru-RU" sz="4245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213679" y="3799830"/>
            <a:ext cx="2251031" cy="745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45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4245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endParaRPr lang="ru-RU" sz="4245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72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15" grpId="0"/>
      <p:bldP spid="25" grpId="0"/>
      <p:bldP spid="29" grpId="0" animBg="1"/>
      <p:bldP spid="30" grpId="0" animBg="1"/>
      <p:bldP spid="42" grpId="0" animBg="1"/>
      <p:bldP spid="43" grpId="0" animBg="1"/>
      <p:bldP spid="46" grpId="0"/>
      <p:bldP spid="4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9834" y="214069"/>
            <a:ext cx="12801600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QARAMA-QARSHI SONLAR</a:t>
            </a:r>
            <a:endParaRPr lang="ru-RU" sz="5094" b="1" dirty="0"/>
          </a:p>
        </p:txBody>
      </p:sp>
      <p:sp>
        <p:nvSpPr>
          <p:cNvPr id="10" name="Содержимое 3"/>
          <p:cNvSpPr>
            <a:spLocks noGrp="1"/>
          </p:cNvSpPr>
          <p:nvPr>
            <p:ph sz="half" idx="3"/>
          </p:nvPr>
        </p:nvSpPr>
        <p:spPr>
          <a:xfrm>
            <a:off x="486886" y="1384143"/>
            <a:ext cx="11524553" cy="1306512"/>
          </a:xfrm>
        </p:spPr>
        <p:txBody>
          <a:bodyPr/>
          <a:lstStyle/>
          <a:p>
            <a:pPr algn="just"/>
            <a:r>
              <a:rPr lang="en-US" dirty="0" smtClean="0"/>
              <a:t>     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Bir-biridan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faqat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ishorasi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farq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qiladigan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sonlar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qarama-qarshi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sonlar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deyiladi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одержимое 3"/>
          <p:cNvSpPr>
            <a:spLocks noGrp="1"/>
          </p:cNvSpPr>
          <p:nvPr>
            <p:ph sz="half" idx="3"/>
          </p:nvPr>
        </p:nvSpPr>
        <p:spPr>
          <a:xfrm>
            <a:off x="638524" y="5022302"/>
            <a:ext cx="11524553" cy="1959767"/>
          </a:xfrm>
        </p:spPr>
        <p:txBody>
          <a:bodyPr/>
          <a:lstStyle/>
          <a:p>
            <a:pPr algn="just"/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Qarama-qarshi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sonlar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koordinata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chizig‘ida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sanoq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boshidan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xil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uzoqlikda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joylashgan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3"/>
          <p:cNvSpPr>
            <a:spLocks noGrp="1"/>
          </p:cNvSpPr>
          <p:nvPr>
            <p:ph sz="half" idx="3"/>
          </p:nvPr>
        </p:nvSpPr>
        <p:spPr>
          <a:xfrm>
            <a:off x="658358" y="2905163"/>
            <a:ext cx="11524553" cy="653256"/>
          </a:xfrm>
        </p:spPr>
        <p:txBody>
          <a:bodyPr/>
          <a:lstStyle/>
          <a:p>
            <a:pPr algn="just"/>
            <a:r>
              <a:rPr lang="en-US" dirty="0" smtClean="0"/>
              <a:t>      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-3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sonlari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qarama-qarshi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sonlar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3"/>
          <p:cNvSpPr>
            <a:spLocks noGrp="1"/>
          </p:cNvSpPr>
          <p:nvPr>
            <p:ph sz="half" idx="3"/>
          </p:nvPr>
        </p:nvSpPr>
        <p:spPr>
          <a:xfrm>
            <a:off x="1277047" y="3963732"/>
            <a:ext cx="11524553" cy="653256"/>
          </a:xfrm>
        </p:spPr>
        <p:txBody>
          <a:bodyPr/>
          <a:lstStyle/>
          <a:p>
            <a:pPr algn="just"/>
            <a:r>
              <a:rPr lang="en-US" dirty="0" smtClean="0"/>
              <a:t>      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-5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5;         2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-2;          -8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8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242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6" grpId="0" build="p"/>
      <p:bldP spid="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71947"/>
            <a:ext cx="12801600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QARAMA-QARSHI SONLAR</a:t>
            </a:r>
            <a:endParaRPr lang="ru-RU" sz="5094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16122" y="1296888"/>
            <a:ext cx="12163076" cy="2052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245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Har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qanday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sonning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oldiga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minus 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“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–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”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ishorasi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qo‘yilsa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shu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songa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qarama-qarshi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son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hosil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bo‘ladi</a:t>
            </a:r>
            <a:endParaRPr lang="ru-RU" sz="424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одержимое 3"/>
          <p:cNvSpPr>
            <a:spLocks noGrp="1"/>
          </p:cNvSpPr>
          <p:nvPr>
            <p:ph sz="half" idx="3"/>
          </p:nvPr>
        </p:nvSpPr>
        <p:spPr>
          <a:xfrm>
            <a:off x="4260178" y="3441073"/>
            <a:ext cx="3176915" cy="653256"/>
          </a:xfrm>
        </p:spPr>
        <p:txBody>
          <a:bodyPr/>
          <a:lstStyle/>
          <a:p>
            <a:pPr algn="just"/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- 2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2;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одержимое 3"/>
          <p:cNvSpPr>
            <a:spLocks noGrp="1"/>
          </p:cNvSpPr>
          <p:nvPr>
            <p:ph sz="half" idx="3"/>
          </p:nvPr>
        </p:nvSpPr>
        <p:spPr>
          <a:xfrm>
            <a:off x="4034955" y="5306361"/>
            <a:ext cx="3402138" cy="653256"/>
          </a:xfrm>
        </p:spPr>
        <p:txBody>
          <a:bodyPr/>
          <a:lstStyle/>
          <a:p>
            <a:pPr algn="just"/>
            <a:r>
              <a:rPr lang="en-US" dirty="0" smtClean="0"/>
              <a:t>      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-(-k) = k 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52014" y="3485233"/>
            <a:ext cx="2364750" cy="6803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821" dirty="0">
                <a:latin typeface="Arial" pitchFamily="34" charset="0"/>
                <a:cs typeface="Arial" pitchFamily="34" charset="0"/>
              </a:rPr>
              <a:t>6  </a:t>
            </a:r>
            <a:r>
              <a:rPr lang="en-US" sz="382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3821" dirty="0">
                <a:latin typeface="Arial" pitchFamily="34" charset="0"/>
                <a:cs typeface="Arial" pitchFamily="34" charset="0"/>
              </a:rPr>
              <a:t>  - 6; </a:t>
            </a:r>
            <a:endParaRPr lang="ru-RU" sz="4139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914509" y="3422712"/>
            <a:ext cx="4123245" cy="6803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821" dirty="0">
                <a:latin typeface="Arial" pitchFamily="34" charset="0"/>
                <a:cs typeface="Arial" pitchFamily="34" charset="0"/>
              </a:rPr>
              <a:t>- 2 </a:t>
            </a:r>
            <a:r>
              <a:rPr lang="en-US" sz="382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2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382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821" dirty="0">
                <a:latin typeface="Arial" pitchFamily="34" charset="0"/>
                <a:cs typeface="Arial" pitchFamily="34" charset="0"/>
              </a:rPr>
              <a:t>- (-2 ) = </a:t>
            </a:r>
            <a:r>
              <a:rPr lang="en-US" sz="3821" dirty="0">
                <a:latin typeface="Arial" pitchFamily="34" charset="0"/>
                <a:cs typeface="Arial" pitchFamily="34" charset="0"/>
              </a:rPr>
              <a:t>2; </a:t>
            </a:r>
            <a:endParaRPr lang="ru-RU" sz="4139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86941" y="4331871"/>
            <a:ext cx="12163076" cy="745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245" dirty="0" err="1">
                <a:latin typeface="Arial" pitchFamily="34" charset="0"/>
                <a:cs typeface="Arial" pitchFamily="34" charset="0"/>
              </a:rPr>
              <a:t>Umuman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, k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soniga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qarama-qarshi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son –k,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ya’ni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:</a:t>
            </a:r>
            <a:endParaRPr lang="ru-RU" sz="424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45871" y="6234028"/>
            <a:ext cx="4392140" cy="745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245" dirty="0">
                <a:latin typeface="Arial" pitchFamily="34" charset="0"/>
                <a:cs typeface="Arial" pitchFamily="34" charset="0"/>
              </a:rPr>
              <a:t>f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ormula </a:t>
            </a:r>
            <a:r>
              <a:rPr lang="en-US" sz="4245" dirty="0" err="1">
                <a:latin typeface="Arial" pitchFamily="34" charset="0"/>
                <a:cs typeface="Arial" pitchFamily="34" charset="0"/>
              </a:rPr>
              <a:t>o‘rinli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.</a:t>
            </a:r>
            <a:endParaRPr lang="ru-RU" sz="4245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162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13" grpId="0" build="p"/>
      <p:bldP spid="9" grpId="0"/>
      <p:bldP spid="14" grpId="0"/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288082"/>
            <a:ext cx="12801600" cy="745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245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QARAMA-QARSHI SONLARNING XOSSALARI</a:t>
            </a:r>
            <a:endParaRPr lang="ru-RU" sz="4245" b="1" dirty="0">
              <a:solidFill>
                <a:schemeClr val="bg1"/>
              </a:solidFill>
            </a:endParaRPr>
          </a:p>
        </p:txBody>
      </p:sp>
      <p:sp>
        <p:nvSpPr>
          <p:cNvPr id="10" name="Содержимое 3"/>
          <p:cNvSpPr>
            <a:spLocks noGrp="1"/>
          </p:cNvSpPr>
          <p:nvPr>
            <p:ph sz="half" idx="3"/>
          </p:nvPr>
        </p:nvSpPr>
        <p:spPr>
          <a:xfrm>
            <a:off x="486886" y="1384143"/>
            <a:ext cx="11524553" cy="1306512"/>
          </a:xfrm>
        </p:spPr>
        <p:txBody>
          <a:bodyPr/>
          <a:lstStyle/>
          <a:p>
            <a:pPr algn="just"/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sz="3821" dirty="0">
                <a:solidFill>
                  <a:schemeClr val="tx1"/>
                </a:solidFill>
              </a:rPr>
              <a:t>1- </a:t>
            </a:r>
            <a:r>
              <a:rPr lang="en-US" sz="3821" dirty="0" err="1">
                <a:solidFill>
                  <a:schemeClr val="tx1"/>
                </a:solidFill>
              </a:rPr>
              <a:t>xossa</a:t>
            </a:r>
            <a:r>
              <a:rPr lang="en-US" sz="3821" dirty="0">
                <a:solidFill>
                  <a:schemeClr val="tx1"/>
                </a:solidFill>
              </a:rPr>
              <a:t>.   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Koordinata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o‘qida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songa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qarama-qarshi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faqat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bitta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son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mos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keladi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3"/>
          <p:cNvSpPr>
            <a:spLocks noGrp="1"/>
          </p:cNvSpPr>
          <p:nvPr>
            <p:ph sz="half" idx="3"/>
          </p:nvPr>
        </p:nvSpPr>
        <p:spPr>
          <a:xfrm>
            <a:off x="453399" y="3231817"/>
            <a:ext cx="11524553" cy="1959767"/>
          </a:xfrm>
        </p:spPr>
        <p:txBody>
          <a:bodyPr/>
          <a:lstStyle/>
          <a:p>
            <a:pPr algn="just"/>
            <a:r>
              <a:rPr lang="en-US" sz="3396" dirty="0">
                <a:solidFill>
                  <a:schemeClr val="tx1"/>
                </a:solidFill>
              </a:rPr>
              <a:t>  2</a:t>
            </a:r>
            <a:r>
              <a:rPr lang="en-US" sz="3821" dirty="0">
                <a:solidFill>
                  <a:schemeClr val="tx1"/>
                </a:solidFill>
              </a:rPr>
              <a:t>- </a:t>
            </a:r>
            <a:r>
              <a:rPr lang="en-US" sz="3821" dirty="0" err="1">
                <a:solidFill>
                  <a:schemeClr val="tx1"/>
                </a:solidFill>
              </a:rPr>
              <a:t>xossa</a:t>
            </a:r>
            <a:r>
              <a:rPr lang="en-US" sz="3821" dirty="0">
                <a:solidFill>
                  <a:schemeClr val="tx1"/>
                </a:solidFill>
              </a:rPr>
              <a:t>.   </a:t>
            </a:r>
            <a:r>
              <a:rPr lang="en-US" sz="3821" dirty="0" err="1">
                <a:solidFill>
                  <a:schemeClr val="tx1"/>
                </a:solidFill>
              </a:rPr>
              <a:t>Musbat</a:t>
            </a:r>
            <a:r>
              <a:rPr lang="en-US" sz="3821" dirty="0">
                <a:solidFill>
                  <a:schemeClr val="tx1"/>
                </a:solidFill>
              </a:rPr>
              <a:t> </a:t>
            </a:r>
            <a:r>
              <a:rPr lang="en-US" sz="3821" dirty="0" err="1">
                <a:solidFill>
                  <a:schemeClr val="tx1"/>
                </a:solidFill>
              </a:rPr>
              <a:t>songa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qarama-qarshi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son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manfiy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son,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manfiy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songa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qarama-qarshi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son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musbat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son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3"/>
          <p:cNvSpPr>
            <a:spLocks noGrp="1"/>
          </p:cNvSpPr>
          <p:nvPr>
            <p:ph sz="half" idx="3"/>
          </p:nvPr>
        </p:nvSpPr>
        <p:spPr>
          <a:xfrm>
            <a:off x="486886" y="5434635"/>
            <a:ext cx="11524553" cy="1306512"/>
          </a:xfrm>
        </p:spPr>
        <p:txBody>
          <a:bodyPr/>
          <a:lstStyle/>
          <a:p>
            <a:pPr algn="just"/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sz="3821" dirty="0">
                <a:solidFill>
                  <a:schemeClr val="tx1"/>
                </a:solidFill>
              </a:rPr>
              <a:t>3</a:t>
            </a:r>
            <a:r>
              <a:rPr lang="en-US" sz="3821" dirty="0">
                <a:solidFill>
                  <a:schemeClr val="tx1"/>
                </a:solidFill>
              </a:rPr>
              <a:t>- </a:t>
            </a:r>
            <a:r>
              <a:rPr lang="en-US" sz="3821" dirty="0" err="1">
                <a:solidFill>
                  <a:schemeClr val="tx1"/>
                </a:solidFill>
              </a:rPr>
              <a:t>xossa</a:t>
            </a:r>
            <a:r>
              <a:rPr lang="en-US" sz="3821" dirty="0">
                <a:solidFill>
                  <a:schemeClr val="tx1"/>
                </a:solidFill>
              </a:rPr>
              <a:t>.    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0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soni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o‘ziga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o‘zi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qarama-qarshi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sondir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  0 = -0 = +0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13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35466" y="225380"/>
            <a:ext cx="12801600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SONNING MODULI</a:t>
            </a:r>
            <a:endParaRPr lang="ru-RU" sz="5094" b="1" dirty="0"/>
          </a:p>
        </p:txBody>
      </p:sp>
      <p:sp>
        <p:nvSpPr>
          <p:cNvPr id="10" name="Содержимое 3"/>
          <p:cNvSpPr>
            <a:spLocks noGrp="1"/>
          </p:cNvSpPr>
          <p:nvPr>
            <p:ph sz="half" idx="3"/>
          </p:nvPr>
        </p:nvSpPr>
        <p:spPr>
          <a:xfrm>
            <a:off x="638524" y="1307718"/>
            <a:ext cx="11524553" cy="1763944"/>
          </a:xfrm>
        </p:spPr>
        <p:txBody>
          <a:bodyPr/>
          <a:lstStyle/>
          <a:p>
            <a:pPr algn="just"/>
            <a:r>
              <a:rPr lang="en-US" dirty="0" smtClean="0"/>
              <a:t>  </a:t>
            </a:r>
            <a:r>
              <a:rPr lang="en-US" sz="3821" dirty="0" err="1">
                <a:solidFill>
                  <a:schemeClr val="tx1"/>
                </a:solidFill>
              </a:rPr>
              <a:t>Sonning</a:t>
            </a:r>
            <a:r>
              <a:rPr lang="en-US" sz="3821" dirty="0">
                <a:solidFill>
                  <a:schemeClr val="tx1"/>
                </a:solidFill>
              </a:rPr>
              <a:t> moduli deb </a:t>
            </a:r>
            <a:r>
              <a:rPr lang="en-US" sz="3821" dirty="0" err="1">
                <a:solidFill>
                  <a:schemeClr val="tx1"/>
                </a:solidFill>
              </a:rPr>
              <a:t>koordinata</a:t>
            </a:r>
            <a:r>
              <a:rPr lang="en-US" sz="3821" dirty="0">
                <a:solidFill>
                  <a:schemeClr val="tx1"/>
                </a:solidFill>
              </a:rPr>
              <a:t> </a:t>
            </a:r>
            <a:r>
              <a:rPr lang="en-US" sz="3821" dirty="0" err="1">
                <a:solidFill>
                  <a:schemeClr val="tx1"/>
                </a:solidFill>
              </a:rPr>
              <a:t>to‘g‘ri</a:t>
            </a:r>
            <a:r>
              <a:rPr lang="en-US" sz="3821" dirty="0">
                <a:solidFill>
                  <a:schemeClr val="tx1"/>
                </a:solidFill>
              </a:rPr>
              <a:t> </a:t>
            </a:r>
            <a:r>
              <a:rPr lang="en-US" sz="3821" dirty="0" err="1">
                <a:solidFill>
                  <a:schemeClr val="tx1"/>
                </a:solidFill>
              </a:rPr>
              <a:t>chizig‘ida</a:t>
            </a:r>
            <a:r>
              <a:rPr lang="en-US" sz="3821" dirty="0">
                <a:solidFill>
                  <a:schemeClr val="tx1"/>
                </a:solidFill>
              </a:rPr>
              <a:t> </a:t>
            </a:r>
            <a:r>
              <a:rPr lang="en-US" sz="3821" dirty="0" err="1">
                <a:solidFill>
                  <a:schemeClr val="tx1"/>
                </a:solidFill>
              </a:rPr>
              <a:t>sanoq</a:t>
            </a:r>
            <a:r>
              <a:rPr lang="en-US" sz="3821" dirty="0">
                <a:solidFill>
                  <a:schemeClr val="tx1"/>
                </a:solidFill>
              </a:rPr>
              <a:t> </a:t>
            </a:r>
            <a:r>
              <a:rPr lang="en-US" sz="3821" dirty="0" err="1">
                <a:solidFill>
                  <a:schemeClr val="tx1"/>
                </a:solidFill>
              </a:rPr>
              <a:t>boshidan</a:t>
            </a:r>
            <a:r>
              <a:rPr lang="en-US" sz="3821" dirty="0">
                <a:solidFill>
                  <a:schemeClr val="tx1"/>
                </a:solidFill>
              </a:rPr>
              <a:t> </a:t>
            </a:r>
            <a:r>
              <a:rPr lang="en-US" sz="3821" dirty="0" err="1">
                <a:solidFill>
                  <a:schemeClr val="tx1"/>
                </a:solidFill>
              </a:rPr>
              <a:t>shu</a:t>
            </a:r>
            <a:r>
              <a:rPr lang="en-US" sz="3821" dirty="0">
                <a:solidFill>
                  <a:schemeClr val="tx1"/>
                </a:solidFill>
              </a:rPr>
              <a:t> </a:t>
            </a:r>
            <a:r>
              <a:rPr lang="en-US" sz="3821" dirty="0" err="1">
                <a:solidFill>
                  <a:schemeClr val="tx1"/>
                </a:solidFill>
              </a:rPr>
              <a:t>songa</a:t>
            </a:r>
            <a:r>
              <a:rPr lang="en-US" sz="3821" dirty="0">
                <a:solidFill>
                  <a:schemeClr val="tx1"/>
                </a:solidFill>
              </a:rPr>
              <a:t> </a:t>
            </a:r>
            <a:r>
              <a:rPr lang="en-US" sz="3821" dirty="0" err="1">
                <a:solidFill>
                  <a:schemeClr val="tx1"/>
                </a:solidFill>
              </a:rPr>
              <a:t>mos</a:t>
            </a:r>
            <a:r>
              <a:rPr lang="en-US" sz="3821" dirty="0">
                <a:solidFill>
                  <a:schemeClr val="tx1"/>
                </a:solidFill>
              </a:rPr>
              <a:t> </a:t>
            </a:r>
            <a:r>
              <a:rPr lang="en-US" sz="3821" dirty="0" err="1">
                <a:solidFill>
                  <a:schemeClr val="tx1"/>
                </a:solidFill>
              </a:rPr>
              <a:t>keluvchi</a:t>
            </a:r>
            <a:r>
              <a:rPr lang="en-US" sz="3821" dirty="0">
                <a:solidFill>
                  <a:schemeClr val="tx1"/>
                </a:solidFill>
              </a:rPr>
              <a:t> </a:t>
            </a:r>
            <a:r>
              <a:rPr lang="en-US" sz="3821" dirty="0" err="1">
                <a:solidFill>
                  <a:schemeClr val="tx1"/>
                </a:solidFill>
              </a:rPr>
              <a:t>nuqtagacha</a:t>
            </a:r>
            <a:r>
              <a:rPr lang="en-US" sz="3821" dirty="0">
                <a:solidFill>
                  <a:schemeClr val="tx1"/>
                </a:solidFill>
              </a:rPr>
              <a:t> </a:t>
            </a:r>
            <a:r>
              <a:rPr lang="en-US" sz="3821" dirty="0" err="1">
                <a:solidFill>
                  <a:schemeClr val="tx1"/>
                </a:solidFill>
              </a:rPr>
              <a:t>bo‘lgan</a:t>
            </a:r>
            <a:r>
              <a:rPr lang="en-US" sz="3821" dirty="0">
                <a:solidFill>
                  <a:schemeClr val="tx1"/>
                </a:solidFill>
              </a:rPr>
              <a:t> </a:t>
            </a:r>
            <a:r>
              <a:rPr lang="en-US" sz="3821" dirty="0" err="1">
                <a:solidFill>
                  <a:schemeClr val="tx1"/>
                </a:solidFill>
              </a:rPr>
              <a:t>masofaga</a:t>
            </a:r>
            <a:r>
              <a:rPr lang="en-US" sz="3821" dirty="0">
                <a:solidFill>
                  <a:schemeClr val="tx1"/>
                </a:solidFill>
              </a:rPr>
              <a:t> </a:t>
            </a:r>
            <a:r>
              <a:rPr lang="en-US" sz="3821" dirty="0" err="1">
                <a:solidFill>
                  <a:schemeClr val="tx1"/>
                </a:solidFill>
              </a:rPr>
              <a:t>aytiladi</a:t>
            </a:r>
            <a:r>
              <a:rPr lang="en-US" sz="3821" dirty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454571" y="3771216"/>
            <a:ext cx="11508858" cy="1081504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4393" i="1" dirty="0">
              <a:latin typeface="Georgia" pitchFamily="18" charset="0"/>
            </a:endParaRPr>
          </a:p>
          <a:p>
            <a:r>
              <a:rPr lang="ru-RU" sz="4505" b="1" dirty="0">
                <a:latin typeface="Times New Roman" pitchFamily="18" charset="0"/>
              </a:rPr>
              <a:t> </a:t>
            </a:r>
            <a:r>
              <a:rPr lang="ru-RU" sz="4505" b="1" dirty="0">
                <a:latin typeface="Times New Roman" pitchFamily="18" charset="0"/>
              </a:rPr>
              <a:t>-</a:t>
            </a:r>
            <a:r>
              <a:rPr lang="en-US" sz="4505" b="1" dirty="0">
                <a:latin typeface="Times New Roman" pitchFamily="18" charset="0"/>
              </a:rPr>
              <a:t>5</a:t>
            </a:r>
            <a:r>
              <a:rPr lang="ru-RU" sz="4505" b="1" dirty="0">
                <a:latin typeface="Times New Roman" pitchFamily="18" charset="0"/>
              </a:rPr>
              <a:t>    -</a:t>
            </a:r>
            <a:r>
              <a:rPr lang="en-US" sz="4505" b="1" dirty="0">
                <a:latin typeface="Times New Roman" pitchFamily="18" charset="0"/>
              </a:rPr>
              <a:t>4</a:t>
            </a:r>
            <a:r>
              <a:rPr lang="ru-RU" sz="4505" b="1" dirty="0">
                <a:latin typeface="Times New Roman" pitchFamily="18" charset="0"/>
              </a:rPr>
              <a:t>   </a:t>
            </a:r>
            <a:r>
              <a:rPr lang="en-US" sz="4505" b="1" dirty="0">
                <a:latin typeface="Times New Roman" pitchFamily="18" charset="0"/>
              </a:rPr>
              <a:t> </a:t>
            </a:r>
            <a:r>
              <a:rPr lang="ru-RU" sz="4505" b="1" dirty="0">
                <a:latin typeface="Times New Roman" pitchFamily="18" charset="0"/>
              </a:rPr>
              <a:t> -</a:t>
            </a:r>
            <a:r>
              <a:rPr lang="en-US" sz="4505" b="1" dirty="0">
                <a:latin typeface="Times New Roman" pitchFamily="18" charset="0"/>
              </a:rPr>
              <a:t>3</a:t>
            </a:r>
            <a:r>
              <a:rPr lang="ru-RU" sz="4505" b="1" dirty="0">
                <a:latin typeface="Times New Roman" pitchFamily="18" charset="0"/>
              </a:rPr>
              <a:t>    </a:t>
            </a:r>
            <a:r>
              <a:rPr lang="en-US" sz="4505" b="1" dirty="0">
                <a:latin typeface="Times New Roman" pitchFamily="18" charset="0"/>
              </a:rPr>
              <a:t>-2</a:t>
            </a:r>
            <a:r>
              <a:rPr lang="ru-RU" sz="4505" b="1" dirty="0">
                <a:latin typeface="Times New Roman" pitchFamily="18" charset="0"/>
              </a:rPr>
              <a:t>    </a:t>
            </a:r>
            <a:r>
              <a:rPr lang="en-US" sz="4505" b="1" dirty="0">
                <a:latin typeface="Times New Roman" pitchFamily="18" charset="0"/>
              </a:rPr>
              <a:t>-</a:t>
            </a:r>
            <a:r>
              <a:rPr lang="ru-RU" sz="4505" b="1" dirty="0">
                <a:latin typeface="Times New Roman" pitchFamily="18" charset="0"/>
              </a:rPr>
              <a:t>1     </a:t>
            </a:r>
            <a:r>
              <a:rPr lang="en-US" sz="4505" b="1" dirty="0">
                <a:latin typeface="Times New Roman" pitchFamily="18" charset="0"/>
              </a:rPr>
              <a:t>0</a:t>
            </a:r>
            <a:r>
              <a:rPr lang="ru-RU" sz="4505" b="1" dirty="0">
                <a:latin typeface="Times New Roman" pitchFamily="18" charset="0"/>
              </a:rPr>
              <a:t>   </a:t>
            </a:r>
            <a:r>
              <a:rPr lang="en-US" sz="4505" b="1" dirty="0">
                <a:latin typeface="Times New Roman" pitchFamily="18" charset="0"/>
              </a:rPr>
              <a:t>  1</a:t>
            </a:r>
            <a:r>
              <a:rPr lang="ru-RU" sz="4505" b="1" dirty="0">
                <a:latin typeface="Times New Roman" pitchFamily="18" charset="0"/>
              </a:rPr>
              <a:t>  </a:t>
            </a:r>
            <a:r>
              <a:rPr lang="en-US" sz="4505" b="1" dirty="0">
                <a:latin typeface="Times New Roman" pitchFamily="18" charset="0"/>
              </a:rPr>
              <a:t> </a:t>
            </a:r>
            <a:r>
              <a:rPr lang="ru-RU" sz="4505" b="1" dirty="0">
                <a:latin typeface="Times New Roman" pitchFamily="18" charset="0"/>
              </a:rPr>
              <a:t> </a:t>
            </a:r>
            <a:r>
              <a:rPr lang="en-US" sz="4505" b="1" dirty="0">
                <a:latin typeface="Times New Roman" pitchFamily="18" charset="0"/>
              </a:rPr>
              <a:t> 2     3     4</a:t>
            </a:r>
            <a:r>
              <a:rPr lang="ru-RU" sz="4505" b="1" dirty="0">
                <a:latin typeface="Times New Roman" pitchFamily="18" charset="0"/>
              </a:rPr>
              <a:t>  </a:t>
            </a:r>
            <a:r>
              <a:rPr lang="en-US" sz="4505" b="1" dirty="0">
                <a:latin typeface="Times New Roman" pitchFamily="18" charset="0"/>
              </a:rPr>
              <a:t>   5   </a:t>
            </a:r>
            <a:r>
              <a:rPr lang="ru-RU" sz="4505" b="1" dirty="0">
                <a:latin typeface="Times New Roman" pitchFamily="18" charset="0"/>
              </a:rPr>
              <a:t>       </a:t>
            </a:r>
            <a:endParaRPr lang="ru-RU" sz="4505" b="1" i="1" dirty="0">
              <a:latin typeface="Georgia" pitchFamily="18" charset="0"/>
            </a:endParaRPr>
          </a:p>
        </p:txBody>
      </p:sp>
      <p:sp>
        <p:nvSpPr>
          <p:cNvPr id="11" name="Text Box 25"/>
          <p:cNvSpPr txBox="1">
            <a:spLocks noChangeArrowheads="1"/>
          </p:cNvSpPr>
          <p:nvPr/>
        </p:nvSpPr>
        <p:spPr bwMode="auto">
          <a:xfrm>
            <a:off x="2860947" y="3456334"/>
            <a:ext cx="635106" cy="818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23982" tIns="61990" rIns="123982" bIns="61990">
            <a:spAutoFit/>
          </a:bodyPr>
          <a:lstStyle/>
          <a:p>
            <a:r>
              <a:rPr lang="en-US" sz="4505" b="1" dirty="0">
                <a:latin typeface="Times New Roman" pitchFamily="18" charset="0"/>
              </a:rPr>
              <a:t>B</a:t>
            </a:r>
            <a:endParaRPr lang="ru-RU" sz="4505" b="1" dirty="0">
              <a:latin typeface="Times New Roman" pitchFamily="18" charset="0"/>
            </a:endParaRPr>
          </a:p>
        </p:txBody>
      </p:sp>
      <p:sp>
        <p:nvSpPr>
          <p:cNvPr id="12" name="Line 8"/>
          <p:cNvSpPr>
            <a:spLocks noChangeShapeType="1"/>
          </p:cNvSpPr>
          <p:nvPr/>
        </p:nvSpPr>
        <p:spPr bwMode="auto">
          <a:xfrm>
            <a:off x="1016013" y="4153989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>
            <a:off x="2086911" y="4153989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14" name="Line 12"/>
          <p:cNvSpPr>
            <a:spLocks noChangeShapeType="1"/>
          </p:cNvSpPr>
          <p:nvPr/>
        </p:nvSpPr>
        <p:spPr bwMode="auto">
          <a:xfrm>
            <a:off x="5294893" y="4153989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15" name="Line 13"/>
          <p:cNvSpPr>
            <a:spLocks noChangeShapeType="1"/>
          </p:cNvSpPr>
          <p:nvPr/>
        </p:nvSpPr>
        <p:spPr bwMode="auto">
          <a:xfrm>
            <a:off x="6365794" y="4153989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16" name="Line 14"/>
          <p:cNvSpPr>
            <a:spLocks noChangeShapeType="1"/>
          </p:cNvSpPr>
          <p:nvPr/>
        </p:nvSpPr>
        <p:spPr bwMode="auto">
          <a:xfrm>
            <a:off x="7366958" y="4153989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17" name="Line 15"/>
          <p:cNvSpPr>
            <a:spLocks noChangeShapeType="1"/>
          </p:cNvSpPr>
          <p:nvPr/>
        </p:nvSpPr>
        <p:spPr bwMode="auto">
          <a:xfrm>
            <a:off x="8402235" y="4153989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18" name="Line 16"/>
          <p:cNvSpPr>
            <a:spLocks noChangeShapeType="1"/>
          </p:cNvSpPr>
          <p:nvPr/>
        </p:nvSpPr>
        <p:spPr bwMode="auto">
          <a:xfrm>
            <a:off x="9387301" y="4153989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19" name="Line 17"/>
          <p:cNvSpPr>
            <a:spLocks noChangeShapeType="1"/>
          </p:cNvSpPr>
          <p:nvPr/>
        </p:nvSpPr>
        <p:spPr bwMode="auto">
          <a:xfrm>
            <a:off x="10419589" y="4153989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20" name="Text Box 19"/>
          <p:cNvSpPr txBox="1">
            <a:spLocks noChangeArrowheads="1"/>
          </p:cNvSpPr>
          <p:nvPr/>
        </p:nvSpPr>
        <p:spPr bwMode="auto">
          <a:xfrm>
            <a:off x="11079298" y="3456334"/>
            <a:ext cx="667166" cy="818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23982" tIns="61990" rIns="123982" bIns="61990">
            <a:spAutoFit/>
          </a:bodyPr>
          <a:lstStyle/>
          <a:p>
            <a:r>
              <a:rPr lang="ru-RU" sz="4505" b="1" i="1" dirty="0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21" name="Line 7"/>
          <p:cNvSpPr>
            <a:spLocks noChangeShapeType="1"/>
          </p:cNvSpPr>
          <p:nvPr/>
        </p:nvSpPr>
        <p:spPr bwMode="auto">
          <a:xfrm>
            <a:off x="481282" y="4281121"/>
            <a:ext cx="1176810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22" name="Line 12"/>
          <p:cNvSpPr>
            <a:spLocks noChangeShapeType="1"/>
          </p:cNvSpPr>
          <p:nvPr/>
        </p:nvSpPr>
        <p:spPr bwMode="auto">
          <a:xfrm>
            <a:off x="3195447" y="4142724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23" name="Oval 24"/>
          <p:cNvSpPr>
            <a:spLocks noChangeArrowheads="1"/>
          </p:cNvSpPr>
          <p:nvPr/>
        </p:nvSpPr>
        <p:spPr bwMode="auto">
          <a:xfrm>
            <a:off x="11271247" y="4176081"/>
            <a:ext cx="212293" cy="14457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23982" tIns="61990" rIns="123982" bIns="61990" anchor="ctr"/>
          <a:lstStyle/>
          <a:p>
            <a:endParaRPr lang="ru-RU" sz="4393"/>
          </a:p>
        </p:txBody>
      </p:sp>
      <p:sp>
        <p:nvSpPr>
          <p:cNvPr id="24" name="Oval 19"/>
          <p:cNvSpPr>
            <a:spLocks noChangeArrowheads="1"/>
          </p:cNvSpPr>
          <p:nvPr/>
        </p:nvSpPr>
        <p:spPr bwMode="auto">
          <a:xfrm>
            <a:off x="3080087" y="4183361"/>
            <a:ext cx="212293" cy="14457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23982" tIns="61990" rIns="123982" bIns="61990" anchor="ctr"/>
          <a:lstStyle/>
          <a:p>
            <a:endParaRPr lang="ru-RU" sz="4393" b="1"/>
          </a:p>
        </p:txBody>
      </p:sp>
      <p:sp>
        <p:nvSpPr>
          <p:cNvPr id="25" name="Line 12"/>
          <p:cNvSpPr>
            <a:spLocks noChangeShapeType="1"/>
          </p:cNvSpPr>
          <p:nvPr/>
        </p:nvSpPr>
        <p:spPr bwMode="auto">
          <a:xfrm>
            <a:off x="4244566" y="4159890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26" name="Line 17"/>
          <p:cNvSpPr>
            <a:spLocks noChangeShapeType="1"/>
          </p:cNvSpPr>
          <p:nvPr/>
        </p:nvSpPr>
        <p:spPr bwMode="auto">
          <a:xfrm>
            <a:off x="11363317" y="4176082"/>
            <a:ext cx="0" cy="168985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 sz="4393"/>
          </a:p>
        </p:txBody>
      </p:sp>
      <p:sp>
        <p:nvSpPr>
          <p:cNvPr id="27" name="Правая фигурная скобка 26"/>
          <p:cNvSpPr/>
          <p:nvPr/>
        </p:nvSpPr>
        <p:spPr>
          <a:xfrm rot="5400000">
            <a:off x="4504663" y="3617698"/>
            <a:ext cx="540752" cy="3159185"/>
          </a:xfrm>
          <a:prstGeom prst="rightBrace">
            <a:avLst>
              <a:gd name="adj1" fmla="val 80121"/>
              <a:gd name="adj2" fmla="val 50000"/>
            </a:avLst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139"/>
          </a:p>
        </p:txBody>
      </p:sp>
      <p:sp>
        <p:nvSpPr>
          <p:cNvPr id="28" name="Правая фигурная скобка 27"/>
          <p:cNvSpPr/>
          <p:nvPr/>
        </p:nvSpPr>
        <p:spPr>
          <a:xfrm rot="5400000">
            <a:off x="8588597" y="2753242"/>
            <a:ext cx="540752" cy="5008689"/>
          </a:xfrm>
          <a:prstGeom prst="rightBrace">
            <a:avLst>
              <a:gd name="adj1" fmla="val 80121"/>
              <a:gd name="adj2" fmla="val 50000"/>
            </a:avLst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139"/>
          </a:p>
        </p:txBody>
      </p:sp>
      <p:sp>
        <p:nvSpPr>
          <p:cNvPr id="29" name="TextBox 28"/>
          <p:cNvSpPr txBox="1"/>
          <p:nvPr/>
        </p:nvSpPr>
        <p:spPr>
          <a:xfrm>
            <a:off x="3649522" y="5434636"/>
            <a:ext cx="2251031" cy="745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45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245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45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endParaRPr lang="ru-RU" sz="4245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733457" y="5475801"/>
            <a:ext cx="2251031" cy="745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45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4245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endParaRPr lang="ru-RU" sz="4245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198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/>
      <p:bldP spid="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88652"/>
            <a:ext cx="12801600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SONNING MODULI</a:t>
            </a:r>
            <a:endParaRPr lang="ru-RU" sz="5094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Содержимое 3"/>
              <p:cNvSpPr>
                <a:spLocks noGrp="1"/>
              </p:cNvSpPr>
              <p:nvPr>
                <p:ph sz="half" idx="3"/>
              </p:nvPr>
            </p:nvSpPr>
            <p:spPr>
              <a:xfrm>
                <a:off x="638524" y="1307719"/>
                <a:ext cx="11524553" cy="2951577"/>
              </a:xfrm>
            </p:spPr>
            <p:txBody>
              <a:bodyPr/>
              <a:lstStyle/>
              <a:p>
                <a:pPr algn="just"/>
                <a:r>
                  <a:rPr lang="en-US" dirty="0" smtClean="0"/>
                  <a:t>  </a:t>
                </a:r>
                <a:r>
                  <a:rPr lang="en-US" sz="4245" dirty="0" err="1">
                    <a:solidFill>
                      <a:schemeClr val="tx1"/>
                    </a:solidFill>
                  </a:rPr>
                  <a:t>Sonning</a:t>
                </a:r>
                <a:r>
                  <a:rPr lang="en-US" sz="4245" dirty="0">
                    <a:solidFill>
                      <a:schemeClr val="tx1"/>
                    </a:solidFill>
                  </a:rPr>
                  <a:t> moduli </a:t>
                </a:r>
                <a:r>
                  <a:rPr lang="en-US" sz="4245" dirty="0" err="1">
                    <a:solidFill>
                      <a:schemeClr val="tx1"/>
                    </a:solidFill>
                  </a:rPr>
                  <a:t>sonning</a:t>
                </a:r>
                <a:r>
                  <a:rPr lang="en-US" sz="4245" dirty="0">
                    <a:solidFill>
                      <a:schemeClr val="tx1"/>
                    </a:solidFill>
                  </a:rPr>
                  <a:t> </a:t>
                </a:r>
                <a:r>
                  <a:rPr lang="en-US" sz="4245" dirty="0" err="1">
                    <a:solidFill>
                      <a:schemeClr val="tx1"/>
                    </a:solidFill>
                  </a:rPr>
                  <a:t>absolut</a:t>
                </a:r>
                <a:r>
                  <a:rPr lang="en-US" sz="4245" dirty="0">
                    <a:solidFill>
                      <a:schemeClr val="tx1"/>
                    </a:solidFill>
                  </a:rPr>
                  <a:t> </a:t>
                </a:r>
                <a:r>
                  <a:rPr lang="en-US" sz="4245" dirty="0" err="1">
                    <a:solidFill>
                      <a:schemeClr val="tx1"/>
                    </a:solidFill>
                  </a:rPr>
                  <a:t>qiymati</a:t>
                </a:r>
                <a:r>
                  <a:rPr lang="en-US" sz="4245" dirty="0">
                    <a:solidFill>
                      <a:schemeClr val="tx1"/>
                    </a:solidFill>
                  </a:rPr>
                  <a:t> ham </a:t>
                </a:r>
                <a:r>
                  <a:rPr lang="en-US" sz="4245" dirty="0" err="1">
                    <a:solidFill>
                      <a:schemeClr val="tx1"/>
                    </a:solidFill>
                  </a:rPr>
                  <a:t>deyiladi</a:t>
                </a:r>
                <a:r>
                  <a:rPr lang="en-US" sz="4245" dirty="0">
                    <a:solidFill>
                      <a:schemeClr val="tx1"/>
                    </a:solidFill>
                  </a:rPr>
                  <a:t>.</a:t>
                </a:r>
              </a:p>
              <a:p>
                <a:pPr algn="ctr"/>
                <a:r>
                  <a:rPr lang="en-US" sz="382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245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│a</a:t>
                </a:r>
                <a:r>
                  <a:rPr lang="en-US" sz="4245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│ - “ a </a:t>
                </a:r>
                <a:r>
                  <a:rPr lang="en-US" sz="4245" dirty="0" err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ning</a:t>
                </a:r>
                <a:r>
                  <a:rPr lang="en-US" sz="4245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moduli”</a:t>
                </a:r>
              </a:p>
              <a:p>
                <a:pPr algn="ctr"/>
                <a:r>
                  <a:rPr lang="en-US" sz="4245" dirty="0" err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Sonning</a:t>
                </a:r>
                <a:r>
                  <a:rPr lang="en-US" sz="4245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moduli </a:t>
                </a:r>
                <a:r>
                  <a:rPr lang="en-US" sz="4245" dirty="0" err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manfiy</a:t>
                </a:r>
                <a:r>
                  <a:rPr lang="en-US" sz="4245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245" dirty="0" err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emas</a:t>
                </a:r>
                <a:r>
                  <a:rPr lang="en-US" sz="4245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4245" dirty="0" err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ya’ni</a:t>
                </a:r>
                <a:r>
                  <a:rPr lang="en-US" sz="4245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245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│a</a:t>
                </a:r>
                <a:r>
                  <a:rPr lang="en-US" sz="4245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│</a:t>
                </a:r>
                <a14:m>
                  <m:oMath xmlns:m="http://schemas.openxmlformats.org/officeDocument/2006/math">
                    <m:r>
                      <a:rPr lang="en-US" sz="4245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≥0</m:t>
                    </m:r>
                  </m:oMath>
                </a14:m>
                <a:endParaRPr lang="en-US" sz="4245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endParaRPr lang="ru-RU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Содержимое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3"/>
              </p:nvPr>
            </p:nvSpPr>
            <p:spPr>
              <a:xfrm>
                <a:off x="601624" y="1440210"/>
                <a:ext cx="10858576" cy="2800767"/>
              </a:xfrm>
              <a:blipFill rotWithShape="0">
                <a:blip r:embed="rId2"/>
                <a:stretch>
                  <a:fillRect l="-2864" t="-5435" r="-28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Содержимое 3"/>
          <p:cNvSpPr>
            <a:spLocks noGrp="1"/>
          </p:cNvSpPr>
          <p:nvPr>
            <p:ph sz="half" idx="3"/>
          </p:nvPr>
        </p:nvSpPr>
        <p:spPr>
          <a:xfrm>
            <a:off x="638524" y="4744899"/>
            <a:ext cx="11524553" cy="1645066"/>
          </a:xfrm>
        </p:spPr>
        <p:txBody>
          <a:bodyPr/>
          <a:lstStyle/>
          <a:p>
            <a:pPr algn="just"/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│5│ -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5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koordinatali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nuqtadan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O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nuqtagacha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masofa</a:t>
            </a:r>
            <a:r>
              <a:rPr lang="en-US" sz="424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746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375430" y="222380"/>
            <a:ext cx="12801600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SONNING MODULI</a:t>
            </a:r>
            <a:endParaRPr lang="ru-RU" sz="5094" b="1" dirty="0"/>
          </a:p>
        </p:txBody>
      </p:sp>
      <p:sp>
        <p:nvSpPr>
          <p:cNvPr id="10" name="Содержимое 3"/>
          <p:cNvSpPr>
            <a:spLocks noGrp="1"/>
          </p:cNvSpPr>
          <p:nvPr>
            <p:ph sz="half" idx="3"/>
          </p:nvPr>
        </p:nvSpPr>
        <p:spPr>
          <a:xfrm>
            <a:off x="638524" y="1307718"/>
            <a:ext cx="11524553" cy="1763944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  </a:t>
            </a:r>
            <a:r>
              <a:rPr lang="en-US" sz="3821" dirty="0" err="1">
                <a:solidFill>
                  <a:schemeClr val="tx1"/>
                </a:solidFill>
              </a:rPr>
              <a:t>Musbat</a:t>
            </a:r>
            <a:r>
              <a:rPr lang="en-US" sz="3821" dirty="0">
                <a:solidFill>
                  <a:schemeClr val="tx1"/>
                </a:solidFill>
              </a:rPr>
              <a:t> </a:t>
            </a:r>
            <a:r>
              <a:rPr lang="en-US" sz="3821" dirty="0" err="1">
                <a:solidFill>
                  <a:schemeClr val="tx1"/>
                </a:solidFill>
              </a:rPr>
              <a:t>sonning</a:t>
            </a:r>
            <a:r>
              <a:rPr lang="en-US" sz="3821" dirty="0">
                <a:solidFill>
                  <a:schemeClr val="tx1"/>
                </a:solidFill>
              </a:rPr>
              <a:t> moduli </a:t>
            </a:r>
            <a:r>
              <a:rPr lang="en-US" sz="3821" dirty="0" err="1">
                <a:solidFill>
                  <a:schemeClr val="tx1"/>
                </a:solidFill>
              </a:rPr>
              <a:t>shu</a:t>
            </a:r>
            <a:r>
              <a:rPr lang="en-US" sz="3821" dirty="0">
                <a:solidFill>
                  <a:schemeClr val="tx1"/>
                </a:solidFill>
              </a:rPr>
              <a:t> </a:t>
            </a:r>
            <a:r>
              <a:rPr lang="en-US" sz="3821" dirty="0" err="1">
                <a:solidFill>
                  <a:schemeClr val="tx1"/>
                </a:solidFill>
              </a:rPr>
              <a:t>sonning</a:t>
            </a:r>
            <a:r>
              <a:rPr lang="en-US" sz="3821" dirty="0">
                <a:solidFill>
                  <a:schemeClr val="tx1"/>
                </a:solidFill>
              </a:rPr>
              <a:t> </a:t>
            </a:r>
            <a:r>
              <a:rPr lang="en-US" sz="3821" dirty="0" err="1">
                <a:solidFill>
                  <a:schemeClr val="tx1"/>
                </a:solidFill>
              </a:rPr>
              <a:t>o‘ziga</a:t>
            </a:r>
            <a:r>
              <a:rPr lang="en-US" sz="3821" dirty="0">
                <a:solidFill>
                  <a:schemeClr val="tx1"/>
                </a:solidFill>
              </a:rPr>
              <a:t> </a:t>
            </a:r>
            <a:r>
              <a:rPr lang="en-US" sz="3821" dirty="0" err="1">
                <a:solidFill>
                  <a:schemeClr val="tx1"/>
                </a:solidFill>
              </a:rPr>
              <a:t>teng</a:t>
            </a:r>
            <a:r>
              <a:rPr lang="en-US" sz="3821" dirty="0">
                <a:solidFill>
                  <a:schemeClr val="tx1"/>
                </a:solidFill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382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      │a│ = a,  </a:t>
            </a:r>
            <a:r>
              <a:rPr lang="en-US" sz="382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bunda</a:t>
            </a:r>
            <a:r>
              <a:rPr lang="en-US" sz="382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a&gt;0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176191" y="2847876"/>
            <a:ext cx="2705301" cy="2690480"/>
          </a:xfrm>
        </p:spPr>
        <p:txBody>
          <a:bodyPr/>
          <a:lstStyle/>
          <a:p>
            <a:pPr algn="just"/>
            <a:r>
              <a:rPr lang="en-US" dirty="0" smtClean="0"/>
              <a:t>  </a:t>
            </a:r>
            <a:r>
              <a:rPr lang="en-US" sz="3821" dirty="0" err="1">
                <a:solidFill>
                  <a:schemeClr val="tx1"/>
                </a:solidFill>
              </a:rPr>
              <a:t>Masalan</a:t>
            </a:r>
            <a:r>
              <a:rPr lang="en-US" sz="3821" dirty="0">
                <a:solidFill>
                  <a:schemeClr val="tx1"/>
                </a:solidFill>
              </a:rPr>
              <a:t>:</a:t>
            </a:r>
          </a:p>
          <a:p>
            <a:pPr algn="just"/>
            <a:endParaRPr lang="en-US" sz="3821" dirty="0">
              <a:solidFill>
                <a:schemeClr val="tx1"/>
              </a:solidFill>
            </a:endParaRPr>
          </a:p>
          <a:p>
            <a:pPr algn="just"/>
            <a:r>
              <a:rPr lang="en-US" sz="382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2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│5│ = 5; </a:t>
            </a:r>
            <a:endParaRPr lang="ru-RU" sz="382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sz="382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94795" y="3939719"/>
            <a:ext cx="2390398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│9│ = 9; </a:t>
            </a:r>
            <a:endParaRPr lang="ru-RU" sz="4139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59346" y="3939719"/>
            <a:ext cx="3602268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│100│ = 100; </a:t>
            </a:r>
            <a:endParaRPr lang="ru-RU" sz="4139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517874" y="5619184"/>
            <a:ext cx="3297698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4245" dirty="0">
                <a:latin typeface="Arial" pitchFamily="34" charset="0"/>
                <a:cs typeface="Arial" pitchFamily="34" charset="0"/>
              </a:rPr>
              <a:t>│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0,8│ 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0,8; </a:t>
            </a:r>
            <a:endParaRPr lang="ru-RU" sz="4245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6025370" y="5332513"/>
                <a:ext cx="2409634" cy="11989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/>
                <a:r>
                  <a:rPr lang="en-US" sz="4245" dirty="0">
                    <a:latin typeface="Arial" pitchFamily="34" charset="0"/>
                    <a:cs typeface="Arial" pitchFamily="34" charset="0"/>
                  </a:rPr>
                  <a:t>│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94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094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5094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5094" dirty="0">
                    <a:latin typeface="Arial" pitchFamily="34" charset="0"/>
                    <a:cs typeface="Arial" pitchFamily="34" charset="0"/>
                  </a:rPr>
                  <a:t>│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94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094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5094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5094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5094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0872" y="5232421"/>
                <a:ext cx="2282997" cy="1134862"/>
              </a:xfrm>
              <a:prstGeom prst="rect">
                <a:avLst/>
              </a:prstGeom>
              <a:blipFill rotWithShape="0">
                <a:blip r:embed="rId2"/>
                <a:stretch>
                  <a:fillRect l="-9333" t="-1070" b="-117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93335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2" grpId="0"/>
      <p:bldP spid="3" grpId="0"/>
      <p:bldP spid="6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223936" y="202372"/>
            <a:ext cx="12801600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SONNING MODULI</a:t>
            </a:r>
            <a:endParaRPr lang="ru-RU" sz="5094" b="1" dirty="0"/>
          </a:p>
        </p:txBody>
      </p:sp>
      <p:sp>
        <p:nvSpPr>
          <p:cNvPr id="10" name="Содержимое 3"/>
          <p:cNvSpPr>
            <a:spLocks noGrp="1"/>
          </p:cNvSpPr>
          <p:nvPr>
            <p:ph sz="half" idx="3"/>
          </p:nvPr>
        </p:nvSpPr>
        <p:spPr>
          <a:xfrm>
            <a:off x="638524" y="1155284"/>
            <a:ext cx="11524553" cy="2057936"/>
          </a:xfrm>
        </p:spPr>
        <p:txBody>
          <a:bodyPr/>
          <a:lstStyle/>
          <a:p>
            <a:pPr algn="just"/>
            <a:r>
              <a:rPr lang="en-US" dirty="0" smtClean="0"/>
              <a:t>  </a:t>
            </a:r>
            <a:r>
              <a:rPr lang="en-US" sz="3821" dirty="0" err="1">
                <a:solidFill>
                  <a:schemeClr val="tx1"/>
                </a:solidFill>
              </a:rPr>
              <a:t>Manfiy</a:t>
            </a:r>
            <a:r>
              <a:rPr lang="en-US" sz="3821" dirty="0">
                <a:solidFill>
                  <a:schemeClr val="tx1"/>
                </a:solidFill>
              </a:rPr>
              <a:t> </a:t>
            </a:r>
            <a:r>
              <a:rPr lang="en-US" sz="3821" dirty="0" err="1">
                <a:solidFill>
                  <a:schemeClr val="tx1"/>
                </a:solidFill>
              </a:rPr>
              <a:t>sonning</a:t>
            </a:r>
            <a:r>
              <a:rPr lang="en-US" sz="3821" dirty="0">
                <a:solidFill>
                  <a:schemeClr val="tx1"/>
                </a:solidFill>
              </a:rPr>
              <a:t> moduli </a:t>
            </a:r>
            <a:r>
              <a:rPr lang="en-US" sz="3821" dirty="0" err="1">
                <a:solidFill>
                  <a:schemeClr val="tx1"/>
                </a:solidFill>
              </a:rPr>
              <a:t>unga</a:t>
            </a:r>
            <a:r>
              <a:rPr lang="en-US" sz="3821" dirty="0">
                <a:solidFill>
                  <a:schemeClr val="tx1"/>
                </a:solidFill>
              </a:rPr>
              <a:t> </a:t>
            </a:r>
            <a:r>
              <a:rPr lang="en-US" sz="3821" dirty="0" err="1">
                <a:solidFill>
                  <a:schemeClr val="tx1"/>
                </a:solidFill>
              </a:rPr>
              <a:t>qarama-qarshi</a:t>
            </a:r>
            <a:r>
              <a:rPr lang="en-US" sz="3821" dirty="0">
                <a:solidFill>
                  <a:schemeClr val="tx1"/>
                </a:solidFill>
              </a:rPr>
              <a:t> </a:t>
            </a:r>
            <a:r>
              <a:rPr lang="en-US" sz="3821" dirty="0" err="1">
                <a:solidFill>
                  <a:schemeClr val="tx1"/>
                </a:solidFill>
              </a:rPr>
              <a:t>musbat</a:t>
            </a:r>
            <a:r>
              <a:rPr lang="en-US" sz="3821" dirty="0">
                <a:solidFill>
                  <a:schemeClr val="tx1"/>
                </a:solidFill>
              </a:rPr>
              <a:t> </a:t>
            </a:r>
            <a:r>
              <a:rPr lang="en-US" sz="3821" dirty="0" err="1">
                <a:solidFill>
                  <a:schemeClr val="tx1"/>
                </a:solidFill>
              </a:rPr>
              <a:t>songa</a:t>
            </a:r>
            <a:r>
              <a:rPr lang="en-US" sz="3821" dirty="0">
                <a:solidFill>
                  <a:schemeClr val="tx1"/>
                </a:solidFill>
              </a:rPr>
              <a:t> </a:t>
            </a:r>
            <a:r>
              <a:rPr lang="en-US" sz="3821" dirty="0" err="1">
                <a:solidFill>
                  <a:schemeClr val="tx1"/>
                </a:solidFill>
              </a:rPr>
              <a:t>teng</a:t>
            </a:r>
            <a:r>
              <a:rPr lang="en-US" sz="3821" dirty="0">
                <a:solidFill>
                  <a:schemeClr val="tx1"/>
                </a:solidFill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382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      │a│ = - a,  </a:t>
            </a:r>
            <a:r>
              <a:rPr lang="en-US" sz="382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bunda</a:t>
            </a:r>
            <a:r>
              <a:rPr lang="en-US" sz="382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a &lt; 0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166251" y="2891176"/>
            <a:ext cx="6215810" cy="1763944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  </a:t>
            </a:r>
            <a:r>
              <a:rPr lang="en-US" sz="3821" dirty="0" err="1">
                <a:solidFill>
                  <a:schemeClr val="tx1"/>
                </a:solidFill>
              </a:rPr>
              <a:t>Masalan</a:t>
            </a:r>
            <a:r>
              <a:rPr lang="en-US" sz="3821" dirty="0">
                <a:solidFill>
                  <a:schemeClr val="tx1"/>
                </a:solidFill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382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│- 6│= - ( - 6) = 6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33745" y="5169899"/>
            <a:ext cx="3629520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│- 4,9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│ = 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4,9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; </a:t>
            </a:r>
            <a:endParaRPr lang="ru-RU" sz="4139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667660" y="3901279"/>
            <a:ext cx="5880136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│- 20 │ 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- ( - 20) = 20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; </a:t>
            </a:r>
            <a:endParaRPr lang="ru-RU" sz="4139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4740" y="5157693"/>
            <a:ext cx="3328155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4245" dirty="0">
                <a:latin typeface="Arial" pitchFamily="34" charset="0"/>
                <a:cs typeface="Arial" pitchFamily="34" charset="0"/>
              </a:rPr>
              <a:t>│- 18│ 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18; </a:t>
            </a:r>
            <a:endParaRPr lang="ru-RU" sz="4245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7605910" y="4943317"/>
                <a:ext cx="3292889" cy="12122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/>
                <a:r>
                  <a:rPr lang="en-US" sz="4245" dirty="0">
                    <a:latin typeface="Arial" pitchFamily="34" charset="0"/>
                    <a:cs typeface="Arial" pitchFamily="34" charset="0"/>
                  </a:rPr>
                  <a:t>│-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94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094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5094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11</m:t>
                        </m:r>
                      </m:den>
                    </m:f>
                  </m:oMath>
                </a14:m>
                <a:r>
                  <a:rPr lang="en-US" sz="5094" dirty="0">
                    <a:latin typeface="Arial" pitchFamily="34" charset="0"/>
                    <a:cs typeface="Arial" pitchFamily="34" charset="0"/>
                  </a:rPr>
                  <a:t>│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94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094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5094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11</m:t>
                        </m:r>
                      </m:den>
                    </m:f>
                  </m:oMath>
                </a14:m>
                <a:r>
                  <a:rPr lang="en-US" sz="5094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5094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9402" y="4865715"/>
                <a:ext cx="3116559" cy="1147430"/>
              </a:xfrm>
              <a:prstGeom prst="rect">
                <a:avLst/>
              </a:prstGeom>
              <a:blipFill rotWithShape="0">
                <a:blip r:embed="rId2"/>
                <a:stretch>
                  <a:fillRect l="-6836" b="-122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8548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2" grpId="0"/>
      <p:bldP spid="6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5146</TotalTime>
  <Words>777</Words>
  <Application>Microsoft Office PowerPoint</Application>
  <PresentationFormat>Произвольный</PresentationFormat>
  <Paragraphs>122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Cambria Math</vt:lpstr>
      <vt:lpstr>Georgia</vt:lpstr>
      <vt:lpstr>Times New Roman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Sharipova Durdona</dc:creator>
  <cp:lastModifiedBy>User</cp:lastModifiedBy>
  <cp:revision>484</cp:revision>
  <dcterms:created xsi:type="dcterms:W3CDTF">2020-04-09T07:32:19Z</dcterms:created>
  <dcterms:modified xsi:type="dcterms:W3CDTF">2020-12-24T09:41:07Z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