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366" r:id="rId3"/>
    <p:sldId id="369" r:id="rId4"/>
    <p:sldId id="367" r:id="rId5"/>
    <p:sldId id="377" r:id="rId6"/>
    <p:sldId id="376" r:id="rId7"/>
    <p:sldId id="373" r:id="rId8"/>
    <p:sldId id="381" r:id="rId9"/>
    <p:sldId id="382" r:id="rId10"/>
    <p:sldId id="383" r:id="rId11"/>
    <p:sldId id="378" r:id="rId12"/>
    <p:sldId id="379" r:id="rId13"/>
    <p:sldId id="380" r:id="rId14"/>
    <p:sldId id="365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05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650555" y="3185052"/>
            <a:ext cx="10047201" cy="199159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368" b="1" dirty="0">
                <a:solidFill>
                  <a:srgbClr val="002060"/>
                </a:solidFill>
                <a:latin typeface="Arial"/>
                <a:cs typeface="Arial"/>
              </a:rPr>
              <a:t>MAVZU: MASALALAR YECHISH</a:t>
            </a:r>
            <a:endParaRPr lang="en-US" sz="7005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145596" y="3071587"/>
            <a:ext cx="2429850" cy="2218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3854" y="232402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94" b="1" dirty="0"/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368853" y="3953916"/>
            <a:ext cx="12024718" cy="1019006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4245" b="1" dirty="0">
                <a:latin typeface="Times New Roman" pitchFamily="18" charset="0"/>
              </a:rPr>
              <a:t>-</a:t>
            </a:r>
            <a:r>
              <a:rPr lang="en-US" sz="4245" b="1" dirty="0">
                <a:latin typeface="Times New Roman" pitchFamily="18" charset="0"/>
              </a:rPr>
              <a:t>7</a:t>
            </a:r>
            <a:r>
              <a:rPr lang="ru-RU" sz="4245" b="1" dirty="0">
                <a:latin typeface="Times New Roman" pitchFamily="18" charset="0"/>
              </a:rPr>
              <a:t>  -</a:t>
            </a:r>
            <a:r>
              <a:rPr lang="en-US" sz="4245" b="1" dirty="0">
                <a:latin typeface="Times New Roman" pitchFamily="18" charset="0"/>
              </a:rPr>
              <a:t>6</a:t>
            </a:r>
            <a:r>
              <a:rPr lang="ru-RU" sz="4245" b="1" dirty="0">
                <a:latin typeface="Times New Roman" pitchFamily="18" charset="0"/>
              </a:rPr>
              <a:t>  -</a:t>
            </a:r>
            <a:r>
              <a:rPr lang="en-US" sz="4245" b="1" dirty="0">
                <a:latin typeface="Times New Roman" pitchFamily="18" charset="0"/>
              </a:rPr>
              <a:t>5</a:t>
            </a:r>
            <a:r>
              <a:rPr lang="ru-RU" sz="4245" b="1" dirty="0">
                <a:latin typeface="Times New Roman" pitchFamily="18" charset="0"/>
              </a:rPr>
              <a:t>  -</a:t>
            </a:r>
            <a:r>
              <a:rPr lang="en-US" sz="4245" b="1" dirty="0">
                <a:latin typeface="Times New Roman" pitchFamily="18" charset="0"/>
              </a:rPr>
              <a:t>4</a:t>
            </a:r>
            <a:r>
              <a:rPr lang="ru-RU" sz="4245" b="1" dirty="0">
                <a:latin typeface="Times New Roman" pitchFamily="18" charset="0"/>
              </a:rPr>
              <a:t>  -</a:t>
            </a:r>
            <a:r>
              <a:rPr lang="en-US" sz="4245" b="1" dirty="0">
                <a:latin typeface="Times New Roman" pitchFamily="18" charset="0"/>
              </a:rPr>
              <a:t>3</a:t>
            </a:r>
            <a:r>
              <a:rPr lang="ru-RU" sz="4245" b="1" dirty="0">
                <a:latin typeface="Times New Roman" pitchFamily="18" charset="0"/>
              </a:rPr>
              <a:t>  </a:t>
            </a:r>
            <a:r>
              <a:rPr lang="en-US" sz="4245" b="1" dirty="0">
                <a:latin typeface="Times New Roman" pitchFamily="18" charset="0"/>
              </a:rPr>
              <a:t>-2</a:t>
            </a:r>
            <a:r>
              <a:rPr lang="ru-RU" sz="4245" b="1" dirty="0">
                <a:latin typeface="Times New Roman" pitchFamily="18" charset="0"/>
              </a:rPr>
              <a:t>  </a:t>
            </a:r>
            <a:r>
              <a:rPr lang="en-US" sz="4245" b="1" dirty="0">
                <a:latin typeface="Times New Roman" pitchFamily="18" charset="0"/>
              </a:rPr>
              <a:t>-</a:t>
            </a:r>
            <a:r>
              <a:rPr lang="ru-RU" sz="4245" b="1" dirty="0">
                <a:latin typeface="Times New Roman" pitchFamily="18" charset="0"/>
              </a:rPr>
              <a:t>1   </a:t>
            </a:r>
            <a:r>
              <a:rPr lang="en-US" sz="4245" b="1" dirty="0">
                <a:latin typeface="Times New Roman" pitchFamily="18" charset="0"/>
              </a:rPr>
              <a:t>0</a:t>
            </a:r>
            <a:r>
              <a:rPr lang="ru-RU" sz="4245" b="1" dirty="0">
                <a:latin typeface="Times New Roman" pitchFamily="18" charset="0"/>
              </a:rPr>
              <a:t>  </a:t>
            </a:r>
            <a:r>
              <a:rPr lang="en-US" sz="4245" b="1" dirty="0">
                <a:latin typeface="Times New Roman" pitchFamily="18" charset="0"/>
              </a:rPr>
              <a:t>  1</a:t>
            </a:r>
            <a:r>
              <a:rPr lang="ru-RU" sz="4245" b="1" dirty="0">
                <a:latin typeface="Times New Roman" pitchFamily="18" charset="0"/>
              </a:rPr>
              <a:t>   </a:t>
            </a:r>
            <a:r>
              <a:rPr lang="en-US" sz="4245" b="1" dirty="0">
                <a:latin typeface="Times New Roman" pitchFamily="18" charset="0"/>
              </a:rPr>
              <a:t>2   3</a:t>
            </a:r>
            <a:r>
              <a:rPr lang="ru-RU" sz="4245" b="1" dirty="0">
                <a:latin typeface="Times New Roman" pitchFamily="18" charset="0"/>
              </a:rPr>
              <a:t>   </a:t>
            </a:r>
            <a:r>
              <a:rPr lang="en-US" sz="4245" b="1" dirty="0">
                <a:latin typeface="Times New Roman" pitchFamily="18" charset="0"/>
              </a:rPr>
              <a:t>4</a:t>
            </a:r>
            <a:r>
              <a:rPr lang="ru-RU" sz="4245" b="1" dirty="0">
                <a:latin typeface="Times New Roman" pitchFamily="18" charset="0"/>
              </a:rPr>
              <a:t>    </a:t>
            </a:r>
            <a:r>
              <a:rPr lang="en-US" sz="4245" b="1" dirty="0">
                <a:latin typeface="Times New Roman" pitchFamily="18" charset="0"/>
              </a:rPr>
              <a:t>5   6   7   8</a:t>
            </a:r>
            <a:endParaRPr lang="ru-RU" sz="4245" b="1" i="1" dirty="0">
              <a:latin typeface="Georgia" pitchFamily="18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9814785" y="3279757"/>
            <a:ext cx="599798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B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1512491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>
            <a:off x="2257341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>
            <a:off x="5729155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>
            <a:off x="6504597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0" name="Line 14"/>
          <p:cNvSpPr>
            <a:spLocks noChangeShapeType="1"/>
          </p:cNvSpPr>
          <p:nvPr/>
        </p:nvSpPr>
        <p:spPr bwMode="auto">
          <a:xfrm>
            <a:off x="7929288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1" name="Line 15"/>
          <p:cNvSpPr>
            <a:spLocks noChangeShapeType="1"/>
          </p:cNvSpPr>
          <p:nvPr/>
        </p:nvSpPr>
        <p:spPr bwMode="auto">
          <a:xfrm>
            <a:off x="8617107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2" name="Line 16"/>
          <p:cNvSpPr>
            <a:spLocks noChangeShapeType="1"/>
          </p:cNvSpPr>
          <p:nvPr/>
        </p:nvSpPr>
        <p:spPr bwMode="auto">
          <a:xfrm>
            <a:off x="10069171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3" name="Line 17"/>
          <p:cNvSpPr>
            <a:spLocks noChangeShapeType="1"/>
          </p:cNvSpPr>
          <p:nvPr/>
        </p:nvSpPr>
        <p:spPr bwMode="auto">
          <a:xfrm>
            <a:off x="10756990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4" name="Line 18"/>
          <p:cNvSpPr>
            <a:spLocks noChangeShapeType="1"/>
          </p:cNvSpPr>
          <p:nvPr/>
        </p:nvSpPr>
        <p:spPr bwMode="auto">
          <a:xfrm>
            <a:off x="11521234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5" name="Text Box 19"/>
          <p:cNvSpPr txBox="1">
            <a:spLocks noChangeArrowheads="1"/>
          </p:cNvSpPr>
          <p:nvPr/>
        </p:nvSpPr>
        <p:spPr bwMode="auto">
          <a:xfrm>
            <a:off x="7638628" y="3327185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ru-RU" sz="4245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5457716" y="3261909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C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37" name="Line 7"/>
          <p:cNvSpPr>
            <a:spLocks noChangeShapeType="1"/>
          </p:cNvSpPr>
          <p:nvPr/>
        </p:nvSpPr>
        <p:spPr bwMode="auto">
          <a:xfrm>
            <a:off x="343799" y="4048377"/>
            <a:ext cx="12247377" cy="3010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8" name="Line 12"/>
          <p:cNvSpPr>
            <a:spLocks noChangeShapeType="1"/>
          </p:cNvSpPr>
          <p:nvPr/>
        </p:nvSpPr>
        <p:spPr bwMode="auto">
          <a:xfrm>
            <a:off x="3005777" y="3976201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9" name="Oval 24"/>
          <p:cNvSpPr>
            <a:spLocks noChangeArrowheads="1"/>
          </p:cNvSpPr>
          <p:nvPr/>
        </p:nvSpPr>
        <p:spPr bwMode="auto">
          <a:xfrm>
            <a:off x="663043" y="3968416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/>
          </a:p>
        </p:txBody>
      </p:sp>
      <p:sp>
        <p:nvSpPr>
          <p:cNvPr id="40" name="Oval 19"/>
          <p:cNvSpPr>
            <a:spLocks noChangeArrowheads="1"/>
          </p:cNvSpPr>
          <p:nvPr/>
        </p:nvSpPr>
        <p:spPr bwMode="auto">
          <a:xfrm>
            <a:off x="5617904" y="3984326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41" name="Oval 19"/>
          <p:cNvSpPr>
            <a:spLocks noChangeArrowheads="1"/>
          </p:cNvSpPr>
          <p:nvPr/>
        </p:nvSpPr>
        <p:spPr bwMode="auto">
          <a:xfrm>
            <a:off x="9938999" y="3993567"/>
            <a:ext cx="229699" cy="11774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42" name="Oval 19"/>
          <p:cNvSpPr>
            <a:spLocks noChangeArrowheads="1"/>
          </p:cNvSpPr>
          <p:nvPr/>
        </p:nvSpPr>
        <p:spPr bwMode="auto">
          <a:xfrm>
            <a:off x="7813397" y="3951872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43" name="Oval 19"/>
          <p:cNvSpPr>
            <a:spLocks noChangeArrowheads="1"/>
          </p:cNvSpPr>
          <p:nvPr/>
        </p:nvSpPr>
        <p:spPr bwMode="auto">
          <a:xfrm>
            <a:off x="4951147" y="3969531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511090" y="3238812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D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45" name="Text Box 25"/>
          <p:cNvSpPr txBox="1">
            <a:spLocks noChangeArrowheads="1"/>
          </p:cNvSpPr>
          <p:nvPr/>
        </p:nvSpPr>
        <p:spPr bwMode="auto">
          <a:xfrm>
            <a:off x="4751127" y="3208172"/>
            <a:ext cx="599798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E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46" name="Line 12"/>
          <p:cNvSpPr>
            <a:spLocks noChangeShapeType="1"/>
          </p:cNvSpPr>
          <p:nvPr/>
        </p:nvSpPr>
        <p:spPr bwMode="auto">
          <a:xfrm>
            <a:off x="5041336" y="3976201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47" name="Прямоугольник 46"/>
          <p:cNvSpPr/>
          <p:nvPr/>
        </p:nvSpPr>
        <p:spPr>
          <a:xfrm>
            <a:off x="457954" y="1588059"/>
            <a:ext cx="1184651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1) </a:t>
            </a:r>
            <a:r>
              <a:rPr lang="en-US" sz="424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 2) </a:t>
            </a:r>
            <a:r>
              <a:rPr lang="en-US" sz="424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 3) </a:t>
            </a:r>
            <a:r>
              <a:rPr lang="en-US" sz="424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 4) </a:t>
            </a:r>
            <a:r>
              <a:rPr lang="en-US" sz="424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-7   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5) </a:t>
            </a:r>
            <a:r>
              <a:rPr lang="en-US" sz="424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  6) </a:t>
            </a:r>
            <a:r>
              <a:rPr lang="en-US" sz="424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-5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  7) </a:t>
            </a:r>
            <a:r>
              <a:rPr lang="en-US" sz="424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 8) </a:t>
            </a:r>
            <a:r>
              <a:rPr lang="en-US" sz="424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8" name="Line 8"/>
          <p:cNvSpPr>
            <a:spLocks noChangeShapeType="1"/>
          </p:cNvSpPr>
          <p:nvPr/>
        </p:nvSpPr>
        <p:spPr bwMode="auto">
          <a:xfrm>
            <a:off x="3736452" y="3976201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49" name="Line 8"/>
          <p:cNvSpPr>
            <a:spLocks noChangeShapeType="1"/>
          </p:cNvSpPr>
          <p:nvPr/>
        </p:nvSpPr>
        <p:spPr bwMode="auto">
          <a:xfrm>
            <a:off x="7237019" y="3976201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50" name="Line 8"/>
          <p:cNvSpPr>
            <a:spLocks noChangeShapeType="1"/>
          </p:cNvSpPr>
          <p:nvPr/>
        </p:nvSpPr>
        <p:spPr bwMode="auto">
          <a:xfrm>
            <a:off x="9381351" y="396453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51" name="Line 8"/>
          <p:cNvSpPr>
            <a:spLocks noChangeShapeType="1"/>
          </p:cNvSpPr>
          <p:nvPr/>
        </p:nvSpPr>
        <p:spPr bwMode="auto">
          <a:xfrm>
            <a:off x="4337341" y="3976201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745395" y="3976201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52" name="Oval 19"/>
          <p:cNvSpPr>
            <a:spLocks noChangeArrowheads="1"/>
          </p:cNvSpPr>
          <p:nvPr/>
        </p:nvSpPr>
        <p:spPr bwMode="auto">
          <a:xfrm>
            <a:off x="2151834" y="3984326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53" name="Oval 19"/>
          <p:cNvSpPr>
            <a:spLocks noChangeArrowheads="1"/>
          </p:cNvSpPr>
          <p:nvPr/>
        </p:nvSpPr>
        <p:spPr bwMode="auto">
          <a:xfrm>
            <a:off x="11355247" y="4004679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54" name="Oval 19"/>
          <p:cNvSpPr>
            <a:spLocks noChangeArrowheads="1"/>
          </p:cNvSpPr>
          <p:nvPr/>
        </p:nvSpPr>
        <p:spPr bwMode="auto">
          <a:xfrm>
            <a:off x="7153542" y="3985101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55" name="Text Box 25"/>
          <p:cNvSpPr txBox="1">
            <a:spLocks noChangeArrowheads="1"/>
          </p:cNvSpPr>
          <p:nvPr/>
        </p:nvSpPr>
        <p:spPr bwMode="auto">
          <a:xfrm>
            <a:off x="2033264" y="3272879"/>
            <a:ext cx="567738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F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56" name="Text Box 25"/>
          <p:cNvSpPr txBox="1">
            <a:spLocks noChangeArrowheads="1"/>
          </p:cNvSpPr>
          <p:nvPr/>
        </p:nvSpPr>
        <p:spPr bwMode="auto">
          <a:xfrm>
            <a:off x="11140407" y="3289873"/>
            <a:ext cx="659108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K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57" name="Text Box 25"/>
          <p:cNvSpPr txBox="1">
            <a:spLocks noChangeArrowheads="1"/>
          </p:cNvSpPr>
          <p:nvPr/>
        </p:nvSpPr>
        <p:spPr bwMode="auto">
          <a:xfrm>
            <a:off x="6982784" y="3306749"/>
            <a:ext cx="599798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L</a:t>
            </a:r>
            <a:endParaRPr lang="ru-RU" sz="4245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5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5" grpId="0"/>
      <p:bldP spid="36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52" grpId="0" animBg="1"/>
      <p:bldP spid="53" grpId="0" animBg="1"/>
      <p:bldP spid="54" grpId="0" animBg="1"/>
      <p:bldP spid="55" grpId="0"/>
      <p:bldP spid="56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6497" y="203284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707- 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96141" y="1217618"/>
            <a:ext cx="11981323" cy="270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i="1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nuqtadan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: 1) 2 cm 5 mm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chapdagi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A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;   2)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uz-Cyrl-UZ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cm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o‘ngdagi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B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; 3) 4 cm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chapdagi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4245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C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; 4) 5 cm 5 mm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o‘ngdagi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D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koordinatalarini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yozing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910916"/>
              </p:ext>
            </p:extLst>
          </p:nvPr>
        </p:nvGraphicFramePr>
        <p:xfrm>
          <a:off x="898257" y="4240138"/>
          <a:ext cx="10928680" cy="2418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  <a:gridCol w="390310"/>
              </a:tblGrid>
              <a:tr h="393584"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</a:tr>
              <a:tr h="393584"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</a:tr>
              <a:tr h="393584"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</a:tr>
              <a:tr h="393584"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</a:tr>
              <a:tr h="450272"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</a:tr>
              <a:tr h="393584"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L="97048" marR="97048" marT="48524" marB="48524"/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1144216" y="5420890"/>
            <a:ext cx="10297144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065081" y="525663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552928" y="526675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760840" y="526675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968752" y="526675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176664" y="526675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384576" y="526675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592488" y="526675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827081" y="525663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0649272" y="526675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9857184" y="526732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065096" y="526675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273008" y="5266754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69690" y="557514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48305" y="553258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322634" y="557439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086009" y="557439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882289" y="559240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609541" y="5560310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482021" y="557439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42708" y="559072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094618" y="5590724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67985" y="559240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10601" y="5597508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62511" y="5592406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19"/>
          <p:cNvSpPr>
            <a:spLocks noChangeArrowheads="1"/>
          </p:cNvSpPr>
          <p:nvPr/>
        </p:nvSpPr>
        <p:spPr bwMode="auto">
          <a:xfrm>
            <a:off x="3896519" y="5336436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47" name="Oval 19"/>
          <p:cNvSpPr>
            <a:spLocks noChangeArrowheads="1"/>
          </p:cNvSpPr>
          <p:nvPr/>
        </p:nvSpPr>
        <p:spPr bwMode="auto">
          <a:xfrm>
            <a:off x="8163639" y="5337661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48" name="Oval 19"/>
          <p:cNvSpPr>
            <a:spLocks noChangeArrowheads="1"/>
          </p:cNvSpPr>
          <p:nvPr/>
        </p:nvSpPr>
        <p:spPr bwMode="auto">
          <a:xfrm>
            <a:off x="2717344" y="5352779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49" name="Oval 19"/>
          <p:cNvSpPr>
            <a:spLocks noChangeArrowheads="1"/>
          </p:cNvSpPr>
          <p:nvPr/>
        </p:nvSpPr>
        <p:spPr bwMode="auto">
          <a:xfrm>
            <a:off x="10145979" y="5336436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50" name="Text Box 19"/>
          <p:cNvSpPr txBox="1">
            <a:spLocks noChangeArrowheads="1"/>
          </p:cNvSpPr>
          <p:nvPr/>
        </p:nvSpPr>
        <p:spPr bwMode="auto">
          <a:xfrm>
            <a:off x="3740888" y="4667767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ru-RU" sz="4245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51" name="Text Box 19"/>
          <p:cNvSpPr txBox="1">
            <a:spLocks noChangeArrowheads="1"/>
          </p:cNvSpPr>
          <p:nvPr/>
        </p:nvSpPr>
        <p:spPr bwMode="auto">
          <a:xfrm>
            <a:off x="8029548" y="4641205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i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4245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 Box 19"/>
          <p:cNvSpPr txBox="1">
            <a:spLocks noChangeArrowheads="1"/>
          </p:cNvSpPr>
          <p:nvPr/>
        </p:nvSpPr>
        <p:spPr bwMode="auto">
          <a:xfrm>
            <a:off x="2519211" y="4661181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i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4245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 Box 19"/>
          <p:cNvSpPr txBox="1">
            <a:spLocks noChangeArrowheads="1"/>
          </p:cNvSpPr>
          <p:nvPr/>
        </p:nvSpPr>
        <p:spPr bwMode="auto">
          <a:xfrm>
            <a:off x="9972471" y="4655429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i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4245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59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/>
      <p:bldP spid="51" grpId="0"/>
      <p:bldP spid="52" grpId="0"/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112" y="216074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709- 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392605" y="1542805"/>
            <a:ext cx="8130222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i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musbatmi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yoki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manfiymi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? (70-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rasm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2686" t="34073" r="10599" b="19207"/>
          <a:stretch/>
        </p:blipFill>
        <p:spPr>
          <a:xfrm>
            <a:off x="1051093" y="1373139"/>
            <a:ext cx="2827702" cy="44435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76448" y="4134768"/>
            <a:ext cx="5184576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139" dirty="0" smtClean="0"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  <a:r>
              <a:rPr lang="en-US" sz="4139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139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13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139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endParaRPr lang="ru-RU" sz="413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64696" y="5087370"/>
            <a:ext cx="5184576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139" dirty="0" smtClean="0"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  <a:r>
              <a:rPr lang="en-US" sz="4139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139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13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139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endParaRPr lang="ru-RU" sz="413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39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62722" y="12782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710- 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29524" y="1151379"/>
            <a:ext cx="12690358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     A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sanoq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boshi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O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nuqtadan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4 cm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o‘ngda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,    </a:t>
            </a:r>
          </a:p>
          <a:p>
            <a:r>
              <a:rPr lang="en-US" sz="4245" dirty="0">
                <a:latin typeface="Arial" pitchFamily="34" charset="0"/>
                <a:cs typeface="Arial" pitchFamily="34" charset="0"/>
              </a:rPr>
              <a:t> B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5 cm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chapda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yotadi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. C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D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nuqtalar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 O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nisbatan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qayerda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? </a:t>
            </a:r>
            <a:r>
              <a:rPr lang="en-US" sz="3821" dirty="0">
                <a:latin typeface="Arial" pitchFamily="34" charset="0"/>
                <a:cs typeface="Arial" pitchFamily="34" charset="0"/>
              </a:rPr>
              <a:t>(71- </a:t>
            </a:r>
            <a:r>
              <a:rPr lang="en-US" sz="3821" dirty="0" err="1">
                <a:latin typeface="Arial" pitchFamily="34" charset="0"/>
                <a:cs typeface="Arial" pitchFamily="34" charset="0"/>
              </a:rPr>
              <a:t>rasm</a:t>
            </a:r>
            <a:r>
              <a:rPr lang="en-US" sz="382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5374" t="50000" r="10003" b="31949"/>
          <a:stretch/>
        </p:blipFill>
        <p:spPr>
          <a:xfrm>
            <a:off x="356021" y="3350768"/>
            <a:ext cx="12237364" cy="16888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03941" y="5281787"/>
            <a:ext cx="1299215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dirty="0"/>
              <a:t>A(4)</a:t>
            </a:r>
            <a:endParaRPr lang="ru-RU" sz="4139" dirty="0"/>
          </a:p>
        </p:txBody>
      </p:sp>
      <p:sp>
        <p:nvSpPr>
          <p:cNvPr id="6" name="TextBox 5"/>
          <p:cNvSpPr txBox="1"/>
          <p:nvPr/>
        </p:nvSpPr>
        <p:spPr>
          <a:xfrm>
            <a:off x="2805035" y="5280132"/>
            <a:ext cx="1299215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dirty="0"/>
              <a:t>B(-5)</a:t>
            </a:r>
            <a:endParaRPr lang="ru-RU" sz="4139" dirty="0"/>
          </a:p>
        </p:txBody>
      </p:sp>
      <p:sp>
        <p:nvSpPr>
          <p:cNvPr id="7" name="TextBox 6"/>
          <p:cNvSpPr txBox="1"/>
          <p:nvPr/>
        </p:nvSpPr>
        <p:spPr>
          <a:xfrm>
            <a:off x="4406128" y="5280132"/>
            <a:ext cx="1299215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dirty="0"/>
              <a:t>C(-3)</a:t>
            </a:r>
            <a:endParaRPr lang="ru-RU" sz="4139" dirty="0"/>
          </a:p>
        </p:txBody>
      </p:sp>
      <p:sp>
        <p:nvSpPr>
          <p:cNvPr id="8" name="TextBox 7"/>
          <p:cNvSpPr txBox="1"/>
          <p:nvPr/>
        </p:nvSpPr>
        <p:spPr>
          <a:xfrm>
            <a:off x="5994636" y="5294653"/>
            <a:ext cx="1299215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dirty="0"/>
              <a:t>D(5)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207846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" y="1307719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131-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</a:rPr>
              <a:t>718-, 719-, 720-, 721-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61250" t="20986" r="11188" b="20986"/>
          <a:stretch/>
        </p:blipFill>
        <p:spPr>
          <a:xfrm>
            <a:off x="2080320" y="3523710"/>
            <a:ext cx="2277110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35800" y="27136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KOORDINATA  TO‘G‘RI  CHIZIG‘I</a:t>
            </a:r>
            <a:endParaRPr lang="ru-RU" sz="5094" b="1" dirty="0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829414" y="3371177"/>
            <a:ext cx="1108805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6294565" y="3278639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2" name="Прямоугольник 1"/>
          <p:cNvSpPr/>
          <p:nvPr/>
        </p:nvSpPr>
        <p:spPr>
          <a:xfrm>
            <a:off x="6176041" y="3499919"/>
            <a:ext cx="457176" cy="680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21" dirty="0">
                <a:latin typeface="Arial" pitchFamily="34" charset="0"/>
                <a:cs typeface="Arial" pitchFamily="34" charset="0"/>
              </a:rPr>
              <a:t>0</a:t>
            </a:r>
            <a:endParaRPr lang="ru-RU" sz="4139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60464" y="2431875"/>
            <a:ext cx="468202" cy="810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67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6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088619" y="1685232"/>
            <a:ext cx="4652627" cy="151161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139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13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39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413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39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endParaRPr lang="ru-RU" sz="413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55624" y="1672927"/>
            <a:ext cx="4652627" cy="154765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245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83828" y="4118651"/>
            <a:ext cx="4652627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9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413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39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endParaRPr lang="ru-RU" sz="413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7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3" grpId="0"/>
      <p:bldP spid="49" grpId="0" animBg="1"/>
      <p:bldP spid="50" grpId="0" animBg="1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6"/>
          <p:cNvSpPr>
            <a:spLocks noChangeArrowheads="1"/>
          </p:cNvSpPr>
          <p:nvPr/>
        </p:nvSpPr>
        <p:spPr bwMode="auto">
          <a:xfrm>
            <a:off x="6172343" y="2319583"/>
            <a:ext cx="5969332" cy="1019006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139" i="1" dirty="0">
              <a:latin typeface="Georgia" pitchFamily="18" charset="0"/>
            </a:endParaRPr>
          </a:p>
          <a:p>
            <a:r>
              <a:rPr lang="ru-RU" sz="4245" b="1" dirty="0">
                <a:latin typeface="Times New Roman" pitchFamily="18" charset="0"/>
              </a:rPr>
              <a:t>0     1      2     3  </a:t>
            </a:r>
            <a:r>
              <a:rPr lang="en-US" sz="4245" b="1" dirty="0">
                <a:latin typeface="Times New Roman" pitchFamily="18" charset="0"/>
              </a:rPr>
              <a:t> </a:t>
            </a:r>
            <a:r>
              <a:rPr lang="ru-RU" sz="4245" b="1" dirty="0">
                <a:latin typeface="Times New Roman" pitchFamily="18" charset="0"/>
              </a:rPr>
              <a:t>   4     5    </a:t>
            </a:r>
            <a:endParaRPr lang="ru-RU" sz="4245" b="1" i="1" dirty="0">
              <a:latin typeface="Georgia" pitchFamily="18" charset="0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242224" y="2324805"/>
            <a:ext cx="5695157" cy="1019006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139" i="1" dirty="0">
              <a:latin typeface="Georgia" pitchFamily="18" charset="0"/>
            </a:endParaRPr>
          </a:p>
          <a:p>
            <a:r>
              <a:rPr lang="ru-RU" sz="4245" b="1" i="1" dirty="0">
                <a:latin typeface="Georgia" pitchFamily="18" charset="0"/>
              </a:rPr>
              <a:t>    </a:t>
            </a:r>
            <a:r>
              <a:rPr lang="en-US" sz="4245" b="1" i="1" dirty="0">
                <a:latin typeface="Georgia" pitchFamily="18" charset="0"/>
              </a:rPr>
              <a:t> </a:t>
            </a:r>
            <a:r>
              <a:rPr lang="ru-RU" sz="4245" b="1" dirty="0">
                <a:latin typeface="Times New Roman" pitchFamily="18" charset="0"/>
              </a:rPr>
              <a:t>-5    -4    -3    -2   </a:t>
            </a:r>
            <a:r>
              <a:rPr lang="en-US" sz="4245" b="1" dirty="0">
                <a:latin typeface="Times New Roman" pitchFamily="18" charset="0"/>
              </a:rPr>
              <a:t> </a:t>
            </a:r>
            <a:r>
              <a:rPr lang="ru-RU" sz="4245" b="1" dirty="0">
                <a:latin typeface="Times New Roman" pitchFamily="18" charset="0"/>
              </a:rPr>
              <a:t> -1     </a:t>
            </a:r>
            <a:endParaRPr lang="ru-RU" sz="4245" b="1" i="1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885" y="185913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KOORDINATA  TO‘G‘RI  CHIZIG‘I</a:t>
            </a:r>
            <a:endParaRPr lang="ru-RU" sz="5094" b="1" dirty="0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930538" y="2714413"/>
            <a:ext cx="1108805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6294565" y="2613029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2" name="Прямоугольник 1"/>
          <p:cNvSpPr/>
          <p:nvPr/>
        </p:nvSpPr>
        <p:spPr>
          <a:xfrm>
            <a:off x="6176041" y="2834308"/>
            <a:ext cx="457176" cy="680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21" dirty="0">
                <a:latin typeface="Arial" pitchFamily="34" charset="0"/>
                <a:cs typeface="Arial" pitchFamily="34" charset="0"/>
              </a:rPr>
              <a:t>0</a:t>
            </a:r>
            <a:endParaRPr lang="ru-RU" sz="4139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60464" y="1766265"/>
            <a:ext cx="468202" cy="810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67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6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361266" y="2606567"/>
            <a:ext cx="10097752" cy="169791"/>
            <a:chOff x="1240252" y="5472658"/>
            <a:chExt cx="9514226" cy="159979"/>
          </a:xfrm>
        </p:grpSpPr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1240252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190959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3139571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4090277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5038890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5989596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6940302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7888915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8839621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9788233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>
              <a:off x="10738940" y="5472658"/>
              <a:ext cx="15538" cy="15997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</p:grpSp>
      <p:sp>
        <p:nvSpPr>
          <p:cNvPr id="43" name="Содержимое 3"/>
          <p:cNvSpPr>
            <a:spLocks noGrp="1"/>
          </p:cNvSpPr>
          <p:nvPr>
            <p:ph sz="half" idx="3"/>
          </p:nvPr>
        </p:nvSpPr>
        <p:spPr>
          <a:xfrm>
            <a:off x="532288" y="4025970"/>
            <a:ext cx="11524553" cy="1959767"/>
          </a:xfrm>
        </p:spPr>
        <p:txBody>
          <a:bodyPr/>
          <a:lstStyle/>
          <a:p>
            <a:pPr algn="just"/>
            <a:r>
              <a:rPr lang="en-US" dirty="0" smtClean="0"/>
              <a:t>    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tanlangan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sanoq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yo‘nalish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kesma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birgalikda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66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5" grpId="0" animBg="1"/>
      <p:bldP spid="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3957" y="17937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KOORDINATA  TO‘G‘RI  CHIZIG‘I</a:t>
            </a:r>
            <a:endParaRPr lang="ru-RU" sz="5094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71503" y="1208985"/>
            <a:ext cx="11827831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nuqtaning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deb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mos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keluvchi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songa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aytiladi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. 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 20"/>
          <p:cNvSpPr>
            <a:spLocks noChangeArrowheads="1"/>
          </p:cNvSpPr>
          <p:nvPr/>
        </p:nvSpPr>
        <p:spPr bwMode="auto">
          <a:xfrm>
            <a:off x="8657101" y="3588252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387978" y="3372872"/>
            <a:ext cx="11741468" cy="1019006"/>
            <a:chOff x="137" y="1532"/>
            <a:chExt cx="5283" cy="576"/>
          </a:xfrm>
        </p:grpSpPr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137" y="1532"/>
              <a:ext cx="5125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139" i="1" dirty="0">
                <a:latin typeface="Georgia" pitchFamily="18" charset="0"/>
              </a:endParaRPr>
            </a:p>
            <a:p>
              <a:r>
                <a:rPr lang="ru-RU" sz="4245" b="1" i="1" dirty="0">
                  <a:latin typeface="Georgia" pitchFamily="18" charset="0"/>
                </a:rPr>
                <a:t>    </a:t>
              </a:r>
              <a:r>
                <a:rPr lang="en-US" sz="4245" b="1" i="1" dirty="0">
                  <a:latin typeface="Georgia" pitchFamily="18" charset="0"/>
                </a:rPr>
                <a:t> </a:t>
              </a:r>
              <a:r>
                <a:rPr lang="ru-RU" sz="4245" b="1" dirty="0">
                  <a:latin typeface="Times New Roman" pitchFamily="18" charset="0"/>
                </a:rPr>
                <a:t>-5    -4    -3    -2   </a:t>
              </a:r>
              <a:r>
                <a:rPr lang="en-US" sz="4245" b="1" dirty="0">
                  <a:latin typeface="Times New Roman" pitchFamily="18" charset="0"/>
                </a:rPr>
                <a:t> </a:t>
              </a:r>
              <a:r>
                <a:rPr lang="ru-RU" sz="4245" b="1" dirty="0">
                  <a:latin typeface="Times New Roman" pitchFamily="18" charset="0"/>
                </a:rPr>
                <a:t> -1     0     1      2     3  </a:t>
              </a:r>
              <a:r>
                <a:rPr lang="en-US" sz="4245" b="1" dirty="0">
                  <a:latin typeface="Times New Roman" pitchFamily="18" charset="0"/>
                </a:rPr>
                <a:t> </a:t>
              </a:r>
              <a:r>
                <a:rPr lang="ru-RU" sz="4245" b="1" dirty="0">
                  <a:latin typeface="Times New Roman" pitchFamily="18" charset="0"/>
                </a:rPr>
                <a:t>   4     5    </a:t>
              </a:r>
              <a:endParaRPr lang="ru-RU" sz="4245" b="1" i="1" dirty="0">
                <a:latin typeface="Georgia" pitchFamily="18" charset="0"/>
              </a:endParaRPr>
            </a:p>
          </p:txBody>
        </p:sp>
        <p:sp>
          <p:nvSpPr>
            <p:cNvPr id="26" name="Line 7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31" name="Line 9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32" name="Line 10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33" name="Line 11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34" name="Line 12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35" name="Line 13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36" name="Line 14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37" name="Line 15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38" name="Line 16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39" name="Line 17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  <p:sp>
          <p:nvSpPr>
            <p:cNvPr id="40" name="Line 18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139"/>
            </a:p>
          </p:txBody>
        </p:sp>
      </p:grpSp>
      <p:sp>
        <p:nvSpPr>
          <p:cNvPr id="41" name="Oval 20"/>
          <p:cNvSpPr>
            <a:spLocks noChangeArrowheads="1"/>
          </p:cNvSpPr>
          <p:nvPr/>
        </p:nvSpPr>
        <p:spPr bwMode="auto">
          <a:xfrm>
            <a:off x="6405420" y="3704366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3" name="Прямоугольник 2"/>
          <p:cNvSpPr/>
          <p:nvPr/>
        </p:nvSpPr>
        <p:spPr>
          <a:xfrm>
            <a:off x="6171319" y="2887734"/>
            <a:ext cx="468202" cy="810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67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6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65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88556" y="1251443"/>
            <a:ext cx="11427418" cy="1306965"/>
          </a:xfrm>
          <a:prstGeom prst="rect">
            <a:avLst/>
          </a:prstGeom>
        </p:spPr>
        <p:txBody>
          <a:bodyPr wrap="square" lIns="129608" tIns="64804" rIns="129608" bIns="64804">
            <a:spAutoFit/>
          </a:bodyPr>
          <a:lstStyle/>
          <a:p>
            <a:pPr marL="252008" indent="639019">
              <a:lnSpc>
                <a:spcPct val="90000"/>
              </a:lnSpc>
            </a:pPr>
            <a:r>
              <a:rPr lang="en-US" sz="3927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sz="392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27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sz="3927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927" dirty="0" err="1">
                <a:latin typeface="Arial" pitchFamily="34" charset="0"/>
                <a:cs typeface="Arial" pitchFamily="34" charset="0"/>
              </a:rPr>
              <a:t>ichidan</a:t>
            </a:r>
            <a:r>
              <a:rPr lang="en-US" sz="3927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927" dirty="0" err="1">
                <a:latin typeface="Arial" pitchFamily="34" charset="0"/>
                <a:cs typeface="Arial" pitchFamily="34" charset="0"/>
              </a:rPr>
              <a:t>musbat</a:t>
            </a:r>
            <a:r>
              <a:rPr lang="en-US" sz="392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27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92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27" dirty="0" err="1">
                <a:latin typeface="Arial" pitchFamily="34" charset="0"/>
                <a:cs typeface="Arial" pitchFamily="34" charset="0"/>
              </a:rPr>
              <a:t>manfiy</a:t>
            </a:r>
            <a:r>
              <a:rPr lang="en-US" sz="392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27" dirty="0" err="1">
                <a:latin typeface="Arial" pitchFamily="34" charset="0"/>
                <a:cs typeface="Arial" pitchFamily="34" charset="0"/>
              </a:rPr>
              <a:t>sonlarni</a:t>
            </a:r>
            <a:r>
              <a:rPr lang="en-US" sz="392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27" dirty="0" err="1">
                <a:latin typeface="Arial" pitchFamily="34" charset="0"/>
                <a:cs typeface="Arial" pitchFamily="34" charset="0"/>
              </a:rPr>
              <a:t>ajratib</a:t>
            </a:r>
            <a:r>
              <a:rPr lang="en-US" sz="392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27" dirty="0" err="1">
                <a:latin typeface="Arial" pitchFamily="34" charset="0"/>
                <a:cs typeface="Arial" pitchFamily="34" charset="0"/>
              </a:rPr>
              <a:t>yozing</a:t>
            </a:r>
            <a:r>
              <a:rPr lang="en-US" sz="4564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4564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2" name="Заголовок 10"/>
          <p:cNvSpPr txBox="1">
            <a:spLocks noGrp="1"/>
          </p:cNvSpPr>
          <p:nvPr>
            <p:ph type="title"/>
          </p:nvPr>
        </p:nvSpPr>
        <p:spPr>
          <a:xfrm>
            <a:off x="4873855" y="254517"/>
            <a:ext cx="3522347" cy="783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9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936491" y="1375188"/>
            <a:ext cx="4662815" cy="1183080"/>
          </a:xfrm>
          <a:prstGeom prst="downArrowCallout">
            <a:avLst>
              <a:gd name="adj1" fmla="val 21190"/>
              <a:gd name="adj2" fmla="val 25000"/>
              <a:gd name="adj3" fmla="val 25000"/>
              <a:gd name="adj4" fmla="val 649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r>
              <a:rPr lang="en-US" sz="4670" dirty="0" err="1">
                <a:latin typeface="Arial" pitchFamily="34" charset="0"/>
                <a:cs typeface="Arial" pitchFamily="34" charset="0"/>
              </a:rPr>
              <a:t>Musbat</a:t>
            </a:r>
            <a:r>
              <a:rPr lang="en-US" sz="467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670" dirty="0" err="1">
                <a:latin typeface="Arial" pitchFamily="34" charset="0"/>
                <a:cs typeface="Arial" pitchFamily="34" charset="0"/>
              </a:rPr>
              <a:t>sonlar</a:t>
            </a:r>
            <a:endParaRPr lang="ru-RU" sz="467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Выноска со стрелкой вниз 16"/>
          <p:cNvSpPr/>
          <p:nvPr/>
        </p:nvSpPr>
        <p:spPr>
          <a:xfrm>
            <a:off x="7024043" y="1384807"/>
            <a:ext cx="5010585" cy="1114880"/>
          </a:xfrm>
          <a:prstGeom prst="downArrowCallout">
            <a:avLst>
              <a:gd name="adj1" fmla="val 29354"/>
              <a:gd name="adj2" fmla="val 25000"/>
              <a:gd name="adj3" fmla="val 25000"/>
              <a:gd name="adj4" fmla="val 649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r>
              <a:rPr lang="en-US" sz="4564" dirty="0" err="1">
                <a:latin typeface="Arial" pitchFamily="34" charset="0"/>
                <a:cs typeface="Arial" pitchFamily="34" charset="0"/>
              </a:rPr>
              <a:t>Manfiy</a:t>
            </a:r>
            <a:r>
              <a:rPr lang="en-US" sz="456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64" dirty="0" err="1">
                <a:latin typeface="Arial" pitchFamily="34" charset="0"/>
                <a:cs typeface="Arial" pitchFamily="34" charset="0"/>
              </a:rPr>
              <a:t>sonlar</a:t>
            </a:r>
            <a:endParaRPr lang="ru-RU" sz="456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Выноска-облако 25"/>
          <p:cNvSpPr/>
          <p:nvPr/>
        </p:nvSpPr>
        <p:spPr>
          <a:xfrm>
            <a:off x="3975189" y="6177474"/>
            <a:ext cx="2659840" cy="955325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endParaRPr lang="en-US" sz="456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64" dirty="0">
                <a:latin typeface="Arial" pitchFamily="34" charset="0"/>
                <a:cs typeface="Arial" pitchFamily="34" charset="0"/>
              </a:rPr>
              <a:t>4,56</a:t>
            </a:r>
            <a:endParaRPr lang="ru-RU" sz="4564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139" dirty="0"/>
          </a:p>
        </p:txBody>
      </p:sp>
      <p:sp>
        <p:nvSpPr>
          <p:cNvPr id="27" name="Выноска-облако 26"/>
          <p:cNvSpPr/>
          <p:nvPr/>
        </p:nvSpPr>
        <p:spPr>
          <a:xfrm>
            <a:off x="2526180" y="5236390"/>
            <a:ext cx="2659840" cy="912871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endParaRPr lang="en-US" sz="456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64" dirty="0">
                <a:latin typeface="Arial" pitchFamily="34" charset="0"/>
                <a:cs typeface="Arial" pitchFamily="34" charset="0"/>
              </a:rPr>
              <a:t>-12</a:t>
            </a:r>
            <a:endParaRPr lang="ru-RU" sz="4564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139" dirty="0"/>
          </a:p>
        </p:txBody>
      </p:sp>
      <p:sp>
        <p:nvSpPr>
          <p:cNvPr id="28" name="Выноска-облако 27"/>
          <p:cNvSpPr/>
          <p:nvPr/>
        </p:nvSpPr>
        <p:spPr>
          <a:xfrm>
            <a:off x="4716119" y="4425459"/>
            <a:ext cx="2856866" cy="849178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endParaRPr lang="en-US" sz="456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64" dirty="0">
                <a:latin typeface="Arial" pitchFamily="34" charset="0"/>
                <a:cs typeface="Arial" pitchFamily="34" charset="0"/>
              </a:rPr>
              <a:t>+108</a:t>
            </a:r>
            <a:endParaRPr lang="ru-RU" sz="4564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139" dirty="0"/>
          </a:p>
        </p:txBody>
      </p:sp>
      <p:sp>
        <p:nvSpPr>
          <p:cNvPr id="29" name="Выноска-облако 28"/>
          <p:cNvSpPr/>
          <p:nvPr/>
        </p:nvSpPr>
        <p:spPr>
          <a:xfrm>
            <a:off x="5960159" y="5234287"/>
            <a:ext cx="2659840" cy="955325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endParaRPr lang="en-US" sz="456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64" dirty="0">
                <a:latin typeface="Arial" pitchFamily="34" charset="0"/>
                <a:cs typeface="Arial" pitchFamily="34" charset="0"/>
              </a:rPr>
              <a:t>812</a:t>
            </a:r>
            <a:endParaRPr lang="ru-RU" sz="4564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139" dirty="0"/>
          </a:p>
        </p:txBody>
      </p:sp>
      <p:sp>
        <p:nvSpPr>
          <p:cNvPr id="33" name="Выноска-облако 32"/>
          <p:cNvSpPr/>
          <p:nvPr/>
        </p:nvSpPr>
        <p:spPr>
          <a:xfrm>
            <a:off x="588556" y="6147985"/>
            <a:ext cx="2955379" cy="955325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endParaRPr lang="en-US" sz="456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64" dirty="0">
                <a:latin typeface="Arial" pitchFamily="34" charset="0"/>
                <a:cs typeface="Arial" pitchFamily="34" charset="0"/>
              </a:rPr>
              <a:t>- 3250</a:t>
            </a:r>
            <a:endParaRPr lang="ru-RU" sz="4564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139" dirty="0"/>
          </a:p>
        </p:txBody>
      </p:sp>
      <p:sp>
        <p:nvSpPr>
          <p:cNvPr id="34" name="Выноска-облако 33"/>
          <p:cNvSpPr/>
          <p:nvPr/>
        </p:nvSpPr>
        <p:spPr>
          <a:xfrm>
            <a:off x="9081011" y="4931740"/>
            <a:ext cx="2758397" cy="849178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endParaRPr lang="en-US" sz="456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64" dirty="0">
                <a:latin typeface="Arial" pitchFamily="34" charset="0"/>
                <a:cs typeface="Arial" pitchFamily="34" charset="0"/>
              </a:rPr>
              <a:t>- 5,8</a:t>
            </a:r>
            <a:endParaRPr lang="ru-RU" sz="4564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139" dirty="0"/>
          </a:p>
        </p:txBody>
      </p:sp>
      <p:sp>
        <p:nvSpPr>
          <p:cNvPr id="36" name="Выноска-облако 35"/>
          <p:cNvSpPr/>
          <p:nvPr/>
        </p:nvSpPr>
        <p:spPr>
          <a:xfrm>
            <a:off x="608059" y="4435314"/>
            <a:ext cx="2659840" cy="849178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endParaRPr lang="en-US" sz="456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64" dirty="0">
                <a:latin typeface="Arial" pitchFamily="34" charset="0"/>
                <a:cs typeface="Arial" pitchFamily="34" charset="0"/>
              </a:rPr>
              <a:t>+45</a:t>
            </a:r>
            <a:endParaRPr lang="ru-RU" sz="4564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139" dirty="0"/>
          </a:p>
        </p:txBody>
      </p:sp>
      <p:sp>
        <p:nvSpPr>
          <p:cNvPr id="38" name="Выноска-облако 37"/>
          <p:cNvSpPr/>
          <p:nvPr/>
        </p:nvSpPr>
        <p:spPr>
          <a:xfrm>
            <a:off x="6832054" y="6206903"/>
            <a:ext cx="2659840" cy="955325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endParaRPr lang="en-US" sz="456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64" dirty="0">
                <a:latin typeface="Arial" pitchFamily="34" charset="0"/>
                <a:cs typeface="Arial" pitchFamily="34" charset="0"/>
              </a:rPr>
              <a:t>-0,9</a:t>
            </a:r>
            <a:endParaRPr lang="ru-RU" sz="4564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139" dirty="0"/>
          </a:p>
        </p:txBody>
      </p:sp>
      <p:sp>
        <p:nvSpPr>
          <p:cNvPr id="20" name="Выноска-облако 19"/>
          <p:cNvSpPr/>
          <p:nvPr/>
        </p:nvSpPr>
        <p:spPr>
          <a:xfrm>
            <a:off x="10460211" y="5841265"/>
            <a:ext cx="1642085" cy="1273738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9608" tIns="64804" rIns="129608" bIns="64804" rtlCol="0" anchor="ctr"/>
          <a:lstStyle/>
          <a:p>
            <a:pPr algn="ctr"/>
            <a:endParaRPr lang="en-US" sz="4564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64" dirty="0">
                <a:latin typeface="Arial" pitchFamily="34" charset="0"/>
                <a:cs typeface="Arial" pitchFamily="34" charset="0"/>
              </a:rPr>
              <a:t>0</a:t>
            </a:r>
            <a:endParaRPr lang="ru-RU" sz="4564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169605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6439E-6 -2.2575E-6 L 0.09923 -0.221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3" y="-115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3546E-6 -2.46914E-7 L -0.2294 -0.083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77" y="-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681E-6 4.7619E-7 L 0.46157 -0.3432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72" y="-171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7989E-7 -4.5679E-6 L -0.31403 -0.073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2" y="-3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7971E-6 2.18695E-6 L -0.04659 -0.1697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0" y="-8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3 0.01521 L 0.60134 -0.2052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32" y="-11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2222E-7 -1.35802E-6 L -0.15899 -0.0586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49" y="-29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0626E-6 8.46561E-7 L 0.13293 -0.0835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6" y="-4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3498E-6 -3.20988E-6 L -0.37891 -0.3564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2" y="-178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  <p:bldP spid="17" grpId="0" animBg="1"/>
      <p:bldP spid="26" grpId="0" animBg="1"/>
      <p:bldP spid="27" grpId="0" animBg="1"/>
      <p:bldP spid="28" grpId="0" animBg="1"/>
      <p:bldP spid="29" grpId="0" animBg="1"/>
      <p:bldP spid="33" grpId="0" animBg="1"/>
      <p:bldP spid="34" grpId="0" animBg="1"/>
      <p:bldP spid="36" grpId="0" animBg="1"/>
      <p:bldP spid="3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112" y="157390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705- 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28235" y="1231294"/>
            <a:ext cx="11088053" cy="270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Son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o‘qida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: 1) -2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2;  2) 3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-3;  3) -4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4;  4) 1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-1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sonlariga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mos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nuqtalarni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juftiga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mos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nuqtalar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hisob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boshiga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nisbatan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25974" y="4466586"/>
            <a:ext cx="11390314" cy="1019006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4139" i="1" dirty="0">
              <a:latin typeface="Georgia" pitchFamily="18" charset="0"/>
            </a:endParaRPr>
          </a:p>
          <a:p>
            <a:r>
              <a:rPr lang="ru-RU" sz="4245" b="1" i="1" dirty="0">
                <a:latin typeface="Georgia" pitchFamily="18" charset="0"/>
              </a:rPr>
              <a:t>    </a:t>
            </a:r>
            <a:r>
              <a:rPr lang="en-US" sz="4245" b="1" i="1" dirty="0">
                <a:latin typeface="Georgia" pitchFamily="18" charset="0"/>
              </a:rPr>
              <a:t> </a:t>
            </a:r>
            <a:r>
              <a:rPr lang="ru-RU" sz="4245" b="1" dirty="0">
                <a:latin typeface="Times New Roman" pitchFamily="18" charset="0"/>
              </a:rPr>
              <a:t> -</a:t>
            </a:r>
            <a:r>
              <a:rPr lang="en-US" sz="4245" b="1" dirty="0">
                <a:latin typeface="Times New Roman" pitchFamily="18" charset="0"/>
              </a:rPr>
              <a:t>5</a:t>
            </a:r>
            <a:r>
              <a:rPr lang="ru-RU" sz="4245" b="1" dirty="0">
                <a:latin typeface="Times New Roman" pitchFamily="18" charset="0"/>
              </a:rPr>
              <a:t>    -</a:t>
            </a:r>
            <a:r>
              <a:rPr lang="en-US" sz="4245" b="1" dirty="0">
                <a:latin typeface="Times New Roman" pitchFamily="18" charset="0"/>
              </a:rPr>
              <a:t>4</a:t>
            </a:r>
            <a:r>
              <a:rPr lang="ru-RU" sz="4245" b="1" dirty="0">
                <a:latin typeface="Times New Roman" pitchFamily="18" charset="0"/>
              </a:rPr>
              <a:t>   </a:t>
            </a:r>
            <a:r>
              <a:rPr lang="en-US" sz="4245" b="1" dirty="0">
                <a:latin typeface="Times New Roman" pitchFamily="18" charset="0"/>
              </a:rPr>
              <a:t> </a:t>
            </a:r>
            <a:r>
              <a:rPr lang="ru-RU" sz="4245" b="1" dirty="0">
                <a:latin typeface="Times New Roman" pitchFamily="18" charset="0"/>
              </a:rPr>
              <a:t> -</a:t>
            </a:r>
            <a:r>
              <a:rPr lang="en-US" sz="4245" b="1" dirty="0">
                <a:latin typeface="Times New Roman" pitchFamily="18" charset="0"/>
              </a:rPr>
              <a:t>3</a:t>
            </a:r>
            <a:r>
              <a:rPr lang="ru-RU" sz="4245" b="1" dirty="0">
                <a:latin typeface="Times New Roman" pitchFamily="18" charset="0"/>
              </a:rPr>
              <a:t>    </a:t>
            </a:r>
            <a:r>
              <a:rPr lang="en-US" sz="4245" b="1" dirty="0">
                <a:latin typeface="Times New Roman" pitchFamily="18" charset="0"/>
              </a:rPr>
              <a:t>-2</a:t>
            </a:r>
            <a:r>
              <a:rPr lang="ru-RU" sz="4245" b="1" dirty="0">
                <a:latin typeface="Times New Roman" pitchFamily="18" charset="0"/>
              </a:rPr>
              <a:t>    </a:t>
            </a:r>
            <a:r>
              <a:rPr lang="en-US" sz="4245" b="1" dirty="0">
                <a:latin typeface="Times New Roman" pitchFamily="18" charset="0"/>
              </a:rPr>
              <a:t>-</a:t>
            </a:r>
            <a:r>
              <a:rPr lang="ru-RU" sz="4245" b="1" dirty="0">
                <a:latin typeface="Times New Roman" pitchFamily="18" charset="0"/>
              </a:rPr>
              <a:t>1     </a:t>
            </a:r>
            <a:r>
              <a:rPr lang="en-US" sz="4245" b="1" dirty="0">
                <a:latin typeface="Times New Roman" pitchFamily="18" charset="0"/>
              </a:rPr>
              <a:t>0</a:t>
            </a:r>
            <a:r>
              <a:rPr lang="ru-RU" sz="4245" b="1" dirty="0">
                <a:latin typeface="Times New Roman" pitchFamily="18" charset="0"/>
              </a:rPr>
              <a:t>   </a:t>
            </a:r>
            <a:r>
              <a:rPr lang="en-US" sz="4245" b="1" dirty="0">
                <a:latin typeface="Times New Roman" pitchFamily="18" charset="0"/>
              </a:rPr>
              <a:t>  1</a:t>
            </a:r>
            <a:r>
              <a:rPr lang="ru-RU" sz="4245" b="1" dirty="0">
                <a:latin typeface="Times New Roman" pitchFamily="18" charset="0"/>
              </a:rPr>
              <a:t>  </a:t>
            </a:r>
            <a:r>
              <a:rPr lang="en-US" sz="4245" b="1" dirty="0">
                <a:latin typeface="Times New Roman" pitchFamily="18" charset="0"/>
              </a:rPr>
              <a:t> </a:t>
            </a:r>
            <a:r>
              <a:rPr lang="ru-RU" sz="4245" b="1" dirty="0">
                <a:latin typeface="Times New Roman" pitchFamily="18" charset="0"/>
              </a:rPr>
              <a:t> </a:t>
            </a:r>
            <a:r>
              <a:rPr lang="en-US" sz="4245" b="1" dirty="0">
                <a:latin typeface="Times New Roman" pitchFamily="18" charset="0"/>
              </a:rPr>
              <a:t> 2     3     4</a:t>
            </a:r>
            <a:r>
              <a:rPr lang="ru-RU" sz="4245" b="1" dirty="0">
                <a:latin typeface="Times New Roman" pitchFamily="18" charset="0"/>
              </a:rPr>
              <a:t>  </a:t>
            </a:r>
            <a:r>
              <a:rPr lang="en-US" sz="4245" b="1" dirty="0">
                <a:latin typeface="Times New Roman" pitchFamily="18" charset="0"/>
              </a:rPr>
              <a:t>   5   </a:t>
            </a:r>
            <a:r>
              <a:rPr lang="ru-RU" sz="4245" b="1" dirty="0">
                <a:latin typeface="Times New Roman" pitchFamily="18" charset="0"/>
              </a:rPr>
              <a:t>       </a:t>
            </a:r>
            <a:endParaRPr lang="ru-RU" sz="4245" b="1" i="1" dirty="0">
              <a:latin typeface="Georgia" pitchFamily="18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8183265" y="4198964"/>
            <a:ext cx="599798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B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514703" y="485630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523717" y="485630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546317" y="485630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6555333" y="485630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7498642" y="485630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474093" y="485630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9402234" y="485630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0374868" y="485630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4333885" y="4198964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ru-RU" sz="4245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3228989" y="4168450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C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010873" y="4976089"/>
            <a:ext cx="1108805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3568193" y="4845689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7" name="Oval 24"/>
          <p:cNvSpPr>
            <a:spLocks noChangeArrowheads="1"/>
          </p:cNvSpPr>
          <p:nvPr/>
        </p:nvSpPr>
        <p:spPr bwMode="auto">
          <a:xfrm>
            <a:off x="9321611" y="4877119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/>
          </a:p>
        </p:txBody>
      </p:sp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3459499" y="4853498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8364709" y="4886046"/>
            <a:ext cx="229699" cy="11774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4494395" y="4890722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27" name="Oval 19"/>
          <p:cNvSpPr>
            <a:spLocks noChangeArrowheads="1"/>
          </p:cNvSpPr>
          <p:nvPr/>
        </p:nvSpPr>
        <p:spPr bwMode="auto">
          <a:xfrm>
            <a:off x="2445452" y="4869777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9125275" y="4184454"/>
            <a:ext cx="628652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D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2293650" y="4099054"/>
            <a:ext cx="599798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E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4587925" y="4861863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>
            <a:off x="11264061" y="4877119"/>
            <a:ext cx="0" cy="15922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139"/>
          </a:p>
        </p:txBody>
      </p:sp>
      <p:sp>
        <p:nvSpPr>
          <p:cNvPr id="33" name="Oval 19"/>
          <p:cNvSpPr>
            <a:spLocks noChangeArrowheads="1"/>
          </p:cNvSpPr>
          <p:nvPr/>
        </p:nvSpPr>
        <p:spPr bwMode="auto">
          <a:xfrm>
            <a:off x="10255045" y="4869777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/>
          <a:p>
            <a:endParaRPr lang="ru-RU" sz="4139" b="1"/>
          </a:p>
        </p:txBody>
      </p:sp>
      <p:sp>
        <p:nvSpPr>
          <p:cNvPr id="34" name="Text Box 25"/>
          <p:cNvSpPr txBox="1">
            <a:spLocks noChangeArrowheads="1"/>
          </p:cNvSpPr>
          <p:nvPr/>
        </p:nvSpPr>
        <p:spPr bwMode="auto">
          <a:xfrm>
            <a:off x="10070005" y="4145731"/>
            <a:ext cx="567738" cy="7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6817" tIns="58408" rIns="116817" bIns="58408">
            <a:spAutoFit/>
          </a:bodyPr>
          <a:lstStyle/>
          <a:p>
            <a:r>
              <a:rPr lang="en-US" sz="4245" b="1" dirty="0">
                <a:latin typeface="Times New Roman" pitchFamily="18" charset="0"/>
              </a:rPr>
              <a:t>F</a:t>
            </a:r>
            <a:endParaRPr lang="ru-RU" sz="4245" b="1" dirty="0">
              <a:latin typeface="Times New Roman" pitchFamily="18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 rot="5400000">
            <a:off x="5271294" y="4855670"/>
            <a:ext cx="509503" cy="1994907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авая фигурная скобка 34"/>
          <p:cNvSpPr/>
          <p:nvPr/>
        </p:nvSpPr>
        <p:spPr>
          <a:xfrm rot="5400000">
            <a:off x="7287518" y="4868525"/>
            <a:ext cx="509503" cy="1994907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авая фигурная скобка 35"/>
          <p:cNvSpPr/>
          <p:nvPr/>
        </p:nvSpPr>
        <p:spPr>
          <a:xfrm rot="5400000">
            <a:off x="4801752" y="4351003"/>
            <a:ext cx="509503" cy="2976623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авая фигурная скобка 36"/>
          <p:cNvSpPr/>
          <p:nvPr/>
        </p:nvSpPr>
        <p:spPr>
          <a:xfrm rot="5400000">
            <a:off x="7718772" y="4467415"/>
            <a:ext cx="509503" cy="2857419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фигурная скобка 37"/>
          <p:cNvSpPr/>
          <p:nvPr/>
        </p:nvSpPr>
        <p:spPr>
          <a:xfrm rot="5400000">
            <a:off x="4248511" y="3958739"/>
            <a:ext cx="509503" cy="3959093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авая фигурная скобка 38"/>
          <p:cNvSpPr/>
          <p:nvPr/>
        </p:nvSpPr>
        <p:spPr>
          <a:xfrm rot="5400000">
            <a:off x="8182668" y="4015487"/>
            <a:ext cx="509503" cy="3874895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4260764" y="6008904"/>
            <a:ext cx="2120949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78889" y="5971731"/>
            <a:ext cx="2120949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16513" y="5995095"/>
            <a:ext cx="2120949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905091" y="5982642"/>
            <a:ext cx="2120949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44802" y="5979102"/>
            <a:ext cx="2120949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542269" y="5960820"/>
            <a:ext cx="2120949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10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  <p:bldP spid="7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3" grpId="0" animBg="1"/>
      <p:bldP spid="34" grpId="0"/>
      <p:bldP spid="2" grpId="0" animBg="1"/>
      <p:bldP spid="2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9" grpId="0" animBg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7992" y="174373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706- 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86849" y="1154870"/>
            <a:ext cx="12304327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quyidagi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sonli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ifoda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qiymatlariga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nuqtalarni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. 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86885" y="2573866"/>
                <a:ext cx="3030958" cy="1016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1)  6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21" dirty="0">
                    <a:latin typeface="Arial" pitchFamily="34" charset="0"/>
                    <a:cs typeface="Arial" pitchFamily="34" charset="0"/>
                  </a:rPr>
                  <a:t>- 3,75</a:t>
                </a:r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49" y="2633190"/>
                <a:ext cx="2863797" cy="962828"/>
              </a:xfrm>
              <a:prstGeom prst="rect">
                <a:avLst/>
              </a:prstGeom>
              <a:blipFill rotWithShape="0">
                <a:blip r:embed="rId2"/>
                <a:stretch>
                  <a:fillRect r="-5745" b="-8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24154" y="3729694"/>
                <a:ext cx="2768835" cy="12534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2)  2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731" i="1" dirty="0">
                        <a:latin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63" y="3722225"/>
                <a:ext cx="2619050" cy="11864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59" y="5148362"/>
                <a:ext cx="2448876" cy="12523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3)  0</m:t>
                    </m:r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731" i="1" dirty="0">
                        <a:latin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60" y="5058912"/>
                <a:ext cx="2317173" cy="11855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90191" y="2530669"/>
                <a:ext cx="3683829" cy="1016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4)  −( 5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: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712" y="2592489"/>
                <a:ext cx="3479542" cy="962828"/>
              </a:xfrm>
              <a:prstGeom prst="rect">
                <a:avLst/>
              </a:prstGeom>
              <a:blipFill rotWithShape="0">
                <a:blip r:embed="rId5"/>
                <a:stretch>
                  <a:fillRect t="-22152" r="-8406" b="-29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490191" y="3729694"/>
                <a:ext cx="4007123" cy="1018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5)  −( 7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731" i="1" dirty="0">
                        <a:latin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22</m:t>
                        </m:r>
                      </m:den>
                    </m:f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712" y="3722225"/>
                <a:ext cx="3784306" cy="964623"/>
              </a:xfrm>
              <a:prstGeom prst="rect">
                <a:avLst/>
              </a:prstGeom>
              <a:blipFill rotWithShape="0">
                <a:blip r:embed="rId6"/>
                <a:stretch>
                  <a:fillRect t="-22152" r="-7729" b="-29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514871" y="5172394"/>
                <a:ext cx="3688189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45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6)  −(9 :1,8)</m:t>
                      </m:r>
                    </m:oMath>
                  </m:oMathPara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966" y="5081554"/>
                <a:ext cx="3485249" cy="70788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999229" y="2626943"/>
                <a:ext cx="2563394" cy="10295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7)   6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: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184" y="2683199"/>
                <a:ext cx="2424382" cy="97546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999230" y="3864983"/>
                <a:ext cx="3000565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45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8)  2,2 :1,1</m:t>
                      </m:r>
                    </m:oMath>
                  </m:oMathPara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184" y="3849696"/>
                <a:ext cx="2837251" cy="707886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575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1367" y="189957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94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94273" y="1264507"/>
                <a:ext cx="3030958" cy="1016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1)  6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21" dirty="0">
                    <a:latin typeface="Arial" pitchFamily="34" charset="0"/>
                    <a:cs typeface="Arial" pitchFamily="34" charset="0"/>
                  </a:rPr>
                  <a:t>- 3,75</a:t>
                </a:r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89" y="1399496"/>
                <a:ext cx="2863797" cy="962828"/>
              </a:xfrm>
              <a:prstGeom prst="rect">
                <a:avLst/>
              </a:prstGeom>
              <a:blipFill rotWithShape="0">
                <a:blip r:embed="rId2"/>
                <a:stretch>
                  <a:fillRect r="-5532" b="-8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56568" y="2570543"/>
                <a:ext cx="2768835" cy="12534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2)  2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731" i="1" dirty="0">
                        <a:latin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83" y="2630059"/>
                <a:ext cx="2619050" cy="11864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70163" y="3947135"/>
                <a:ext cx="2448876" cy="12523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3)  0</m:t>
                    </m:r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731" i="1" dirty="0">
                        <a:latin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93" y="3927101"/>
                <a:ext cx="2317173" cy="11855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94274" y="5406272"/>
                <a:ext cx="3683829" cy="1016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4)  −( 5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: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89" y="5301918"/>
                <a:ext cx="3479542" cy="962828"/>
              </a:xfrm>
              <a:prstGeom prst="rect">
                <a:avLst/>
              </a:prstGeom>
              <a:blipFill rotWithShape="0">
                <a:blip r:embed="rId5"/>
                <a:stretch>
                  <a:fillRect t="-22152" r="-8231" b="-29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236249" y="1245032"/>
                <a:ext cx="3216458" cy="974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=6</m:t>
                    </m:r>
                    <m:r>
                      <a:rPr lang="en-US" sz="4245" dirty="0">
                        <a:latin typeface="Cambria Math" panose="02040503050406030204" pitchFamily="18" charset="0"/>
                        <a:cs typeface="Arial" pitchFamily="34" charset="0"/>
                      </a:rPr>
                      <m:t>,75</m:t>
                    </m:r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21" dirty="0">
                    <a:latin typeface="Arial" pitchFamily="34" charset="0"/>
                    <a:cs typeface="Arial" pitchFamily="34" charset="0"/>
                  </a:rPr>
                  <a:t>- 3,75</a:t>
                </a:r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233" y="1381146"/>
                <a:ext cx="3039422" cy="923330"/>
              </a:xfrm>
              <a:prstGeom prst="rect">
                <a:avLst/>
              </a:prstGeom>
              <a:blipFill rotWithShape="0">
                <a:blip r:embed="rId6"/>
                <a:stretch>
                  <a:fillRect r="-5411" b="-185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448725" y="1434100"/>
                <a:ext cx="1045479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3</a:t>
                </a: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067" y="1559288"/>
                <a:ext cx="995785" cy="707886"/>
              </a:xfrm>
              <a:prstGeom prst="rect">
                <a:avLst/>
              </a:prstGeom>
              <a:blipFill rotWithShape="0">
                <a:blip r:embed="rId7"/>
                <a:stretch>
                  <a:fillRect t="-15517" r="-20245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069034" y="2623192"/>
                <a:ext cx="2026196" cy="1109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670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67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670" i="1" dirty="0">
                        <a:latin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67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681" y="2679665"/>
                <a:ext cx="1920719" cy="10508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060881" y="2809962"/>
                <a:ext cx="1045479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6</a:t>
                </a: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423" y="2855642"/>
                <a:ext cx="995785" cy="707886"/>
              </a:xfrm>
              <a:prstGeom prst="rect">
                <a:avLst/>
              </a:prstGeom>
              <a:blipFill rotWithShape="0">
                <a:blip r:embed="rId9"/>
                <a:stretch>
                  <a:fillRect t="-15385" r="-20122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905284" y="4193886"/>
                <a:ext cx="1045479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0</a:t>
                </a: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393" y="4159592"/>
                <a:ext cx="995785" cy="707886"/>
              </a:xfrm>
              <a:prstGeom prst="rect">
                <a:avLst/>
              </a:prstGeom>
              <a:blipFill rotWithShape="0">
                <a:blip r:embed="rId10"/>
                <a:stretch>
                  <a:fillRect t="-15517" r="-2085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962142" y="5344876"/>
                <a:ext cx="3113032" cy="1016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=−( 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∙ </m:t>
                    </m:r>
                    <m:f>
                      <m:fPr>
                        <m:ctrlPr>
                          <a:rPr lang="en-US" sz="382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82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82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3821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5731" dirty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178" y="5244070"/>
                <a:ext cx="3055645" cy="988156"/>
              </a:xfrm>
              <a:prstGeom prst="rect">
                <a:avLst/>
              </a:prstGeom>
              <a:blipFill rotWithShape="0">
                <a:blip r:embed="rId11"/>
                <a:stretch>
                  <a:fillRect t="-21605" r="-5976" b="-259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977153" y="5487248"/>
                <a:ext cx="1226618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-7</a:t>
                </a: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3959" y="5378214"/>
                <a:ext cx="1167307" cy="707886"/>
              </a:xfrm>
              <a:prstGeom prst="rect">
                <a:avLst/>
              </a:prstGeom>
              <a:blipFill rotWithShape="0">
                <a:blip r:embed="rId12"/>
                <a:stretch>
                  <a:fillRect t="-15517" r="-1718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688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1109" y="207153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YECHISH</a:t>
            </a:r>
            <a:endParaRPr lang="ru-RU" sz="5094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56596" y="1267211"/>
                <a:ext cx="3907736" cy="11085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5)  −( 7</m:t>
                    </m:r>
                    <m:f>
                      <m:fPr>
                        <m:ctrlP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245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67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670" i="1" dirty="0">
                        <a:latin typeface="Cambria Math" panose="02040503050406030204" pitchFamily="18" charset="0"/>
                        <a:cs typeface="Arial" pitchFamily="34" charset="0"/>
                      </a:rPr>
                      <m:t>∙</m:t>
                    </m:r>
                  </m:oMath>
                </a14:m>
                <a:r>
                  <a:rPr lang="en-US" sz="467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22</m:t>
                        </m:r>
                      </m:den>
                    </m:f>
                    <m:r>
                      <a:rPr lang="en-US" sz="4670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670" dirty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96" y="1267211"/>
                <a:ext cx="3907736" cy="1108573"/>
              </a:xfrm>
              <a:prstGeom prst="rect">
                <a:avLst/>
              </a:prstGeom>
              <a:blipFill rotWithShape="0">
                <a:blip r:embed="rId2"/>
                <a:stretch>
                  <a:fillRect r="-5616" b="-12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86886" y="2690191"/>
                <a:ext cx="3688189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45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6)  −(9 :1,8)</m:t>
                      </m:r>
                    </m:oMath>
                  </m:oMathPara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49" y="2742792"/>
                <a:ext cx="3485248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03230" y="3981813"/>
                <a:ext cx="2825645" cy="12171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670" i="1" dirty="0">
                        <a:latin typeface="Cambria Math" panose="02040503050406030204" pitchFamily="18" charset="0"/>
                        <a:cs typeface="Arial" pitchFamily="34" charset="0"/>
                      </a:rPr>
                      <m:t>7)   6</m:t>
                    </m:r>
                    <m:f>
                      <m:fPr>
                        <m:ctrlP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094" dirty="0">
                        <a:latin typeface="Cambria Math" panose="02040503050406030204" pitchFamily="18" charset="0"/>
                        <a:cs typeface="Arial" pitchFamily="34" charset="0"/>
                      </a:rPr>
                      <m:t>:</m:t>
                    </m:r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a:rPr lang="en-US" sz="5094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endParaRPr lang="en-US" sz="467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30" y="3981813"/>
                <a:ext cx="2825645" cy="121712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21194" y="5653221"/>
                <a:ext cx="3000565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45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8)  2,2 :1,1</m:t>
                      </m:r>
                    </m:oMath>
                  </m:oMathPara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074" y="5534595"/>
                <a:ext cx="2837251" cy="7078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574325" y="1327924"/>
                <a:ext cx="3568285" cy="1112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670" i="1" dirty="0">
                        <a:latin typeface="Cambria Math" panose="02040503050406030204" pitchFamily="18" charset="0"/>
                        <a:cs typeface="Arial" pitchFamily="34" charset="0"/>
                      </a:rPr>
                      <m:t>=−( </m:t>
                    </m:r>
                    <m:f>
                      <m:fPr>
                        <m:ctrlP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22</m:t>
                        </m:r>
                      </m:num>
                      <m:den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67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670" i="1" dirty="0">
                        <a:latin typeface="Cambria Math" panose="02040503050406030204" pitchFamily="18" charset="0"/>
                        <a:cs typeface="Arial" pitchFamily="34" charset="0"/>
                      </a:rPr>
                      <m:t>∙ </m:t>
                    </m:r>
                    <m:f>
                      <m:fPr>
                        <m:ctrlP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22</m:t>
                        </m:r>
                      </m:den>
                    </m:f>
                    <m:r>
                      <a:rPr lang="en-US" sz="4670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670" dirty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984" y="1459248"/>
                <a:ext cx="3377848" cy="1053237"/>
              </a:xfrm>
              <a:prstGeom prst="rect">
                <a:avLst/>
              </a:prstGeom>
              <a:blipFill rotWithShape="0">
                <a:blip r:embed="rId6"/>
                <a:stretch>
                  <a:fillRect t="-578" r="-6498" b="-10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116911" y="1511190"/>
                <a:ext cx="1226618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-1</a:t>
                </a: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853" y="1631923"/>
                <a:ext cx="1167307" cy="707886"/>
              </a:xfrm>
              <a:prstGeom prst="rect">
                <a:avLst/>
              </a:prstGeom>
              <a:blipFill rotWithShape="0">
                <a:blip r:embed="rId7"/>
                <a:stretch>
                  <a:fillRect t="-15517" r="-1727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878795" y="2782017"/>
                <a:ext cx="3425874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45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=−(90 :18)</m:t>
                      </m:r>
                    </m:oMath>
                  </m:oMathPara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648" y="2829312"/>
                <a:ext cx="3345211" cy="70788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225358" y="2782017"/>
                <a:ext cx="1226618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-5</a:t>
                </a: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821" y="2829312"/>
                <a:ext cx="1167307" cy="707886"/>
              </a:xfrm>
              <a:prstGeom prst="rect">
                <a:avLst/>
              </a:prstGeom>
              <a:blipFill rotWithShape="0">
                <a:blip r:embed="rId9"/>
                <a:stretch>
                  <a:fillRect t="-15517" r="-1727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258930" y="3958240"/>
                <a:ext cx="2624116" cy="12059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094" i="1" dirty="0">
                        <a:latin typeface="Cambria Math" panose="02040503050406030204" pitchFamily="18" charset="0"/>
                        <a:cs typeface="Arial" pitchFamily="34" charset="0"/>
                      </a:rPr>
                      <m:t>= </m:t>
                    </m:r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094" i="1" dirty="0">
                        <a:latin typeface="Cambria Math" panose="02040503050406030204" pitchFamily="18" charset="0"/>
                        <a:cs typeface="Arial" pitchFamily="34" charset="0"/>
                      </a:rPr>
                      <m:t>∙ </m:t>
                    </m:r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en-US" sz="5094" dirty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endParaRPr lang="en-US" sz="5094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603" y="3937564"/>
                <a:ext cx="2484976" cy="114140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889206" y="4188293"/>
                <a:ext cx="1045479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8</a:t>
                </a: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881" y="4154322"/>
                <a:ext cx="995785" cy="707886"/>
              </a:xfrm>
              <a:prstGeom prst="rect">
                <a:avLst/>
              </a:prstGeom>
              <a:blipFill rotWithShape="0">
                <a:blip r:embed="rId11"/>
                <a:stretch>
                  <a:fillRect t="-15385" r="-20122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301560" y="5686396"/>
                <a:ext cx="2686889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45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22 :11</m:t>
                      </m:r>
                    </m:oMath>
                  </m:oMathPara>
                </a14:m>
                <a:endParaRPr lang="en-US" sz="573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769" y="5565853"/>
                <a:ext cx="2542106" cy="707886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871492" y="5653221"/>
                <a:ext cx="1045479" cy="745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245" i="1" dirty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2</a:t>
                </a: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2191" y="5534595"/>
                <a:ext cx="995785" cy="707886"/>
              </a:xfrm>
              <a:prstGeom prst="rect">
                <a:avLst/>
              </a:prstGeom>
              <a:blipFill rotWithShape="0">
                <a:blip r:embed="rId13"/>
                <a:stretch>
                  <a:fillRect t="-15517" r="-20245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93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5171</TotalTime>
  <Words>578</Words>
  <Application>Microsoft Office PowerPoint</Application>
  <PresentationFormat>Произвольный</PresentationFormat>
  <Paragraphs>140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Georgia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MASALA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477</cp:revision>
  <dcterms:created xsi:type="dcterms:W3CDTF">2020-04-09T07:32:19Z</dcterms:created>
  <dcterms:modified xsi:type="dcterms:W3CDTF">2020-12-24T04:44:25Z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