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56" r:id="rId2"/>
    <p:sldId id="368" r:id="rId3"/>
    <p:sldId id="366" r:id="rId4"/>
    <p:sldId id="369" r:id="rId5"/>
    <p:sldId id="367" r:id="rId6"/>
    <p:sldId id="364" r:id="rId7"/>
    <p:sldId id="370" r:id="rId8"/>
    <p:sldId id="371" r:id="rId9"/>
    <p:sldId id="372" r:id="rId10"/>
    <p:sldId id="373" r:id="rId11"/>
    <p:sldId id="375" r:id="rId12"/>
    <p:sldId id="376" r:id="rId13"/>
    <p:sldId id="365" r:id="rId14"/>
  </p:sldIdLst>
  <p:sldSz cx="12061825" cy="7200900"/>
  <p:notesSz cx="5765800" cy="3244850"/>
  <p:defaultTextStyle>
    <a:defPPr>
      <a:defRPr lang="ru-RU"/>
    </a:defPPr>
    <a:lvl1pPr marL="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68152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3630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0445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872609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840763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80891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77706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74522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6391">
          <p15:clr>
            <a:srgbClr val="A4A3A4"/>
          </p15:clr>
        </p15:guide>
        <p15:guide id="4" pos="4451">
          <p15:clr>
            <a:srgbClr val="A4A3A4"/>
          </p15:clr>
        </p15:guide>
        <p15:guide id="5" pos="2193">
          <p15:clr>
            <a:srgbClr val="A4A3A4"/>
          </p15:clr>
        </p15:guide>
        <p15:guide id="6" pos="451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67" autoAdjust="0"/>
    <p:restoredTop sz="94624" autoAdjust="0"/>
  </p:normalViewPr>
  <p:slideViewPr>
    <p:cSldViewPr>
      <p:cViewPr varScale="1">
        <p:scale>
          <a:sx n="63" d="100"/>
          <a:sy n="63" d="100"/>
        </p:scale>
        <p:origin x="996" y="78"/>
      </p:cViewPr>
      <p:guideLst>
        <p:guide orient="horz" pos="2880"/>
        <p:guide pos="2160"/>
        <p:guide orient="horz" pos="6391"/>
        <p:guide pos="4451"/>
        <p:guide pos="2193"/>
        <p:guide pos="451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3350CF-C603-4114-B932-646F91D14650}" type="datetimeFigureOut">
              <a:rPr lang="ru-RU" smtClean="0"/>
              <a:pPr/>
              <a:t>21.12.2020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63725" y="242888"/>
            <a:ext cx="2038350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909EBE-9F82-4E48-A1EA-E1BF2E0BBA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046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04638" y="2232277"/>
            <a:ext cx="10252552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09275" y="4032504"/>
            <a:ext cx="8443278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345765" y="2978581"/>
            <a:ext cx="3370296" cy="861774"/>
          </a:xfrm>
        </p:spPr>
        <p:txBody>
          <a:bodyPr lIns="0" tIns="0" rIns="0" bIns="0"/>
          <a:lstStyle>
            <a:lvl1pPr>
              <a:defRPr sz="56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869143" y="2180056"/>
            <a:ext cx="8323540" cy="723275"/>
          </a:xfrm>
        </p:spPr>
        <p:txBody>
          <a:bodyPr lIns="0" tIns="0" rIns="0" bIns="0"/>
          <a:lstStyle>
            <a:lvl1pPr>
              <a:defRPr sz="47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39828" y="1189854"/>
            <a:ext cx="11821385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39844" y="157913"/>
            <a:ext cx="11821385" cy="95260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345765" y="2978581"/>
            <a:ext cx="3370296" cy="861774"/>
          </a:xfrm>
        </p:spPr>
        <p:txBody>
          <a:bodyPr lIns="0" tIns="0" rIns="0" bIns="0"/>
          <a:lstStyle>
            <a:lvl1pPr>
              <a:defRPr sz="56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19040" y="1599501"/>
            <a:ext cx="3816478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11841" y="1656207"/>
            <a:ext cx="5246894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12/21/2020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308475" y="2344141"/>
            <a:ext cx="5484942" cy="2295551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345765" y="2978581"/>
            <a:ext cx="3370296" cy="861774"/>
          </a:xfrm>
        </p:spPr>
        <p:txBody>
          <a:bodyPr lIns="0" tIns="0" rIns="0" bIns="0"/>
          <a:lstStyle>
            <a:lvl1pPr>
              <a:defRPr sz="56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12/21/2020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12/21/2020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39828" y="1189854"/>
            <a:ext cx="11821385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345765" y="2978580"/>
            <a:ext cx="3370296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869143" y="2180055"/>
            <a:ext cx="832354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01021" y="6696836"/>
            <a:ext cx="3859784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3091" y="6696836"/>
            <a:ext cx="2774220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684514" y="6696836"/>
            <a:ext cx="2774220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968152">
        <a:defRPr>
          <a:latin typeface="+mn-lt"/>
          <a:ea typeface="+mn-ea"/>
          <a:cs typeface="+mn-cs"/>
        </a:defRPr>
      </a:lvl2pPr>
      <a:lvl3pPr marL="1936305">
        <a:defRPr>
          <a:latin typeface="+mn-lt"/>
          <a:ea typeface="+mn-ea"/>
          <a:cs typeface="+mn-cs"/>
        </a:defRPr>
      </a:lvl3pPr>
      <a:lvl4pPr marL="2904457">
        <a:defRPr>
          <a:latin typeface="+mn-lt"/>
          <a:ea typeface="+mn-ea"/>
          <a:cs typeface="+mn-cs"/>
        </a:defRPr>
      </a:lvl4pPr>
      <a:lvl5pPr marL="3872609">
        <a:defRPr>
          <a:latin typeface="+mn-lt"/>
          <a:ea typeface="+mn-ea"/>
          <a:cs typeface="+mn-cs"/>
        </a:defRPr>
      </a:lvl5pPr>
      <a:lvl6pPr marL="4840763">
        <a:defRPr>
          <a:latin typeface="+mn-lt"/>
          <a:ea typeface="+mn-ea"/>
          <a:cs typeface="+mn-cs"/>
        </a:defRPr>
      </a:lvl6pPr>
      <a:lvl7pPr marL="5808915">
        <a:defRPr>
          <a:latin typeface="+mn-lt"/>
          <a:ea typeface="+mn-ea"/>
          <a:cs typeface="+mn-cs"/>
        </a:defRPr>
      </a:lvl7pPr>
      <a:lvl8pPr marL="6777067">
        <a:defRPr>
          <a:latin typeface="+mn-lt"/>
          <a:ea typeface="+mn-ea"/>
          <a:cs typeface="+mn-cs"/>
        </a:defRPr>
      </a:lvl8pPr>
      <a:lvl9pPr marL="774522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968152">
        <a:defRPr>
          <a:latin typeface="+mn-lt"/>
          <a:ea typeface="+mn-ea"/>
          <a:cs typeface="+mn-cs"/>
        </a:defRPr>
      </a:lvl2pPr>
      <a:lvl3pPr marL="1936305">
        <a:defRPr>
          <a:latin typeface="+mn-lt"/>
          <a:ea typeface="+mn-ea"/>
          <a:cs typeface="+mn-cs"/>
        </a:defRPr>
      </a:lvl3pPr>
      <a:lvl4pPr marL="2904457">
        <a:defRPr>
          <a:latin typeface="+mn-lt"/>
          <a:ea typeface="+mn-ea"/>
          <a:cs typeface="+mn-cs"/>
        </a:defRPr>
      </a:lvl4pPr>
      <a:lvl5pPr marL="3872609">
        <a:defRPr>
          <a:latin typeface="+mn-lt"/>
          <a:ea typeface="+mn-ea"/>
          <a:cs typeface="+mn-cs"/>
        </a:defRPr>
      </a:lvl5pPr>
      <a:lvl6pPr marL="4840763">
        <a:defRPr>
          <a:latin typeface="+mn-lt"/>
          <a:ea typeface="+mn-ea"/>
          <a:cs typeface="+mn-cs"/>
        </a:defRPr>
      </a:lvl6pPr>
      <a:lvl7pPr marL="5808915">
        <a:defRPr>
          <a:latin typeface="+mn-lt"/>
          <a:ea typeface="+mn-ea"/>
          <a:cs typeface="+mn-cs"/>
        </a:defRPr>
      </a:lvl7pPr>
      <a:lvl8pPr marL="6777067">
        <a:defRPr>
          <a:latin typeface="+mn-lt"/>
          <a:ea typeface="+mn-ea"/>
          <a:cs typeface="+mn-cs"/>
        </a:defRPr>
      </a:lvl8pPr>
      <a:lvl9pPr marL="774522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73593"/>
            <a:ext cx="12049870" cy="226595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99496" y="485880"/>
            <a:ext cx="6597200" cy="1139223"/>
          </a:xfrm>
          <a:prstGeom prst="rect">
            <a:avLst/>
          </a:prstGeom>
        </p:spPr>
        <p:txBody>
          <a:bodyPr vert="horz" wrap="square" lIns="0" tIns="30925" rIns="0" bIns="0" rtlCol="0">
            <a:spAutoFit/>
          </a:bodyPr>
          <a:lstStyle/>
          <a:p>
            <a:pPr marL="26893" algn="ctr">
              <a:spcBef>
                <a:spcPts val="242"/>
              </a:spcBef>
            </a:pPr>
            <a:r>
              <a:rPr lang="en-US" sz="7200" spc="11" dirty="0" smtClean="0"/>
              <a:t>MATEMATIKA</a:t>
            </a:r>
            <a:endParaRPr lang="en-US" sz="7200" dirty="0"/>
          </a:p>
        </p:txBody>
      </p:sp>
      <p:sp>
        <p:nvSpPr>
          <p:cNvPr id="4" name="object 4"/>
          <p:cNvSpPr txBox="1"/>
          <p:nvPr/>
        </p:nvSpPr>
        <p:spPr>
          <a:xfrm>
            <a:off x="1494408" y="2576309"/>
            <a:ext cx="9466596" cy="2984527"/>
          </a:xfrm>
          <a:prstGeom prst="rect">
            <a:avLst/>
          </a:prstGeom>
        </p:spPr>
        <p:txBody>
          <a:bodyPr vert="horz" wrap="square" lIns="0" tIns="29583" rIns="0" bIns="0" rtlCol="0">
            <a:spAutoFit/>
          </a:bodyPr>
          <a:lstStyle/>
          <a:p>
            <a:pPr marL="38995" algn="ctr">
              <a:spcBef>
                <a:spcPts val="232"/>
              </a:spcBef>
            </a:pPr>
            <a:r>
              <a:rPr lang="en-US" sz="4800" b="1" dirty="0" smtClean="0">
                <a:solidFill>
                  <a:srgbClr val="002060"/>
                </a:solidFill>
                <a:latin typeface="Arial"/>
                <a:cs typeface="Arial"/>
              </a:rPr>
              <a:t>MAVZU: KOORDINATA TO‘G‘RI CHIZIG‘I. MUSBAT VA MANFIY SONLARNI SON O‘QIDA TASVIRLASH.</a:t>
            </a:r>
            <a:endParaRPr lang="en-US" sz="5400" b="1" dirty="0" smtClean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44437" y="4681488"/>
            <a:ext cx="737048" cy="1758696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" name="object 7"/>
          <p:cNvGrpSpPr/>
          <p:nvPr/>
        </p:nvGrpSpPr>
        <p:grpSpPr>
          <a:xfrm>
            <a:off x="981485" y="441402"/>
            <a:ext cx="10448236" cy="1202818"/>
            <a:chOff x="439458" y="228104"/>
            <a:chExt cx="4916283" cy="542011"/>
          </a:xfrm>
        </p:grpSpPr>
        <p:sp>
          <p:nvSpPr>
            <p:cNvPr id="8" name="object 8"/>
            <p:cNvSpPr/>
            <p:nvPr/>
          </p:nvSpPr>
          <p:spPr>
            <a:xfrm>
              <a:off x="439458" y="322808"/>
              <a:ext cx="396240" cy="394970"/>
            </a:xfrm>
            <a:custGeom>
              <a:avLst/>
              <a:gdLst/>
              <a:ahLst/>
              <a:cxnLst/>
              <a:rect l="l" t="t" r="r" b="b"/>
              <a:pathLst>
                <a:path w="396240" h="394970">
                  <a:moveTo>
                    <a:pt x="65938" y="0"/>
                  </a:moveTo>
                  <a:lnTo>
                    <a:pt x="0" y="0"/>
                  </a:lnTo>
                  <a:lnTo>
                    <a:pt x="0" y="33020"/>
                  </a:lnTo>
                  <a:lnTo>
                    <a:pt x="0" y="361950"/>
                  </a:lnTo>
                  <a:lnTo>
                    <a:pt x="0" y="394970"/>
                  </a:lnTo>
                  <a:lnTo>
                    <a:pt x="65938" y="394970"/>
                  </a:lnTo>
                  <a:lnTo>
                    <a:pt x="65938" y="361950"/>
                  </a:lnTo>
                  <a:lnTo>
                    <a:pt x="32969" y="361950"/>
                  </a:lnTo>
                  <a:lnTo>
                    <a:pt x="32969" y="33020"/>
                  </a:lnTo>
                  <a:lnTo>
                    <a:pt x="65938" y="33020"/>
                  </a:lnTo>
                  <a:lnTo>
                    <a:pt x="65938" y="0"/>
                  </a:lnTo>
                  <a:close/>
                </a:path>
                <a:path w="396240" h="394970">
                  <a:moveTo>
                    <a:pt x="296710" y="65366"/>
                  </a:moveTo>
                  <a:lnTo>
                    <a:pt x="98907" y="65366"/>
                  </a:lnTo>
                  <a:lnTo>
                    <a:pt x="98907" y="96126"/>
                  </a:lnTo>
                  <a:lnTo>
                    <a:pt x="184454" y="197243"/>
                  </a:lnTo>
                  <a:lnTo>
                    <a:pt x="98907" y="298361"/>
                  </a:lnTo>
                  <a:lnTo>
                    <a:pt x="98907" y="329120"/>
                  </a:lnTo>
                  <a:lnTo>
                    <a:pt x="296710" y="329120"/>
                  </a:lnTo>
                  <a:lnTo>
                    <a:pt x="296710" y="263182"/>
                  </a:lnTo>
                  <a:lnTo>
                    <a:pt x="263740" y="263182"/>
                  </a:lnTo>
                  <a:lnTo>
                    <a:pt x="263740" y="296151"/>
                  </a:lnTo>
                  <a:lnTo>
                    <a:pt x="143954" y="296151"/>
                  </a:lnTo>
                  <a:lnTo>
                    <a:pt x="227647" y="197243"/>
                  </a:lnTo>
                  <a:lnTo>
                    <a:pt x="143954" y="98336"/>
                  </a:lnTo>
                  <a:lnTo>
                    <a:pt x="263740" y="98336"/>
                  </a:lnTo>
                  <a:lnTo>
                    <a:pt x="263740" y="131305"/>
                  </a:lnTo>
                  <a:lnTo>
                    <a:pt x="296710" y="131305"/>
                  </a:lnTo>
                  <a:lnTo>
                    <a:pt x="296710" y="65366"/>
                  </a:lnTo>
                  <a:close/>
                </a:path>
                <a:path w="396240" h="394970">
                  <a:moveTo>
                    <a:pt x="395617" y="0"/>
                  </a:moveTo>
                  <a:lnTo>
                    <a:pt x="329679" y="0"/>
                  </a:lnTo>
                  <a:lnTo>
                    <a:pt x="329679" y="33020"/>
                  </a:lnTo>
                  <a:lnTo>
                    <a:pt x="362648" y="33020"/>
                  </a:lnTo>
                  <a:lnTo>
                    <a:pt x="362648" y="361950"/>
                  </a:lnTo>
                  <a:lnTo>
                    <a:pt x="329679" y="361950"/>
                  </a:lnTo>
                  <a:lnTo>
                    <a:pt x="329679" y="394970"/>
                  </a:lnTo>
                  <a:lnTo>
                    <a:pt x="395617" y="394970"/>
                  </a:lnTo>
                  <a:lnTo>
                    <a:pt x="395617" y="361950"/>
                  </a:lnTo>
                  <a:lnTo>
                    <a:pt x="395617" y="33020"/>
                  </a:lnTo>
                  <a:lnTo>
                    <a:pt x="395617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285485" y="228104"/>
              <a:ext cx="1070256" cy="542011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285485" y="228104"/>
              <a:ext cx="1070256" cy="533396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8776340" y="494603"/>
            <a:ext cx="2952327" cy="949127"/>
          </a:xfrm>
          <a:prstGeom prst="rect">
            <a:avLst/>
          </a:prstGeom>
        </p:spPr>
        <p:txBody>
          <a:bodyPr vert="horz" wrap="square" lIns="0" tIns="25548" rIns="0" bIns="0" rtlCol="0">
            <a:spAutoFit/>
          </a:bodyPr>
          <a:lstStyle/>
          <a:p>
            <a:pPr algn="ctr">
              <a:spcBef>
                <a:spcPts val="202"/>
              </a:spcBef>
            </a:pPr>
            <a:r>
              <a:rPr lang="en-US" sz="6000" b="1" spc="-11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4400" b="1" spc="-11" dirty="0" smtClean="0">
                <a:solidFill>
                  <a:schemeClr val="bg1"/>
                </a:solidFill>
                <a:latin typeface="Arial"/>
                <a:cs typeface="Arial"/>
              </a:rPr>
              <a:t>6- </a:t>
            </a:r>
            <a:r>
              <a:rPr sz="4400" b="1" spc="-11" dirty="0" err="1" smtClean="0">
                <a:solidFill>
                  <a:schemeClr val="bg1"/>
                </a:solidFill>
                <a:latin typeface="Arial"/>
                <a:cs typeface="Arial"/>
              </a:rPr>
              <a:t>sinf</a:t>
            </a:r>
            <a:endParaRPr sz="4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1" name="object 5"/>
          <p:cNvSpPr/>
          <p:nvPr/>
        </p:nvSpPr>
        <p:spPr>
          <a:xfrm>
            <a:off x="230887" y="2451714"/>
            <a:ext cx="764148" cy="169560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8659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58749" y="171426"/>
            <a:ext cx="116030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702- masala</a:t>
            </a:r>
            <a:endParaRPr lang="ru-RU" sz="48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591930" y="1368202"/>
            <a:ext cx="104473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Koordinata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to‘g‘ri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chizig‘ida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A(-4)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nuqtani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belgilang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 A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nuqtadan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742950" indent="-742950">
              <a:buAutoNum type="arabicParenR"/>
            </a:pP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o‘ngda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3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birlik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masofada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yotuvchi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B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nuqtani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belgilang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742950" indent="-742950">
              <a:buAutoNum type="arabicParenR"/>
            </a:pPr>
            <a:r>
              <a:rPr lang="en-US" sz="4000" dirty="0" err="1">
                <a:latin typeface="Arial" pitchFamily="34" charset="0"/>
                <a:cs typeface="Arial" pitchFamily="34" charset="0"/>
              </a:rPr>
              <a:t>c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hapda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2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birlik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masofada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yotuvchi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C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nuqtani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belgilang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B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C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nuqtalarning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koordinatasi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nimaga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teng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?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Ularni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yozing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 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75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Line 12"/>
          <p:cNvSpPr>
            <a:spLocks noChangeShapeType="1"/>
          </p:cNvSpPr>
          <p:nvPr/>
        </p:nvSpPr>
        <p:spPr bwMode="auto">
          <a:xfrm>
            <a:off x="4348262" y="3333411"/>
            <a:ext cx="0" cy="150019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" name="Rectangle 6"/>
          <p:cNvSpPr>
            <a:spLocks noChangeArrowheads="1"/>
          </p:cNvSpPr>
          <p:nvPr/>
        </p:nvSpPr>
        <p:spPr bwMode="auto">
          <a:xfrm>
            <a:off x="486296" y="2928362"/>
            <a:ext cx="10732094" cy="96012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i="1" dirty="0">
              <a:latin typeface="Georgia" pitchFamily="18" charset="0"/>
            </a:endParaRPr>
          </a:p>
          <a:p>
            <a:r>
              <a:rPr lang="ru-RU" sz="4000" b="1" i="1" dirty="0">
                <a:latin typeface="Georgia" pitchFamily="18" charset="0"/>
              </a:rPr>
              <a:t>   </a:t>
            </a:r>
            <a:r>
              <a:rPr lang="ru-RU" sz="4000" b="1" i="1" dirty="0" smtClean="0">
                <a:latin typeface="Georgia" pitchFamily="18" charset="0"/>
              </a:rPr>
              <a:t> </a:t>
            </a:r>
            <a:r>
              <a:rPr lang="en-US" sz="4000" b="1" i="1" dirty="0" smtClean="0">
                <a:latin typeface="Georgia" pitchFamily="18" charset="0"/>
              </a:rPr>
              <a:t> </a:t>
            </a:r>
            <a:r>
              <a:rPr lang="ru-RU" sz="4000" b="1" dirty="0" smtClean="0">
                <a:latin typeface="Times New Roman" pitchFamily="18" charset="0"/>
              </a:rPr>
              <a:t>-</a:t>
            </a:r>
            <a:r>
              <a:rPr lang="en-US" sz="4000" b="1" dirty="0">
                <a:latin typeface="Times New Roman" pitchFamily="18" charset="0"/>
              </a:rPr>
              <a:t>7</a:t>
            </a:r>
            <a:r>
              <a:rPr lang="ru-RU" sz="4000" b="1" dirty="0" smtClean="0">
                <a:latin typeface="Times New Roman" pitchFamily="18" charset="0"/>
              </a:rPr>
              <a:t>    -</a:t>
            </a:r>
            <a:r>
              <a:rPr lang="en-US" sz="4000" b="1" dirty="0" smtClean="0">
                <a:latin typeface="Times New Roman" pitchFamily="18" charset="0"/>
              </a:rPr>
              <a:t>6</a:t>
            </a:r>
            <a:r>
              <a:rPr lang="ru-RU" sz="4000" b="1" dirty="0" smtClean="0">
                <a:latin typeface="Times New Roman" pitchFamily="18" charset="0"/>
              </a:rPr>
              <a:t>    -</a:t>
            </a:r>
            <a:r>
              <a:rPr lang="en-US" sz="4000" b="1" dirty="0" smtClean="0">
                <a:latin typeface="Times New Roman" pitchFamily="18" charset="0"/>
              </a:rPr>
              <a:t>5</a:t>
            </a:r>
            <a:r>
              <a:rPr lang="ru-RU" sz="4000" b="1" dirty="0" smtClean="0">
                <a:latin typeface="Times New Roman" pitchFamily="18" charset="0"/>
              </a:rPr>
              <a:t>    -</a:t>
            </a:r>
            <a:r>
              <a:rPr lang="en-US" sz="4000" b="1" dirty="0" smtClean="0">
                <a:latin typeface="Times New Roman" pitchFamily="18" charset="0"/>
              </a:rPr>
              <a:t>4</a:t>
            </a:r>
            <a:r>
              <a:rPr lang="ru-RU" sz="4000" b="1" dirty="0" smtClean="0">
                <a:latin typeface="Times New Roman" pitchFamily="18" charset="0"/>
              </a:rPr>
              <a:t>   </a:t>
            </a:r>
            <a:r>
              <a:rPr lang="en-US" sz="4000" b="1" dirty="0" smtClean="0">
                <a:latin typeface="Times New Roman" pitchFamily="18" charset="0"/>
              </a:rPr>
              <a:t> </a:t>
            </a:r>
            <a:r>
              <a:rPr lang="ru-RU" sz="4000" b="1" dirty="0" smtClean="0">
                <a:latin typeface="Times New Roman" pitchFamily="18" charset="0"/>
              </a:rPr>
              <a:t> -</a:t>
            </a:r>
            <a:r>
              <a:rPr lang="en-US" sz="4000" b="1" dirty="0" smtClean="0">
                <a:latin typeface="Times New Roman" pitchFamily="18" charset="0"/>
              </a:rPr>
              <a:t>3</a:t>
            </a:r>
            <a:r>
              <a:rPr lang="ru-RU" sz="4000" b="1" dirty="0" smtClean="0">
                <a:latin typeface="Times New Roman" pitchFamily="18" charset="0"/>
              </a:rPr>
              <a:t>    </a:t>
            </a:r>
            <a:r>
              <a:rPr lang="en-US" sz="4000" b="1" dirty="0" smtClean="0">
                <a:latin typeface="Times New Roman" pitchFamily="18" charset="0"/>
              </a:rPr>
              <a:t>-2</a:t>
            </a:r>
            <a:r>
              <a:rPr lang="ru-RU" sz="4000" b="1" dirty="0" smtClean="0">
                <a:latin typeface="Times New Roman" pitchFamily="18" charset="0"/>
              </a:rPr>
              <a:t>    </a:t>
            </a:r>
            <a:r>
              <a:rPr lang="en-US" sz="4000" b="1" dirty="0" smtClean="0">
                <a:latin typeface="Times New Roman" pitchFamily="18" charset="0"/>
              </a:rPr>
              <a:t>-</a:t>
            </a:r>
            <a:r>
              <a:rPr lang="ru-RU" sz="4000" b="1" dirty="0" smtClean="0">
                <a:latin typeface="Times New Roman" pitchFamily="18" charset="0"/>
              </a:rPr>
              <a:t>1     </a:t>
            </a:r>
            <a:r>
              <a:rPr lang="en-US" sz="4000" b="1" dirty="0" smtClean="0">
                <a:latin typeface="Times New Roman" pitchFamily="18" charset="0"/>
              </a:rPr>
              <a:t>0</a:t>
            </a:r>
            <a:r>
              <a:rPr lang="ru-RU" sz="4000" b="1" dirty="0" smtClean="0">
                <a:latin typeface="Times New Roman" pitchFamily="18" charset="0"/>
              </a:rPr>
              <a:t>    </a:t>
            </a:r>
            <a:r>
              <a:rPr lang="en-US" sz="4000" b="1" dirty="0" smtClean="0">
                <a:latin typeface="Times New Roman" pitchFamily="18" charset="0"/>
              </a:rPr>
              <a:t>  1</a:t>
            </a:r>
            <a:r>
              <a:rPr lang="ru-RU" sz="4000" b="1" dirty="0" smtClean="0">
                <a:latin typeface="Times New Roman" pitchFamily="18" charset="0"/>
              </a:rPr>
              <a:t>  </a:t>
            </a:r>
            <a:r>
              <a:rPr lang="en-US" sz="4000" b="1" dirty="0" smtClean="0">
                <a:latin typeface="Times New Roman" pitchFamily="18" charset="0"/>
              </a:rPr>
              <a:t> </a:t>
            </a:r>
            <a:r>
              <a:rPr lang="ru-RU" sz="4000" b="1" dirty="0" smtClean="0">
                <a:latin typeface="Times New Roman" pitchFamily="18" charset="0"/>
              </a:rPr>
              <a:t>  </a:t>
            </a:r>
            <a:r>
              <a:rPr lang="en-US" sz="4000" b="1" dirty="0" smtClean="0">
                <a:latin typeface="Times New Roman" pitchFamily="18" charset="0"/>
              </a:rPr>
              <a:t>2</a:t>
            </a:r>
            <a:r>
              <a:rPr lang="ru-RU" sz="4000" b="1" dirty="0" smtClean="0">
                <a:latin typeface="Times New Roman" pitchFamily="18" charset="0"/>
              </a:rPr>
              <a:t>         </a:t>
            </a:r>
            <a:endParaRPr lang="ru-RU" sz="4000" b="1" i="1" dirty="0">
              <a:latin typeface="Georgia" pitchFamily="18" charset="0"/>
            </a:endParaRPr>
          </a:p>
        </p:txBody>
      </p:sp>
      <p:sp>
        <p:nvSpPr>
          <p:cNvPr id="26646" name="AutoShape 22"/>
          <p:cNvSpPr>
            <a:spLocks noChangeArrowheads="1"/>
          </p:cNvSpPr>
          <p:nvPr/>
        </p:nvSpPr>
        <p:spPr bwMode="auto">
          <a:xfrm rot="-1063832">
            <a:off x="3550775" y="1685326"/>
            <a:ext cx="475353" cy="1025129"/>
          </a:xfrm>
          <a:prstGeom prst="downArrow">
            <a:avLst>
              <a:gd name="adj1" fmla="val 50000"/>
              <a:gd name="adj2" fmla="val 67731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lIns="110066" tIns="55033" rIns="110066" bIns="55033" anchor="ctr"/>
          <a:lstStyle/>
          <a:p>
            <a:endParaRPr lang="ru-RU"/>
          </a:p>
        </p:txBody>
      </p:sp>
      <p:sp>
        <p:nvSpPr>
          <p:cNvPr id="26648" name="Oval 24"/>
          <p:cNvSpPr>
            <a:spLocks noChangeArrowheads="1"/>
          </p:cNvSpPr>
          <p:nvPr/>
        </p:nvSpPr>
        <p:spPr bwMode="auto">
          <a:xfrm>
            <a:off x="4240111" y="3368255"/>
            <a:ext cx="188466" cy="12835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110066" tIns="55033" rIns="110066" bIns="55033" anchor="ctr"/>
          <a:lstStyle/>
          <a:p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4583605" y="288082"/>
            <a:ext cx="246253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YECHISH</a:t>
            </a:r>
            <a:endParaRPr lang="ru-RU" b="1" dirty="0"/>
          </a:p>
        </p:txBody>
      </p:sp>
      <p:sp>
        <p:nvSpPr>
          <p:cNvPr id="25" name="Text Box 25"/>
          <p:cNvSpPr txBox="1">
            <a:spLocks noChangeArrowheads="1"/>
          </p:cNvSpPr>
          <p:nvPr/>
        </p:nvSpPr>
        <p:spPr bwMode="auto">
          <a:xfrm>
            <a:off x="7088870" y="2667222"/>
            <a:ext cx="563722" cy="726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10066" tIns="55033" rIns="110066" bIns="55033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</a:rPr>
              <a:t>B</a:t>
            </a:r>
            <a:endParaRPr lang="ru-RU" sz="4000" b="1" dirty="0">
              <a:latin typeface="Times New Roman" pitchFamily="18" charset="0"/>
            </a:endParaRPr>
          </a:p>
        </p:txBody>
      </p:sp>
      <p:sp>
        <p:nvSpPr>
          <p:cNvPr id="30" name="Line 8"/>
          <p:cNvSpPr>
            <a:spLocks noChangeShapeType="1"/>
          </p:cNvSpPr>
          <p:nvPr/>
        </p:nvSpPr>
        <p:spPr bwMode="auto">
          <a:xfrm>
            <a:off x="1452634" y="3343413"/>
            <a:ext cx="0" cy="150019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" name="Line 9"/>
          <p:cNvSpPr>
            <a:spLocks noChangeShapeType="1"/>
          </p:cNvSpPr>
          <p:nvPr/>
        </p:nvSpPr>
        <p:spPr bwMode="auto">
          <a:xfrm>
            <a:off x="2403340" y="3343413"/>
            <a:ext cx="0" cy="150019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5" name="Line 12"/>
          <p:cNvSpPr>
            <a:spLocks noChangeShapeType="1"/>
          </p:cNvSpPr>
          <p:nvPr/>
        </p:nvSpPr>
        <p:spPr bwMode="auto">
          <a:xfrm>
            <a:off x="5251271" y="3343413"/>
            <a:ext cx="0" cy="150019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6" name="Line 13"/>
          <p:cNvSpPr>
            <a:spLocks noChangeShapeType="1"/>
          </p:cNvSpPr>
          <p:nvPr/>
        </p:nvSpPr>
        <p:spPr bwMode="auto">
          <a:xfrm>
            <a:off x="6201978" y="3343413"/>
            <a:ext cx="0" cy="150019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" name="Line 14"/>
          <p:cNvSpPr>
            <a:spLocks noChangeShapeType="1"/>
          </p:cNvSpPr>
          <p:nvPr/>
        </p:nvSpPr>
        <p:spPr bwMode="auto">
          <a:xfrm>
            <a:off x="7152684" y="3343413"/>
            <a:ext cx="0" cy="150019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8" name="Line 15"/>
          <p:cNvSpPr>
            <a:spLocks noChangeShapeType="1"/>
          </p:cNvSpPr>
          <p:nvPr/>
        </p:nvSpPr>
        <p:spPr bwMode="auto">
          <a:xfrm>
            <a:off x="8101297" y="3343413"/>
            <a:ext cx="0" cy="150019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" name="Line 16"/>
          <p:cNvSpPr>
            <a:spLocks noChangeShapeType="1"/>
          </p:cNvSpPr>
          <p:nvPr/>
        </p:nvSpPr>
        <p:spPr bwMode="auto">
          <a:xfrm>
            <a:off x="9052003" y="3343413"/>
            <a:ext cx="0" cy="150019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0" name="Line 17"/>
          <p:cNvSpPr>
            <a:spLocks noChangeShapeType="1"/>
          </p:cNvSpPr>
          <p:nvPr/>
        </p:nvSpPr>
        <p:spPr bwMode="auto">
          <a:xfrm>
            <a:off x="10000615" y="3343413"/>
            <a:ext cx="0" cy="150019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" name="Line 18"/>
          <p:cNvSpPr>
            <a:spLocks noChangeShapeType="1"/>
          </p:cNvSpPr>
          <p:nvPr/>
        </p:nvSpPr>
        <p:spPr bwMode="auto">
          <a:xfrm>
            <a:off x="10951322" y="3343413"/>
            <a:ext cx="0" cy="150019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6" name="Freeform 24"/>
          <p:cNvSpPr>
            <a:spLocks/>
          </p:cNvSpPr>
          <p:nvPr/>
        </p:nvSpPr>
        <p:spPr bwMode="auto">
          <a:xfrm>
            <a:off x="2403388" y="2825192"/>
            <a:ext cx="1922177" cy="570071"/>
          </a:xfrm>
          <a:custGeom>
            <a:avLst/>
            <a:gdLst/>
            <a:ahLst/>
            <a:cxnLst>
              <a:cxn ang="0">
                <a:pos x="1387" y="335"/>
              </a:cxn>
              <a:cxn ang="0">
                <a:pos x="1144" y="107"/>
              </a:cxn>
              <a:cxn ang="0">
                <a:pos x="742" y="1"/>
              </a:cxn>
              <a:cxn ang="0">
                <a:pos x="348" y="100"/>
              </a:cxn>
              <a:cxn ang="0">
                <a:pos x="0" y="342"/>
              </a:cxn>
            </a:cxnLst>
            <a:rect l="0" t="0" r="r" b="b"/>
            <a:pathLst>
              <a:path w="1387" h="342">
                <a:moveTo>
                  <a:pt x="1387" y="335"/>
                </a:moveTo>
                <a:cubicBezTo>
                  <a:pt x="1347" y="297"/>
                  <a:pt x="1252" y="163"/>
                  <a:pt x="1144" y="107"/>
                </a:cubicBezTo>
                <a:cubicBezTo>
                  <a:pt x="1036" y="51"/>
                  <a:pt x="875" y="2"/>
                  <a:pt x="742" y="1"/>
                </a:cubicBezTo>
                <a:cubicBezTo>
                  <a:pt x="609" y="0"/>
                  <a:pt x="472" y="43"/>
                  <a:pt x="348" y="100"/>
                </a:cubicBezTo>
                <a:cubicBezTo>
                  <a:pt x="224" y="157"/>
                  <a:pt x="72" y="292"/>
                  <a:pt x="0" y="342"/>
                </a:cubicBez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 type="stealth" w="med" len="med"/>
          </a:ln>
          <a:effectLst/>
        </p:spPr>
        <p:txBody>
          <a:bodyPr lIns="110066" tIns="55033" rIns="110066" bIns="55033"/>
          <a:lstStyle/>
          <a:p>
            <a:endParaRPr lang="ru-RU" b="1"/>
          </a:p>
        </p:txBody>
      </p:sp>
      <p:sp>
        <p:nvSpPr>
          <p:cNvPr id="26651" name="Freeform 27"/>
          <p:cNvSpPr>
            <a:spLocks/>
          </p:cNvSpPr>
          <p:nvPr/>
        </p:nvSpPr>
        <p:spPr bwMode="auto">
          <a:xfrm>
            <a:off x="4338921" y="2830167"/>
            <a:ext cx="2796526" cy="623411"/>
          </a:xfrm>
          <a:custGeom>
            <a:avLst/>
            <a:gdLst/>
            <a:ahLst/>
            <a:cxnLst>
              <a:cxn ang="0">
                <a:pos x="1804" y="374"/>
              </a:cxn>
              <a:cxn ang="0">
                <a:pos x="1356" y="100"/>
              </a:cxn>
              <a:cxn ang="0">
                <a:pos x="908" y="0"/>
              </a:cxn>
              <a:cxn ang="0">
                <a:pos x="424" y="100"/>
              </a:cxn>
              <a:cxn ang="0">
                <a:pos x="0" y="360"/>
              </a:cxn>
            </a:cxnLst>
            <a:rect l="0" t="0" r="r" b="b"/>
            <a:pathLst>
              <a:path w="1804" h="374">
                <a:moveTo>
                  <a:pt x="1804" y="374"/>
                </a:moveTo>
                <a:cubicBezTo>
                  <a:pt x="1729" y="328"/>
                  <a:pt x="1505" y="162"/>
                  <a:pt x="1356" y="100"/>
                </a:cubicBezTo>
                <a:cubicBezTo>
                  <a:pt x="1207" y="38"/>
                  <a:pt x="1063" y="0"/>
                  <a:pt x="908" y="0"/>
                </a:cubicBezTo>
                <a:cubicBezTo>
                  <a:pt x="753" y="0"/>
                  <a:pt x="575" y="40"/>
                  <a:pt x="424" y="100"/>
                </a:cubicBezTo>
                <a:cubicBezTo>
                  <a:pt x="273" y="160"/>
                  <a:pt x="88" y="306"/>
                  <a:pt x="0" y="360"/>
                </a:cubicBezTo>
              </a:path>
            </a:pathLst>
          </a:custGeom>
          <a:noFill/>
          <a:ln w="57150">
            <a:solidFill>
              <a:srgbClr val="FF0000"/>
            </a:solidFill>
            <a:round/>
            <a:headEnd type="stealth" w="med" len="med"/>
            <a:tailEnd type="none" w="med" len="med"/>
          </a:ln>
          <a:effectLst/>
        </p:spPr>
        <p:txBody>
          <a:bodyPr lIns="110066" tIns="55033" rIns="110066" bIns="55033"/>
          <a:lstStyle/>
          <a:p>
            <a:endParaRPr lang="ru-RU"/>
          </a:p>
        </p:txBody>
      </p:sp>
      <p:sp>
        <p:nvSpPr>
          <p:cNvPr id="26643" name="Text Box 19"/>
          <p:cNvSpPr txBox="1">
            <a:spLocks noChangeArrowheads="1"/>
          </p:cNvSpPr>
          <p:nvPr/>
        </p:nvSpPr>
        <p:spPr bwMode="auto">
          <a:xfrm>
            <a:off x="4088030" y="2633265"/>
            <a:ext cx="592576" cy="726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10066" tIns="55033" rIns="110066" bIns="55033">
            <a:spAutoFit/>
          </a:bodyPr>
          <a:lstStyle/>
          <a:p>
            <a:r>
              <a:rPr lang="ru-RU" sz="4000" b="1" i="1" dirty="0">
                <a:latin typeface="Arial" pitchFamily="34" charset="0"/>
                <a:cs typeface="Arial" pitchFamily="34" charset="0"/>
              </a:rPr>
              <a:t>А</a:t>
            </a:r>
          </a:p>
        </p:txBody>
      </p:sp>
      <p:sp>
        <p:nvSpPr>
          <p:cNvPr id="48" name="Text Box 25"/>
          <p:cNvSpPr txBox="1">
            <a:spLocks noChangeArrowheads="1"/>
          </p:cNvSpPr>
          <p:nvPr/>
        </p:nvSpPr>
        <p:spPr bwMode="auto">
          <a:xfrm>
            <a:off x="1964853" y="2717653"/>
            <a:ext cx="592576" cy="726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10066" tIns="55033" rIns="110066" bIns="55033">
            <a:spAutoFit/>
          </a:bodyPr>
          <a:lstStyle/>
          <a:p>
            <a:r>
              <a:rPr lang="en-US" sz="4000" b="1" dirty="0">
                <a:latin typeface="Times New Roman" pitchFamily="18" charset="0"/>
              </a:rPr>
              <a:t>C</a:t>
            </a:r>
            <a:endParaRPr lang="ru-RU" sz="4000" b="1" dirty="0">
              <a:latin typeface="Times New Roman" pitchFamily="18" charset="0"/>
            </a:endParaRPr>
          </a:p>
        </p:txBody>
      </p:sp>
      <p:sp>
        <p:nvSpPr>
          <p:cNvPr id="29" name="Line 7"/>
          <p:cNvSpPr>
            <a:spLocks noChangeShapeType="1"/>
          </p:cNvSpPr>
          <p:nvPr/>
        </p:nvSpPr>
        <p:spPr bwMode="auto">
          <a:xfrm>
            <a:off x="978328" y="3444347"/>
            <a:ext cx="104473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0" name="Line 12"/>
          <p:cNvSpPr>
            <a:spLocks noChangeShapeType="1"/>
          </p:cNvSpPr>
          <p:nvPr/>
        </p:nvSpPr>
        <p:spPr bwMode="auto">
          <a:xfrm>
            <a:off x="3387458" y="3333412"/>
            <a:ext cx="0" cy="150019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" name="Oval 19"/>
          <p:cNvSpPr>
            <a:spLocks noChangeArrowheads="1"/>
          </p:cNvSpPr>
          <p:nvPr/>
        </p:nvSpPr>
        <p:spPr bwMode="auto">
          <a:xfrm>
            <a:off x="4253467" y="3388896"/>
            <a:ext cx="188466" cy="12835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110066" tIns="55033" rIns="110066" bIns="55033" anchor="ctr"/>
          <a:lstStyle/>
          <a:p>
            <a:endParaRPr lang="ru-RU" b="1"/>
          </a:p>
        </p:txBody>
      </p:sp>
      <p:sp>
        <p:nvSpPr>
          <p:cNvPr id="52" name="Oval 19"/>
          <p:cNvSpPr>
            <a:spLocks noChangeArrowheads="1"/>
          </p:cNvSpPr>
          <p:nvPr/>
        </p:nvSpPr>
        <p:spPr bwMode="auto">
          <a:xfrm>
            <a:off x="4262086" y="3343994"/>
            <a:ext cx="188466" cy="12835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110066" tIns="55033" rIns="110066" bIns="55033" anchor="ctr"/>
          <a:lstStyle/>
          <a:p>
            <a:endParaRPr lang="ru-RU" b="1"/>
          </a:p>
        </p:txBody>
      </p:sp>
      <p:sp>
        <p:nvSpPr>
          <p:cNvPr id="53" name="TextBox 52"/>
          <p:cNvSpPr txBox="1"/>
          <p:nvPr/>
        </p:nvSpPr>
        <p:spPr>
          <a:xfrm>
            <a:off x="1452634" y="4907614"/>
            <a:ext cx="16430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B(-1),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422027" y="4875519"/>
            <a:ext cx="20570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C(-6)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7484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66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66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6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6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66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6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2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1000" fill="hold"/>
                                        <p:tgtEl>
                                          <p:spTgt spid="2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35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7" dur="1000" fill="hold"/>
                                        <p:tgtEl>
                                          <p:spTgt spid="2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6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26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94 -0.0022 L 0.23414 0.00243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266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503" y="2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32956E-6 -4.05644E-6 L -0.1611 0.00243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055" y="1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46" grpId="0" animBg="1"/>
      <p:bldP spid="26646" grpId="1" animBg="1"/>
      <p:bldP spid="26646" grpId="2" animBg="1"/>
      <p:bldP spid="26646" grpId="3" animBg="1"/>
      <p:bldP spid="26646" grpId="4" animBg="1"/>
      <p:bldP spid="26648" grpId="0" animBg="1"/>
      <p:bldP spid="26648" grpId="1" animBg="1"/>
      <p:bldP spid="25" grpId="0"/>
      <p:bldP spid="46" grpId="0" animBg="1"/>
      <p:bldP spid="46" grpId="1" animBg="1"/>
      <p:bldP spid="26651" grpId="0" animBg="1"/>
      <p:bldP spid="26651" grpId="1" animBg="1"/>
      <p:bldP spid="26643" grpId="0"/>
      <p:bldP spid="48" grpId="0"/>
      <p:bldP spid="42" grpId="0" animBg="1"/>
      <p:bldP spid="5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58749" y="171426"/>
            <a:ext cx="116030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703- masala</a:t>
            </a:r>
            <a:endParaRPr lang="ru-RU" sz="48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591930" y="1368202"/>
            <a:ext cx="104473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Koordinata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to‘g‘ri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chizig‘ida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3, -2, -5, 1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-6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sonlariga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mos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keluvchi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nuqtalarni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A, B, C, D,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E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harflar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bilan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belgilang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4" name="Line 12"/>
          <p:cNvSpPr>
            <a:spLocks noChangeShapeType="1"/>
          </p:cNvSpPr>
          <p:nvPr/>
        </p:nvSpPr>
        <p:spPr bwMode="auto">
          <a:xfrm>
            <a:off x="4453896" y="4363188"/>
            <a:ext cx="0" cy="150019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591930" y="3958139"/>
            <a:ext cx="10732094" cy="96012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i="1" dirty="0">
              <a:latin typeface="Georgia" pitchFamily="18" charset="0"/>
            </a:endParaRPr>
          </a:p>
          <a:p>
            <a:r>
              <a:rPr lang="ru-RU" sz="4000" b="1" i="1" dirty="0">
                <a:latin typeface="Georgia" pitchFamily="18" charset="0"/>
              </a:rPr>
              <a:t>   </a:t>
            </a:r>
            <a:r>
              <a:rPr lang="ru-RU" sz="4000" b="1" i="1" dirty="0" smtClean="0">
                <a:latin typeface="Georgia" pitchFamily="18" charset="0"/>
              </a:rPr>
              <a:t> </a:t>
            </a:r>
            <a:r>
              <a:rPr lang="en-US" sz="4000" b="1" i="1" dirty="0" smtClean="0">
                <a:latin typeface="Georgia" pitchFamily="18" charset="0"/>
              </a:rPr>
              <a:t> </a:t>
            </a:r>
            <a:r>
              <a:rPr lang="ru-RU" sz="4000" b="1" dirty="0" smtClean="0">
                <a:latin typeface="Times New Roman" pitchFamily="18" charset="0"/>
              </a:rPr>
              <a:t>-</a:t>
            </a:r>
            <a:r>
              <a:rPr lang="en-US" sz="4000" b="1" dirty="0">
                <a:latin typeface="Times New Roman" pitchFamily="18" charset="0"/>
              </a:rPr>
              <a:t>7</a:t>
            </a:r>
            <a:r>
              <a:rPr lang="ru-RU" sz="4000" b="1" dirty="0" smtClean="0">
                <a:latin typeface="Times New Roman" pitchFamily="18" charset="0"/>
              </a:rPr>
              <a:t>    -</a:t>
            </a:r>
            <a:r>
              <a:rPr lang="en-US" sz="4000" b="1" dirty="0" smtClean="0">
                <a:latin typeface="Times New Roman" pitchFamily="18" charset="0"/>
              </a:rPr>
              <a:t>6</a:t>
            </a:r>
            <a:r>
              <a:rPr lang="ru-RU" sz="4000" b="1" dirty="0" smtClean="0">
                <a:latin typeface="Times New Roman" pitchFamily="18" charset="0"/>
              </a:rPr>
              <a:t>    -</a:t>
            </a:r>
            <a:r>
              <a:rPr lang="en-US" sz="4000" b="1" dirty="0" smtClean="0">
                <a:latin typeface="Times New Roman" pitchFamily="18" charset="0"/>
              </a:rPr>
              <a:t>5</a:t>
            </a:r>
            <a:r>
              <a:rPr lang="ru-RU" sz="4000" b="1" dirty="0" smtClean="0">
                <a:latin typeface="Times New Roman" pitchFamily="18" charset="0"/>
              </a:rPr>
              <a:t>    -</a:t>
            </a:r>
            <a:r>
              <a:rPr lang="en-US" sz="4000" b="1" dirty="0" smtClean="0">
                <a:latin typeface="Times New Roman" pitchFamily="18" charset="0"/>
              </a:rPr>
              <a:t>4</a:t>
            </a:r>
            <a:r>
              <a:rPr lang="ru-RU" sz="4000" b="1" dirty="0" smtClean="0">
                <a:latin typeface="Times New Roman" pitchFamily="18" charset="0"/>
              </a:rPr>
              <a:t>   </a:t>
            </a:r>
            <a:r>
              <a:rPr lang="en-US" sz="4000" b="1" dirty="0" smtClean="0">
                <a:latin typeface="Times New Roman" pitchFamily="18" charset="0"/>
              </a:rPr>
              <a:t> </a:t>
            </a:r>
            <a:r>
              <a:rPr lang="ru-RU" sz="4000" b="1" dirty="0" smtClean="0">
                <a:latin typeface="Times New Roman" pitchFamily="18" charset="0"/>
              </a:rPr>
              <a:t> -</a:t>
            </a:r>
            <a:r>
              <a:rPr lang="en-US" sz="4000" b="1" dirty="0" smtClean="0">
                <a:latin typeface="Times New Roman" pitchFamily="18" charset="0"/>
              </a:rPr>
              <a:t>3</a:t>
            </a:r>
            <a:r>
              <a:rPr lang="ru-RU" sz="4000" b="1" dirty="0" smtClean="0">
                <a:latin typeface="Times New Roman" pitchFamily="18" charset="0"/>
              </a:rPr>
              <a:t>    </a:t>
            </a:r>
            <a:r>
              <a:rPr lang="en-US" sz="4000" b="1" dirty="0" smtClean="0">
                <a:latin typeface="Times New Roman" pitchFamily="18" charset="0"/>
              </a:rPr>
              <a:t>-2</a:t>
            </a:r>
            <a:r>
              <a:rPr lang="ru-RU" sz="4000" b="1" dirty="0" smtClean="0">
                <a:latin typeface="Times New Roman" pitchFamily="18" charset="0"/>
              </a:rPr>
              <a:t>    </a:t>
            </a:r>
            <a:r>
              <a:rPr lang="en-US" sz="4000" b="1" dirty="0" smtClean="0">
                <a:latin typeface="Times New Roman" pitchFamily="18" charset="0"/>
              </a:rPr>
              <a:t>-</a:t>
            </a:r>
            <a:r>
              <a:rPr lang="ru-RU" sz="4000" b="1" dirty="0" smtClean="0">
                <a:latin typeface="Times New Roman" pitchFamily="18" charset="0"/>
              </a:rPr>
              <a:t>1     </a:t>
            </a:r>
            <a:r>
              <a:rPr lang="en-US" sz="4000" b="1" dirty="0" smtClean="0">
                <a:latin typeface="Times New Roman" pitchFamily="18" charset="0"/>
              </a:rPr>
              <a:t>0</a:t>
            </a:r>
            <a:r>
              <a:rPr lang="ru-RU" sz="4000" b="1" dirty="0" smtClean="0">
                <a:latin typeface="Times New Roman" pitchFamily="18" charset="0"/>
              </a:rPr>
              <a:t>    </a:t>
            </a:r>
            <a:r>
              <a:rPr lang="en-US" sz="4000" b="1" dirty="0" smtClean="0">
                <a:latin typeface="Times New Roman" pitchFamily="18" charset="0"/>
              </a:rPr>
              <a:t>  1</a:t>
            </a:r>
            <a:r>
              <a:rPr lang="ru-RU" sz="4000" b="1" dirty="0" smtClean="0">
                <a:latin typeface="Times New Roman" pitchFamily="18" charset="0"/>
              </a:rPr>
              <a:t>  </a:t>
            </a:r>
            <a:r>
              <a:rPr lang="en-US" sz="4000" b="1" dirty="0" smtClean="0">
                <a:latin typeface="Times New Roman" pitchFamily="18" charset="0"/>
              </a:rPr>
              <a:t> </a:t>
            </a:r>
            <a:r>
              <a:rPr lang="ru-RU" sz="4000" b="1" dirty="0" smtClean="0">
                <a:latin typeface="Times New Roman" pitchFamily="18" charset="0"/>
              </a:rPr>
              <a:t>  </a:t>
            </a:r>
            <a:r>
              <a:rPr lang="en-US" sz="4000" b="1" dirty="0" smtClean="0">
                <a:latin typeface="Times New Roman" pitchFamily="18" charset="0"/>
              </a:rPr>
              <a:t>2     3</a:t>
            </a:r>
            <a:r>
              <a:rPr lang="ru-RU" sz="4000" b="1" dirty="0" smtClean="0">
                <a:latin typeface="Times New Roman" pitchFamily="18" charset="0"/>
              </a:rPr>
              <a:t>         </a:t>
            </a:r>
            <a:endParaRPr lang="ru-RU" sz="4000" b="1" i="1" dirty="0">
              <a:latin typeface="Georgia" pitchFamily="18" charset="0"/>
            </a:endParaRPr>
          </a:p>
        </p:txBody>
      </p:sp>
      <p:sp>
        <p:nvSpPr>
          <p:cNvPr id="8" name="Text Box 25"/>
          <p:cNvSpPr txBox="1">
            <a:spLocks noChangeArrowheads="1"/>
          </p:cNvSpPr>
          <p:nvPr/>
        </p:nvSpPr>
        <p:spPr bwMode="auto">
          <a:xfrm>
            <a:off x="6109596" y="3772673"/>
            <a:ext cx="563722" cy="726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10066" tIns="55033" rIns="110066" bIns="55033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</a:rPr>
              <a:t>B</a:t>
            </a:r>
            <a:endParaRPr lang="ru-RU" sz="4000" b="1" dirty="0">
              <a:latin typeface="Times New Roman" pitchFamily="18" charset="0"/>
            </a:endParaRPr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1558268" y="4373190"/>
            <a:ext cx="0" cy="150019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2508974" y="4373190"/>
            <a:ext cx="0" cy="150019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>
            <a:off x="5356905" y="4373190"/>
            <a:ext cx="0" cy="150019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>
            <a:off x="6307612" y="4373190"/>
            <a:ext cx="0" cy="150019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" name="Line 14"/>
          <p:cNvSpPr>
            <a:spLocks noChangeShapeType="1"/>
          </p:cNvSpPr>
          <p:nvPr/>
        </p:nvSpPr>
        <p:spPr bwMode="auto">
          <a:xfrm>
            <a:off x="7258318" y="4373190"/>
            <a:ext cx="0" cy="150019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" name="Line 15"/>
          <p:cNvSpPr>
            <a:spLocks noChangeShapeType="1"/>
          </p:cNvSpPr>
          <p:nvPr/>
        </p:nvSpPr>
        <p:spPr bwMode="auto">
          <a:xfrm>
            <a:off x="8206931" y="4373190"/>
            <a:ext cx="0" cy="150019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>
            <a:off x="9157637" y="4373190"/>
            <a:ext cx="0" cy="150019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" name="Line 17"/>
          <p:cNvSpPr>
            <a:spLocks noChangeShapeType="1"/>
          </p:cNvSpPr>
          <p:nvPr/>
        </p:nvSpPr>
        <p:spPr bwMode="auto">
          <a:xfrm>
            <a:off x="10106249" y="4373190"/>
            <a:ext cx="0" cy="150019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" name="Line 18"/>
          <p:cNvSpPr>
            <a:spLocks noChangeShapeType="1"/>
          </p:cNvSpPr>
          <p:nvPr/>
        </p:nvSpPr>
        <p:spPr bwMode="auto">
          <a:xfrm>
            <a:off x="11056956" y="4373190"/>
            <a:ext cx="0" cy="150019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10728494" y="3666643"/>
            <a:ext cx="592576" cy="726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10066" tIns="55033" rIns="110066" bIns="55033">
            <a:spAutoFit/>
          </a:bodyPr>
          <a:lstStyle/>
          <a:p>
            <a:r>
              <a:rPr lang="ru-RU" sz="4000" b="1" i="1" dirty="0">
                <a:latin typeface="Arial" pitchFamily="34" charset="0"/>
                <a:cs typeface="Arial" pitchFamily="34" charset="0"/>
              </a:rPr>
              <a:t>А</a:t>
            </a:r>
          </a:p>
        </p:txBody>
      </p:sp>
      <p:sp>
        <p:nvSpPr>
          <p:cNvPr id="21" name="Text Box 25"/>
          <p:cNvSpPr txBox="1">
            <a:spLocks noChangeArrowheads="1"/>
          </p:cNvSpPr>
          <p:nvPr/>
        </p:nvSpPr>
        <p:spPr bwMode="auto">
          <a:xfrm>
            <a:off x="3173490" y="3725086"/>
            <a:ext cx="592576" cy="726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10066" tIns="55033" rIns="110066" bIns="55033">
            <a:spAutoFit/>
          </a:bodyPr>
          <a:lstStyle/>
          <a:p>
            <a:r>
              <a:rPr lang="en-US" sz="4000" b="1" dirty="0">
                <a:latin typeface="Times New Roman" pitchFamily="18" charset="0"/>
              </a:rPr>
              <a:t>C</a:t>
            </a:r>
            <a:endParaRPr lang="ru-RU" sz="4000" b="1" dirty="0">
              <a:latin typeface="Times New Roman" pitchFamily="18" charset="0"/>
            </a:endParaRPr>
          </a:p>
        </p:txBody>
      </p:sp>
      <p:sp>
        <p:nvSpPr>
          <p:cNvPr id="22" name="Line 7"/>
          <p:cNvSpPr>
            <a:spLocks noChangeShapeType="1"/>
          </p:cNvSpPr>
          <p:nvPr/>
        </p:nvSpPr>
        <p:spPr bwMode="auto">
          <a:xfrm>
            <a:off x="1083553" y="4464365"/>
            <a:ext cx="104473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" name="Line 12"/>
          <p:cNvSpPr>
            <a:spLocks noChangeShapeType="1"/>
          </p:cNvSpPr>
          <p:nvPr/>
        </p:nvSpPr>
        <p:spPr bwMode="auto">
          <a:xfrm>
            <a:off x="3493092" y="4363189"/>
            <a:ext cx="0" cy="150019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" name="Oval 24"/>
          <p:cNvSpPr>
            <a:spLocks noChangeArrowheads="1"/>
          </p:cNvSpPr>
          <p:nvPr/>
        </p:nvSpPr>
        <p:spPr bwMode="auto">
          <a:xfrm>
            <a:off x="9082806" y="4398032"/>
            <a:ext cx="188466" cy="12835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110066" tIns="55033" rIns="110066" bIns="55033" anchor="ctr"/>
          <a:lstStyle/>
          <a:p>
            <a:endParaRPr lang="ru-RU"/>
          </a:p>
        </p:txBody>
      </p:sp>
      <p:sp>
        <p:nvSpPr>
          <p:cNvPr id="24" name="Oval 19"/>
          <p:cNvSpPr>
            <a:spLocks noChangeArrowheads="1"/>
          </p:cNvSpPr>
          <p:nvPr/>
        </p:nvSpPr>
        <p:spPr bwMode="auto">
          <a:xfrm>
            <a:off x="3390679" y="4370547"/>
            <a:ext cx="188466" cy="12835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110066" tIns="55033" rIns="110066" bIns="55033" anchor="ctr"/>
          <a:lstStyle/>
          <a:p>
            <a:endParaRPr lang="ru-RU" b="1"/>
          </a:p>
        </p:txBody>
      </p:sp>
      <p:sp>
        <p:nvSpPr>
          <p:cNvPr id="25" name="Oval 19"/>
          <p:cNvSpPr>
            <a:spLocks noChangeArrowheads="1"/>
          </p:cNvSpPr>
          <p:nvPr/>
        </p:nvSpPr>
        <p:spPr bwMode="auto">
          <a:xfrm>
            <a:off x="6198991" y="4401555"/>
            <a:ext cx="216425" cy="110936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110066" tIns="55033" rIns="110066" bIns="55033" anchor="ctr"/>
          <a:lstStyle/>
          <a:p>
            <a:endParaRPr lang="ru-RU" b="1"/>
          </a:p>
        </p:txBody>
      </p:sp>
      <p:sp>
        <p:nvSpPr>
          <p:cNvPr id="26" name="Oval 19"/>
          <p:cNvSpPr>
            <a:spLocks noChangeArrowheads="1"/>
          </p:cNvSpPr>
          <p:nvPr/>
        </p:nvSpPr>
        <p:spPr bwMode="auto">
          <a:xfrm>
            <a:off x="10944997" y="4373984"/>
            <a:ext cx="188466" cy="12835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110066" tIns="55033" rIns="110066" bIns="55033" anchor="ctr"/>
          <a:lstStyle/>
          <a:p>
            <a:endParaRPr lang="ru-RU" b="1"/>
          </a:p>
        </p:txBody>
      </p:sp>
      <p:sp>
        <p:nvSpPr>
          <p:cNvPr id="27" name="Oval 19"/>
          <p:cNvSpPr>
            <a:spLocks noChangeArrowheads="1"/>
          </p:cNvSpPr>
          <p:nvPr/>
        </p:nvSpPr>
        <p:spPr bwMode="auto">
          <a:xfrm>
            <a:off x="2435231" y="4385886"/>
            <a:ext cx="188466" cy="12835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110066" tIns="55033" rIns="110066" bIns="55033" anchor="ctr"/>
          <a:lstStyle/>
          <a:p>
            <a:endParaRPr lang="ru-RU" b="1"/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8906263" y="3659700"/>
            <a:ext cx="592576" cy="726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10066" tIns="55033" rIns="110066" bIns="55033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</a:rPr>
              <a:t>D</a:t>
            </a:r>
            <a:endParaRPr lang="ru-RU" sz="4000" b="1" dirty="0">
              <a:latin typeface="Times New Roman" pitchFamily="18" charset="0"/>
            </a:endParaRP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2292202" y="3659700"/>
            <a:ext cx="563722" cy="726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10066" tIns="55033" rIns="110066" bIns="55033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</a:rPr>
              <a:t>E</a:t>
            </a:r>
            <a:endParaRPr lang="ru-RU" sz="4000" b="1" dirty="0">
              <a:latin typeface="Times New Roman" pitchFamily="18" charset="0"/>
            </a:endParaRPr>
          </a:p>
        </p:txBody>
      </p:sp>
      <p:sp>
        <p:nvSpPr>
          <p:cNvPr id="30" name="Line 12"/>
          <p:cNvSpPr>
            <a:spLocks noChangeShapeType="1"/>
          </p:cNvSpPr>
          <p:nvPr/>
        </p:nvSpPr>
        <p:spPr bwMode="auto">
          <a:xfrm>
            <a:off x="4374728" y="4400547"/>
            <a:ext cx="0" cy="150019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886531" y="5636039"/>
            <a:ext cx="16430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A(3),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855924" y="5603944"/>
            <a:ext cx="20570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Arial" pitchFamily="34" charset="0"/>
                <a:cs typeface="Arial" pitchFamily="34" charset="0"/>
              </a:rPr>
              <a:t>B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(-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)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811361" y="5587119"/>
            <a:ext cx="16430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C(-5),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780754" y="5555024"/>
            <a:ext cx="20570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D(1)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8759101" y="5551360"/>
            <a:ext cx="16430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E(-6)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8100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0" grpId="0"/>
      <p:bldP spid="21" grpId="0"/>
      <p:bldP spid="7" grpId="0" animBg="1"/>
      <p:bldP spid="24" grpId="0" animBg="1"/>
      <p:bldP spid="25" grpId="0" animBg="1"/>
      <p:bldP spid="26" grpId="0" animBg="1"/>
      <p:bldP spid="27" grpId="0" animBg="1"/>
      <p:bldP spid="28" grpId="0"/>
      <p:bldP spid="2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263932" y="479496"/>
            <a:ext cx="11775830" cy="562462"/>
          </a:xfrm>
        </p:spPr>
        <p:txBody>
          <a:bodyPr/>
          <a:lstStyle/>
          <a:p>
            <a:pPr algn="ctr"/>
            <a:r>
              <a:rPr lang="en-US" sz="3655" b="1" dirty="0"/>
              <a:t>MUSTAQIL  BAJARISH  UCHUN  TOPSHIRIQLAR:</a:t>
            </a:r>
            <a:endParaRPr lang="ru-RU" sz="3655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3"/>
          </p:nvPr>
        </p:nvSpPr>
        <p:spPr>
          <a:xfrm>
            <a:off x="-1025872" y="1440210"/>
            <a:ext cx="11783893" cy="2088072"/>
          </a:xfrm>
        </p:spPr>
        <p:txBody>
          <a:bodyPr/>
          <a:lstStyle/>
          <a:p>
            <a:pPr algn="ctr"/>
            <a:r>
              <a:rPr lang="en-US" sz="4523" b="1" dirty="0">
                <a:solidFill>
                  <a:schemeClr val="tx1"/>
                </a:solidFill>
              </a:rPr>
              <a:t>  </a:t>
            </a:r>
            <a:r>
              <a:rPr lang="en-US" sz="4523" b="1" dirty="0" err="1">
                <a:solidFill>
                  <a:schemeClr val="tx1"/>
                </a:solidFill>
              </a:rPr>
              <a:t>Darslikning</a:t>
            </a:r>
            <a:r>
              <a:rPr lang="en-US" sz="4523" b="1" dirty="0">
                <a:solidFill>
                  <a:schemeClr val="tx1"/>
                </a:solidFill>
              </a:rPr>
              <a:t> </a:t>
            </a:r>
            <a:r>
              <a:rPr lang="en-US" sz="4523" b="1" dirty="0" smtClean="0">
                <a:solidFill>
                  <a:schemeClr val="tx1"/>
                </a:solidFill>
              </a:rPr>
              <a:t>131- </a:t>
            </a:r>
            <a:r>
              <a:rPr lang="en-US" sz="4523" b="1" dirty="0" err="1">
                <a:solidFill>
                  <a:schemeClr val="tx1"/>
                </a:solidFill>
              </a:rPr>
              <a:t>betidagi</a:t>
            </a:r>
            <a:r>
              <a:rPr lang="ru-RU" sz="4523" b="1" dirty="0">
                <a:solidFill>
                  <a:schemeClr val="tx1"/>
                </a:solidFill>
              </a:rPr>
              <a:t> </a:t>
            </a:r>
            <a:r>
              <a:rPr lang="en-US" sz="4523" b="1" dirty="0">
                <a:solidFill>
                  <a:schemeClr val="tx1"/>
                </a:solidFill>
              </a:rPr>
              <a:t>   </a:t>
            </a:r>
          </a:p>
          <a:p>
            <a:pPr algn="ctr"/>
            <a:r>
              <a:rPr lang="en-US" sz="4523" b="1" dirty="0" smtClean="0">
                <a:solidFill>
                  <a:schemeClr val="tx1"/>
                </a:solidFill>
              </a:rPr>
              <a:t>715-</a:t>
            </a:r>
            <a:r>
              <a:rPr lang="en-US" sz="4523" b="1" dirty="0">
                <a:solidFill>
                  <a:schemeClr val="tx1"/>
                </a:solidFill>
              </a:rPr>
              <a:t>, </a:t>
            </a:r>
            <a:r>
              <a:rPr lang="en-US" sz="4523" b="1" dirty="0" smtClean="0">
                <a:solidFill>
                  <a:schemeClr val="tx1"/>
                </a:solidFill>
              </a:rPr>
              <a:t>716-, 717- </a:t>
            </a:r>
            <a:r>
              <a:rPr lang="en-US" sz="4523" b="1" dirty="0" err="1">
                <a:solidFill>
                  <a:schemeClr val="tx1"/>
                </a:solidFill>
              </a:rPr>
              <a:t>masalalarni</a:t>
            </a:r>
            <a:endParaRPr lang="en-US" sz="4523" b="1" dirty="0">
              <a:solidFill>
                <a:schemeClr val="tx1"/>
              </a:solidFill>
            </a:endParaRPr>
          </a:p>
          <a:p>
            <a:pPr algn="ctr"/>
            <a:r>
              <a:rPr lang="en-US" sz="4523" b="1" dirty="0" err="1">
                <a:solidFill>
                  <a:schemeClr val="tx1"/>
                </a:solidFill>
              </a:rPr>
              <a:t>yeching</a:t>
            </a:r>
            <a:r>
              <a:rPr lang="ru-RU" sz="4523" b="1" dirty="0">
                <a:solidFill>
                  <a:schemeClr val="tx1"/>
                </a:solidFill>
              </a:rPr>
              <a:t>.</a:t>
            </a:r>
            <a:r>
              <a:rPr lang="en-US" sz="4523" b="1" dirty="0">
                <a:solidFill>
                  <a:schemeClr val="tx1"/>
                </a:solidFill>
              </a:rPr>
              <a:t> </a:t>
            </a:r>
            <a:endParaRPr lang="ru-RU" sz="4523" b="1" dirty="0">
              <a:solidFill>
                <a:schemeClr val="tx1"/>
              </a:solidFill>
            </a:endParaRPr>
          </a:p>
        </p:txBody>
      </p:sp>
      <p:pic>
        <p:nvPicPr>
          <p:cNvPr id="5" name="Picture 4" descr="https://i.pinimg.com/736x/88/a1/62/88a162227e686039384b2d0ebd5264eb--software-testing-clipar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43080" y="3168402"/>
            <a:ext cx="2489809" cy="28083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6896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58749" y="171426"/>
            <a:ext cx="116030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KOORDINATA  TO‘G‘RI  CHIZIG‘I</a:t>
            </a:r>
            <a:endParaRPr lang="ru-RU" sz="4800" b="1" dirty="0"/>
          </a:p>
        </p:txBody>
      </p:sp>
      <p:pic>
        <p:nvPicPr>
          <p:cNvPr id="42" name="Рисунок 4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2328" y="1368202"/>
            <a:ext cx="2016224" cy="5613371"/>
          </a:xfrm>
          <a:prstGeom prst="rect">
            <a:avLst/>
          </a:prstGeom>
        </p:spPr>
      </p:pic>
      <p:cxnSp>
        <p:nvCxnSpPr>
          <p:cNvPr id="43" name="Прямая со стрелкой 42"/>
          <p:cNvCxnSpPr/>
          <p:nvPr/>
        </p:nvCxnSpPr>
        <p:spPr>
          <a:xfrm>
            <a:off x="702320" y="3794772"/>
            <a:ext cx="6482053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 flipH="1" flipV="1">
            <a:off x="8776263" y="1220101"/>
            <a:ext cx="41713" cy="5184576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2600499" y="3812389"/>
            <a:ext cx="2736304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gorizontal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8977497" y="3176775"/>
            <a:ext cx="1956008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vertikal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8782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6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58749" y="171426"/>
            <a:ext cx="116030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KOORDINATA  TO‘G‘RI  CHIZIG‘I</a:t>
            </a:r>
            <a:endParaRPr lang="ru-RU" sz="4800" b="1" dirty="0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781484" y="3384426"/>
            <a:ext cx="104473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5930816" y="3297236"/>
            <a:ext cx="188466" cy="12835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110066" tIns="55033" rIns="110066" bIns="55033" anchor="ctr"/>
          <a:lstStyle/>
          <a:p>
            <a:endParaRPr lang="ru-RU" b="1"/>
          </a:p>
        </p:txBody>
      </p:sp>
      <p:sp>
        <p:nvSpPr>
          <p:cNvPr id="2" name="Прямоугольник 1"/>
          <p:cNvSpPr/>
          <p:nvPr/>
        </p:nvSpPr>
        <p:spPr>
          <a:xfrm>
            <a:off x="5819141" y="3505728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0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710243" y="2499404"/>
            <a:ext cx="44114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i="1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678984" y="1795908"/>
            <a:ext cx="4383762" cy="1430179"/>
          </a:xfrm>
          <a:prstGeom prst="round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usbat</a:t>
            </a:r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koordinata</a:t>
            </a:r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nuri</a:t>
            </a:r>
            <a:endParaRPr lang="ru-RU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11958" y="1784314"/>
            <a:ext cx="4383762" cy="1430179"/>
          </a:xfrm>
          <a:prstGeom prst="round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anfiy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koordinata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nuri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847833" y="4088705"/>
            <a:ext cx="4383762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anoq</a:t>
            </a:r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boshi</a:t>
            </a:r>
            <a:endParaRPr lang="ru-RU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972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49" grpId="0" animBg="1"/>
      <p:bldP spid="50" grpId="0" animBg="1"/>
      <p:bldP spid="5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6"/>
          <p:cNvSpPr>
            <a:spLocks noChangeArrowheads="1"/>
          </p:cNvSpPr>
          <p:nvPr/>
        </p:nvSpPr>
        <p:spPr bwMode="auto">
          <a:xfrm>
            <a:off x="5815657" y="2362104"/>
            <a:ext cx="5624378" cy="96012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i="1" dirty="0">
              <a:latin typeface="Georgia" pitchFamily="18" charset="0"/>
            </a:endParaRPr>
          </a:p>
          <a:p>
            <a:r>
              <a:rPr lang="ru-RU" sz="4000" b="1" dirty="0" smtClean="0">
                <a:latin typeface="Times New Roman" pitchFamily="18" charset="0"/>
              </a:rPr>
              <a:t>0     </a:t>
            </a:r>
            <a:r>
              <a:rPr lang="ru-RU" sz="4000" b="1" dirty="0">
                <a:latin typeface="Times New Roman" pitchFamily="18" charset="0"/>
              </a:rPr>
              <a:t>1   </a:t>
            </a:r>
            <a:r>
              <a:rPr lang="ru-RU" sz="4000" b="1" dirty="0" smtClean="0">
                <a:latin typeface="Times New Roman" pitchFamily="18" charset="0"/>
              </a:rPr>
              <a:t>   </a:t>
            </a:r>
            <a:r>
              <a:rPr lang="ru-RU" sz="4000" b="1" dirty="0">
                <a:latin typeface="Times New Roman" pitchFamily="18" charset="0"/>
              </a:rPr>
              <a:t>2 </a:t>
            </a:r>
            <a:r>
              <a:rPr lang="ru-RU" sz="4000" b="1" dirty="0" smtClean="0">
                <a:latin typeface="Times New Roman" pitchFamily="18" charset="0"/>
              </a:rPr>
              <a:t>    </a:t>
            </a:r>
            <a:r>
              <a:rPr lang="ru-RU" sz="4000" b="1" dirty="0">
                <a:latin typeface="Times New Roman" pitchFamily="18" charset="0"/>
              </a:rPr>
              <a:t>3  </a:t>
            </a:r>
            <a:r>
              <a:rPr lang="en-US" sz="4000" b="1" dirty="0" smtClean="0">
                <a:latin typeface="Times New Roman" pitchFamily="18" charset="0"/>
              </a:rPr>
              <a:t> </a:t>
            </a:r>
            <a:r>
              <a:rPr lang="ru-RU" sz="4000" b="1" dirty="0" smtClean="0">
                <a:latin typeface="Times New Roman" pitchFamily="18" charset="0"/>
              </a:rPr>
              <a:t>   </a:t>
            </a:r>
            <a:r>
              <a:rPr lang="ru-RU" sz="4000" b="1" dirty="0">
                <a:latin typeface="Times New Roman" pitchFamily="18" charset="0"/>
              </a:rPr>
              <a:t>4  </a:t>
            </a:r>
            <a:r>
              <a:rPr lang="ru-RU" sz="4000" b="1" dirty="0" smtClean="0">
                <a:latin typeface="Times New Roman" pitchFamily="18" charset="0"/>
              </a:rPr>
              <a:t>   </a:t>
            </a:r>
            <a:r>
              <a:rPr lang="ru-RU" sz="4000" b="1" dirty="0">
                <a:latin typeface="Times New Roman" pitchFamily="18" charset="0"/>
              </a:rPr>
              <a:t>5    </a:t>
            </a:r>
            <a:endParaRPr lang="ru-RU" sz="4000" b="1" i="1" dirty="0">
              <a:latin typeface="Georgia" pitchFamily="18" charset="0"/>
            </a:endParaRPr>
          </a:p>
        </p:txBody>
      </p:sp>
      <p:sp>
        <p:nvSpPr>
          <p:cNvPr id="25" name="Rectangle 6"/>
          <p:cNvSpPr>
            <a:spLocks noChangeArrowheads="1"/>
          </p:cNvSpPr>
          <p:nvPr/>
        </p:nvSpPr>
        <p:spPr bwMode="auto">
          <a:xfrm>
            <a:off x="228225" y="2398522"/>
            <a:ext cx="5366047" cy="96012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i="1" dirty="0">
              <a:latin typeface="Georgia" pitchFamily="18" charset="0"/>
            </a:endParaRPr>
          </a:p>
          <a:p>
            <a:r>
              <a:rPr lang="ru-RU" sz="4000" b="1" i="1" dirty="0">
                <a:latin typeface="Georgia" pitchFamily="18" charset="0"/>
              </a:rPr>
              <a:t>   </a:t>
            </a:r>
            <a:r>
              <a:rPr lang="ru-RU" sz="4000" b="1" i="1" dirty="0" smtClean="0">
                <a:latin typeface="Georgia" pitchFamily="18" charset="0"/>
              </a:rPr>
              <a:t> </a:t>
            </a:r>
            <a:r>
              <a:rPr lang="en-US" sz="4000" b="1" i="1" dirty="0" smtClean="0">
                <a:latin typeface="Georgia" pitchFamily="18" charset="0"/>
              </a:rPr>
              <a:t> </a:t>
            </a:r>
            <a:r>
              <a:rPr lang="ru-RU" sz="4000" b="1" dirty="0" smtClean="0">
                <a:latin typeface="Times New Roman" pitchFamily="18" charset="0"/>
              </a:rPr>
              <a:t>-</a:t>
            </a:r>
            <a:r>
              <a:rPr lang="ru-RU" sz="4000" b="1" dirty="0">
                <a:latin typeface="Times New Roman" pitchFamily="18" charset="0"/>
              </a:rPr>
              <a:t>5   </a:t>
            </a:r>
            <a:r>
              <a:rPr lang="ru-RU" sz="4000" b="1" dirty="0" smtClean="0">
                <a:latin typeface="Times New Roman" pitchFamily="18" charset="0"/>
              </a:rPr>
              <a:t> </a:t>
            </a:r>
            <a:r>
              <a:rPr lang="ru-RU" sz="4000" b="1" dirty="0">
                <a:latin typeface="Times New Roman" pitchFamily="18" charset="0"/>
              </a:rPr>
              <a:t>-4 </a:t>
            </a:r>
            <a:r>
              <a:rPr lang="ru-RU" sz="4000" b="1" dirty="0" smtClean="0">
                <a:latin typeface="Times New Roman" pitchFamily="18" charset="0"/>
              </a:rPr>
              <a:t>   </a:t>
            </a:r>
            <a:r>
              <a:rPr lang="ru-RU" sz="4000" b="1" dirty="0">
                <a:latin typeface="Times New Roman" pitchFamily="18" charset="0"/>
              </a:rPr>
              <a:t>-3   </a:t>
            </a:r>
            <a:r>
              <a:rPr lang="ru-RU" sz="4000" b="1" dirty="0" smtClean="0">
                <a:latin typeface="Times New Roman" pitchFamily="18" charset="0"/>
              </a:rPr>
              <a:t> </a:t>
            </a:r>
            <a:r>
              <a:rPr lang="ru-RU" sz="4000" b="1" dirty="0">
                <a:latin typeface="Times New Roman" pitchFamily="18" charset="0"/>
              </a:rPr>
              <a:t>-2   </a:t>
            </a:r>
            <a:r>
              <a:rPr lang="en-US" sz="4000" b="1" dirty="0" smtClean="0">
                <a:latin typeface="Times New Roman" pitchFamily="18" charset="0"/>
              </a:rPr>
              <a:t> </a:t>
            </a:r>
            <a:r>
              <a:rPr lang="ru-RU" sz="4000" b="1" dirty="0" smtClean="0">
                <a:latin typeface="Times New Roman" pitchFamily="18" charset="0"/>
              </a:rPr>
              <a:t> </a:t>
            </a:r>
            <a:r>
              <a:rPr lang="ru-RU" sz="4000" b="1" dirty="0">
                <a:latin typeface="Times New Roman" pitchFamily="18" charset="0"/>
              </a:rPr>
              <a:t>-1 </a:t>
            </a:r>
            <a:r>
              <a:rPr lang="ru-RU" sz="4000" b="1" dirty="0" smtClean="0">
                <a:latin typeface="Times New Roman" pitchFamily="18" charset="0"/>
              </a:rPr>
              <a:t>    </a:t>
            </a:r>
            <a:endParaRPr lang="ru-RU" sz="4000" b="1" i="1" dirty="0">
              <a:latin typeface="Georg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8749" y="171426"/>
            <a:ext cx="116030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KOORDINATA  TO‘G‘RI  CHIZIG‘I</a:t>
            </a:r>
            <a:endParaRPr lang="ru-RU" sz="4800" b="1" dirty="0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876764" y="2765615"/>
            <a:ext cx="104473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5930816" y="2670090"/>
            <a:ext cx="188466" cy="12835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110066" tIns="55033" rIns="110066" bIns="55033" anchor="ctr"/>
          <a:lstStyle/>
          <a:p>
            <a:endParaRPr lang="ru-RU" b="1"/>
          </a:p>
        </p:txBody>
      </p:sp>
      <p:sp>
        <p:nvSpPr>
          <p:cNvPr id="2" name="Прямоугольник 1"/>
          <p:cNvSpPr/>
          <p:nvPr/>
        </p:nvSpPr>
        <p:spPr>
          <a:xfrm>
            <a:off x="5819141" y="2878582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0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710243" y="1872258"/>
            <a:ext cx="44114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i="1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1282601" y="2664001"/>
            <a:ext cx="9514226" cy="159979"/>
            <a:chOff x="1240252" y="5472658"/>
            <a:chExt cx="9514226" cy="159979"/>
          </a:xfrm>
        </p:grpSpPr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1240252" y="5482618"/>
              <a:ext cx="0" cy="150019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>
              <a:off x="2190959" y="5482618"/>
              <a:ext cx="0" cy="150019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3139571" y="5482618"/>
              <a:ext cx="0" cy="150019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>
              <a:off x="4090277" y="5482618"/>
              <a:ext cx="0" cy="150019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>
              <a:off x="5038890" y="5482618"/>
              <a:ext cx="0" cy="150019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>
              <a:off x="5989596" y="5482618"/>
              <a:ext cx="0" cy="150019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>
              <a:off x="6940302" y="5482618"/>
              <a:ext cx="0" cy="150019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>
              <a:off x="7888915" y="5482618"/>
              <a:ext cx="0" cy="150019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Line 16"/>
            <p:cNvSpPr>
              <a:spLocks noChangeShapeType="1"/>
            </p:cNvSpPr>
            <p:nvPr/>
          </p:nvSpPr>
          <p:spPr bwMode="auto">
            <a:xfrm>
              <a:off x="8839621" y="5482618"/>
              <a:ext cx="0" cy="150019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>
              <a:off x="9788233" y="5482618"/>
              <a:ext cx="0" cy="150019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 flipH="1">
              <a:off x="10738940" y="5472658"/>
              <a:ext cx="15538" cy="159979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3" name="Содержимое 3"/>
          <p:cNvSpPr>
            <a:spLocks noGrp="1"/>
          </p:cNvSpPr>
          <p:nvPr>
            <p:ph sz="half" idx="3"/>
          </p:nvPr>
        </p:nvSpPr>
        <p:spPr>
          <a:xfrm>
            <a:off x="501528" y="4001380"/>
            <a:ext cx="10858576" cy="1846659"/>
          </a:xfrm>
        </p:spPr>
        <p:txBody>
          <a:bodyPr/>
          <a:lstStyle/>
          <a:p>
            <a:pPr algn="just"/>
            <a:r>
              <a:rPr lang="en-US" dirty="0" smtClean="0"/>
              <a:t>      </a:t>
            </a:r>
            <a:r>
              <a:rPr lang="en-US" sz="4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To‘g‘ri</a:t>
            </a:r>
            <a:r>
              <a:rPr lang="en-US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chiziq</a:t>
            </a:r>
            <a:r>
              <a:rPr lang="en-US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unda</a:t>
            </a:r>
            <a:r>
              <a:rPr lang="en-US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tanlangan</a:t>
            </a:r>
            <a:r>
              <a:rPr lang="en-US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sanoq</a:t>
            </a:r>
            <a:r>
              <a:rPr lang="en-US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boshi</a:t>
            </a:r>
            <a:r>
              <a:rPr lang="en-US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 </a:t>
            </a:r>
            <a:r>
              <a:rPr lang="en-US" sz="4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yo‘nalish</a:t>
            </a:r>
            <a:r>
              <a:rPr lang="en-US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birlik</a:t>
            </a:r>
            <a:r>
              <a:rPr lang="en-US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kesma</a:t>
            </a:r>
            <a:r>
              <a:rPr lang="en-US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birgalikda</a:t>
            </a:r>
            <a:r>
              <a:rPr lang="en-US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koordinata</a:t>
            </a:r>
            <a:r>
              <a:rPr lang="en-US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to‘g‘ri</a:t>
            </a:r>
            <a:r>
              <a:rPr lang="en-US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chizig‘i</a:t>
            </a:r>
            <a:r>
              <a:rPr lang="en-US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deyiladi</a:t>
            </a:r>
            <a:r>
              <a:rPr lang="en-US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8663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25" grpId="0" animBg="1"/>
      <p:bldP spid="4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3"/>
          </p:nvPr>
        </p:nvSpPr>
        <p:spPr>
          <a:xfrm>
            <a:off x="530186" y="1385872"/>
            <a:ext cx="10858576" cy="1231106"/>
          </a:xfrm>
        </p:spPr>
        <p:txBody>
          <a:bodyPr/>
          <a:lstStyle/>
          <a:p>
            <a:pPr algn="just"/>
            <a:r>
              <a:rPr lang="en-US" sz="4000" i="1" dirty="0" smtClean="0">
                <a:solidFill>
                  <a:schemeClr val="tx1"/>
                </a:solidFill>
              </a:rPr>
              <a:t>O </a:t>
            </a:r>
            <a:r>
              <a:rPr lang="en-US" sz="4000" dirty="0" err="1" smtClean="0">
                <a:solidFill>
                  <a:schemeClr val="tx1"/>
                </a:solidFill>
              </a:rPr>
              <a:t>nuqtaga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nol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soni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mos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kelganligi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uchun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i="1" dirty="0" smtClean="0">
                <a:solidFill>
                  <a:schemeClr val="tx1"/>
                </a:solidFill>
              </a:rPr>
              <a:t>O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nuqtaning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koordinatasi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nolga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teng</a:t>
            </a:r>
            <a:r>
              <a:rPr lang="en-US" sz="4000" dirty="0" smtClean="0">
                <a:solidFill>
                  <a:schemeClr val="tx1"/>
                </a:solidFill>
              </a:rPr>
              <a:t>.  </a:t>
            </a:r>
            <a:r>
              <a:rPr lang="en-US" sz="4000" i="1" dirty="0" smtClean="0">
                <a:solidFill>
                  <a:schemeClr val="tx1"/>
                </a:solidFill>
              </a:rPr>
              <a:t>O</a:t>
            </a:r>
            <a:r>
              <a:rPr lang="en-US" sz="4000" dirty="0" smtClean="0">
                <a:solidFill>
                  <a:schemeClr val="tx1"/>
                </a:solidFill>
              </a:rPr>
              <a:t>(0)</a:t>
            </a:r>
            <a:endParaRPr lang="ru-RU" sz="4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8749" y="171426"/>
            <a:ext cx="116030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KOORDINATA  TO‘G‘RI  CHIZIG‘I</a:t>
            </a:r>
            <a:endParaRPr lang="ru-RU" sz="48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458749" y="4834119"/>
            <a:ext cx="111443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Koordinata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to‘g‘ri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chizig‘ida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nuqtaning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koordinatasi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 deb 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shu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nuqtaga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mos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keluvchi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songa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aytiladi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 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Oval 20"/>
          <p:cNvSpPr>
            <a:spLocks noChangeArrowheads="1"/>
          </p:cNvSpPr>
          <p:nvPr/>
        </p:nvSpPr>
        <p:spPr bwMode="auto">
          <a:xfrm>
            <a:off x="8156827" y="3588957"/>
            <a:ext cx="188466" cy="12835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110066" tIns="55033" rIns="110066" bIns="55033" anchor="ctr"/>
          <a:lstStyle/>
          <a:p>
            <a:endParaRPr lang="ru-RU" b="1"/>
          </a:p>
        </p:txBody>
      </p:sp>
      <p:grpSp>
        <p:nvGrpSpPr>
          <p:cNvPr id="24" name="Group 5"/>
          <p:cNvGrpSpPr>
            <a:grpSpLocks/>
          </p:cNvGrpSpPr>
          <p:nvPr/>
        </p:nvGrpSpPr>
        <p:grpSpPr bwMode="auto">
          <a:xfrm>
            <a:off x="365557" y="3386023"/>
            <a:ext cx="11062956" cy="960120"/>
            <a:chOff x="137" y="1532"/>
            <a:chExt cx="5283" cy="576"/>
          </a:xfrm>
        </p:grpSpPr>
        <p:sp>
          <p:nvSpPr>
            <p:cNvPr id="25" name="Rectangle 6"/>
            <p:cNvSpPr>
              <a:spLocks noChangeArrowheads="1"/>
            </p:cNvSpPr>
            <p:nvPr/>
          </p:nvSpPr>
          <p:spPr bwMode="auto">
            <a:xfrm>
              <a:off x="137" y="1532"/>
              <a:ext cx="5125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i="1" dirty="0">
                <a:latin typeface="Georgia" pitchFamily="18" charset="0"/>
              </a:endParaRPr>
            </a:p>
            <a:p>
              <a:r>
                <a:rPr lang="ru-RU" sz="4000" b="1" i="1" dirty="0">
                  <a:latin typeface="Georgia" pitchFamily="18" charset="0"/>
                </a:rPr>
                <a:t>   </a:t>
              </a:r>
              <a:r>
                <a:rPr lang="ru-RU" sz="4000" b="1" i="1" dirty="0" smtClean="0">
                  <a:latin typeface="Georgia" pitchFamily="18" charset="0"/>
                </a:rPr>
                <a:t> </a:t>
              </a:r>
              <a:r>
                <a:rPr lang="en-US" sz="4000" b="1" i="1" dirty="0" smtClean="0">
                  <a:latin typeface="Georgia" pitchFamily="18" charset="0"/>
                </a:rPr>
                <a:t> </a:t>
              </a:r>
              <a:r>
                <a:rPr lang="ru-RU" sz="4000" b="1" dirty="0" smtClean="0">
                  <a:latin typeface="Times New Roman" pitchFamily="18" charset="0"/>
                </a:rPr>
                <a:t>-</a:t>
              </a:r>
              <a:r>
                <a:rPr lang="ru-RU" sz="4000" b="1" dirty="0">
                  <a:latin typeface="Times New Roman" pitchFamily="18" charset="0"/>
                </a:rPr>
                <a:t>5   </a:t>
              </a:r>
              <a:r>
                <a:rPr lang="ru-RU" sz="4000" b="1" dirty="0" smtClean="0">
                  <a:latin typeface="Times New Roman" pitchFamily="18" charset="0"/>
                </a:rPr>
                <a:t> </a:t>
              </a:r>
              <a:r>
                <a:rPr lang="ru-RU" sz="4000" b="1" dirty="0">
                  <a:latin typeface="Times New Roman" pitchFamily="18" charset="0"/>
                </a:rPr>
                <a:t>-4 </a:t>
              </a:r>
              <a:r>
                <a:rPr lang="ru-RU" sz="4000" b="1" dirty="0" smtClean="0">
                  <a:latin typeface="Times New Roman" pitchFamily="18" charset="0"/>
                </a:rPr>
                <a:t>   </a:t>
              </a:r>
              <a:r>
                <a:rPr lang="ru-RU" sz="4000" b="1" dirty="0">
                  <a:latin typeface="Times New Roman" pitchFamily="18" charset="0"/>
                </a:rPr>
                <a:t>-3   </a:t>
              </a:r>
              <a:r>
                <a:rPr lang="ru-RU" sz="4000" b="1" dirty="0" smtClean="0">
                  <a:latin typeface="Times New Roman" pitchFamily="18" charset="0"/>
                </a:rPr>
                <a:t> </a:t>
              </a:r>
              <a:r>
                <a:rPr lang="ru-RU" sz="4000" b="1" dirty="0">
                  <a:latin typeface="Times New Roman" pitchFamily="18" charset="0"/>
                </a:rPr>
                <a:t>-2   </a:t>
              </a:r>
              <a:r>
                <a:rPr lang="en-US" sz="4000" b="1" dirty="0" smtClean="0">
                  <a:latin typeface="Times New Roman" pitchFamily="18" charset="0"/>
                </a:rPr>
                <a:t> </a:t>
              </a:r>
              <a:r>
                <a:rPr lang="ru-RU" sz="4000" b="1" dirty="0" smtClean="0">
                  <a:latin typeface="Times New Roman" pitchFamily="18" charset="0"/>
                </a:rPr>
                <a:t> </a:t>
              </a:r>
              <a:r>
                <a:rPr lang="ru-RU" sz="4000" b="1" dirty="0">
                  <a:latin typeface="Times New Roman" pitchFamily="18" charset="0"/>
                </a:rPr>
                <a:t>-1 </a:t>
              </a:r>
              <a:r>
                <a:rPr lang="ru-RU" sz="4000" b="1" dirty="0" smtClean="0">
                  <a:latin typeface="Times New Roman" pitchFamily="18" charset="0"/>
                </a:rPr>
                <a:t>    </a:t>
              </a:r>
              <a:r>
                <a:rPr lang="ru-RU" sz="4000" b="1" dirty="0">
                  <a:latin typeface="Times New Roman" pitchFamily="18" charset="0"/>
                </a:rPr>
                <a:t>0 </a:t>
              </a:r>
              <a:r>
                <a:rPr lang="ru-RU" sz="4000" b="1" dirty="0" smtClean="0">
                  <a:latin typeface="Times New Roman" pitchFamily="18" charset="0"/>
                </a:rPr>
                <a:t>    </a:t>
              </a:r>
              <a:r>
                <a:rPr lang="ru-RU" sz="4000" b="1" dirty="0">
                  <a:latin typeface="Times New Roman" pitchFamily="18" charset="0"/>
                </a:rPr>
                <a:t>1   </a:t>
              </a:r>
              <a:r>
                <a:rPr lang="ru-RU" sz="4000" b="1" dirty="0" smtClean="0">
                  <a:latin typeface="Times New Roman" pitchFamily="18" charset="0"/>
                </a:rPr>
                <a:t>   </a:t>
              </a:r>
              <a:r>
                <a:rPr lang="ru-RU" sz="4000" b="1" dirty="0">
                  <a:latin typeface="Times New Roman" pitchFamily="18" charset="0"/>
                </a:rPr>
                <a:t>2 </a:t>
              </a:r>
              <a:r>
                <a:rPr lang="ru-RU" sz="4000" b="1" dirty="0" smtClean="0">
                  <a:latin typeface="Times New Roman" pitchFamily="18" charset="0"/>
                </a:rPr>
                <a:t>    </a:t>
              </a:r>
              <a:r>
                <a:rPr lang="ru-RU" sz="4000" b="1" dirty="0">
                  <a:latin typeface="Times New Roman" pitchFamily="18" charset="0"/>
                </a:rPr>
                <a:t>3  </a:t>
              </a:r>
              <a:r>
                <a:rPr lang="en-US" sz="4000" b="1" dirty="0" smtClean="0">
                  <a:latin typeface="Times New Roman" pitchFamily="18" charset="0"/>
                </a:rPr>
                <a:t> </a:t>
              </a:r>
              <a:r>
                <a:rPr lang="ru-RU" sz="4000" b="1" dirty="0" smtClean="0">
                  <a:latin typeface="Times New Roman" pitchFamily="18" charset="0"/>
                </a:rPr>
                <a:t>   </a:t>
              </a:r>
              <a:r>
                <a:rPr lang="ru-RU" sz="4000" b="1" dirty="0">
                  <a:latin typeface="Times New Roman" pitchFamily="18" charset="0"/>
                </a:rPr>
                <a:t>4  </a:t>
              </a:r>
              <a:r>
                <a:rPr lang="ru-RU" sz="4000" b="1" dirty="0" smtClean="0">
                  <a:latin typeface="Times New Roman" pitchFamily="18" charset="0"/>
                </a:rPr>
                <a:t>   </a:t>
              </a:r>
              <a:r>
                <a:rPr lang="ru-RU" sz="4000" b="1" dirty="0">
                  <a:latin typeface="Times New Roman" pitchFamily="18" charset="0"/>
                </a:rPr>
                <a:t>5    </a:t>
              </a:r>
              <a:endParaRPr lang="ru-RU" sz="4000" b="1" i="1" dirty="0">
                <a:latin typeface="Georgia" pitchFamily="18" charset="0"/>
              </a:endParaRPr>
            </a:p>
          </p:txBody>
        </p:sp>
        <p:sp>
          <p:nvSpPr>
            <p:cNvPr id="26" name="Line 7"/>
            <p:cNvSpPr>
              <a:spLocks noChangeShapeType="1"/>
            </p:cNvSpPr>
            <p:nvPr/>
          </p:nvSpPr>
          <p:spPr bwMode="auto">
            <a:xfrm>
              <a:off x="431" y="1752"/>
              <a:ext cx="4989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" name="Line 8"/>
            <p:cNvSpPr>
              <a:spLocks noChangeShapeType="1"/>
            </p:cNvSpPr>
            <p:nvPr/>
          </p:nvSpPr>
          <p:spPr bwMode="auto">
            <a:xfrm>
              <a:off x="612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1" name="Line 9"/>
            <p:cNvSpPr>
              <a:spLocks noChangeShapeType="1"/>
            </p:cNvSpPr>
            <p:nvPr/>
          </p:nvSpPr>
          <p:spPr bwMode="auto">
            <a:xfrm>
              <a:off x="1066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2" name="Line 10"/>
            <p:cNvSpPr>
              <a:spLocks noChangeShapeType="1"/>
            </p:cNvSpPr>
            <p:nvPr/>
          </p:nvSpPr>
          <p:spPr bwMode="auto">
            <a:xfrm>
              <a:off x="1519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3" name="Line 11"/>
            <p:cNvSpPr>
              <a:spLocks noChangeShapeType="1"/>
            </p:cNvSpPr>
            <p:nvPr/>
          </p:nvSpPr>
          <p:spPr bwMode="auto">
            <a:xfrm>
              <a:off x="1973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" name="Line 12"/>
            <p:cNvSpPr>
              <a:spLocks noChangeShapeType="1"/>
            </p:cNvSpPr>
            <p:nvPr/>
          </p:nvSpPr>
          <p:spPr bwMode="auto">
            <a:xfrm>
              <a:off x="2426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5" name="Line 13"/>
            <p:cNvSpPr>
              <a:spLocks noChangeShapeType="1"/>
            </p:cNvSpPr>
            <p:nvPr/>
          </p:nvSpPr>
          <p:spPr bwMode="auto">
            <a:xfrm>
              <a:off x="2880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" name="Line 14"/>
            <p:cNvSpPr>
              <a:spLocks noChangeShapeType="1"/>
            </p:cNvSpPr>
            <p:nvPr/>
          </p:nvSpPr>
          <p:spPr bwMode="auto">
            <a:xfrm>
              <a:off x="3334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" name="Line 15"/>
            <p:cNvSpPr>
              <a:spLocks noChangeShapeType="1"/>
            </p:cNvSpPr>
            <p:nvPr/>
          </p:nvSpPr>
          <p:spPr bwMode="auto">
            <a:xfrm>
              <a:off x="3787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8" name="Line 16"/>
            <p:cNvSpPr>
              <a:spLocks noChangeShapeType="1"/>
            </p:cNvSpPr>
            <p:nvPr/>
          </p:nvSpPr>
          <p:spPr bwMode="auto">
            <a:xfrm>
              <a:off x="4241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9" name="Line 17"/>
            <p:cNvSpPr>
              <a:spLocks noChangeShapeType="1"/>
            </p:cNvSpPr>
            <p:nvPr/>
          </p:nvSpPr>
          <p:spPr bwMode="auto">
            <a:xfrm>
              <a:off x="4694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0" name="Line 18"/>
            <p:cNvSpPr>
              <a:spLocks noChangeShapeType="1"/>
            </p:cNvSpPr>
            <p:nvPr/>
          </p:nvSpPr>
          <p:spPr bwMode="auto">
            <a:xfrm>
              <a:off x="5148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1" name="Oval 20"/>
          <p:cNvSpPr>
            <a:spLocks noChangeArrowheads="1"/>
          </p:cNvSpPr>
          <p:nvPr/>
        </p:nvSpPr>
        <p:spPr bwMode="auto">
          <a:xfrm>
            <a:off x="6035265" y="3698361"/>
            <a:ext cx="188466" cy="12835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110066" tIns="55033" rIns="110066" bIns="55033" anchor="ctr"/>
          <a:lstStyle/>
          <a:p>
            <a:endParaRPr lang="ru-RU" b="1"/>
          </a:p>
        </p:txBody>
      </p:sp>
      <p:sp>
        <p:nvSpPr>
          <p:cNvPr id="3" name="Прямоугольник 2"/>
          <p:cNvSpPr/>
          <p:nvPr/>
        </p:nvSpPr>
        <p:spPr>
          <a:xfrm>
            <a:off x="5814692" y="2928920"/>
            <a:ext cx="44114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i="1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1656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58749" y="171426"/>
            <a:ext cx="116030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MISOL</a:t>
            </a:r>
            <a:endParaRPr lang="ru-RU" sz="4800" b="1" dirty="0"/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198264" y="2376314"/>
            <a:ext cx="11058768" cy="960120"/>
            <a:chOff x="139" y="1501"/>
            <a:chExt cx="5281" cy="576"/>
          </a:xfrm>
        </p:grpSpPr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139" y="1501"/>
              <a:ext cx="5125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i="1" dirty="0">
                <a:latin typeface="Georgia" pitchFamily="18" charset="0"/>
              </a:endParaRPr>
            </a:p>
            <a:p>
              <a:r>
                <a:rPr lang="ru-RU" sz="4000" b="1" i="1" dirty="0">
                  <a:latin typeface="Georgia" pitchFamily="18" charset="0"/>
                </a:rPr>
                <a:t>   </a:t>
              </a:r>
              <a:r>
                <a:rPr lang="ru-RU" sz="4000" b="1" i="1" dirty="0" smtClean="0">
                  <a:latin typeface="Georgia" pitchFamily="18" charset="0"/>
                </a:rPr>
                <a:t> </a:t>
              </a:r>
              <a:r>
                <a:rPr lang="en-US" sz="4000" b="1" i="1" dirty="0" smtClean="0">
                  <a:latin typeface="Georgia" pitchFamily="18" charset="0"/>
                </a:rPr>
                <a:t> </a:t>
              </a:r>
              <a:r>
                <a:rPr lang="ru-RU" sz="4000" b="1" dirty="0" smtClean="0">
                  <a:latin typeface="Times New Roman" pitchFamily="18" charset="0"/>
                </a:rPr>
                <a:t>-</a:t>
              </a:r>
              <a:r>
                <a:rPr lang="ru-RU" sz="4000" b="1" dirty="0">
                  <a:latin typeface="Times New Roman" pitchFamily="18" charset="0"/>
                </a:rPr>
                <a:t>5   </a:t>
              </a:r>
              <a:r>
                <a:rPr lang="ru-RU" sz="4000" b="1" dirty="0" smtClean="0">
                  <a:latin typeface="Times New Roman" pitchFamily="18" charset="0"/>
                </a:rPr>
                <a:t> </a:t>
              </a:r>
              <a:r>
                <a:rPr lang="ru-RU" sz="4000" b="1" dirty="0">
                  <a:latin typeface="Times New Roman" pitchFamily="18" charset="0"/>
                </a:rPr>
                <a:t>-4 </a:t>
              </a:r>
              <a:r>
                <a:rPr lang="ru-RU" sz="4000" b="1" dirty="0" smtClean="0">
                  <a:latin typeface="Times New Roman" pitchFamily="18" charset="0"/>
                </a:rPr>
                <a:t>   </a:t>
              </a:r>
              <a:r>
                <a:rPr lang="ru-RU" sz="4000" b="1" dirty="0">
                  <a:latin typeface="Times New Roman" pitchFamily="18" charset="0"/>
                </a:rPr>
                <a:t>-3   </a:t>
              </a:r>
              <a:r>
                <a:rPr lang="ru-RU" sz="4000" b="1" dirty="0" smtClean="0">
                  <a:latin typeface="Times New Roman" pitchFamily="18" charset="0"/>
                </a:rPr>
                <a:t> </a:t>
              </a:r>
              <a:r>
                <a:rPr lang="ru-RU" sz="4000" b="1" dirty="0">
                  <a:latin typeface="Times New Roman" pitchFamily="18" charset="0"/>
                </a:rPr>
                <a:t>-2   </a:t>
              </a:r>
              <a:r>
                <a:rPr lang="en-US" sz="4000" b="1" dirty="0" smtClean="0">
                  <a:latin typeface="Times New Roman" pitchFamily="18" charset="0"/>
                </a:rPr>
                <a:t> </a:t>
              </a:r>
              <a:r>
                <a:rPr lang="ru-RU" sz="4000" b="1" dirty="0" smtClean="0">
                  <a:latin typeface="Times New Roman" pitchFamily="18" charset="0"/>
                </a:rPr>
                <a:t> </a:t>
              </a:r>
              <a:r>
                <a:rPr lang="ru-RU" sz="4000" b="1" dirty="0">
                  <a:latin typeface="Times New Roman" pitchFamily="18" charset="0"/>
                </a:rPr>
                <a:t>-1 </a:t>
              </a:r>
              <a:r>
                <a:rPr lang="ru-RU" sz="4000" b="1" dirty="0" smtClean="0">
                  <a:latin typeface="Times New Roman" pitchFamily="18" charset="0"/>
                </a:rPr>
                <a:t>    </a:t>
              </a:r>
              <a:r>
                <a:rPr lang="ru-RU" sz="4000" b="1" dirty="0">
                  <a:latin typeface="Times New Roman" pitchFamily="18" charset="0"/>
                </a:rPr>
                <a:t>0 </a:t>
              </a:r>
              <a:r>
                <a:rPr lang="ru-RU" sz="4000" b="1" dirty="0" smtClean="0">
                  <a:latin typeface="Times New Roman" pitchFamily="18" charset="0"/>
                </a:rPr>
                <a:t>    </a:t>
              </a:r>
              <a:r>
                <a:rPr lang="ru-RU" sz="4000" b="1" dirty="0">
                  <a:latin typeface="Times New Roman" pitchFamily="18" charset="0"/>
                </a:rPr>
                <a:t>1   </a:t>
              </a:r>
              <a:r>
                <a:rPr lang="ru-RU" sz="4000" b="1" dirty="0" smtClean="0">
                  <a:latin typeface="Times New Roman" pitchFamily="18" charset="0"/>
                </a:rPr>
                <a:t>   </a:t>
              </a:r>
              <a:r>
                <a:rPr lang="ru-RU" sz="4000" b="1" dirty="0">
                  <a:latin typeface="Times New Roman" pitchFamily="18" charset="0"/>
                </a:rPr>
                <a:t>2 </a:t>
              </a:r>
              <a:r>
                <a:rPr lang="ru-RU" sz="4000" b="1" dirty="0" smtClean="0">
                  <a:latin typeface="Times New Roman" pitchFamily="18" charset="0"/>
                </a:rPr>
                <a:t>    </a:t>
              </a:r>
              <a:r>
                <a:rPr lang="ru-RU" sz="4000" b="1" dirty="0">
                  <a:latin typeface="Times New Roman" pitchFamily="18" charset="0"/>
                </a:rPr>
                <a:t>3  </a:t>
              </a:r>
              <a:r>
                <a:rPr lang="en-US" sz="4000" b="1" dirty="0" smtClean="0">
                  <a:latin typeface="Times New Roman" pitchFamily="18" charset="0"/>
                </a:rPr>
                <a:t> </a:t>
              </a:r>
              <a:r>
                <a:rPr lang="ru-RU" sz="4000" b="1" dirty="0" smtClean="0">
                  <a:latin typeface="Times New Roman" pitchFamily="18" charset="0"/>
                </a:rPr>
                <a:t>   </a:t>
              </a:r>
              <a:r>
                <a:rPr lang="ru-RU" sz="4000" b="1" dirty="0">
                  <a:latin typeface="Times New Roman" pitchFamily="18" charset="0"/>
                </a:rPr>
                <a:t>4  </a:t>
              </a:r>
              <a:r>
                <a:rPr lang="ru-RU" sz="4000" b="1" dirty="0" smtClean="0">
                  <a:latin typeface="Times New Roman" pitchFamily="18" charset="0"/>
                </a:rPr>
                <a:t>   </a:t>
              </a:r>
              <a:r>
                <a:rPr lang="ru-RU" sz="4000" b="1" dirty="0">
                  <a:latin typeface="Times New Roman" pitchFamily="18" charset="0"/>
                </a:rPr>
                <a:t>5    </a:t>
              </a:r>
              <a:r>
                <a:rPr lang="ru-RU" sz="4000" b="1" i="1" dirty="0" err="1">
                  <a:latin typeface="Times New Roman" pitchFamily="18" charset="0"/>
                </a:rPr>
                <a:t>х</a:t>
              </a:r>
              <a:endParaRPr lang="ru-RU" sz="4000" b="1" i="1" dirty="0">
                <a:latin typeface="Georgia" pitchFamily="18" charset="0"/>
              </a:endParaRPr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>
              <a:off x="431" y="1752"/>
              <a:ext cx="4989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612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>
              <a:off x="1066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1519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>
              <a:off x="1973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>
              <a:off x="2426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>
              <a:off x="2880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>
              <a:off x="3334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>
              <a:off x="3787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Line 16"/>
            <p:cNvSpPr>
              <a:spLocks noChangeShapeType="1"/>
            </p:cNvSpPr>
            <p:nvPr/>
          </p:nvSpPr>
          <p:spPr bwMode="auto">
            <a:xfrm>
              <a:off x="4241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>
              <a:off x="4694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>
              <a:off x="5148" y="1706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2984346" y="2728170"/>
            <a:ext cx="188466" cy="12835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110066" tIns="55033" rIns="110066" bIns="55033" anchor="ctr"/>
          <a:lstStyle/>
          <a:p>
            <a:endParaRPr lang="ru-RU" b="1"/>
          </a:p>
        </p:txBody>
      </p:sp>
      <p:sp>
        <p:nvSpPr>
          <p:cNvPr id="23" name="Text Box 22"/>
          <p:cNvSpPr txBox="1">
            <a:spLocks noChangeArrowheads="1"/>
          </p:cNvSpPr>
          <p:nvPr/>
        </p:nvSpPr>
        <p:spPr bwMode="auto">
          <a:xfrm>
            <a:off x="2841470" y="2108271"/>
            <a:ext cx="555706" cy="665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10066" tIns="55033" rIns="110066" bIns="55033">
            <a:spAutoFit/>
          </a:bodyPr>
          <a:lstStyle/>
          <a:p>
            <a:r>
              <a:rPr lang="ru-RU" sz="3600" b="1" i="1" dirty="0">
                <a:latin typeface="Arial" pitchFamily="34" charset="0"/>
                <a:cs typeface="Arial" pitchFamily="34" charset="0"/>
              </a:rPr>
              <a:t>А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990352" y="4645133"/>
            <a:ext cx="1564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A(-3),   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Oval 20"/>
          <p:cNvSpPr>
            <a:spLocks noChangeArrowheads="1"/>
          </p:cNvSpPr>
          <p:nvPr/>
        </p:nvSpPr>
        <p:spPr bwMode="auto">
          <a:xfrm>
            <a:off x="6777970" y="2722768"/>
            <a:ext cx="188466" cy="12835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110066" tIns="55033" rIns="110066" bIns="55033" anchor="ctr"/>
          <a:lstStyle/>
          <a:p>
            <a:endParaRPr lang="ru-RU" b="1"/>
          </a:p>
        </p:txBody>
      </p:sp>
      <p:sp>
        <p:nvSpPr>
          <p:cNvPr id="30" name="Text Box 22"/>
          <p:cNvSpPr txBox="1">
            <a:spLocks noChangeArrowheads="1"/>
          </p:cNvSpPr>
          <p:nvPr/>
        </p:nvSpPr>
        <p:spPr bwMode="auto">
          <a:xfrm>
            <a:off x="6608061" y="2000543"/>
            <a:ext cx="555706" cy="665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10066" tIns="55033" rIns="110066" bIns="55033">
            <a:spAutoFit/>
          </a:bodyPr>
          <a:lstStyle/>
          <a:p>
            <a:r>
              <a:rPr lang="en-US" sz="3600" b="1" i="1" dirty="0" smtClean="0">
                <a:latin typeface="Arial" pitchFamily="34" charset="0"/>
                <a:cs typeface="Arial" pitchFamily="34" charset="0"/>
              </a:rPr>
              <a:t>B</a:t>
            </a:r>
            <a:endParaRPr lang="ru-RU" sz="36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Oval 20"/>
          <p:cNvSpPr>
            <a:spLocks noChangeArrowheads="1"/>
          </p:cNvSpPr>
          <p:nvPr/>
        </p:nvSpPr>
        <p:spPr bwMode="auto">
          <a:xfrm>
            <a:off x="9658290" y="2699502"/>
            <a:ext cx="188466" cy="12835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110066" tIns="55033" rIns="110066" bIns="55033" anchor="ctr"/>
          <a:lstStyle/>
          <a:p>
            <a:endParaRPr lang="ru-RU" b="1"/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9638200" y="2091222"/>
            <a:ext cx="555706" cy="665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10066" tIns="55033" rIns="110066" bIns="55033">
            <a:spAutoFit/>
          </a:bodyPr>
          <a:lstStyle/>
          <a:p>
            <a:r>
              <a:rPr lang="en-US" sz="3600" b="1" i="1" dirty="0" smtClean="0">
                <a:latin typeface="Arial" pitchFamily="34" charset="0"/>
                <a:cs typeface="Arial" pitchFamily="34" charset="0"/>
              </a:rPr>
              <a:t>D</a:t>
            </a:r>
            <a:endParaRPr lang="ru-RU" sz="36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346439" y="4648912"/>
            <a:ext cx="13846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B(1),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393282" y="4586978"/>
            <a:ext cx="13846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D(4)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58749" y="171426"/>
            <a:ext cx="116030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MASALA</a:t>
            </a:r>
            <a:endParaRPr lang="ru-RU" sz="4800" b="1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931666" y="4824586"/>
            <a:ext cx="6054008" cy="108012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i="1" dirty="0">
              <a:latin typeface="Georgia" pitchFamily="18" charset="0"/>
            </a:endParaRPr>
          </a:p>
          <a:p>
            <a:r>
              <a:rPr lang="ru-RU" sz="4000" b="1" dirty="0" smtClean="0">
                <a:latin typeface="Times New Roman" pitchFamily="18" charset="0"/>
              </a:rPr>
              <a:t>0     </a:t>
            </a:r>
            <a:r>
              <a:rPr lang="ru-RU" sz="4000" b="1" dirty="0">
                <a:latin typeface="Times New Roman" pitchFamily="18" charset="0"/>
              </a:rPr>
              <a:t>1   </a:t>
            </a:r>
            <a:r>
              <a:rPr lang="ru-RU" sz="4000" b="1" dirty="0" smtClean="0">
                <a:latin typeface="Times New Roman" pitchFamily="18" charset="0"/>
              </a:rPr>
              <a:t>   </a:t>
            </a:r>
            <a:r>
              <a:rPr lang="ru-RU" sz="4000" b="1" dirty="0">
                <a:latin typeface="Times New Roman" pitchFamily="18" charset="0"/>
              </a:rPr>
              <a:t>2 </a:t>
            </a:r>
            <a:r>
              <a:rPr lang="ru-RU" sz="4000" b="1" dirty="0" smtClean="0">
                <a:latin typeface="Times New Roman" pitchFamily="18" charset="0"/>
              </a:rPr>
              <a:t>    </a:t>
            </a:r>
            <a:r>
              <a:rPr lang="ru-RU" sz="4000" b="1" dirty="0">
                <a:latin typeface="Times New Roman" pitchFamily="18" charset="0"/>
              </a:rPr>
              <a:t>3  </a:t>
            </a:r>
            <a:r>
              <a:rPr lang="en-US" sz="4000" b="1" dirty="0" smtClean="0">
                <a:latin typeface="Times New Roman" pitchFamily="18" charset="0"/>
              </a:rPr>
              <a:t> </a:t>
            </a:r>
            <a:r>
              <a:rPr lang="ru-RU" sz="4000" b="1" dirty="0" smtClean="0">
                <a:latin typeface="Times New Roman" pitchFamily="18" charset="0"/>
              </a:rPr>
              <a:t>   </a:t>
            </a:r>
            <a:r>
              <a:rPr lang="ru-RU" sz="4000" b="1" dirty="0">
                <a:latin typeface="Times New Roman" pitchFamily="18" charset="0"/>
              </a:rPr>
              <a:t>4  </a:t>
            </a:r>
            <a:r>
              <a:rPr lang="ru-RU" sz="4000" b="1" dirty="0" smtClean="0">
                <a:latin typeface="Times New Roman" pitchFamily="18" charset="0"/>
              </a:rPr>
              <a:t>   </a:t>
            </a:r>
            <a:r>
              <a:rPr lang="ru-RU" sz="4000" b="1" dirty="0">
                <a:latin typeface="Times New Roman" pitchFamily="18" charset="0"/>
              </a:rPr>
              <a:t>5   </a:t>
            </a:r>
            <a:endParaRPr lang="ru-RU" sz="4000" b="1" i="1" dirty="0">
              <a:latin typeface="Georgia" pitchFamily="18" charset="0"/>
            </a:endParaRPr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1939823" y="5192898"/>
            <a:ext cx="6846210" cy="26949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2139464" y="5110018"/>
            <a:ext cx="0" cy="150019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>
            <a:off x="3088077" y="5110018"/>
            <a:ext cx="0" cy="150019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>
            <a:off x="4038783" y="5110018"/>
            <a:ext cx="0" cy="150019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>
            <a:off x="4987395" y="5110018"/>
            <a:ext cx="0" cy="150019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>
            <a:off x="5938102" y="5110018"/>
            <a:ext cx="0" cy="150019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>
            <a:off x="6888808" y="5110018"/>
            <a:ext cx="0" cy="150019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>
            <a:off x="7837421" y="5110018"/>
            <a:ext cx="0" cy="150019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2984346" y="5120165"/>
            <a:ext cx="188466" cy="12835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110066" tIns="55033" rIns="110066" bIns="55033" anchor="ctr"/>
          <a:lstStyle/>
          <a:p>
            <a:endParaRPr lang="ru-RU" b="1"/>
          </a:p>
        </p:txBody>
      </p:sp>
      <p:sp>
        <p:nvSpPr>
          <p:cNvPr id="23" name="Text Box 22"/>
          <p:cNvSpPr txBox="1">
            <a:spLocks noChangeArrowheads="1"/>
          </p:cNvSpPr>
          <p:nvPr/>
        </p:nvSpPr>
        <p:spPr bwMode="auto">
          <a:xfrm>
            <a:off x="7559568" y="4335786"/>
            <a:ext cx="555706" cy="665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10066" tIns="55033" rIns="110066" bIns="55033">
            <a:spAutoFit/>
          </a:bodyPr>
          <a:lstStyle/>
          <a:p>
            <a:r>
              <a:rPr lang="ru-RU" sz="3600" b="1" i="1" dirty="0">
                <a:latin typeface="Arial" pitchFamily="34" charset="0"/>
                <a:cs typeface="Arial" pitchFamily="34" charset="0"/>
              </a:rPr>
              <a:t>А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09732" y="1557546"/>
            <a:ext cx="104473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Koordinata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to‘g‘ri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chizig‘ida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5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soniga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mos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keluvchi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nuqtani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belgilang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  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Oval 20"/>
          <p:cNvSpPr>
            <a:spLocks noChangeArrowheads="1"/>
          </p:cNvSpPr>
          <p:nvPr/>
        </p:nvSpPr>
        <p:spPr bwMode="auto">
          <a:xfrm>
            <a:off x="7743188" y="5128284"/>
            <a:ext cx="188466" cy="12835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110066" tIns="55033" rIns="110066" bIns="55033" anchor="ctr"/>
          <a:lstStyle/>
          <a:p>
            <a:endParaRPr lang="ru-RU" b="1"/>
          </a:p>
        </p:txBody>
      </p:sp>
      <p:sp>
        <p:nvSpPr>
          <p:cNvPr id="31" name="TextBox 30"/>
          <p:cNvSpPr txBox="1"/>
          <p:nvPr/>
        </p:nvSpPr>
        <p:spPr>
          <a:xfrm>
            <a:off x="804675" y="3078153"/>
            <a:ext cx="104473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Koordinata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to‘g‘ri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chizig‘ida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koordinatasi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5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teng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bo‘lgan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nuqtani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toping)</a:t>
            </a:r>
            <a:r>
              <a:rPr lang="uz-Cyrl-UZ" sz="4000" dirty="0">
                <a:latin typeface="Arial" pitchFamily="34" charset="0"/>
                <a:cs typeface="Arial" pitchFamily="34" charset="0"/>
              </a:rPr>
              <a:t>.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2037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21" grpId="0" animBg="1"/>
      <p:bldP spid="23" grpId="0"/>
      <p:bldP spid="24" grpId="0" animBg="1"/>
      <p:bldP spid="3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6"/>
          <p:cNvSpPr>
            <a:spLocks noChangeArrowheads="1"/>
          </p:cNvSpPr>
          <p:nvPr/>
        </p:nvSpPr>
        <p:spPr bwMode="auto">
          <a:xfrm>
            <a:off x="2099289" y="4117601"/>
            <a:ext cx="6686744" cy="96012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i="1" dirty="0">
              <a:latin typeface="Georgia" pitchFamily="18" charset="0"/>
            </a:endParaRPr>
          </a:p>
          <a:p>
            <a:r>
              <a:rPr lang="ru-RU" sz="4000" b="1" i="1" dirty="0">
                <a:latin typeface="Georgia" pitchFamily="18" charset="0"/>
              </a:rPr>
              <a:t>   </a:t>
            </a:r>
            <a:r>
              <a:rPr lang="ru-RU" sz="4000" b="1" i="1" dirty="0" smtClean="0">
                <a:latin typeface="Georgia" pitchFamily="18" charset="0"/>
              </a:rPr>
              <a:t> </a:t>
            </a:r>
            <a:r>
              <a:rPr lang="en-US" sz="4000" b="1" i="1" dirty="0" smtClean="0">
                <a:latin typeface="Georgia" pitchFamily="18" charset="0"/>
              </a:rPr>
              <a:t> </a:t>
            </a:r>
            <a:r>
              <a:rPr lang="en-US" sz="4000" b="1" dirty="0">
                <a:latin typeface="Times New Roman" pitchFamily="18" charset="0"/>
              </a:rPr>
              <a:t> </a:t>
            </a:r>
            <a:r>
              <a:rPr lang="en-US" sz="4000" b="1" dirty="0" smtClean="0">
                <a:latin typeface="Times New Roman" pitchFamily="18" charset="0"/>
              </a:rPr>
              <a:t>  </a:t>
            </a:r>
            <a:r>
              <a:rPr lang="ru-RU" sz="4000" b="1" dirty="0" smtClean="0">
                <a:latin typeface="Times New Roman" pitchFamily="18" charset="0"/>
              </a:rPr>
              <a:t>    </a:t>
            </a:r>
            <a:r>
              <a:rPr lang="ru-RU" sz="4000" b="1" dirty="0">
                <a:latin typeface="Times New Roman" pitchFamily="18" charset="0"/>
              </a:rPr>
              <a:t>-4 </a:t>
            </a:r>
            <a:r>
              <a:rPr lang="ru-RU" sz="4000" b="1" dirty="0" smtClean="0">
                <a:latin typeface="Times New Roman" pitchFamily="18" charset="0"/>
              </a:rPr>
              <a:t>   </a:t>
            </a:r>
            <a:r>
              <a:rPr lang="ru-RU" sz="4000" b="1" dirty="0">
                <a:latin typeface="Times New Roman" pitchFamily="18" charset="0"/>
              </a:rPr>
              <a:t>-3   </a:t>
            </a:r>
            <a:r>
              <a:rPr lang="ru-RU" sz="4000" b="1" dirty="0" smtClean="0">
                <a:latin typeface="Times New Roman" pitchFamily="18" charset="0"/>
              </a:rPr>
              <a:t> </a:t>
            </a:r>
            <a:r>
              <a:rPr lang="ru-RU" sz="4000" b="1" dirty="0">
                <a:latin typeface="Times New Roman" pitchFamily="18" charset="0"/>
              </a:rPr>
              <a:t>-2   </a:t>
            </a:r>
            <a:r>
              <a:rPr lang="en-US" sz="4000" b="1" dirty="0" smtClean="0">
                <a:latin typeface="Times New Roman" pitchFamily="18" charset="0"/>
              </a:rPr>
              <a:t> </a:t>
            </a:r>
            <a:r>
              <a:rPr lang="ru-RU" sz="4000" b="1" dirty="0" smtClean="0">
                <a:latin typeface="Times New Roman" pitchFamily="18" charset="0"/>
              </a:rPr>
              <a:t> </a:t>
            </a:r>
            <a:r>
              <a:rPr lang="ru-RU" sz="4000" b="1" dirty="0">
                <a:latin typeface="Times New Roman" pitchFamily="18" charset="0"/>
              </a:rPr>
              <a:t>-</a:t>
            </a:r>
            <a:r>
              <a:rPr lang="ru-RU" sz="4000" b="1" dirty="0" smtClean="0">
                <a:latin typeface="Times New Roman" pitchFamily="18" charset="0"/>
              </a:rPr>
              <a:t>1</a:t>
            </a:r>
            <a:r>
              <a:rPr lang="en-US" sz="4000" b="1" dirty="0" smtClean="0">
                <a:latin typeface="Times New Roman" pitchFamily="18" charset="0"/>
              </a:rPr>
              <a:t>     0</a:t>
            </a:r>
            <a:r>
              <a:rPr lang="ru-RU" sz="4000" b="1" dirty="0" smtClean="0">
                <a:latin typeface="Times New Roman" pitchFamily="18" charset="0"/>
              </a:rPr>
              <a:t>     </a:t>
            </a:r>
            <a:endParaRPr lang="ru-RU" sz="4000" b="1" i="1" dirty="0">
              <a:latin typeface="Georg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8749" y="171426"/>
            <a:ext cx="116030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MASALA</a:t>
            </a:r>
            <a:endParaRPr lang="ru-RU" sz="4800" b="1" dirty="0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1939823" y="4533925"/>
            <a:ext cx="6846210" cy="26949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2139464" y="4451045"/>
            <a:ext cx="0" cy="150019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>
            <a:off x="3088077" y="4451045"/>
            <a:ext cx="0" cy="150019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>
            <a:off x="4038783" y="4451045"/>
            <a:ext cx="0" cy="150019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>
            <a:off x="4987395" y="4451045"/>
            <a:ext cx="0" cy="150019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>
            <a:off x="5938102" y="4451045"/>
            <a:ext cx="0" cy="150019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>
            <a:off x="6888808" y="4451045"/>
            <a:ext cx="0" cy="150019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>
            <a:off x="7837421" y="4451045"/>
            <a:ext cx="0" cy="150019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4895257" y="4461879"/>
            <a:ext cx="188466" cy="12835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110066" tIns="55033" rIns="110066" bIns="55033" anchor="ctr"/>
          <a:lstStyle/>
          <a:p>
            <a:endParaRPr lang="ru-RU" b="1"/>
          </a:p>
        </p:txBody>
      </p:sp>
      <p:sp>
        <p:nvSpPr>
          <p:cNvPr id="23" name="Text Box 22"/>
          <p:cNvSpPr txBox="1">
            <a:spLocks noChangeArrowheads="1"/>
          </p:cNvSpPr>
          <p:nvPr/>
        </p:nvSpPr>
        <p:spPr bwMode="auto">
          <a:xfrm>
            <a:off x="4810671" y="3641817"/>
            <a:ext cx="555706" cy="665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10066" tIns="55033" rIns="110066" bIns="55033">
            <a:spAutoFit/>
          </a:bodyPr>
          <a:lstStyle/>
          <a:p>
            <a:r>
              <a:rPr lang="en-US" sz="3600" b="1" i="1" dirty="0">
                <a:latin typeface="Arial" pitchFamily="34" charset="0"/>
                <a:cs typeface="Arial" pitchFamily="34" charset="0"/>
              </a:rPr>
              <a:t>B</a:t>
            </a:r>
            <a:endParaRPr lang="ru-RU" sz="36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Oval 20"/>
          <p:cNvSpPr>
            <a:spLocks noChangeArrowheads="1"/>
          </p:cNvSpPr>
          <p:nvPr/>
        </p:nvSpPr>
        <p:spPr bwMode="auto">
          <a:xfrm>
            <a:off x="7743188" y="4491613"/>
            <a:ext cx="188466" cy="12835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110066" tIns="55033" rIns="110066" bIns="55033" anchor="ctr"/>
          <a:lstStyle/>
          <a:p>
            <a:endParaRPr lang="ru-RU" b="1"/>
          </a:p>
        </p:txBody>
      </p:sp>
      <p:sp>
        <p:nvSpPr>
          <p:cNvPr id="31" name="TextBox 30"/>
          <p:cNvSpPr txBox="1"/>
          <p:nvPr/>
        </p:nvSpPr>
        <p:spPr>
          <a:xfrm>
            <a:off x="735020" y="1578829"/>
            <a:ext cx="104473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Koordinata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to‘g‘ri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chizig‘ida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koordinatasi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-3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teng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bo‘lgan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nuqtani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toping</a:t>
            </a:r>
            <a:r>
              <a:rPr lang="uz-Cyrl-UZ" sz="40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 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3433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21" grpId="0" animBg="1"/>
      <p:bldP spid="23" grpId="0"/>
      <p:bldP spid="2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58749" y="171426"/>
            <a:ext cx="116030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701- masala</a:t>
            </a:r>
            <a:endParaRPr lang="ru-RU" sz="48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735020" y="1578829"/>
            <a:ext cx="104473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69-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rasmda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tasvirlangan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A, B, C, D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E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nuqtalarning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koordinatalarini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yozing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/>
          <a:srcRect l="12556" t="43816" r="16594" b="41318"/>
          <a:stretch/>
        </p:blipFill>
        <p:spPr>
          <a:xfrm>
            <a:off x="342281" y="3096394"/>
            <a:ext cx="11377263" cy="1368152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154545" y="5040652"/>
            <a:ext cx="1564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A(-5),   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086596" y="5040652"/>
            <a:ext cx="20468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B(-3,5),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579361" y="5040652"/>
            <a:ext cx="17695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Arial" pitchFamily="34" charset="0"/>
                <a:cs typeface="Arial" pitchFamily="34" charset="0"/>
              </a:rPr>
              <a:t>C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(-1),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543080" y="5014537"/>
            <a:ext cx="17695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D(1),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213605" y="5040652"/>
            <a:ext cx="17695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E(3)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9620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4909</TotalTime>
  <Words>419</Words>
  <Application>Microsoft Office PowerPoint</Application>
  <PresentationFormat>Произвольный</PresentationFormat>
  <Paragraphs>84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Georgia</vt:lpstr>
      <vt:lpstr>Times New Roman</vt:lpstr>
      <vt:lpstr>Office Theme</vt:lpstr>
      <vt:lpstr>MATEMATIKA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Sharipova Durdona</dc:creator>
  <cp:lastModifiedBy>Учетная запись Майкрософт</cp:lastModifiedBy>
  <cp:revision>458</cp:revision>
  <dcterms:created xsi:type="dcterms:W3CDTF">2020-04-09T07:32:19Z</dcterms:created>
  <dcterms:modified xsi:type="dcterms:W3CDTF">2020-12-21T09:52:57Z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