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368" r:id="rId3"/>
    <p:sldId id="366" r:id="rId4"/>
    <p:sldId id="369" r:id="rId5"/>
    <p:sldId id="367" r:id="rId6"/>
    <p:sldId id="364" r:id="rId7"/>
    <p:sldId id="370" r:id="rId8"/>
    <p:sldId id="371" r:id="rId9"/>
    <p:sldId id="372" r:id="rId10"/>
    <p:sldId id="373" r:id="rId11"/>
    <p:sldId id="375" r:id="rId12"/>
    <p:sldId id="376" r:id="rId13"/>
    <p:sldId id="365" r:id="rId14"/>
  </p:sldIdLst>
  <p:sldSz cx="12061825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pos="2193">
          <p15:clr>
            <a:srgbClr val="A4A3A4"/>
          </p15:clr>
        </p15:guide>
        <p15:guide id="6" pos="45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63" d="100"/>
          <a:sy n="63" d="100"/>
        </p:scale>
        <p:origin x="996" y="78"/>
      </p:cViewPr>
      <p:guideLst>
        <p:guide orient="horz" pos="2880"/>
        <p:guide pos="2160"/>
        <p:guide orient="horz" pos="6391"/>
        <p:guide pos="4451"/>
        <p:guide pos="2193"/>
        <p:guide pos="45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63725" y="242888"/>
            <a:ext cx="2038350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232277"/>
            <a:ext cx="1025255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5" y="4032504"/>
            <a:ext cx="844327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765" y="2978581"/>
            <a:ext cx="3370296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9143" y="2180056"/>
            <a:ext cx="8323540" cy="723275"/>
          </a:xfrm>
        </p:spPr>
        <p:txBody>
          <a:bodyPr lIns="0" tIns="0" rIns="0" bIns="0"/>
          <a:lstStyle>
            <a:lvl1pPr>
              <a:defRPr sz="47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8" y="1189854"/>
            <a:ext cx="11821385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9844" y="157913"/>
            <a:ext cx="11821385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765" y="2978581"/>
            <a:ext cx="3370296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9040" y="1599501"/>
            <a:ext cx="3816478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1" y="1656207"/>
            <a:ext cx="524689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08475" y="2344141"/>
            <a:ext cx="5484942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765" y="2978581"/>
            <a:ext cx="3370296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8" y="1189854"/>
            <a:ext cx="11821385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765" y="2978580"/>
            <a:ext cx="3370296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9143" y="2180055"/>
            <a:ext cx="832354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696836"/>
            <a:ext cx="3859784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696836"/>
            <a:ext cx="277422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4" y="6696836"/>
            <a:ext cx="277422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73593"/>
            <a:ext cx="12049870" cy="22659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9496" y="485880"/>
            <a:ext cx="6597200" cy="1139223"/>
          </a:xfrm>
          <a:prstGeom prst="rect">
            <a:avLst/>
          </a:prstGeom>
        </p:spPr>
        <p:txBody>
          <a:bodyPr vert="horz" wrap="square" lIns="0" tIns="30925" rIns="0" bIns="0" rtlCol="0">
            <a:spAutoFit/>
          </a:bodyPr>
          <a:lstStyle/>
          <a:p>
            <a:pPr marL="26893" algn="ctr">
              <a:spcBef>
                <a:spcPts val="242"/>
              </a:spcBef>
            </a:pPr>
            <a:r>
              <a:rPr lang="en-US" sz="7200" spc="11" dirty="0" smtClean="0"/>
              <a:t>MATEMATIKA</a:t>
            </a:r>
            <a:endParaRPr lang="en-US" sz="7200" dirty="0"/>
          </a:p>
        </p:txBody>
      </p:sp>
      <p:sp>
        <p:nvSpPr>
          <p:cNvPr id="4" name="object 4"/>
          <p:cNvSpPr txBox="1"/>
          <p:nvPr/>
        </p:nvSpPr>
        <p:spPr>
          <a:xfrm>
            <a:off x="1494408" y="2576309"/>
            <a:ext cx="9466596" cy="2984527"/>
          </a:xfrm>
          <a:prstGeom prst="rect">
            <a:avLst/>
          </a:prstGeom>
        </p:spPr>
        <p:txBody>
          <a:bodyPr vert="horz" wrap="square" lIns="0" tIns="29583" rIns="0" bIns="0" rtlCol="0">
            <a:spAutoFit/>
          </a:bodyPr>
          <a:lstStyle/>
          <a:p>
            <a:pPr marL="38995" algn="ctr">
              <a:spcBef>
                <a:spcPts val="232"/>
              </a:spcBef>
            </a:pPr>
            <a:r>
              <a:rPr lang="en-US" sz="4800" b="1" dirty="0" smtClean="0">
                <a:solidFill>
                  <a:srgbClr val="002060"/>
                </a:solidFill>
                <a:latin typeface="Arial"/>
                <a:cs typeface="Arial"/>
              </a:rPr>
              <a:t>MAVZU: KOORDINATA TO‘G‘RI CHIZIG‘I. MUSBAT VA MANFIY SONLARNI SON O‘QIDA TASVIRLASH.</a:t>
            </a:r>
            <a:endParaRPr lang="en-US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4437" y="4681488"/>
            <a:ext cx="737048" cy="175869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981485" y="441402"/>
            <a:ext cx="10448236" cy="1202818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776340" y="494603"/>
            <a:ext cx="2952327" cy="949127"/>
          </a:xfrm>
          <a:prstGeom prst="rect">
            <a:avLst/>
          </a:prstGeom>
        </p:spPr>
        <p:txBody>
          <a:bodyPr vert="horz" wrap="square" lIns="0" tIns="25548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lang="en-US" sz="6000" b="1" spc="-11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00" b="1" spc="-11" dirty="0" smtClean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400" b="1" spc="-11" dirty="0" err="1" smtClean="0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0887" y="2451714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702- masala</a:t>
            </a:r>
            <a:endParaRPr lang="ru-RU" sz="4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91930" y="1368202"/>
            <a:ext cx="104473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A(-4)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742950" indent="-742950">
              <a:buAutoNum type="arabicParenR"/>
            </a:pP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o‘ngda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yotuvchi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742950" indent="-742950">
              <a:buAutoNum type="arabicParenR"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hapda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masofada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yotuvchi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C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C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nimaga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5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4348262" y="3333411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486296" y="2928362"/>
            <a:ext cx="10732094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 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7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6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5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4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-</a:t>
            </a:r>
            <a:r>
              <a:rPr lang="en-US" sz="4000" b="1" dirty="0" smtClean="0">
                <a:latin typeface="Times New Roman" pitchFamily="18" charset="0"/>
              </a:rPr>
              <a:t>3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-2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-</a:t>
            </a:r>
            <a:r>
              <a:rPr lang="ru-RU" sz="4000" b="1" dirty="0" smtClean="0">
                <a:latin typeface="Times New Roman" pitchFamily="18" charset="0"/>
              </a:rPr>
              <a:t>1     </a:t>
            </a:r>
            <a:r>
              <a:rPr lang="en-US" sz="4000" b="1" dirty="0" smtClean="0">
                <a:latin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1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2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 rot="-1063832">
            <a:off x="3550775" y="1685326"/>
            <a:ext cx="475353" cy="1025129"/>
          </a:xfrm>
          <a:prstGeom prst="downArrow">
            <a:avLst>
              <a:gd name="adj1" fmla="val 50000"/>
              <a:gd name="adj2" fmla="val 67731"/>
            </a:avLst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/>
          </a:p>
        </p:txBody>
      </p:sp>
      <p:sp>
        <p:nvSpPr>
          <p:cNvPr id="26648" name="Oval 24"/>
          <p:cNvSpPr>
            <a:spLocks noChangeArrowheads="1"/>
          </p:cNvSpPr>
          <p:nvPr/>
        </p:nvSpPr>
        <p:spPr bwMode="auto">
          <a:xfrm>
            <a:off x="4240111" y="3368255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583605" y="288082"/>
            <a:ext cx="2462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b="1" dirty="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7088870" y="2667222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B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1452634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2403340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5251271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6201978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7152684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8101297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" name="Line 16"/>
          <p:cNvSpPr>
            <a:spLocks noChangeShapeType="1"/>
          </p:cNvSpPr>
          <p:nvPr/>
        </p:nvSpPr>
        <p:spPr bwMode="auto">
          <a:xfrm>
            <a:off x="9052003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" name="Line 17"/>
          <p:cNvSpPr>
            <a:spLocks noChangeShapeType="1"/>
          </p:cNvSpPr>
          <p:nvPr/>
        </p:nvSpPr>
        <p:spPr bwMode="auto">
          <a:xfrm>
            <a:off x="10000615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" name="Line 18"/>
          <p:cNvSpPr>
            <a:spLocks noChangeShapeType="1"/>
          </p:cNvSpPr>
          <p:nvPr/>
        </p:nvSpPr>
        <p:spPr bwMode="auto">
          <a:xfrm>
            <a:off x="10951322" y="3343413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" name="Freeform 24"/>
          <p:cNvSpPr>
            <a:spLocks/>
          </p:cNvSpPr>
          <p:nvPr/>
        </p:nvSpPr>
        <p:spPr bwMode="auto">
          <a:xfrm>
            <a:off x="2403388" y="2825192"/>
            <a:ext cx="1922177" cy="570071"/>
          </a:xfrm>
          <a:custGeom>
            <a:avLst/>
            <a:gdLst/>
            <a:ahLst/>
            <a:cxnLst>
              <a:cxn ang="0">
                <a:pos x="1387" y="335"/>
              </a:cxn>
              <a:cxn ang="0">
                <a:pos x="1144" y="107"/>
              </a:cxn>
              <a:cxn ang="0">
                <a:pos x="742" y="1"/>
              </a:cxn>
              <a:cxn ang="0">
                <a:pos x="348" y="100"/>
              </a:cxn>
              <a:cxn ang="0">
                <a:pos x="0" y="342"/>
              </a:cxn>
            </a:cxnLst>
            <a:rect l="0" t="0" r="r" b="b"/>
            <a:pathLst>
              <a:path w="1387" h="342">
                <a:moveTo>
                  <a:pt x="1387" y="335"/>
                </a:moveTo>
                <a:cubicBezTo>
                  <a:pt x="1347" y="297"/>
                  <a:pt x="1252" y="163"/>
                  <a:pt x="1144" y="107"/>
                </a:cubicBezTo>
                <a:cubicBezTo>
                  <a:pt x="1036" y="51"/>
                  <a:pt x="875" y="2"/>
                  <a:pt x="742" y="1"/>
                </a:cubicBezTo>
                <a:cubicBezTo>
                  <a:pt x="609" y="0"/>
                  <a:pt x="472" y="43"/>
                  <a:pt x="348" y="100"/>
                </a:cubicBezTo>
                <a:cubicBezTo>
                  <a:pt x="224" y="157"/>
                  <a:pt x="72" y="292"/>
                  <a:pt x="0" y="342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  <a:effectLst/>
        </p:spPr>
        <p:txBody>
          <a:bodyPr lIns="110066" tIns="55033" rIns="110066" bIns="55033"/>
          <a:lstStyle/>
          <a:p>
            <a:endParaRPr lang="ru-RU" b="1"/>
          </a:p>
        </p:txBody>
      </p:sp>
      <p:sp>
        <p:nvSpPr>
          <p:cNvPr id="26651" name="Freeform 27"/>
          <p:cNvSpPr>
            <a:spLocks/>
          </p:cNvSpPr>
          <p:nvPr/>
        </p:nvSpPr>
        <p:spPr bwMode="auto">
          <a:xfrm>
            <a:off x="4338921" y="2830167"/>
            <a:ext cx="2796526" cy="623411"/>
          </a:xfrm>
          <a:custGeom>
            <a:avLst/>
            <a:gdLst/>
            <a:ahLst/>
            <a:cxnLst>
              <a:cxn ang="0">
                <a:pos x="1804" y="374"/>
              </a:cxn>
              <a:cxn ang="0">
                <a:pos x="1356" y="100"/>
              </a:cxn>
              <a:cxn ang="0">
                <a:pos x="908" y="0"/>
              </a:cxn>
              <a:cxn ang="0">
                <a:pos x="424" y="100"/>
              </a:cxn>
              <a:cxn ang="0">
                <a:pos x="0" y="360"/>
              </a:cxn>
            </a:cxnLst>
            <a:rect l="0" t="0" r="r" b="b"/>
            <a:pathLst>
              <a:path w="1804" h="374">
                <a:moveTo>
                  <a:pt x="1804" y="374"/>
                </a:moveTo>
                <a:cubicBezTo>
                  <a:pt x="1729" y="328"/>
                  <a:pt x="1505" y="162"/>
                  <a:pt x="1356" y="100"/>
                </a:cubicBezTo>
                <a:cubicBezTo>
                  <a:pt x="1207" y="38"/>
                  <a:pt x="1063" y="0"/>
                  <a:pt x="908" y="0"/>
                </a:cubicBezTo>
                <a:cubicBezTo>
                  <a:pt x="753" y="0"/>
                  <a:pt x="575" y="40"/>
                  <a:pt x="424" y="100"/>
                </a:cubicBezTo>
                <a:cubicBezTo>
                  <a:pt x="273" y="160"/>
                  <a:pt x="88" y="306"/>
                  <a:pt x="0" y="36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</p:spPr>
        <p:txBody>
          <a:bodyPr lIns="110066" tIns="55033" rIns="110066" bIns="55033"/>
          <a:lstStyle/>
          <a:p>
            <a:endParaRPr lang="ru-RU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4088030" y="2633265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ru-RU" sz="4000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1964853" y="2717653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C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978328" y="3444347"/>
            <a:ext cx="1044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>
            <a:off x="3387458" y="3333412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" name="Oval 19"/>
          <p:cNvSpPr>
            <a:spLocks noChangeArrowheads="1"/>
          </p:cNvSpPr>
          <p:nvPr/>
        </p:nvSpPr>
        <p:spPr bwMode="auto">
          <a:xfrm>
            <a:off x="4253467" y="3388896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52" name="Oval 19"/>
          <p:cNvSpPr>
            <a:spLocks noChangeArrowheads="1"/>
          </p:cNvSpPr>
          <p:nvPr/>
        </p:nvSpPr>
        <p:spPr bwMode="auto">
          <a:xfrm>
            <a:off x="4262086" y="3343994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53" name="TextBox 52"/>
          <p:cNvSpPr txBox="1"/>
          <p:nvPr/>
        </p:nvSpPr>
        <p:spPr>
          <a:xfrm>
            <a:off x="1452634" y="4907614"/>
            <a:ext cx="164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B(-1),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422027" y="4875519"/>
            <a:ext cx="2057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C(-6)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8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4 -0.0022 L 0.23414 0.0024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03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956E-6 -4.05644E-6 L -0.1611 0.0024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55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6" grpId="0" animBg="1"/>
      <p:bldP spid="26646" grpId="1" animBg="1"/>
      <p:bldP spid="26646" grpId="2" animBg="1"/>
      <p:bldP spid="26646" grpId="3" animBg="1"/>
      <p:bldP spid="26646" grpId="4" animBg="1"/>
      <p:bldP spid="26648" grpId="0" animBg="1"/>
      <p:bldP spid="26648" grpId="1" animBg="1"/>
      <p:bldP spid="25" grpId="0"/>
      <p:bldP spid="46" grpId="0" animBg="1"/>
      <p:bldP spid="46" grpId="1" animBg="1"/>
      <p:bldP spid="26651" grpId="0" animBg="1"/>
      <p:bldP spid="26651" grpId="1" animBg="1"/>
      <p:bldP spid="26643" grpId="0"/>
      <p:bldP spid="48" grpId="0"/>
      <p:bldP spid="42" grpId="0" animBg="1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703- masala</a:t>
            </a:r>
            <a:endParaRPr lang="ru-RU" sz="4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91930" y="1368202"/>
            <a:ext cx="104473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3, -2, -5, 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keluvchi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A, B, C, D,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harflar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453896" y="436318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591930" y="3958139"/>
            <a:ext cx="10732094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 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en-US" sz="4000" b="1" dirty="0">
                <a:latin typeface="Times New Roman" pitchFamily="18" charset="0"/>
              </a:rPr>
              <a:t>7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6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5</a:t>
            </a:r>
            <a:r>
              <a:rPr lang="ru-RU" sz="4000" b="1" dirty="0" smtClean="0">
                <a:latin typeface="Times New Roman" pitchFamily="18" charset="0"/>
              </a:rPr>
              <a:t>    -</a:t>
            </a:r>
            <a:r>
              <a:rPr lang="en-US" sz="4000" b="1" dirty="0" smtClean="0">
                <a:latin typeface="Times New Roman" pitchFamily="18" charset="0"/>
              </a:rPr>
              <a:t>4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-</a:t>
            </a:r>
            <a:r>
              <a:rPr lang="en-US" sz="4000" b="1" dirty="0" smtClean="0">
                <a:latin typeface="Times New Roman" pitchFamily="18" charset="0"/>
              </a:rPr>
              <a:t>3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-2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-</a:t>
            </a:r>
            <a:r>
              <a:rPr lang="ru-RU" sz="4000" b="1" dirty="0" smtClean="0">
                <a:latin typeface="Times New Roman" pitchFamily="18" charset="0"/>
              </a:rPr>
              <a:t>1     </a:t>
            </a:r>
            <a:r>
              <a:rPr lang="en-US" sz="4000" b="1" dirty="0" smtClean="0">
                <a:latin typeface="Times New Roman" pitchFamily="18" charset="0"/>
              </a:rPr>
              <a:t>0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en-US" sz="4000" b="1" dirty="0" smtClean="0">
                <a:latin typeface="Times New Roman" pitchFamily="18" charset="0"/>
              </a:rPr>
              <a:t>  1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</a:rPr>
              <a:t>2     3</a:t>
            </a:r>
            <a:r>
              <a:rPr lang="ru-RU" sz="4000" b="1" dirty="0" smtClean="0">
                <a:latin typeface="Times New Roman" pitchFamily="18" charset="0"/>
              </a:rPr>
              <a:t>    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6109596" y="3772673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B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558268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508974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5356905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6307612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7258318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8206931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9157637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10106249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11056956" y="4373190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728494" y="3666643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ru-RU" sz="4000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3173490" y="3725086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>
                <a:latin typeface="Times New Roman" pitchFamily="18" charset="0"/>
              </a:rPr>
              <a:t>C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083553" y="4464365"/>
            <a:ext cx="1044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3493092" y="4363189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" name="Oval 24"/>
          <p:cNvSpPr>
            <a:spLocks noChangeArrowheads="1"/>
          </p:cNvSpPr>
          <p:nvPr/>
        </p:nvSpPr>
        <p:spPr bwMode="auto">
          <a:xfrm>
            <a:off x="9082806" y="4398032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/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3390679" y="4370547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5" name="Oval 19"/>
          <p:cNvSpPr>
            <a:spLocks noChangeArrowheads="1"/>
          </p:cNvSpPr>
          <p:nvPr/>
        </p:nvSpPr>
        <p:spPr bwMode="auto">
          <a:xfrm>
            <a:off x="6198991" y="4401555"/>
            <a:ext cx="216425" cy="110936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6" name="Oval 19"/>
          <p:cNvSpPr>
            <a:spLocks noChangeArrowheads="1"/>
          </p:cNvSpPr>
          <p:nvPr/>
        </p:nvSpPr>
        <p:spPr bwMode="auto">
          <a:xfrm>
            <a:off x="10944997" y="4373984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7" name="Oval 19"/>
          <p:cNvSpPr>
            <a:spLocks noChangeArrowheads="1"/>
          </p:cNvSpPr>
          <p:nvPr/>
        </p:nvSpPr>
        <p:spPr bwMode="auto">
          <a:xfrm>
            <a:off x="2435231" y="4385886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8906263" y="3659700"/>
            <a:ext cx="592576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D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2292202" y="3659700"/>
            <a:ext cx="563722" cy="7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E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4374728" y="4400547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886531" y="5636039"/>
            <a:ext cx="164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A(3),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55924" y="5603944"/>
            <a:ext cx="2057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(-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11361" y="5587119"/>
            <a:ext cx="164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C(-5),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80754" y="5555024"/>
            <a:ext cx="2057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D(1)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759101" y="5551360"/>
            <a:ext cx="164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E(-6)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0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  <p:bldP spid="21" grpId="0"/>
      <p:bldP spid="7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63932" y="479496"/>
            <a:ext cx="11775830" cy="562462"/>
          </a:xfrm>
        </p:spPr>
        <p:txBody>
          <a:bodyPr/>
          <a:lstStyle/>
          <a:p>
            <a:pPr algn="ctr"/>
            <a:r>
              <a:rPr lang="en-US" sz="3655" b="1" dirty="0"/>
              <a:t>MUSTAQIL  BAJARISH  UCHUN  TOPSHIRIQLAR:</a:t>
            </a:r>
            <a:endParaRPr lang="ru-RU" sz="3655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-1025872" y="1440210"/>
            <a:ext cx="11783893" cy="2088072"/>
          </a:xfrm>
        </p:spPr>
        <p:txBody>
          <a:bodyPr/>
          <a:lstStyle/>
          <a:p>
            <a:pPr algn="ctr"/>
            <a:r>
              <a:rPr lang="en-US" sz="4523" b="1" dirty="0">
                <a:solidFill>
                  <a:schemeClr val="tx1"/>
                </a:solidFill>
              </a:rPr>
              <a:t>  </a:t>
            </a:r>
            <a:r>
              <a:rPr lang="en-US" sz="4523" b="1" dirty="0" err="1">
                <a:solidFill>
                  <a:schemeClr val="tx1"/>
                </a:solidFill>
              </a:rPr>
              <a:t>Darslikning</a:t>
            </a:r>
            <a:r>
              <a:rPr lang="en-US" sz="4523" b="1" dirty="0">
                <a:solidFill>
                  <a:schemeClr val="tx1"/>
                </a:solidFill>
              </a:rPr>
              <a:t> </a:t>
            </a:r>
            <a:r>
              <a:rPr lang="en-US" sz="4523" b="1" dirty="0" smtClean="0">
                <a:solidFill>
                  <a:schemeClr val="tx1"/>
                </a:solidFill>
              </a:rPr>
              <a:t>131- </a:t>
            </a:r>
            <a:r>
              <a:rPr lang="en-US" sz="4523" b="1" dirty="0" err="1">
                <a:solidFill>
                  <a:schemeClr val="tx1"/>
                </a:solidFill>
              </a:rPr>
              <a:t>betidagi</a:t>
            </a:r>
            <a:r>
              <a:rPr lang="ru-RU" sz="4523" b="1" dirty="0">
                <a:solidFill>
                  <a:schemeClr val="tx1"/>
                </a:solidFill>
              </a:rPr>
              <a:t> </a:t>
            </a:r>
            <a:r>
              <a:rPr lang="en-US" sz="4523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523" b="1" dirty="0" smtClean="0">
                <a:solidFill>
                  <a:schemeClr val="tx1"/>
                </a:solidFill>
              </a:rPr>
              <a:t>715-</a:t>
            </a:r>
            <a:r>
              <a:rPr lang="en-US" sz="4523" b="1" dirty="0">
                <a:solidFill>
                  <a:schemeClr val="tx1"/>
                </a:solidFill>
              </a:rPr>
              <a:t>, </a:t>
            </a:r>
            <a:r>
              <a:rPr lang="en-US" sz="4523" b="1" dirty="0" smtClean="0">
                <a:solidFill>
                  <a:schemeClr val="tx1"/>
                </a:solidFill>
              </a:rPr>
              <a:t>716-, 717- </a:t>
            </a:r>
            <a:r>
              <a:rPr lang="en-US" sz="4523" b="1" dirty="0" err="1">
                <a:solidFill>
                  <a:schemeClr val="tx1"/>
                </a:solidFill>
              </a:rPr>
              <a:t>masalalarni</a:t>
            </a:r>
            <a:endParaRPr lang="en-US" sz="4523" b="1" dirty="0">
              <a:solidFill>
                <a:schemeClr val="tx1"/>
              </a:solidFill>
            </a:endParaRPr>
          </a:p>
          <a:p>
            <a:pPr algn="ctr"/>
            <a:r>
              <a:rPr lang="en-US" sz="4523" b="1" dirty="0" err="1">
                <a:solidFill>
                  <a:schemeClr val="tx1"/>
                </a:solidFill>
              </a:rPr>
              <a:t>yeching</a:t>
            </a:r>
            <a:r>
              <a:rPr lang="ru-RU" sz="4523" b="1" dirty="0">
                <a:solidFill>
                  <a:schemeClr val="tx1"/>
                </a:solidFill>
              </a:rPr>
              <a:t>.</a:t>
            </a:r>
            <a:r>
              <a:rPr lang="en-US" sz="4523" b="1" dirty="0">
                <a:solidFill>
                  <a:schemeClr val="tx1"/>
                </a:solidFill>
              </a:rPr>
              <a:t> </a:t>
            </a:r>
            <a:endParaRPr lang="ru-RU" sz="4523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s://i.pinimg.com/736x/88/a1/62/88a162227e686039384b2d0ebd5264eb--software-testing-clipar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080" y="3168402"/>
            <a:ext cx="2489809" cy="2808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KOORDINATA  TO‘G‘RI  CHIZIG‘I</a:t>
            </a:r>
            <a:endParaRPr lang="ru-RU" sz="4800" b="1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328" y="1368202"/>
            <a:ext cx="2016224" cy="5613371"/>
          </a:xfrm>
          <a:prstGeom prst="rect">
            <a:avLst/>
          </a:prstGeom>
        </p:spPr>
      </p:pic>
      <p:cxnSp>
        <p:nvCxnSpPr>
          <p:cNvPr id="43" name="Прямая со стрелкой 42"/>
          <p:cNvCxnSpPr/>
          <p:nvPr/>
        </p:nvCxnSpPr>
        <p:spPr>
          <a:xfrm>
            <a:off x="702320" y="3794772"/>
            <a:ext cx="64820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 flipV="1">
            <a:off x="8776263" y="1220101"/>
            <a:ext cx="41713" cy="518457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600499" y="3812389"/>
            <a:ext cx="273630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gorizontal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977497" y="3176775"/>
            <a:ext cx="19560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78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KOORDINATA  TO‘G‘RI  CHIZIG‘I</a:t>
            </a:r>
            <a:endParaRPr lang="ru-RU" sz="4800" b="1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781484" y="3384426"/>
            <a:ext cx="1044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930816" y="3297236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" name="Прямоугольник 1"/>
          <p:cNvSpPr/>
          <p:nvPr/>
        </p:nvSpPr>
        <p:spPr>
          <a:xfrm>
            <a:off x="5819141" y="3505728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0243" y="2499404"/>
            <a:ext cx="4411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78984" y="1795908"/>
            <a:ext cx="4383762" cy="143017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usbat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1958" y="1784314"/>
            <a:ext cx="4383762" cy="1430179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anfiy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koordinata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nuri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847833" y="4088705"/>
            <a:ext cx="438376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anoq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9" grpId="0" animBg="1"/>
      <p:bldP spid="50" grpId="0" animBg="1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5815657" y="2362104"/>
            <a:ext cx="5624378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dirty="0" smtClean="0">
                <a:latin typeface="Times New Roman" pitchFamily="18" charset="0"/>
              </a:rPr>
              <a:t>0     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2 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ru-RU" sz="4000" b="1" dirty="0">
                <a:latin typeface="Times New Roman" pitchFamily="18" charset="0"/>
              </a:rPr>
              <a:t>3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4 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5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28225" y="2398522"/>
            <a:ext cx="5366047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 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-</a:t>
            </a:r>
            <a:r>
              <a:rPr lang="ru-RU" sz="4000" b="1" dirty="0">
                <a:latin typeface="Times New Roman" pitchFamily="18" charset="0"/>
              </a:rPr>
              <a:t>5   </a:t>
            </a:r>
            <a:r>
              <a:rPr lang="ru-RU" sz="4000" b="1" dirty="0" smtClean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-4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-3   </a:t>
            </a:r>
            <a:r>
              <a:rPr lang="ru-RU" sz="4000" b="1" dirty="0" smtClean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-2 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-1 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KOORDINATA  TO‘G‘RI  CHIZIG‘I</a:t>
            </a:r>
            <a:endParaRPr lang="ru-RU" sz="4800" b="1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876764" y="2765615"/>
            <a:ext cx="104473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930816" y="2670090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" name="Прямоугольник 1"/>
          <p:cNvSpPr/>
          <p:nvPr/>
        </p:nvSpPr>
        <p:spPr>
          <a:xfrm>
            <a:off x="5819141" y="287858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0243" y="1872258"/>
            <a:ext cx="4411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282601" y="2664001"/>
            <a:ext cx="9514226" cy="159979"/>
            <a:chOff x="1240252" y="5472658"/>
            <a:chExt cx="9514226" cy="159979"/>
          </a:xfrm>
        </p:grpSpPr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240252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2190959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139571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4090277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5038890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5989596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6940302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7888915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8839621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9788233" y="5482618"/>
              <a:ext cx="0" cy="15001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0738940" y="5472658"/>
              <a:ext cx="15538" cy="159979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" name="Содержимое 3"/>
          <p:cNvSpPr>
            <a:spLocks noGrp="1"/>
          </p:cNvSpPr>
          <p:nvPr>
            <p:ph sz="half" idx="3"/>
          </p:nvPr>
        </p:nvSpPr>
        <p:spPr>
          <a:xfrm>
            <a:off x="501528" y="4001380"/>
            <a:ext cx="10858576" cy="1846659"/>
          </a:xfrm>
        </p:spPr>
        <p:txBody>
          <a:bodyPr/>
          <a:lstStyle/>
          <a:p>
            <a:pPr algn="just"/>
            <a:r>
              <a:rPr lang="en-US" dirty="0" smtClean="0"/>
              <a:t>    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chiziq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tanlangan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sanoq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boshi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yo‘nalish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kesma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birgalikda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6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5" grpId="0" animBg="1"/>
      <p:bldP spid="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530186" y="1385872"/>
            <a:ext cx="10858576" cy="1231106"/>
          </a:xfrm>
        </p:spPr>
        <p:txBody>
          <a:bodyPr/>
          <a:lstStyle/>
          <a:p>
            <a:pPr algn="just"/>
            <a:r>
              <a:rPr lang="en-US" sz="4000" i="1" dirty="0" smtClean="0">
                <a:solidFill>
                  <a:schemeClr val="tx1"/>
                </a:solidFill>
              </a:rPr>
              <a:t>O </a:t>
            </a:r>
            <a:r>
              <a:rPr lang="en-US" sz="4000" dirty="0" err="1" smtClean="0">
                <a:solidFill>
                  <a:schemeClr val="tx1"/>
                </a:solidFill>
              </a:rPr>
              <a:t>nuqtaga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nol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soni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mos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kelganligi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uchun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i="1" dirty="0" smtClean="0">
                <a:solidFill>
                  <a:schemeClr val="tx1"/>
                </a:solidFill>
              </a:rPr>
              <a:t>O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nuqtaning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koordinatasi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nolga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teng</a:t>
            </a:r>
            <a:r>
              <a:rPr lang="en-US" sz="4000" dirty="0" smtClean="0">
                <a:solidFill>
                  <a:schemeClr val="tx1"/>
                </a:solidFill>
              </a:rPr>
              <a:t>.  </a:t>
            </a:r>
            <a:r>
              <a:rPr lang="en-US" sz="4000" i="1" dirty="0" smtClean="0">
                <a:solidFill>
                  <a:schemeClr val="tx1"/>
                </a:solidFill>
              </a:rPr>
              <a:t>O</a:t>
            </a:r>
            <a:r>
              <a:rPr lang="en-US" sz="4000" dirty="0" smtClean="0">
                <a:solidFill>
                  <a:schemeClr val="tx1"/>
                </a:solidFill>
              </a:rPr>
              <a:t>(0)</a:t>
            </a:r>
            <a:endParaRPr lang="ru-RU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KOORDINATA  TO‘G‘RI  CHIZIG‘I</a:t>
            </a:r>
            <a:endParaRPr lang="ru-RU" sz="4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58749" y="4834119"/>
            <a:ext cx="11144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deb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keluvchi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aytiladi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val 20"/>
          <p:cNvSpPr>
            <a:spLocks noChangeArrowheads="1"/>
          </p:cNvSpPr>
          <p:nvPr/>
        </p:nvSpPr>
        <p:spPr bwMode="auto">
          <a:xfrm>
            <a:off x="8156827" y="3588957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grpSp>
        <p:nvGrpSpPr>
          <p:cNvPr id="24" name="Group 5"/>
          <p:cNvGrpSpPr>
            <a:grpSpLocks/>
          </p:cNvGrpSpPr>
          <p:nvPr/>
        </p:nvGrpSpPr>
        <p:grpSpPr bwMode="auto">
          <a:xfrm>
            <a:off x="365557" y="3386023"/>
            <a:ext cx="11062956" cy="960120"/>
            <a:chOff x="137" y="1532"/>
            <a:chExt cx="5283" cy="576"/>
          </a:xfrm>
        </p:grpSpPr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37" y="1532"/>
              <a:ext cx="5125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i="1" dirty="0">
                <a:latin typeface="Georgia" pitchFamily="18" charset="0"/>
              </a:endParaRPr>
            </a:p>
            <a:p>
              <a:r>
                <a:rPr lang="ru-RU" sz="4000" b="1" i="1" dirty="0">
                  <a:latin typeface="Georgia" pitchFamily="18" charset="0"/>
                </a:rPr>
                <a:t>   </a:t>
              </a:r>
              <a:r>
                <a:rPr lang="ru-RU" sz="4000" b="1" i="1" dirty="0" smtClean="0">
                  <a:latin typeface="Georgia" pitchFamily="18" charset="0"/>
                </a:rPr>
                <a:t> </a:t>
              </a:r>
              <a:r>
                <a:rPr lang="en-US" sz="4000" b="1" i="1" dirty="0" smtClean="0">
                  <a:latin typeface="Georgia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-</a:t>
              </a:r>
              <a:r>
                <a:rPr lang="ru-RU" sz="4000" b="1" dirty="0">
                  <a:latin typeface="Times New Roman" pitchFamily="18" charset="0"/>
                </a:rPr>
                <a:t>5  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-4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-3  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-2   </a:t>
              </a:r>
              <a:r>
                <a:rPr lang="en-US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-1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0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1  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2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3  </a:t>
              </a:r>
              <a:r>
                <a:rPr lang="en-US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4 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5    </a:t>
              </a:r>
              <a:endParaRPr lang="ru-RU" sz="4000" b="1" i="1" dirty="0">
                <a:latin typeface="Georgia" pitchFamily="18" charset="0"/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9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11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Line 13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" name="Oval 20"/>
          <p:cNvSpPr>
            <a:spLocks noChangeArrowheads="1"/>
          </p:cNvSpPr>
          <p:nvPr/>
        </p:nvSpPr>
        <p:spPr bwMode="auto">
          <a:xfrm>
            <a:off x="6035265" y="3698361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3" name="Прямоугольник 2"/>
          <p:cNvSpPr/>
          <p:nvPr/>
        </p:nvSpPr>
        <p:spPr>
          <a:xfrm>
            <a:off x="5814692" y="2928920"/>
            <a:ext cx="44114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65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4800" b="1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8264" y="2376314"/>
            <a:ext cx="11058768" cy="960120"/>
            <a:chOff x="139" y="1501"/>
            <a:chExt cx="5281" cy="576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39" y="1501"/>
              <a:ext cx="5125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i="1" dirty="0">
                <a:latin typeface="Georgia" pitchFamily="18" charset="0"/>
              </a:endParaRPr>
            </a:p>
            <a:p>
              <a:r>
                <a:rPr lang="ru-RU" sz="4000" b="1" i="1" dirty="0">
                  <a:latin typeface="Georgia" pitchFamily="18" charset="0"/>
                </a:rPr>
                <a:t>   </a:t>
              </a:r>
              <a:r>
                <a:rPr lang="ru-RU" sz="4000" b="1" i="1" dirty="0" smtClean="0">
                  <a:latin typeface="Georgia" pitchFamily="18" charset="0"/>
                </a:rPr>
                <a:t> </a:t>
              </a:r>
              <a:r>
                <a:rPr lang="en-US" sz="4000" b="1" i="1" dirty="0" smtClean="0">
                  <a:latin typeface="Georgia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-</a:t>
              </a:r>
              <a:r>
                <a:rPr lang="ru-RU" sz="4000" b="1" dirty="0">
                  <a:latin typeface="Times New Roman" pitchFamily="18" charset="0"/>
                </a:rPr>
                <a:t>5  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-4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-3  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-2   </a:t>
              </a:r>
              <a:r>
                <a:rPr lang="en-US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>
                  <a:latin typeface="Times New Roman" pitchFamily="18" charset="0"/>
                </a:rPr>
                <a:t>-1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0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1  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2 </a:t>
              </a:r>
              <a:r>
                <a:rPr lang="ru-RU" sz="4000" b="1" dirty="0" smtClean="0">
                  <a:latin typeface="Times New Roman" pitchFamily="18" charset="0"/>
                </a:rPr>
                <a:t>    </a:t>
              </a:r>
              <a:r>
                <a:rPr lang="ru-RU" sz="4000" b="1" dirty="0">
                  <a:latin typeface="Times New Roman" pitchFamily="18" charset="0"/>
                </a:rPr>
                <a:t>3  </a:t>
              </a:r>
              <a:r>
                <a:rPr lang="en-US" sz="4000" b="1" dirty="0" smtClean="0">
                  <a:latin typeface="Times New Roman" pitchFamily="18" charset="0"/>
                </a:rPr>
                <a:t>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4  </a:t>
              </a:r>
              <a:r>
                <a:rPr lang="ru-RU" sz="4000" b="1" dirty="0" smtClean="0">
                  <a:latin typeface="Times New Roman" pitchFamily="18" charset="0"/>
                </a:rPr>
                <a:t>   </a:t>
              </a:r>
              <a:r>
                <a:rPr lang="ru-RU" sz="4000" b="1" dirty="0">
                  <a:latin typeface="Times New Roman" pitchFamily="18" charset="0"/>
                </a:rPr>
                <a:t>5    </a:t>
              </a:r>
              <a:r>
                <a:rPr lang="ru-RU" sz="4000" b="1" i="1" dirty="0" err="1">
                  <a:latin typeface="Times New Roman" pitchFamily="18" charset="0"/>
                </a:rPr>
                <a:t>х</a:t>
              </a:r>
              <a:endParaRPr lang="ru-RU" sz="4000" b="1" i="1" dirty="0">
                <a:latin typeface="Georgia" pitchFamily="18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984346" y="2728170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2841470" y="2108271"/>
            <a:ext cx="555706" cy="6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ru-RU" sz="3600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352" y="4645133"/>
            <a:ext cx="1564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A(-3),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val 20"/>
          <p:cNvSpPr>
            <a:spLocks noChangeArrowheads="1"/>
          </p:cNvSpPr>
          <p:nvPr/>
        </p:nvSpPr>
        <p:spPr bwMode="auto">
          <a:xfrm>
            <a:off x="6777970" y="2722768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6608061" y="2000543"/>
            <a:ext cx="555706" cy="6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9658290" y="2699502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9638200" y="2091222"/>
            <a:ext cx="555706" cy="6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6439" y="4648912"/>
            <a:ext cx="138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B(1),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3282" y="4586978"/>
            <a:ext cx="138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D(4)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31666" y="4824586"/>
            <a:ext cx="6054008" cy="108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dirty="0" smtClean="0">
                <a:latin typeface="Times New Roman" pitchFamily="18" charset="0"/>
              </a:rPr>
              <a:t>0     </a:t>
            </a:r>
            <a:r>
              <a:rPr lang="ru-RU" sz="4000" b="1" dirty="0">
                <a:latin typeface="Times New Roman" pitchFamily="18" charset="0"/>
              </a:rPr>
              <a:t>1  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2 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ru-RU" sz="4000" b="1" dirty="0">
                <a:latin typeface="Times New Roman" pitchFamily="18" charset="0"/>
              </a:rPr>
              <a:t>3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4 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5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939823" y="5192898"/>
            <a:ext cx="6846210" cy="2694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139464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088077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4038783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987395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5938102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6888808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837421" y="5110018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984346" y="5120165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559568" y="4335786"/>
            <a:ext cx="555706" cy="6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ru-RU" sz="3600" b="1" i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9732" y="1557546"/>
            <a:ext cx="10447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mos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keluvchi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belgilang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7743188" y="5128284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31" name="TextBox 30"/>
          <p:cNvSpPr txBox="1"/>
          <p:nvPr/>
        </p:nvSpPr>
        <p:spPr>
          <a:xfrm>
            <a:off x="804675" y="3078153"/>
            <a:ext cx="10447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toping)</a:t>
            </a:r>
            <a:r>
              <a:rPr lang="uz-Cyrl-UZ" sz="40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03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 animBg="1"/>
      <p:bldP spid="23" grpId="0"/>
      <p:bldP spid="24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099289" y="4117601"/>
            <a:ext cx="6686744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i="1" dirty="0">
              <a:latin typeface="Georgia" pitchFamily="18" charset="0"/>
            </a:endParaRPr>
          </a:p>
          <a:p>
            <a:r>
              <a:rPr lang="ru-RU" sz="4000" b="1" i="1" dirty="0">
                <a:latin typeface="Georgia" pitchFamily="18" charset="0"/>
              </a:rPr>
              <a:t>   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en-US" sz="4000" b="1" i="1" dirty="0" smtClean="0">
                <a:latin typeface="Georgia" pitchFamily="18" charset="0"/>
              </a:rPr>
              <a:t> </a:t>
            </a:r>
            <a:r>
              <a:rPr lang="en-US" sz="4000" b="1" dirty="0">
                <a:latin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</a:rPr>
              <a:t>  </a:t>
            </a:r>
            <a:r>
              <a:rPr lang="ru-RU" sz="4000" b="1" dirty="0" smtClean="0">
                <a:latin typeface="Times New Roman" pitchFamily="18" charset="0"/>
              </a:rPr>
              <a:t>    </a:t>
            </a:r>
            <a:r>
              <a:rPr lang="ru-RU" sz="4000" b="1" dirty="0">
                <a:latin typeface="Times New Roman" pitchFamily="18" charset="0"/>
              </a:rPr>
              <a:t>-4 </a:t>
            </a:r>
            <a:r>
              <a:rPr lang="ru-RU" sz="4000" b="1" dirty="0" smtClean="0">
                <a:latin typeface="Times New Roman" pitchFamily="18" charset="0"/>
              </a:rPr>
              <a:t>   </a:t>
            </a:r>
            <a:r>
              <a:rPr lang="ru-RU" sz="4000" b="1" dirty="0">
                <a:latin typeface="Times New Roman" pitchFamily="18" charset="0"/>
              </a:rPr>
              <a:t>-3   </a:t>
            </a:r>
            <a:r>
              <a:rPr lang="ru-RU" sz="4000" b="1" dirty="0" smtClean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-2   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</a:rPr>
              <a:t>-</a:t>
            </a:r>
            <a:r>
              <a:rPr lang="ru-RU" sz="4000" b="1" dirty="0" smtClean="0">
                <a:latin typeface="Times New Roman" pitchFamily="18" charset="0"/>
              </a:rPr>
              <a:t>1</a:t>
            </a:r>
            <a:r>
              <a:rPr lang="en-US" sz="4000" b="1" dirty="0" smtClean="0">
                <a:latin typeface="Times New Roman" pitchFamily="18" charset="0"/>
              </a:rPr>
              <a:t>     0</a:t>
            </a:r>
            <a:r>
              <a:rPr lang="ru-RU" sz="4000" b="1" dirty="0" smtClean="0">
                <a:latin typeface="Times New Roman" pitchFamily="18" charset="0"/>
              </a:rPr>
              <a:t>     </a:t>
            </a:r>
            <a:endParaRPr lang="ru-RU" sz="4000" b="1" i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1939823" y="4533925"/>
            <a:ext cx="6846210" cy="2694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2139464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3088077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4038783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987395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5938102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6888808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837421" y="4451045"/>
            <a:ext cx="0" cy="15001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4895257" y="4461879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4810671" y="3641817"/>
            <a:ext cx="555706" cy="6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0066" tIns="55033" rIns="110066" bIns="55033">
            <a:spAutoFit/>
          </a:bodyPr>
          <a:lstStyle/>
          <a:p>
            <a:r>
              <a:rPr lang="en-US" sz="3600" b="1" i="1" dirty="0">
                <a:latin typeface="Arial" pitchFamily="34" charset="0"/>
                <a:cs typeface="Arial" pitchFamily="34" charset="0"/>
              </a:rPr>
              <a:t>B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20"/>
          <p:cNvSpPr>
            <a:spLocks noChangeArrowheads="1"/>
          </p:cNvSpPr>
          <p:nvPr/>
        </p:nvSpPr>
        <p:spPr bwMode="auto">
          <a:xfrm>
            <a:off x="7743188" y="4491613"/>
            <a:ext cx="188466" cy="1283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0066" tIns="55033" rIns="110066" bIns="55033" anchor="ctr"/>
          <a:lstStyle/>
          <a:p>
            <a:endParaRPr lang="ru-RU" b="1"/>
          </a:p>
        </p:txBody>
      </p:sp>
      <p:sp>
        <p:nvSpPr>
          <p:cNvPr id="31" name="TextBox 30"/>
          <p:cNvSpPr txBox="1"/>
          <p:nvPr/>
        </p:nvSpPr>
        <p:spPr>
          <a:xfrm>
            <a:off x="735020" y="1578829"/>
            <a:ext cx="10447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chizig‘ida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-3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toping</a:t>
            </a:r>
            <a:r>
              <a:rPr lang="uz-Cyrl-UZ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3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 animBg="1"/>
      <p:bldP spid="23" grpId="0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8749" y="171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701- masala</a:t>
            </a:r>
            <a:endParaRPr lang="ru-RU" sz="4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35020" y="1578829"/>
            <a:ext cx="10447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69-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rasmda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tasvirlangan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A, B, C, D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E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koordinatalarini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2556" t="43816" r="16594" b="41318"/>
          <a:stretch/>
        </p:blipFill>
        <p:spPr>
          <a:xfrm>
            <a:off x="342281" y="3096394"/>
            <a:ext cx="11377263" cy="136815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154545" y="5040652"/>
            <a:ext cx="1564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A(-5), 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86596" y="5040652"/>
            <a:ext cx="2046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B(-3,5),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79361" y="5040652"/>
            <a:ext cx="1769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(-1),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43080" y="5014537"/>
            <a:ext cx="1769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D(1),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213605" y="5040652"/>
            <a:ext cx="17695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E(3)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620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4909</TotalTime>
  <Words>419</Words>
  <Application>Microsoft Office PowerPoint</Application>
  <PresentationFormat>Произвольный</PresentationFormat>
  <Paragraphs>84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458</cp:revision>
  <dcterms:created xsi:type="dcterms:W3CDTF">2020-04-09T07:32:19Z</dcterms:created>
  <dcterms:modified xsi:type="dcterms:W3CDTF">2020-12-21T09:52:57Z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