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4" r:id="rId2"/>
    <p:sldId id="465" r:id="rId3"/>
    <p:sldId id="475" r:id="rId4"/>
    <p:sldId id="466" r:id="rId5"/>
    <p:sldId id="458" r:id="rId6"/>
    <p:sldId id="461" r:id="rId7"/>
    <p:sldId id="481" r:id="rId8"/>
    <p:sldId id="477" r:id="rId9"/>
    <p:sldId id="478" r:id="rId10"/>
    <p:sldId id="482" r:id="rId11"/>
    <p:sldId id="479" r:id="rId12"/>
    <p:sldId id="480" r:id="rId13"/>
    <p:sldId id="31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02" autoAdjust="0"/>
    <p:restoredTop sz="91316" autoAdjust="0"/>
  </p:normalViewPr>
  <p:slideViewPr>
    <p:cSldViewPr>
      <p:cViewPr varScale="1">
        <p:scale>
          <a:sx n="67" d="100"/>
          <a:sy n="67" d="100"/>
        </p:scale>
        <p:origin x="492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783513" y="2989494"/>
            <a:ext cx="9129260" cy="1508647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000" i="1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273710"/>
            <a:chOff x="439458" y="322808"/>
            <a:chExt cx="4985770" cy="57367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556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748498" y="2790318"/>
            <a:ext cx="2858073" cy="26456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230887" y="2451714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230887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4120" y="756895"/>
            <a:ext cx="1838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6144" y="1470286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5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0 000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0 000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2090" y="3130390"/>
            <a:ext cx="8857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25 000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25 000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4176" y="4790494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40 000,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60 000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28192" y="2203179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0 000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– 3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0 000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0 000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44216" y="4032788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25 000 – 25 000 = 0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60240" y="5683143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40 000 – 60 000</a:t>
            </a:r>
          </a:p>
        </p:txBody>
      </p:sp>
    </p:spTree>
    <p:extLst>
      <p:ext uri="{BB962C8B-B14F-4D97-AF65-F5344CB8AC3E}">
        <p14:creationId xmlns:p14="http://schemas.microsoft.com/office/powerpoint/2010/main" val="109692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691-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785" y="1152178"/>
            <a:ext cx="121225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Sayyohlar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guruhidagi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erkaklar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ayollar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 : 4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guruhdagi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sayyohlar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982" y="3862071"/>
            <a:ext cx="1514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28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00400" y="3760453"/>
            <a:ext cx="1561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B) 21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64598" y="3706723"/>
            <a:ext cx="1685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D) 23 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694655" y="3706722"/>
            <a:ext cx="1685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E) 35       </a:t>
            </a:r>
          </a:p>
        </p:txBody>
      </p:sp>
      <p:sp>
        <p:nvSpPr>
          <p:cNvPr id="3" name="Стрелка углом вверх 2"/>
          <p:cNvSpPr/>
          <p:nvPr/>
        </p:nvSpPr>
        <p:spPr>
          <a:xfrm>
            <a:off x="208112" y="216074"/>
            <a:ext cx="292197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65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691-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785" y="1152178"/>
            <a:ext cx="12122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toping: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19181" y="2304306"/>
                <a:ext cx="12122523" cy="1035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1 − </m:t>
                        </m:r>
                        <m:f>
                          <m:f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… ∙(1−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99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)∙(1−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81" y="2304306"/>
                <a:ext cx="12122523" cy="10359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 углом вверх 4"/>
          <p:cNvSpPr/>
          <p:nvPr/>
        </p:nvSpPr>
        <p:spPr>
          <a:xfrm>
            <a:off x="208112" y="216074"/>
            <a:ext cx="292197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6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</a:t>
            </a:r>
            <a:r>
              <a:rPr lang="en-US" sz="3879" b="1" dirty="0" smtClean="0"/>
              <a:t>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71562" y="1352356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dirty="0" smtClean="0">
                <a:solidFill>
                  <a:schemeClr val="tx1"/>
                </a:solidFill>
              </a:rPr>
              <a:t> 127- </a:t>
            </a:r>
            <a:r>
              <a:rPr lang="en-US" sz="4800" b="1" dirty="0" err="1" smtClean="0">
                <a:solidFill>
                  <a:schemeClr val="tx1"/>
                </a:solidFill>
              </a:rPr>
              <a:t>betidagi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696-, 698-, 699-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endParaRPr lang="en-US" sz="4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 smtClean="0">
                <a:solidFill>
                  <a:schemeClr val="tx1"/>
                </a:solidFill>
              </a:rPr>
              <a:t>yeching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468703" y="360090"/>
            <a:ext cx="119748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 SONLAR MUSBAT SONLAR DEYILADI?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16224" y="4599964"/>
            <a:ext cx="94422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-1, -2, -3, -4, -5, ……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04256" y="2377775"/>
            <a:ext cx="11972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1,  2,  3,  4,  5 …….         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5717" y="3459956"/>
            <a:ext cx="126446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7501" y="1283819"/>
            <a:ext cx="12562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8192" y="2377774"/>
            <a:ext cx="11972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+   +   +   +   +</a:t>
            </a:r>
          </a:p>
        </p:txBody>
      </p:sp>
    </p:spTree>
    <p:extLst>
      <p:ext uri="{BB962C8B-B14F-4D97-AF65-F5344CB8AC3E}">
        <p14:creationId xmlns:p14="http://schemas.microsoft.com/office/powerpoint/2010/main" val="313101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2" grpId="0"/>
      <p:bldP spid="13" grpId="0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BUTUN SONLAR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28392" y="1440210"/>
            <a:ext cx="74888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</a:t>
            </a:r>
            <a:endParaRPr lang="en-US" sz="48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…, -3, -2, -1, 0, 1, 2, 3, …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84176" y="4153454"/>
                <a:ext cx="10649272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en-US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Z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…,−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</m:t>
                        </m:r>
                      </m:e>
                    </m:d>
                  </m:oMath>
                </a14:m>
                <a:endParaRPr lang="en-US" sz="36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4153454"/>
                <a:ext cx="10649272" cy="1015663"/>
              </a:xfrm>
              <a:prstGeom prst="rect">
                <a:avLst/>
              </a:prstGeom>
              <a:blipFill rotWithShape="0">
                <a:blip r:embed="rId2"/>
                <a:stretch>
                  <a:fillRect t="-17964" b="-39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362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682-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184" y="1440210"/>
            <a:ext cx="111612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Termometr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ko‘rsatkichlarini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12⁰ C,  -3⁰ C,   +1⁰ C,   -8⁰ C,   +5⁰ C,   +9⁰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21"/>
          <p:cNvSpPr>
            <a:spLocks noChangeShapeType="1"/>
          </p:cNvSpPr>
          <p:nvPr/>
        </p:nvSpPr>
        <p:spPr bwMode="auto">
          <a:xfrm>
            <a:off x="1937083" y="387283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" name="Freeform 4"/>
          <p:cNvSpPr>
            <a:spLocks/>
          </p:cNvSpPr>
          <p:nvPr/>
        </p:nvSpPr>
        <p:spPr bwMode="auto">
          <a:xfrm>
            <a:off x="2153140" y="1361320"/>
            <a:ext cx="45719" cy="5191458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4032"/>
              </a:cxn>
            </a:cxnLst>
            <a:rect l="0" t="0" r="r" b="b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448519" y="3562897"/>
            <a:ext cx="704621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0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1354090" y="4643532"/>
            <a:ext cx="59652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1960763" y="344440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>
            <a:off x="2051687" y="3807689"/>
            <a:ext cx="234182" cy="15158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1600"/>
          </a:p>
        </p:txBody>
      </p: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1960763" y="322837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>
            <a:off x="1965659" y="3012354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4" name="Line 20"/>
          <p:cNvSpPr>
            <a:spLocks noChangeShapeType="1"/>
          </p:cNvSpPr>
          <p:nvPr/>
        </p:nvSpPr>
        <p:spPr bwMode="auto">
          <a:xfrm>
            <a:off x="1877945" y="2796329"/>
            <a:ext cx="636040" cy="361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6" name="Line 22"/>
          <p:cNvSpPr>
            <a:spLocks noChangeShapeType="1"/>
          </p:cNvSpPr>
          <p:nvPr/>
        </p:nvSpPr>
        <p:spPr bwMode="auto">
          <a:xfrm>
            <a:off x="1937083" y="410450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7" name="Line 23"/>
          <p:cNvSpPr>
            <a:spLocks noChangeShapeType="1"/>
          </p:cNvSpPr>
          <p:nvPr/>
        </p:nvSpPr>
        <p:spPr bwMode="auto">
          <a:xfrm>
            <a:off x="1937083" y="432053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8" name="Line 24"/>
          <p:cNvSpPr>
            <a:spLocks noChangeShapeType="1"/>
          </p:cNvSpPr>
          <p:nvPr/>
        </p:nvSpPr>
        <p:spPr bwMode="auto">
          <a:xfrm>
            <a:off x="1937083" y="4536554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39" name="Line 25"/>
          <p:cNvSpPr>
            <a:spLocks noChangeShapeType="1"/>
          </p:cNvSpPr>
          <p:nvPr/>
        </p:nvSpPr>
        <p:spPr bwMode="auto">
          <a:xfrm>
            <a:off x="1937083" y="475257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>
            <a:off x="1868943" y="4968601"/>
            <a:ext cx="631393" cy="3611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3" name="Line 16"/>
          <p:cNvSpPr>
            <a:spLocks noChangeShapeType="1"/>
          </p:cNvSpPr>
          <p:nvPr/>
        </p:nvSpPr>
        <p:spPr bwMode="auto">
          <a:xfrm>
            <a:off x="1950618" y="366042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4" name="Text Box 5"/>
          <p:cNvSpPr txBox="1">
            <a:spLocks noChangeArrowheads="1"/>
          </p:cNvSpPr>
          <p:nvPr/>
        </p:nvSpPr>
        <p:spPr bwMode="auto">
          <a:xfrm>
            <a:off x="1459378" y="2482262"/>
            <a:ext cx="47043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1967136" y="258030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46" name="Line 20"/>
          <p:cNvSpPr>
            <a:spLocks noChangeShapeType="1"/>
          </p:cNvSpPr>
          <p:nvPr/>
        </p:nvSpPr>
        <p:spPr bwMode="auto">
          <a:xfrm>
            <a:off x="1977307" y="213622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47" name="Line 20"/>
          <p:cNvSpPr>
            <a:spLocks noChangeShapeType="1"/>
          </p:cNvSpPr>
          <p:nvPr/>
        </p:nvSpPr>
        <p:spPr bwMode="auto">
          <a:xfrm>
            <a:off x="1977307" y="235225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>
            <a:off x="1941884" y="518462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49" name="Line 26"/>
          <p:cNvSpPr>
            <a:spLocks noChangeShapeType="1"/>
          </p:cNvSpPr>
          <p:nvPr/>
        </p:nvSpPr>
        <p:spPr bwMode="auto">
          <a:xfrm>
            <a:off x="1926142" y="540065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1937083" y="5616674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1" name="Line 26"/>
          <p:cNvSpPr>
            <a:spLocks noChangeShapeType="1"/>
          </p:cNvSpPr>
          <p:nvPr/>
        </p:nvSpPr>
        <p:spPr bwMode="auto">
          <a:xfrm>
            <a:off x="1933559" y="583269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2" name="Line 26"/>
          <p:cNvSpPr>
            <a:spLocks noChangeShapeType="1"/>
          </p:cNvSpPr>
          <p:nvPr/>
        </p:nvSpPr>
        <p:spPr bwMode="auto">
          <a:xfrm>
            <a:off x="1858400" y="6048720"/>
            <a:ext cx="624008" cy="774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3" name="Line 26"/>
          <p:cNvSpPr>
            <a:spLocks noChangeShapeType="1"/>
          </p:cNvSpPr>
          <p:nvPr/>
        </p:nvSpPr>
        <p:spPr bwMode="auto">
          <a:xfrm>
            <a:off x="1926142" y="625197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1960763" y="194426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55680" y="1728241"/>
            <a:ext cx="671952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6" name="Line 20"/>
          <p:cNvSpPr>
            <a:spLocks noChangeShapeType="1"/>
          </p:cNvSpPr>
          <p:nvPr/>
        </p:nvSpPr>
        <p:spPr bwMode="auto">
          <a:xfrm>
            <a:off x="1957890" y="151221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1141151" y="5730416"/>
            <a:ext cx="910536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281422" y="1427884"/>
            <a:ext cx="723889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YECHISH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AutoShape 27"/>
          <p:cNvSpPr>
            <a:spLocks noChangeArrowheads="1"/>
          </p:cNvSpPr>
          <p:nvPr/>
        </p:nvSpPr>
        <p:spPr bwMode="auto">
          <a:xfrm>
            <a:off x="1258772" y="1275973"/>
            <a:ext cx="1685644" cy="5362152"/>
          </a:xfrm>
          <a:prstGeom prst="roundRect">
            <a:avLst>
              <a:gd name="adj" fmla="val 16667"/>
            </a:avLst>
          </a:prstGeom>
          <a:solidFill>
            <a:srgbClr val="FFFFFF">
              <a:alpha val="32001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42" name="AutoShape 28"/>
          <p:cNvSpPr>
            <a:spLocks noChangeArrowheads="1"/>
          </p:cNvSpPr>
          <p:nvPr/>
        </p:nvSpPr>
        <p:spPr bwMode="auto">
          <a:xfrm>
            <a:off x="2068239" y="4490838"/>
            <a:ext cx="187734" cy="2127089"/>
          </a:xfrm>
          <a:prstGeom prst="roundRect">
            <a:avLst>
              <a:gd name="adj" fmla="val 16667"/>
            </a:avLst>
          </a:prstGeom>
          <a:solidFill>
            <a:srgbClr val="C00000">
              <a:alpha val="75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60" name="Text Box 308"/>
          <p:cNvSpPr txBox="1">
            <a:spLocks noChangeArrowheads="1"/>
          </p:cNvSpPr>
          <p:nvPr/>
        </p:nvSpPr>
        <p:spPr bwMode="auto">
          <a:xfrm>
            <a:off x="545713" y="6404332"/>
            <a:ext cx="1237594" cy="7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066" tIns="55033" rIns="110066" bIns="55033"/>
          <a:lstStyle/>
          <a:p>
            <a:pPr eaLnBrk="0" hangingPunct="0"/>
            <a:r>
              <a:rPr lang="en-US" sz="4000" b="1" dirty="0" smtClean="0">
                <a:solidFill>
                  <a:srgbClr val="003366"/>
                </a:solidFill>
              </a:rPr>
              <a:t>- 3</a:t>
            </a:r>
            <a:r>
              <a:rPr lang="ru-RU" sz="4000" b="1" dirty="0" smtClean="0">
                <a:solidFill>
                  <a:srgbClr val="003366"/>
                </a:solidFill>
                <a:sym typeface="Symbol" pitchFamily="18" charset="2"/>
              </a:rPr>
              <a:t></a:t>
            </a:r>
            <a:endParaRPr lang="ru-RU" sz="4000" b="1" dirty="0">
              <a:solidFill>
                <a:srgbClr val="003366"/>
              </a:solidFill>
            </a:endParaRP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auto">
          <a:xfrm>
            <a:off x="4303561" y="385264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62" name="Freeform 4"/>
          <p:cNvSpPr>
            <a:spLocks/>
          </p:cNvSpPr>
          <p:nvPr/>
        </p:nvSpPr>
        <p:spPr bwMode="auto">
          <a:xfrm>
            <a:off x="4519618" y="1341122"/>
            <a:ext cx="45719" cy="5191458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4032"/>
              </a:cxn>
            </a:cxnLst>
            <a:rect l="0" t="0" r="r" b="b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3814997" y="3542699"/>
            <a:ext cx="704621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0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720568" y="4623334"/>
            <a:ext cx="59652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65" name="Line 16"/>
          <p:cNvSpPr>
            <a:spLocks noChangeShapeType="1"/>
          </p:cNvSpPr>
          <p:nvPr/>
        </p:nvSpPr>
        <p:spPr bwMode="auto">
          <a:xfrm>
            <a:off x="4327241" y="3424204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66" name="Oval 17"/>
          <p:cNvSpPr>
            <a:spLocks noChangeArrowheads="1"/>
          </p:cNvSpPr>
          <p:nvPr/>
        </p:nvSpPr>
        <p:spPr bwMode="auto">
          <a:xfrm>
            <a:off x="4418165" y="3787491"/>
            <a:ext cx="234182" cy="15158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1600"/>
          </a:p>
        </p:txBody>
      </p:sp>
      <p:sp>
        <p:nvSpPr>
          <p:cNvPr id="67" name="Line 18"/>
          <p:cNvSpPr>
            <a:spLocks noChangeShapeType="1"/>
          </p:cNvSpPr>
          <p:nvPr/>
        </p:nvSpPr>
        <p:spPr bwMode="auto">
          <a:xfrm>
            <a:off x="4327241" y="320818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68" name="Line 19"/>
          <p:cNvSpPr>
            <a:spLocks noChangeShapeType="1"/>
          </p:cNvSpPr>
          <p:nvPr/>
        </p:nvSpPr>
        <p:spPr bwMode="auto">
          <a:xfrm>
            <a:off x="4332137" y="299215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>
            <a:off x="4244423" y="2776131"/>
            <a:ext cx="636040" cy="361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>
            <a:off x="4303561" y="408430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1" name="Line 23"/>
          <p:cNvSpPr>
            <a:spLocks noChangeShapeType="1"/>
          </p:cNvSpPr>
          <p:nvPr/>
        </p:nvSpPr>
        <p:spPr bwMode="auto">
          <a:xfrm>
            <a:off x="4303561" y="430033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2" name="Line 24"/>
          <p:cNvSpPr>
            <a:spLocks noChangeShapeType="1"/>
          </p:cNvSpPr>
          <p:nvPr/>
        </p:nvSpPr>
        <p:spPr bwMode="auto">
          <a:xfrm>
            <a:off x="4303561" y="451635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3" name="Line 25"/>
          <p:cNvSpPr>
            <a:spLocks noChangeShapeType="1"/>
          </p:cNvSpPr>
          <p:nvPr/>
        </p:nvSpPr>
        <p:spPr bwMode="auto">
          <a:xfrm>
            <a:off x="4303561" y="473238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4" name="Line 26"/>
          <p:cNvSpPr>
            <a:spLocks noChangeShapeType="1"/>
          </p:cNvSpPr>
          <p:nvPr/>
        </p:nvSpPr>
        <p:spPr bwMode="auto">
          <a:xfrm>
            <a:off x="4235421" y="4948403"/>
            <a:ext cx="631393" cy="3611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5" name="Line 16"/>
          <p:cNvSpPr>
            <a:spLocks noChangeShapeType="1"/>
          </p:cNvSpPr>
          <p:nvPr/>
        </p:nvSpPr>
        <p:spPr bwMode="auto">
          <a:xfrm>
            <a:off x="4317096" y="364022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3825856" y="2462064"/>
            <a:ext cx="47043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" name="Line 20"/>
          <p:cNvSpPr>
            <a:spLocks noChangeShapeType="1"/>
          </p:cNvSpPr>
          <p:nvPr/>
        </p:nvSpPr>
        <p:spPr bwMode="auto">
          <a:xfrm>
            <a:off x="4333614" y="256010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8" name="Line 20"/>
          <p:cNvSpPr>
            <a:spLocks noChangeShapeType="1"/>
          </p:cNvSpPr>
          <p:nvPr/>
        </p:nvSpPr>
        <p:spPr bwMode="auto">
          <a:xfrm>
            <a:off x="4343785" y="211602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79" name="Line 20"/>
          <p:cNvSpPr>
            <a:spLocks noChangeShapeType="1"/>
          </p:cNvSpPr>
          <p:nvPr/>
        </p:nvSpPr>
        <p:spPr bwMode="auto">
          <a:xfrm>
            <a:off x="4343785" y="233205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0" name="Line 26"/>
          <p:cNvSpPr>
            <a:spLocks noChangeShapeType="1"/>
          </p:cNvSpPr>
          <p:nvPr/>
        </p:nvSpPr>
        <p:spPr bwMode="auto">
          <a:xfrm>
            <a:off x="4308362" y="516442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1" name="Line 26"/>
          <p:cNvSpPr>
            <a:spLocks noChangeShapeType="1"/>
          </p:cNvSpPr>
          <p:nvPr/>
        </p:nvSpPr>
        <p:spPr bwMode="auto">
          <a:xfrm>
            <a:off x="4292620" y="538045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2" name="Line 26"/>
          <p:cNvSpPr>
            <a:spLocks noChangeShapeType="1"/>
          </p:cNvSpPr>
          <p:nvPr/>
        </p:nvSpPr>
        <p:spPr bwMode="auto">
          <a:xfrm>
            <a:off x="4303561" y="5596476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3" name="Line 26"/>
          <p:cNvSpPr>
            <a:spLocks noChangeShapeType="1"/>
          </p:cNvSpPr>
          <p:nvPr/>
        </p:nvSpPr>
        <p:spPr bwMode="auto">
          <a:xfrm>
            <a:off x="4300037" y="581250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4" name="Line 26"/>
          <p:cNvSpPr>
            <a:spLocks noChangeShapeType="1"/>
          </p:cNvSpPr>
          <p:nvPr/>
        </p:nvSpPr>
        <p:spPr bwMode="auto">
          <a:xfrm>
            <a:off x="4224878" y="6028522"/>
            <a:ext cx="624008" cy="774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5" name="Line 26"/>
          <p:cNvSpPr>
            <a:spLocks noChangeShapeType="1"/>
          </p:cNvSpPr>
          <p:nvPr/>
        </p:nvSpPr>
        <p:spPr bwMode="auto">
          <a:xfrm>
            <a:off x="4292620" y="623178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6" name="Line 20"/>
          <p:cNvSpPr>
            <a:spLocks noChangeShapeType="1"/>
          </p:cNvSpPr>
          <p:nvPr/>
        </p:nvSpPr>
        <p:spPr bwMode="auto">
          <a:xfrm>
            <a:off x="4327241" y="1924068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7" name="Line 20"/>
          <p:cNvSpPr>
            <a:spLocks noChangeShapeType="1"/>
          </p:cNvSpPr>
          <p:nvPr/>
        </p:nvSpPr>
        <p:spPr bwMode="auto">
          <a:xfrm>
            <a:off x="4222158" y="1708043"/>
            <a:ext cx="671952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8" name="Line 20"/>
          <p:cNvSpPr>
            <a:spLocks noChangeShapeType="1"/>
          </p:cNvSpPr>
          <p:nvPr/>
        </p:nvSpPr>
        <p:spPr bwMode="auto">
          <a:xfrm>
            <a:off x="4324368" y="1492020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89" name="Text Box 15"/>
          <p:cNvSpPr txBox="1">
            <a:spLocks noChangeArrowheads="1"/>
          </p:cNvSpPr>
          <p:nvPr/>
        </p:nvSpPr>
        <p:spPr bwMode="auto">
          <a:xfrm>
            <a:off x="3507629" y="5710218"/>
            <a:ext cx="910536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90" name="Text Box 5"/>
          <p:cNvSpPr txBox="1">
            <a:spLocks noChangeArrowheads="1"/>
          </p:cNvSpPr>
          <p:nvPr/>
        </p:nvSpPr>
        <p:spPr bwMode="auto">
          <a:xfrm>
            <a:off x="3647900" y="1407686"/>
            <a:ext cx="723889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1" name="AutoShape 27"/>
          <p:cNvSpPr>
            <a:spLocks noChangeArrowheads="1"/>
          </p:cNvSpPr>
          <p:nvPr/>
        </p:nvSpPr>
        <p:spPr bwMode="auto">
          <a:xfrm>
            <a:off x="3625250" y="1255775"/>
            <a:ext cx="1685644" cy="5362152"/>
          </a:xfrm>
          <a:prstGeom prst="roundRect">
            <a:avLst>
              <a:gd name="adj" fmla="val 16667"/>
            </a:avLst>
          </a:prstGeom>
          <a:solidFill>
            <a:srgbClr val="FFFFFF">
              <a:alpha val="32001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92" name="AutoShape 28"/>
          <p:cNvSpPr>
            <a:spLocks noChangeArrowheads="1"/>
          </p:cNvSpPr>
          <p:nvPr/>
        </p:nvSpPr>
        <p:spPr bwMode="auto">
          <a:xfrm>
            <a:off x="4434716" y="3628196"/>
            <a:ext cx="199505" cy="2969533"/>
          </a:xfrm>
          <a:prstGeom prst="roundRect">
            <a:avLst>
              <a:gd name="adj" fmla="val 16667"/>
            </a:avLst>
          </a:prstGeom>
          <a:solidFill>
            <a:srgbClr val="C00000">
              <a:alpha val="75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93" name="Text Box 308"/>
          <p:cNvSpPr txBox="1">
            <a:spLocks noChangeArrowheads="1"/>
          </p:cNvSpPr>
          <p:nvPr/>
        </p:nvSpPr>
        <p:spPr bwMode="auto">
          <a:xfrm>
            <a:off x="2912191" y="6384134"/>
            <a:ext cx="1237594" cy="7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066" tIns="55033" rIns="110066" bIns="55033"/>
          <a:lstStyle/>
          <a:p>
            <a:pPr eaLnBrk="0" hangingPunct="0"/>
            <a:r>
              <a:rPr lang="en-US" sz="4000" b="1" dirty="0" smtClean="0">
                <a:solidFill>
                  <a:srgbClr val="003366"/>
                </a:solidFill>
              </a:rPr>
              <a:t>+1</a:t>
            </a:r>
            <a:r>
              <a:rPr lang="ru-RU" sz="4000" b="1" dirty="0" smtClean="0">
                <a:solidFill>
                  <a:srgbClr val="003366"/>
                </a:solidFill>
                <a:sym typeface="Symbol" pitchFamily="18" charset="2"/>
              </a:rPr>
              <a:t></a:t>
            </a:r>
            <a:endParaRPr lang="ru-RU" sz="4000" b="1" dirty="0">
              <a:solidFill>
                <a:srgbClr val="003366"/>
              </a:solidFill>
            </a:endParaRPr>
          </a:p>
        </p:txBody>
      </p:sp>
      <p:sp>
        <p:nvSpPr>
          <p:cNvPr id="94" name="Line 21"/>
          <p:cNvSpPr>
            <a:spLocks noChangeShapeType="1"/>
          </p:cNvSpPr>
          <p:nvPr/>
        </p:nvSpPr>
        <p:spPr bwMode="auto">
          <a:xfrm>
            <a:off x="6492450" y="374261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95" name="Freeform 4"/>
          <p:cNvSpPr>
            <a:spLocks/>
          </p:cNvSpPr>
          <p:nvPr/>
        </p:nvSpPr>
        <p:spPr bwMode="auto">
          <a:xfrm>
            <a:off x="6708507" y="1376751"/>
            <a:ext cx="45719" cy="5045799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4032"/>
              </a:cxn>
            </a:cxnLst>
            <a:rect l="0" t="0" r="r" b="b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96" name="Text Box 10"/>
          <p:cNvSpPr txBox="1">
            <a:spLocks noChangeArrowheads="1"/>
          </p:cNvSpPr>
          <p:nvPr/>
        </p:nvSpPr>
        <p:spPr bwMode="auto">
          <a:xfrm>
            <a:off x="6003886" y="3432670"/>
            <a:ext cx="704621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0</a:t>
            </a:r>
          </a:p>
        </p:txBody>
      </p:sp>
      <p:sp>
        <p:nvSpPr>
          <p:cNvPr id="97" name="Text Box 15"/>
          <p:cNvSpPr txBox="1">
            <a:spLocks noChangeArrowheads="1"/>
          </p:cNvSpPr>
          <p:nvPr/>
        </p:nvSpPr>
        <p:spPr bwMode="auto">
          <a:xfrm>
            <a:off x="5909457" y="4513305"/>
            <a:ext cx="59652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98" name="Line 16"/>
          <p:cNvSpPr>
            <a:spLocks noChangeShapeType="1"/>
          </p:cNvSpPr>
          <p:nvPr/>
        </p:nvSpPr>
        <p:spPr bwMode="auto">
          <a:xfrm>
            <a:off x="6516130" y="3314175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99" name="Oval 17"/>
          <p:cNvSpPr>
            <a:spLocks noChangeArrowheads="1"/>
          </p:cNvSpPr>
          <p:nvPr/>
        </p:nvSpPr>
        <p:spPr bwMode="auto">
          <a:xfrm>
            <a:off x="6607054" y="3681714"/>
            <a:ext cx="234182" cy="14732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1600"/>
          </a:p>
        </p:txBody>
      </p:sp>
      <p:sp>
        <p:nvSpPr>
          <p:cNvPr id="100" name="Line 18"/>
          <p:cNvSpPr>
            <a:spLocks noChangeShapeType="1"/>
          </p:cNvSpPr>
          <p:nvPr/>
        </p:nvSpPr>
        <p:spPr bwMode="auto">
          <a:xfrm>
            <a:off x="6516130" y="309815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1" name="Line 19"/>
          <p:cNvSpPr>
            <a:spLocks noChangeShapeType="1"/>
          </p:cNvSpPr>
          <p:nvPr/>
        </p:nvSpPr>
        <p:spPr bwMode="auto">
          <a:xfrm>
            <a:off x="6521026" y="288212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5" name="Line 20"/>
          <p:cNvSpPr>
            <a:spLocks noChangeShapeType="1"/>
          </p:cNvSpPr>
          <p:nvPr/>
        </p:nvSpPr>
        <p:spPr bwMode="auto">
          <a:xfrm>
            <a:off x="6433312" y="2666202"/>
            <a:ext cx="636040" cy="3509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6" name="Line 22"/>
          <p:cNvSpPr>
            <a:spLocks noChangeShapeType="1"/>
          </p:cNvSpPr>
          <p:nvPr/>
        </p:nvSpPr>
        <p:spPr bwMode="auto">
          <a:xfrm>
            <a:off x="6492450" y="397427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7" name="Line 23"/>
          <p:cNvSpPr>
            <a:spLocks noChangeShapeType="1"/>
          </p:cNvSpPr>
          <p:nvPr/>
        </p:nvSpPr>
        <p:spPr bwMode="auto">
          <a:xfrm>
            <a:off x="6492450" y="419030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8" name="Line 24"/>
          <p:cNvSpPr>
            <a:spLocks noChangeShapeType="1"/>
          </p:cNvSpPr>
          <p:nvPr/>
        </p:nvSpPr>
        <p:spPr bwMode="auto">
          <a:xfrm>
            <a:off x="6492450" y="440632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09" name="Line 25"/>
          <p:cNvSpPr>
            <a:spLocks noChangeShapeType="1"/>
          </p:cNvSpPr>
          <p:nvPr/>
        </p:nvSpPr>
        <p:spPr bwMode="auto">
          <a:xfrm>
            <a:off x="6492450" y="462235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0" name="Line 26"/>
          <p:cNvSpPr>
            <a:spLocks noChangeShapeType="1"/>
          </p:cNvSpPr>
          <p:nvPr/>
        </p:nvSpPr>
        <p:spPr bwMode="auto">
          <a:xfrm>
            <a:off x="6424310" y="4838475"/>
            <a:ext cx="631393" cy="351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1" name="Line 16"/>
          <p:cNvSpPr>
            <a:spLocks noChangeShapeType="1"/>
          </p:cNvSpPr>
          <p:nvPr/>
        </p:nvSpPr>
        <p:spPr bwMode="auto">
          <a:xfrm>
            <a:off x="6505985" y="353019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2" name="Text Box 5"/>
          <p:cNvSpPr txBox="1">
            <a:spLocks noChangeArrowheads="1"/>
          </p:cNvSpPr>
          <p:nvPr/>
        </p:nvSpPr>
        <p:spPr bwMode="auto">
          <a:xfrm>
            <a:off x="6014745" y="2352035"/>
            <a:ext cx="47043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3" name="Line 20"/>
          <p:cNvSpPr>
            <a:spLocks noChangeShapeType="1"/>
          </p:cNvSpPr>
          <p:nvPr/>
        </p:nvSpPr>
        <p:spPr bwMode="auto">
          <a:xfrm>
            <a:off x="6522503" y="245007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4" name="Line 20"/>
          <p:cNvSpPr>
            <a:spLocks noChangeShapeType="1"/>
          </p:cNvSpPr>
          <p:nvPr/>
        </p:nvSpPr>
        <p:spPr bwMode="auto">
          <a:xfrm>
            <a:off x="6532674" y="200599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5" name="Line 20"/>
          <p:cNvSpPr>
            <a:spLocks noChangeShapeType="1"/>
          </p:cNvSpPr>
          <p:nvPr/>
        </p:nvSpPr>
        <p:spPr bwMode="auto">
          <a:xfrm>
            <a:off x="6532674" y="222202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6" name="Line 26"/>
          <p:cNvSpPr>
            <a:spLocks noChangeShapeType="1"/>
          </p:cNvSpPr>
          <p:nvPr/>
        </p:nvSpPr>
        <p:spPr bwMode="auto">
          <a:xfrm>
            <a:off x="6497251" y="505439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7" name="Line 26"/>
          <p:cNvSpPr>
            <a:spLocks noChangeShapeType="1"/>
          </p:cNvSpPr>
          <p:nvPr/>
        </p:nvSpPr>
        <p:spPr bwMode="auto">
          <a:xfrm>
            <a:off x="6481509" y="527042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8" name="Line 26"/>
          <p:cNvSpPr>
            <a:spLocks noChangeShapeType="1"/>
          </p:cNvSpPr>
          <p:nvPr/>
        </p:nvSpPr>
        <p:spPr bwMode="auto">
          <a:xfrm>
            <a:off x="6492450" y="548644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19" name="Line 26"/>
          <p:cNvSpPr>
            <a:spLocks noChangeShapeType="1"/>
          </p:cNvSpPr>
          <p:nvPr/>
        </p:nvSpPr>
        <p:spPr bwMode="auto">
          <a:xfrm>
            <a:off x="6488926" y="570247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0" name="Line 26"/>
          <p:cNvSpPr>
            <a:spLocks noChangeShapeType="1"/>
          </p:cNvSpPr>
          <p:nvPr/>
        </p:nvSpPr>
        <p:spPr bwMode="auto">
          <a:xfrm>
            <a:off x="6413767" y="5918709"/>
            <a:ext cx="624008" cy="7531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1" name="Line 26"/>
          <p:cNvSpPr>
            <a:spLocks noChangeShapeType="1"/>
          </p:cNvSpPr>
          <p:nvPr/>
        </p:nvSpPr>
        <p:spPr bwMode="auto">
          <a:xfrm>
            <a:off x="6481509" y="612175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2" name="Line 20"/>
          <p:cNvSpPr>
            <a:spLocks noChangeShapeType="1"/>
          </p:cNvSpPr>
          <p:nvPr/>
        </p:nvSpPr>
        <p:spPr bwMode="auto">
          <a:xfrm>
            <a:off x="6516130" y="181403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3" name="Line 20"/>
          <p:cNvSpPr>
            <a:spLocks noChangeShapeType="1"/>
          </p:cNvSpPr>
          <p:nvPr/>
        </p:nvSpPr>
        <p:spPr bwMode="auto">
          <a:xfrm>
            <a:off x="6411047" y="1598014"/>
            <a:ext cx="671952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4" name="Line 20"/>
          <p:cNvSpPr>
            <a:spLocks noChangeShapeType="1"/>
          </p:cNvSpPr>
          <p:nvPr/>
        </p:nvSpPr>
        <p:spPr bwMode="auto">
          <a:xfrm>
            <a:off x="6513257" y="138199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25" name="Text Box 15"/>
          <p:cNvSpPr txBox="1">
            <a:spLocks noChangeArrowheads="1"/>
          </p:cNvSpPr>
          <p:nvPr/>
        </p:nvSpPr>
        <p:spPr bwMode="auto">
          <a:xfrm>
            <a:off x="5696518" y="5600189"/>
            <a:ext cx="910536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126" name="Text Box 5"/>
          <p:cNvSpPr txBox="1">
            <a:spLocks noChangeArrowheads="1"/>
          </p:cNvSpPr>
          <p:nvPr/>
        </p:nvSpPr>
        <p:spPr bwMode="auto">
          <a:xfrm>
            <a:off x="5836789" y="1297657"/>
            <a:ext cx="723889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7" name="AutoShape 27"/>
          <p:cNvSpPr>
            <a:spLocks noChangeArrowheads="1"/>
          </p:cNvSpPr>
          <p:nvPr/>
        </p:nvSpPr>
        <p:spPr bwMode="auto">
          <a:xfrm>
            <a:off x="5897184" y="1297657"/>
            <a:ext cx="1685644" cy="5211704"/>
          </a:xfrm>
          <a:prstGeom prst="roundRect">
            <a:avLst>
              <a:gd name="adj" fmla="val 16667"/>
            </a:avLst>
          </a:prstGeom>
          <a:solidFill>
            <a:srgbClr val="FFFFFF">
              <a:alpha val="32001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128" name="AutoShape 28"/>
          <p:cNvSpPr>
            <a:spLocks noChangeArrowheads="1"/>
          </p:cNvSpPr>
          <p:nvPr/>
        </p:nvSpPr>
        <p:spPr bwMode="auto">
          <a:xfrm>
            <a:off x="6623605" y="5482936"/>
            <a:ext cx="217631" cy="1004764"/>
          </a:xfrm>
          <a:prstGeom prst="roundRect">
            <a:avLst>
              <a:gd name="adj" fmla="val 16667"/>
            </a:avLst>
          </a:prstGeom>
          <a:solidFill>
            <a:srgbClr val="C00000">
              <a:alpha val="75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129" name="Text Box 308"/>
          <p:cNvSpPr txBox="1">
            <a:spLocks noChangeArrowheads="1"/>
          </p:cNvSpPr>
          <p:nvPr/>
        </p:nvSpPr>
        <p:spPr bwMode="auto">
          <a:xfrm>
            <a:off x="5291758" y="6354451"/>
            <a:ext cx="1237594" cy="727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066" tIns="55033" rIns="110066" bIns="55033"/>
          <a:lstStyle/>
          <a:p>
            <a:pPr eaLnBrk="0" hangingPunct="0"/>
            <a:r>
              <a:rPr lang="en-US" sz="4000" b="1" dirty="0" smtClean="0">
                <a:solidFill>
                  <a:srgbClr val="003366"/>
                </a:solidFill>
              </a:rPr>
              <a:t>-8</a:t>
            </a:r>
            <a:r>
              <a:rPr lang="ru-RU" sz="4000" b="1" dirty="0" smtClean="0">
                <a:solidFill>
                  <a:srgbClr val="003366"/>
                </a:solidFill>
                <a:sym typeface="Symbol" pitchFamily="18" charset="2"/>
              </a:rPr>
              <a:t></a:t>
            </a:r>
            <a:endParaRPr lang="ru-RU" sz="4000" b="1" dirty="0">
              <a:solidFill>
                <a:srgbClr val="003366"/>
              </a:solidFill>
            </a:endParaRPr>
          </a:p>
        </p:txBody>
      </p:sp>
      <p:sp>
        <p:nvSpPr>
          <p:cNvPr id="130" name="Line 21"/>
          <p:cNvSpPr>
            <a:spLocks noChangeShapeType="1"/>
          </p:cNvSpPr>
          <p:nvPr/>
        </p:nvSpPr>
        <p:spPr bwMode="auto">
          <a:xfrm>
            <a:off x="9132586" y="3821052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31" name="Freeform 4"/>
          <p:cNvSpPr>
            <a:spLocks/>
          </p:cNvSpPr>
          <p:nvPr/>
        </p:nvSpPr>
        <p:spPr bwMode="auto">
          <a:xfrm>
            <a:off x="9348643" y="1309533"/>
            <a:ext cx="45719" cy="5191458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4032"/>
              </a:cxn>
            </a:cxnLst>
            <a:rect l="0" t="0" r="r" b="b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32" name="Text Box 10"/>
          <p:cNvSpPr txBox="1">
            <a:spLocks noChangeArrowheads="1"/>
          </p:cNvSpPr>
          <p:nvPr/>
        </p:nvSpPr>
        <p:spPr bwMode="auto">
          <a:xfrm>
            <a:off x="8644022" y="3511110"/>
            <a:ext cx="704621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0</a:t>
            </a:r>
          </a:p>
        </p:txBody>
      </p:sp>
      <p:sp>
        <p:nvSpPr>
          <p:cNvPr id="133" name="Text Box 15"/>
          <p:cNvSpPr txBox="1">
            <a:spLocks noChangeArrowheads="1"/>
          </p:cNvSpPr>
          <p:nvPr/>
        </p:nvSpPr>
        <p:spPr bwMode="auto">
          <a:xfrm>
            <a:off x="8549593" y="4591745"/>
            <a:ext cx="59652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141" name="Line 16"/>
          <p:cNvSpPr>
            <a:spLocks noChangeShapeType="1"/>
          </p:cNvSpPr>
          <p:nvPr/>
        </p:nvSpPr>
        <p:spPr bwMode="auto">
          <a:xfrm>
            <a:off x="9156266" y="3392615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2" name="Oval 17"/>
          <p:cNvSpPr>
            <a:spLocks noChangeArrowheads="1"/>
          </p:cNvSpPr>
          <p:nvPr/>
        </p:nvSpPr>
        <p:spPr bwMode="auto">
          <a:xfrm>
            <a:off x="9247190" y="3755902"/>
            <a:ext cx="234182" cy="15158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1600"/>
          </a:p>
        </p:txBody>
      </p:sp>
      <p:sp>
        <p:nvSpPr>
          <p:cNvPr id="143" name="Line 18"/>
          <p:cNvSpPr>
            <a:spLocks noChangeShapeType="1"/>
          </p:cNvSpPr>
          <p:nvPr/>
        </p:nvSpPr>
        <p:spPr bwMode="auto">
          <a:xfrm>
            <a:off x="9156266" y="317659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4" name="Line 19"/>
          <p:cNvSpPr>
            <a:spLocks noChangeShapeType="1"/>
          </p:cNvSpPr>
          <p:nvPr/>
        </p:nvSpPr>
        <p:spPr bwMode="auto">
          <a:xfrm>
            <a:off x="9161162" y="296056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5" name="Line 20"/>
          <p:cNvSpPr>
            <a:spLocks noChangeShapeType="1"/>
          </p:cNvSpPr>
          <p:nvPr/>
        </p:nvSpPr>
        <p:spPr bwMode="auto">
          <a:xfrm>
            <a:off x="9073448" y="2744542"/>
            <a:ext cx="636040" cy="361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6" name="Line 22"/>
          <p:cNvSpPr>
            <a:spLocks noChangeShapeType="1"/>
          </p:cNvSpPr>
          <p:nvPr/>
        </p:nvSpPr>
        <p:spPr bwMode="auto">
          <a:xfrm>
            <a:off x="9132586" y="405271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7" name="Line 23"/>
          <p:cNvSpPr>
            <a:spLocks noChangeShapeType="1"/>
          </p:cNvSpPr>
          <p:nvPr/>
        </p:nvSpPr>
        <p:spPr bwMode="auto">
          <a:xfrm>
            <a:off x="9132586" y="426874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8" name="Line 24"/>
          <p:cNvSpPr>
            <a:spLocks noChangeShapeType="1"/>
          </p:cNvSpPr>
          <p:nvPr/>
        </p:nvSpPr>
        <p:spPr bwMode="auto">
          <a:xfrm>
            <a:off x="9132586" y="448476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49" name="Line 25"/>
          <p:cNvSpPr>
            <a:spLocks noChangeShapeType="1"/>
          </p:cNvSpPr>
          <p:nvPr/>
        </p:nvSpPr>
        <p:spPr bwMode="auto">
          <a:xfrm>
            <a:off x="9132586" y="470079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0" name="Line 26"/>
          <p:cNvSpPr>
            <a:spLocks noChangeShapeType="1"/>
          </p:cNvSpPr>
          <p:nvPr/>
        </p:nvSpPr>
        <p:spPr bwMode="auto">
          <a:xfrm>
            <a:off x="9064446" y="4916814"/>
            <a:ext cx="631393" cy="3611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1" name="Line 16"/>
          <p:cNvSpPr>
            <a:spLocks noChangeShapeType="1"/>
          </p:cNvSpPr>
          <p:nvPr/>
        </p:nvSpPr>
        <p:spPr bwMode="auto">
          <a:xfrm>
            <a:off x="9146121" y="360863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2" name="Text Box 5"/>
          <p:cNvSpPr txBox="1">
            <a:spLocks noChangeArrowheads="1"/>
          </p:cNvSpPr>
          <p:nvPr/>
        </p:nvSpPr>
        <p:spPr bwMode="auto">
          <a:xfrm>
            <a:off x="8654881" y="2430475"/>
            <a:ext cx="470438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3" name="Line 20"/>
          <p:cNvSpPr>
            <a:spLocks noChangeShapeType="1"/>
          </p:cNvSpPr>
          <p:nvPr/>
        </p:nvSpPr>
        <p:spPr bwMode="auto">
          <a:xfrm>
            <a:off x="9162639" y="252851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4" name="Line 20"/>
          <p:cNvSpPr>
            <a:spLocks noChangeShapeType="1"/>
          </p:cNvSpPr>
          <p:nvPr/>
        </p:nvSpPr>
        <p:spPr bwMode="auto">
          <a:xfrm>
            <a:off x="9172810" y="208443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5" name="Line 20"/>
          <p:cNvSpPr>
            <a:spLocks noChangeShapeType="1"/>
          </p:cNvSpPr>
          <p:nvPr/>
        </p:nvSpPr>
        <p:spPr bwMode="auto">
          <a:xfrm>
            <a:off x="9172810" y="230046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6" name="Line 26"/>
          <p:cNvSpPr>
            <a:spLocks noChangeShapeType="1"/>
          </p:cNvSpPr>
          <p:nvPr/>
        </p:nvSpPr>
        <p:spPr bwMode="auto">
          <a:xfrm>
            <a:off x="9137387" y="513283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7" name="Line 26"/>
          <p:cNvSpPr>
            <a:spLocks noChangeShapeType="1"/>
          </p:cNvSpPr>
          <p:nvPr/>
        </p:nvSpPr>
        <p:spPr bwMode="auto">
          <a:xfrm>
            <a:off x="9121645" y="5348863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8" name="Line 26"/>
          <p:cNvSpPr>
            <a:spLocks noChangeShapeType="1"/>
          </p:cNvSpPr>
          <p:nvPr/>
        </p:nvSpPr>
        <p:spPr bwMode="auto">
          <a:xfrm>
            <a:off x="9132586" y="5564887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59" name="Line 26"/>
          <p:cNvSpPr>
            <a:spLocks noChangeShapeType="1"/>
          </p:cNvSpPr>
          <p:nvPr/>
        </p:nvSpPr>
        <p:spPr bwMode="auto">
          <a:xfrm>
            <a:off x="9129062" y="578091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0" name="Line 26"/>
          <p:cNvSpPr>
            <a:spLocks noChangeShapeType="1"/>
          </p:cNvSpPr>
          <p:nvPr/>
        </p:nvSpPr>
        <p:spPr bwMode="auto">
          <a:xfrm>
            <a:off x="9053903" y="5996933"/>
            <a:ext cx="624008" cy="774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1" name="Line 26"/>
          <p:cNvSpPr>
            <a:spLocks noChangeShapeType="1"/>
          </p:cNvSpPr>
          <p:nvPr/>
        </p:nvSpPr>
        <p:spPr bwMode="auto">
          <a:xfrm>
            <a:off x="9121645" y="620019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2" name="Line 20"/>
          <p:cNvSpPr>
            <a:spLocks noChangeShapeType="1"/>
          </p:cNvSpPr>
          <p:nvPr/>
        </p:nvSpPr>
        <p:spPr bwMode="auto">
          <a:xfrm>
            <a:off x="9156266" y="1892479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3" name="Line 20"/>
          <p:cNvSpPr>
            <a:spLocks noChangeShapeType="1"/>
          </p:cNvSpPr>
          <p:nvPr/>
        </p:nvSpPr>
        <p:spPr bwMode="auto">
          <a:xfrm>
            <a:off x="9051183" y="1676454"/>
            <a:ext cx="671952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4" name="Line 20"/>
          <p:cNvSpPr>
            <a:spLocks noChangeShapeType="1"/>
          </p:cNvSpPr>
          <p:nvPr/>
        </p:nvSpPr>
        <p:spPr bwMode="auto">
          <a:xfrm>
            <a:off x="9153393" y="1460431"/>
            <a:ext cx="4704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lIns="110066" tIns="55033" rIns="110066" bIns="55033"/>
          <a:lstStyle/>
          <a:p>
            <a:endParaRPr lang="ru-RU" sz="1600"/>
          </a:p>
        </p:txBody>
      </p:sp>
      <p:sp>
        <p:nvSpPr>
          <p:cNvPr id="165" name="Text Box 15"/>
          <p:cNvSpPr txBox="1">
            <a:spLocks noChangeArrowheads="1"/>
          </p:cNvSpPr>
          <p:nvPr/>
        </p:nvSpPr>
        <p:spPr bwMode="auto">
          <a:xfrm>
            <a:off x="8336654" y="5678629"/>
            <a:ext cx="910536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3333CC"/>
                </a:solidFill>
                <a:latin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3333CC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166" name="Text Box 5"/>
          <p:cNvSpPr txBox="1">
            <a:spLocks noChangeArrowheads="1"/>
          </p:cNvSpPr>
          <p:nvPr/>
        </p:nvSpPr>
        <p:spPr bwMode="auto">
          <a:xfrm>
            <a:off x="8476925" y="1376097"/>
            <a:ext cx="723889" cy="60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7" name="AutoShape 27"/>
          <p:cNvSpPr>
            <a:spLocks noChangeArrowheads="1"/>
          </p:cNvSpPr>
          <p:nvPr/>
        </p:nvSpPr>
        <p:spPr bwMode="auto">
          <a:xfrm>
            <a:off x="8454275" y="1224186"/>
            <a:ext cx="1685644" cy="5362152"/>
          </a:xfrm>
          <a:prstGeom prst="roundRect">
            <a:avLst>
              <a:gd name="adj" fmla="val 16667"/>
            </a:avLst>
          </a:prstGeom>
          <a:solidFill>
            <a:srgbClr val="FFFFFF">
              <a:alpha val="32001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168" name="AutoShape 28"/>
          <p:cNvSpPr>
            <a:spLocks noChangeArrowheads="1"/>
          </p:cNvSpPr>
          <p:nvPr/>
        </p:nvSpPr>
        <p:spPr bwMode="auto">
          <a:xfrm>
            <a:off x="9263741" y="2744543"/>
            <a:ext cx="253473" cy="3821598"/>
          </a:xfrm>
          <a:prstGeom prst="roundRect">
            <a:avLst>
              <a:gd name="adj" fmla="val 16667"/>
            </a:avLst>
          </a:prstGeom>
          <a:solidFill>
            <a:srgbClr val="C00000">
              <a:alpha val="75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sz="2400"/>
          </a:p>
        </p:txBody>
      </p:sp>
      <p:sp>
        <p:nvSpPr>
          <p:cNvPr id="169" name="Text Box 308"/>
          <p:cNvSpPr txBox="1">
            <a:spLocks noChangeArrowheads="1"/>
          </p:cNvSpPr>
          <p:nvPr/>
        </p:nvSpPr>
        <p:spPr bwMode="auto">
          <a:xfrm>
            <a:off x="7687973" y="6370743"/>
            <a:ext cx="1237594" cy="7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066" tIns="55033" rIns="110066" bIns="55033"/>
          <a:lstStyle/>
          <a:p>
            <a:pPr eaLnBrk="0" hangingPunct="0"/>
            <a:r>
              <a:rPr lang="en-US" sz="4000" b="1" dirty="0" smtClean="0">
                <a:solidFill>
                  <a:srgbClr val="003366"/>
                </a:solidFill>
              </a:rPr>
              <a:t>+5</a:t>
            </a:r>
            <a:r>
              <a:rPr lang="ru-RU" sz="4000" b="1" dirty="0" smtClean="0">
                <a:solidFill>
                  <a:srgbClr val="003366"/>
                </a:solidFill>
                <a:sym typeface="Symbol" pitchFamily="18" charset="2"/>
              </a:rPr>
              <a:t></a:t>
            </a:r>
            <a:endParaRPr lang="ru-RU" sz="40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07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18" grpId="0"/>
      <p:bldP spid="23" grpId="0"/>
      <p:bldP spid="24" grpId="0" animBg="1"/>
      <p:bldP spid="25" grpId="0" animBg="1"/>
      <p:bldP spid="26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103" grpId="0" animBg="1"/>
      <p:bldP spid="104" grpId="0"/>
      <p:bldP spid="43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8" grpId="0"/>
      <p:bldP spid="41" grpId="0" animBg="1"/>
      <p:bldP spid="42" grpId="0" animBg="1"/>
      <p:bldP spid="60" grpId="0"/>
      <p:bldP spid="61" grpId="0" animBg="1"/>
      <p:bldP spid="62" grpId="0" animBg="1"/>
      <p:bldP spid="63" grpId="0"/>
      <p:bldP spid="64" grpId="0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/>
      <p:bldP spid="90" grpId="0"/>
      <p:bldP spid="91" grpId="0" animBg="1"/>
      <p:bldP spid="92" grpId="0" animBg="1"/>
      <p:bldP spid="93" grpId="0"/>
      <p:bldP spid="94" grpId="0" animBg="1"/>
      <p:bldP spid="95" grpId="0" animBg="1"/>
      <p:bldP spid="96" grpId="0"/>
      <p:bldP spid="97" grpId="0"/>
      <p:bldP spid="98" grpId="0" animBg="1"/>
      <p:bldP spid="99" grpId="0" animBg="1"/>
      <p:bldP spid="100" grpId="0" animBg="1"/>
      <p:bldP spid="101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/>
      <p:bldP spid="126" grpId="0"/>
      <p:bldP spid="127" grpId="0" animBg="1"/>
      <p:bldP spid="128" grpId="0" animBg="1"/>
      <p:bldP spid="129" grpId="0"/>
      <p:bldP spid="130" grpId="0" animBg="1"/>
      <p:bldP spid="131" grpId="0" animBg="1"/>
      <p:bldP spid="132" grpId="0"/>
      <p:bldP spid="133" grpId="0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/>
      <p:bldP spid="166" grpId="0"/>
      <p:bldP spid="167" grpId="0" animBg="1"/>
      <p:bldP spid="168" grpId="0" animBg="1"/>
      <p:bldP spid="1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684-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785" y="1152178"/>
            <a:ext cx="121225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Avtobusga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bekatda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Avtobusdagi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yo‘lovchilar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o‘zgarganini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0160" y="3223447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5,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56584" y="3223447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10,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705056" y="3213334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7,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9439" y="4176514"/>
            <a:ext cx="114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4,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9      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qiymatlarda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           </a:t>
            </a:r>
          </a:p>
        </p:txBody>
      </p:sp>
    </p:spTree>
    <p:extLst>
      <p:ext uri="{BB962C8B-B14F-4D97-AF65-F5344CB8AC3E}">
        <p14:creationId xmlns:p14="http://schemas.microsoft.com/office/powerpoint/2010/main" val="263224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6144" y="1470286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5,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3,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6144" y="2567002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10,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0952" y="3703527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7,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8152" y="4872803"/>
            <a:ext cx="3456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4,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9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22976" y="1508101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 – 3 = 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22976" y="2531179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10 – 12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22976" y="3609898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 – 1 = 6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22976" y="4872802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b 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 – 9 </a:t>
            </a:r>
          </a:p>
        </p:txBody>
      </p:sp>
    </p:spTree>
    <p:extLst>
      <p:ext uri="{BB962C8B-B14F-4D97-AF65-F5344CB8AC3E}">
        <p14:creationId xmlns:p14="http://schemas.microsoft.com/office/powerpoint/2010/main" val="342015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685- 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079514"/>
              </p:ext>
            </p:extLst>
          </p:nvPr>
        </p:nvGraphicFramePr>
        <p:xfrm>
          <a:off x="568152" y="1440210"/>
          <a:ext cx="11593287" cy="53949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5284489"/>
                <a:gridCol w="63087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Uning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Temperatura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-7 ⁰ C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o‘zgardi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Temperatura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⁰ C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…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Yomg‘irdan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keyin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daryo</a:t>
                      </a:r>
                      <a:r>
                        <a:rPr 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sathi</a:t>
                      </a:r>
                      <a:r>
                        <a:rPr 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+12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⁰ C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o‘zgardi</a:t>
                      </a:r>
                      <a:endParaRPr lang="en-US" sz="3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Yomg‘irdan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keyin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daryo</a:t>
                      </a:r>
                      <a:r>
                        <a:rPr 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sathi</a:t>
                      </a:r>
                      <a:r>
                        <a:rPr 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12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⁰ C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….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Buyum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- 5000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so‘m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foyda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sotildi</a:t>
                      </a:r>
                      <a:endParaRPr lang="en-US" sz="3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Buyum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5000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so‘m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…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sotildi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Daromad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so‘m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bo‘ldi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Maxsulot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sotilganda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… 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ko‘rilmadi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086056" y="2044304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pasaydi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96944" y="3570982"/>
            <a:ext cx="22289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o‘tarildi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52085" y="4439737"/>
            <a:ext cx="11477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925937" y="5760690"/>
            <a:ext cx="18231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2439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53171" y="18890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686-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785" y="1152178"/>
            <a:ext cx="121225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Fuzail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bor. U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puldan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so‘mini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kommunal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to‘lovlariga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To‘lovlar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oshirilgandan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Fuzail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982" y="3862071"/>
            <a:ext cx="65549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50 000,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30 000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57882" y="3760453"/>
            <a:ext cx="5809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25 000,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25 000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2410" y="4562132"/>
            <a:ext cx="11449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40 000,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60 000          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           </a:t>
            </a:r>
          </a:p>
        </p:txBody>
      </p:sp>
    </p:spTree>
    <p:extLst>
      <p:ext uri="{BB962C8B-B14F-4D97-AF65-F5344CB8AC3E}">
        <p14:creationId xmlns:p14="http://schemas.microsoft.com/office/powerpoint/2010/main" val="255079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10491</TotalTime>
  <Words>592</Words>
  <Application>Microsoft Office PowerPoint</Application>
  <PresentationFormat>Произвольный</PresentationFormat>
  <Paragraphs>101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Symbol</vt:lpstr>
      <vt:lpstr>Times New Roman</vt:lpstr>
      <vt:lpstr>Office Theme</vt:lpstr>
      <vt:lpstr>MATEMATIKA</vt:lpstr>
      <vt:lpstr>QANDAY SONLAR MUSBAT SONLAR DEYILADI?</vt:lpstr>
      <vt:lpstr> BUTUN SONLAR</vt:lpstr>
      <vt:lpstr>682- masala</vt:lpstr>
      <vt:lpstr> YECHISH</vt:lpstr>
      <vt:lpstr>684- masala</vt:lpstr>
      <vt:lpstr>YECHISH</vt:lpstr>
      <vt:lpstr>685- masala</vt:lpstr>
      <vt:lpstr>686- masala</vt:lpstr>
      <vt:lpstr>YECHISH</vt:lpstr>
      <vt:lpstr>691- masala</vt:lpstr>
      <vt:lpstr>691-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Дурдона Шарипова</dc:creator>
  <cp:lastModifiedBy>Учетная запись Майкрософт</cp:lastModifiedBy>
  <cp:revision>629</cp:revision>
  <dcterms:created xsi:type="dcterms:W3CDTF">2020-04-09T07:32:19Z</dcterms:created>
  <dcterms:modified xsi:type="dcterms:W3CDTF">2020-12-21T09:35:55Z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