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5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5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6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4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2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8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9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3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8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7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4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9A92F9-0803-E348-8B68-23AAFFC65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63C121F-3CCF-8249-9166-631C3D245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F590600-A5C6-FF46-AC07-71A3232A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17"/>
            <a:ext cx="12192000" cy="6891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2E774E-6612-2345-8803-870CB871328F}"/>
              </a:ext>
            </a:extLst>
          </p:cNvPr>
          <p:cNvSpPr txBox="1"/>
          <p:nvPr/>
        </p:nvSpPr>
        <p:spPr>
          <a:xfrm>
            <a:off x="862113" y="1271939"/>
            <a:ext cx="3988887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" sz="7200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BA85F-83DB-464D-A55C-C2CA29562A92}"/>
              </a:ext>
            </a:extLst>
          </p:cNvPr>
          <p:cNvSpPr txBox="1"/>
          <p:nvPr/>
        </p:nvSpPr>
        <p:spPr>
          <a:xfrm>
            <a:off x="2502117" y="1155033"/>
            <a:ext cx="6115964" cy="14465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" sz="8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TOGʻLAR</a:t>
            </a:r>
          </a:p>
        </p:txBody>
      </p:sp>
    </p:spTree>
    <p:extLst>
      <p:ext uri="{BB962C8B-B14F-4D97-AF65-F5344CB8AC3E}">
        <p14:creationId xmlns:p14="http://schemas.microsoft.com/office/powerpoint/2010/main" val="20530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E1560-7A8E-AA46-8C89-C93F1A79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EE034C-0B20-624A-BC24-BD4B96E06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9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13A67-5295-AF4F-A367-C59A4647BF50}"/>
              </a:ext>
            </a:extLst>
          </p:cNvPr>
          <p:cNvSpPr txBox="1"/>
          <p:nvPr/>
        </p:nvSpPr>
        <p:spPr>
          <a:xfrm>
            <a:off x="989872" y="1608657"/>
            <a:ext cx="10513155" cy="45243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9600" b="1" dirty="0">
                <a:latin typeface="+mj-lt"/>
                <a:cs typeface="AngsanaUPC" panose="02020603050405020304" pitchFamily="18" charset="-34"/>
              </a:rPr>
              <a:t>EʼTIBORINGIZ UCHUN </a:t>
            </a:r>
            <a:r>
              <a:rPr lang="" sz="9600" b="1" dirty="0" smtClean="0">
                <a:latin typeface="+mj-lt"/>
                <a:cs typeface="AngsanaUPC" panose="02020603050405020304" pitchFamily="18" charset="-34"/>
              </a:rPr>
              <a:t>RAHMAT!</a:t>
            </a:r>
            <a:endParaRPr lang="" sz="9600" b="1" dirty="0"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24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A066C-8F0C-B44F-8394-B165499E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8A34F7-853F-0E4D-9ADF-CF90F7F1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6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10145" y="2052922"/>
            <a:ext cx="8756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b="1" dirty="0">
                <a:solidFill>
                  <a:srgbClr val="7030A0"/>
                </a:solidFill>
              </a:rPr>
              <a:t> </a:t>
            </a:r>
            <a:r>
              <a:rPr lang="" sz="4000" b="1" dirty="0">
                <a:solidFill>
                  <a:srgbClr val="FFFF00"/>
                </a:solidFill>
                <a:latin typeface="+mj-lt"/>
              </a:rPr>
              <a:t>1.Qaysi o‘rmon turiga yaqin joyda yashaysiz? </a:t>
            </a:r>
          </a:p>
          <a:p>
            <a:r>
              <a:rPr lang="" sz="4000" b="1" dirty="0">
                <a:solidFill>
                  <a:srgbClr val="FFFF00"/>
                </a:solidFill>
                <a:latin typeface="+mj-lt"/>
              </a:rPr>
              <a:t>    2.Cho‘l o‘rmonlari ko‘paytirilishining qanday  ijobiy tomonlari bor?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7961" y="889049"/>
            <a:ext cx="6276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" sz="6000" b="1" i="1" dirty="0">
                <a:solidFill>
                  <a:srgbClr val="FF0000"/>
                </a:solidFill>
                <a:latin typeface="+mj-lt"/>
              </a:rPr>
              <a:t>Mustaqil topshiriq:</a:t>
            </a:r>
          </a:p>
        </p:txBody>
      </p:sp>
    </p:spTree>
    <p:extLst>
      <p:ext uri="{BB962C8B-B14F-4D97-AF65-F5344CB8AC3E}">
        <p14:creationId xmlns:p14="http://schemas.microsoft.com/office/powerpoint/2010/main" val="426364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7705B-FDA6-1E44-A34C-92927E9C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2C0A1FF-D0C7-B64A-9AFA-2898A2A8C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4FFD7-25EE-3B4D-B663-72F5DC987855}"/>
              </a:ext>
            </a:extLst>
          </p:cNvPr>
          <p:cNvSpPr txBox="1"/>
          <p:nvPr/>
        </p:nvSpPr>
        <p:spPr>
          <a:xfrm>
            <a:off x="1398493" y="414403"/>
            <a:ext cx="9598757" cy="9233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5400" dirty="0">
                <a:latin typeface="+mj-lt"/>
                <a:cs typeface="AngsanaUPC" panose="02020603050405020304" pitchFamily="18" charset="-34"/>
              </a:rPr>
              <a:t>Tog‘ni qanday tasavvur qilasiz?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E3F41-5408-E34C-872A-F6512F18CDCD}"/>
              </a:ext>
            </a:extLst>
          </p:cNvPr>
          <p:cNvSpPr txBox="1"/>
          <p:nvPr/>
        </p:nvSpPr>
        <p:spPr>
          <a:xfrm>
            <a:off x="433678" y="2137413"/>
            <a:ext cx="5764194" cy="37856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" sz="4000" b="1" dirty="0" smtClean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    Tog‘lar </a:t>
            </a:r>
            <a:r>
              <a:rPr lang="" sz="4000" b="1" dirty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tabiiy ravishda hosil bo‘lgan ulkan </a:t>
            </a:r>
            <a:r>
              <a:rPr lang="" sz="4000" b="1" dirty="0" smtClean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ba-landliklardir</a:t>
            </a:r>
            <a:r>
              <a:rPr lang="" sz="4000" b="1" dirty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. </a:t>
            </a:r>
          </a:p>
          <a:p>
            <a:r>
              <a:rPr lang="" sz="4000" b="1" dirty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
</a:t>
            </a:r>
            <a:r>
              <a:rPr lang="" sz="4000" b="1" dirty="0" smtClean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    Ularni </a:t>
            </a:r>
            <a:r>
              <a:rPr lang="" sz="4000" b="1" dirty="0">
                <a:latin typeface="+mj-lt"/>
                <a:ea typeface="Cooper Black" panose="02000000000000000000" pitchFamily="2" charset="0"/>
                <a:cs typeface="AngsanaUPC" panose="02020603050405020304" pitchFamily="18" charset="-34"/>
              </a:rPr>
              <a:t>tabiatdagi jarayonlar hosil qilgan.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353CE-92BD-744C-B6CD-BD51078EB4B0}"/>
              </a:ext>
            </a:extLst>
          </p:cNvPr>
          <p:cNvSpPr txBox="1"/>
          <p:nvPr/>
        </p:nvSpPr>
        <p:spPr>
          <a:xfrm>
            <a:off x="6539358" y="2445189"/>
            <a:ext cx="5652642" cy="31700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" sz="4000" b="1" dirty="0" smtClean="0">
                <a:latin typeface="+mj-lt"/>
              </a:rPr>
              <a:t>     Tog‘lar </a:t>
            </a:r>
            <a:r>
              <a:rPr lang="" sz="4000" b="1" dirty="0">
                <a:latin typeface="+mj-lt"/>
              </a:rPr>
              <a:t>atrofdagi joylarga nisbatan ba’zan juda tik</a:t>
            </a:r>
            <a:r>
              <a:rPr lang="" sz="4000" b="1">
                <a:latin typeface="+mj-lt"/>
              </a:rPr>
              <a:t>, </a:t>
            </a:r>
            <a:r>
              <a:rPr lang="" sz="4000" b="1" smtClean="0">
                <a:latin typeface="+mj-lt"/>
              </a:rPr>
              <a:t>ba’zan </a:t>
            </a:r>
            <a:r>
              <a:rPr lang="" sz="4000" b="1" dirty="0">
                <a:latin typeface="+mj-lt"/>
              </a:rPr>
              <a:t>sal yotiqroq </a:t>
            </a:r>
            <a:r>
              <a:rPr lang="" sz="4000" b="1">
                <a:latin typeface="+mj-lt"/>
              </a:rPr>
              <a:t>ko‘tarilgan </a:t>
            </a:r>
            <a:r>
              <a:rPr lang="" sz="4000" b="1" smtClean="0">
                <a:latin typeface="+mj-lt"/>
              </a:rPr>
              <a:t>balandliklardir</a:t>
            </a:r>
            <a:r>
              <a:rPr lang="" sz="4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4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AC4BA-0A73-2F4D-AB63-9BD521EC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1652A65-D911-BF43-8A18-D7EFFABE1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39F00-6A75-C34E-AB35-8A4F901C3305}"/>
              </a:ext>
            </a:extLst>
          </p:cNvPr>
          <p:cNvSpPr txBox="1"/>
          <p:nvPr/>
        </p:nvSpPr>
        <p:spPr>
          <a:xfrm>
            <a:off x="367146" y="457200"/>
            <a:ext cx="6281215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   Tog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‘ tabiati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juda xushmanzara </a:t>
            </a:r>
            <a:endParaRPr lang="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" sz="3200" b="1" dirty="0">
                <a:solidFill>
                  <a:srgbClr val="002060"/>
                </a:solidFill>
                <a:latin typeface="+mj-lt"/>
              </a:rPr>
              <a:t>bo‘ladi. Yurtimizda Hisor, </a:t>
            </a:r>
          </a:p>
          <a:p>
            <a:pPr algn="ctr"/>
            <a:r>
              <a:rPr lang="" sz="3200" b="1" dirty="0">
                <a:solidFill>
                  <a:srgbClr val="002060"/>
                </a:solidFill>
                <a:latin typeface="+mj-lt"/>
              </a:rPr>
              <a:t>Oloy va Tyanshan kabi juda </a:t>
            </a:r>
          </a:p>
          <a:p>
            <a:pPr algn="ctr"/>
            <a:r>
              <a:rPr lang="" sz="3200" b="1" dirty="0">
                <a:solidFill>
                  <a:srgbClr val="002060"/>
                </a:solidFill>
                <a:latin typeface="+mj-lt"/>
              </a:rPr>
              <a:t>baland tog‘lar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bor. Tog‘larning 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cho‘qqilaridagi qor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yozda 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ham erimaydi. Chunki u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yerda 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havo harorati past bo‘ladi.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Yoz 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kelib, kunlar isiganida ham </a:t>
            </a:r>
            <a:r>
              <a:rPr lang="" sz="3200" b="1" dirty="0" smtClean="0">
                <a:solidFill>
                  <a:srgbClr val="002060"/>
                </a:solidFill>
                <a:latin typeface="+mj-lt"/>
              </a:rPr>
              <a:t>tog‘lardagi </a:t>
            </a:r>
            <a:r>
              <a:rPr lang="" sz="3200" b="1" dirty="0">
                <a:solidFill>
                  <a:srgbClr val="002060"/>
                </a:solidFill>
                <a:latin typeface="+mj-lt"/>
              </a:rPr>
              <a:t>havo salqin bo‘ladi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63008-5178-114A-B2CB-75B8B5BC4B39}"/>
              </a:ext>
            </a:extLst>
          </p:cNvPr>
          <p:cNvSpPr txBox="1"/>
          <p:nvPr/>
        </p:nvSpPr>
        <p:spPr>
          <a:xfrm>
            <a:off x="6835900" y="2356813"/>
            <a:ext cx="5168560" cy="35394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" sz="3200" b="1" i="1" dirty="0" smtClean="0">
                <a:solidFill>
                  <a:srgbClr val="7030A0"/>
                </a:solidFill>
                <a:latin typeface="+mj-lt"/>
              </a:rPr>
              <a:t>    Tog‘larda </a:t>
            </a:r>
            <a:r>
              <a:rPr lang="" sz="3200" b="1" i="1" dirty="0">
                <a:solidFill>
                  <a:srgbClr val="7030A0"/>
                </a:solidFill>
                <a:latin typeface="+mj-lt"/>
              </a:rPr>
              <a:t>o‘simliklar ko‘p o‘sadi. Ba’zi joylari </a:t>
            </a:r>
            <a:r>
              <a:rPr lang="" sz="3200" b="1" i="1" dirty="0" smtClean="0">
                <a:solidFill>
                  <a:srgbClr val="7030A0"/>
                </a:solidFill>
                <a:latin typeface="+mj-lt"/>
              </a:rPr>
              <a:t>qoya-toshlar va </a:t>
            </a:r>
            <a:r>
              <a:rPr lang="" sz="3200" b="1" i="1" dirty="0">
                <a:solidFill>
                  <a:srgbClr val="7030A0"/>
                </a:solidFill>
                <a:latin typeface="+mj-lt"/>
              </a:rPr>
              <a:t>muzliklardan iborat </a:t>
            </a:r>
            <a:r>
              <a:rPr lang="" sz="3200" b="1" i="1" dirty="0" smtClean="0">
                <a:solidFill>
                  <a:srgbClr val="7030A0"/>
                </a:solidFill>
                <a:latin typeface="+mj-lt"/>
              </a:rPr>
              <a:t>bo‘ladi. Tog‘larga </a:t>
            </a:r>
            <a:r>
              <a:rPr lang="" sz="3200" b="1" i="1" dirty="0">
                <a:solidFill>
                  <a:srgbClr val="7030A0"/>
                </a:solidFill>
                <a:latin typeface="+mj-lt"/>
              </a:rPr>
              <a:t>yog‘in ko‘p yog‘adi. Shuning uchun tog‘ daryolari </a:t>
            </a:r>
            <a:r>
              <a:rPr lang="" sz="3200" b="1" i="1" dirty="0" smtClean="0">
                <a:solidFill>
                  <a:srgbClr val="7030A0"/>
                </a:solidFill>
                <a:latin typeface="+mj-lt"/>
              </a:rPr>
              <a:t>sersuv </a:t>
            </a:r>
            <a:r>
              <a:rPr lang="" sz="3200" b="1" i="1" dirty="0">
                <a:solidFill>
                  <a:srgbClr val="7030A0"/>
                </a:solidFill>
                <a:latin typeface="+mj-lt"/>
              </a:rPr>
              <a:t>bo‘ladi.</a:t>
            </a:r>
          </a:p>
        </p:txBody>
      </p:sp>
    </p:spTree>
    <p:extLst>
      <p:ext uri="{BB962C8B-B14F-4D97-AF65-F5344CB8AC3E}">
        <p14:creationId xmlns:p14="http://schemas.microsoft.com/office/powerpoint/2010/main" val="37023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81C5-1545-B846-A035-1E79CAFB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B6F9EF7-8251-2447-B9E0-12A67FB6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89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A2D3B-40D2-E94A-99B4-EB2DD6C1B458}"/>
              </a:ext>
            </a:extLst>
          </p:cNvPr>
          <p:cNvSpPr txBox="1"/>
          <p:nvPr/>
        </p:nvSpPr>
        <p:spPr>
          <a:xfrm>
            <a:off x="913339" y="322070"/>
            <a:ext cx="893724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400" b="1" dirty="0">
                <a:solidFill>
                  <a:srgbClr val="FFFF00"/>
                </a:solidFill>
                <a:latin typeface="+mj-lt"/>
                <a:ea typeface="Aldhabi" panose="02000000000000000000" pitchFamily="2" charset="0"/>
                <a:cs typeface="AngsanaUPC" panose="02020603050405020304" pitchFamily="18" charset="-34"/>
              </a:rPr>
              <a:t>Tog‘lar qanday ahamiyatga ega?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81773-AEA2-8447-BBD1-ED2FED7607B4}"/>
              </a:ext>
            </a:extLst>
          </p:cNvPr>
          <p:cNvSpPr txBox="1"/>
          <p:nvPr/>
        </p:nvSpPr>
        <p:spPr>
          <a:xfrm>
            <a:off x="331443" y="1701111"/>
            <a:ext cx="11610109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600" b="1" i="1" dirty="0">
                <a:latin typeface="+mj-lt"/>
              </a:rPr>
              <a:t>Tog‘lar o‘simliklar, hayvonlar va insonlar uchun yashash </a:t>
            </a:r>
          </a:p>
          <a:p>
            <a:pPr algn="ctr"/>
            <a:r>
              <a:rPr lang="" sz="3600" b="1" i="1" dirty="0">
                <a:latin typeface="+mj-lt"/>
              </a:rPr>
              <a:t>joyidir. U yerdan juda ko‘p dorivor o‘simliklar terib olinadi. </a:t>
            </a:r>
          </a:p>
          <a:p>
            <a:pPr algn="ctr"/>
            <a:r>
              <a:rPr lang="" sz="3600" b="1" i="1" dirty="0">
                <a:latin typeface="+mj-lt"/>
              </a:rPr>
              <a:t>Tog‘lar muzliklarning “uyi”. Yozning issiq kunlarida </a:t>
            </a:r>
          </a:p>
          <a:p>
            <a:pPr algn="ctr"/>
            <a:r>
              <a:rPr lang="" sz="3600" b="1" i="1" dirty="0">
                <a:latin typeface="+mj-lt"/>
              </a:rPr>
              <a:t>tog‘li hududlar insonlar uchun dam olish maskanlariga </a:t>
            </a:r>
          </a:p>
          <a:p>
            <a:pPr algn="ctr"/>
            <a:r>
              <a:rPr lang="" sz="3600" b="1" i="1" dirty="0">
                <a:latin typeface="+mj-lt"/>
              </a:rPr>
              <a:t>aylanadi.Tog‘larni asrashimiz kerak!</a:t>
            </a:r>
          </a:p>
        </p:txBody>
      </p:sp>
    </p:spTree>
    <p:extLst>
      <p:ext uri="{BB962C8B-B14F-4D97-AF65-F5344CB8AC3E}">
        <p14:creationId xmlns:p14="http://schemas.microsoft.com/office/powerpoint/2010/main" val="178583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799C9-66E2-7745-BA10-B4FBF0C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EDADCA-6C7B-4E43-AC48-76FB1D64A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7" y="-1"/>
            <a:ext cx="12263717" cy="68580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B8163-121F-1E4F-966C-C02D155A1C7F}"/>
              </a:ext>
            </a:extLst>
          </p:cNvPr>
          <p:cNvSpPr txBox="1"/>
          <p:nvPr/>
        </p:nvSpPr>
        <p:spPr>
          <a:xfrm>
            <a:off x="442330" y="2496272"/>
            <a:ext cx="6716401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" sz="3200" b="1" i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" sz="3200" b="1" i="1" dirty="0" smtClean="0">
                <a:solidFill>
                  <a:schemeClr val="bg1"/>
                </a:solidFill>
                <a:latin typeface="+mj-lt"/>
              </a:rPr>
              <a:t>Diqqatga </a:t>
            </a:r>
            <a:r>
              <a:rPr lang="" sz="3200" b="1" i="1" dirty="0">
                <a:solidFill>
                  <a:schemeClr val="bg1"/>
                </a:solidFill>
                <a:latin typeface="+mj-lt"/>
              </a:rPr>
              <a:t>sazovor </a:t>
            </a:r>
            <a:r>
              <a:rPr lang="" sz="3200" b="1" i="1" dirty="0" smtClean="0">
                <a:solidFill>
                  <a:schemeClr val="bg1"/>
                </a:solidFill>
                <a:latin typeface="+mj-lt"/>
              </a:rPr>
              <a:t>tog‘lardan biri Nurota tog‘lari bo‘lib, bu ikki tog‘ tizmasi bir –</a:t>
            </a:r>
            <a:r>
              <a:rPr lang="" sz="3200" b="1" i="1" smtClean="0">
                <a:solidFill>
                  <a:schemeClr val="bg1"/>
                </a:solidFill>
                <a:latin typeface="+mj-lt"/>
              </a:rPr>
              <a:t>biriga paralleldir</a:t>
            </a:r>
            <a:r>
              <a:rPr lang="" sz="3200" b="1" i="1" dirty="0" smtClean="0">
                <a:solidFill>
                  <a:schemeClr val="bg1"/>
                </a:solidFill>
                <a:latin typeface="+mj-lt"/>
              </a:rPr>
              <a:t>.</a:t>
            </a:r>
            <a:endParaRPr lang="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B04824-0F15-924E-8E1D-6C5A98516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8" y="1194445"/>
            <a:ext cx="4086225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93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DB3CC-75C8-7A4A-AAC3-18E6F30C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DE016D8-B0BF-4C4F-9D7C-151804F97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00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16A7C-016E-D045-B821-FB26177B91FC}"/>
              </a:ext>
            </a:extLst>
          </p:cNvPr>
          <p:cNvSpPr txBox="1"/>
          <p:nvPr/>
        </p:nvSpPr>
        <p:spPr>
          <a:xfrm>
            <a:off x="423377" y="846400"/>
            <a:ext cx="11345243" cy="156966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dirty="0" smtClean="0">
                <a:latin typeface="+mj-lt"/>
              </a:rPr>
              <a:t>O‘zbekistonning </a:t>
            </a:r>
            <a:r>
              <a:rPr lang="" sz="3200" dirty="0">
                <a:latin typeface="+mj-lt"/>
              </a:rPr>
              <a:t>eng baland nuqtasi Surxondaryo viloyatida </a:t>
            </a:r>
            <a:r>
              <a:rPr lang="" sz="3200" dirty="0" smtClean="0">
                <a:latin typeface="+mj-lt"/>
              </a:rPr>
              <a:t>joylashgan. </a:t>
            </a:r>
            <a:r>
              <a:rPr lang="" sz="3200" dirty="0">
                <a:latin typeface="+mj-lt"/>
              </a:rPr>
              <a:t>Uning balandligi dengiz sathidan hisoblaganda 4688 metrni tashkil etadi.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A11140-BD5B-0544-8599-3AEBE120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67" y="2874829"/>
            <a:ext cx="4404585" cy="3294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2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D03AD-7EF0-E949-B917-8E537E61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A7B564-3A6A-2645-9A59-D5804DDE1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8C99F-16B7-C54B-A7B1-8623DE674510}"/>
              </a:ext>
            </a:extLst>
          </p:cNvPr>
          <p:cNvSpPr txBox="1"/>
          <p:nvPr/>
        </p:nvSpPr>
        <p:spPr>
          <a:xfrm>
            <a:off x="407527" y="214348"/>
            <a:ext cx="10296781" cy="30469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b="1" dirty="0">
                <a:latin typeface="+mj-lt"/>
              </a:rPr>
              <a:t>Ushbu </a:t>
            </a:r>
            <a:r>
              <a:rPr lang="" sz="3200" b="1" dirty="0" smtClean="0">
                <a:latin typeface="+mj-lt"/>
              </a:rPr>
              <a:t>cho‘qqi </a:t>
            </a:r>
            <a:r>
              <a:rPr lang="" sz="3200" b="1" dirty="0">
                <a:latin typeface="+mj-lt"/>
              </a:rPr>
              <a:t>Hisor </a:t>
            </a:r>
            <a:r>
              <a:rPr lang="" sz="3200" b="1" dirty="0" smtClean="0">
                <a:latin typeface="+mj-lt"/>
              </a:rPr>
              <a:t>tog‘  </a:t>
            </a:r>
            <a:r>
              <a:rPr lang="" sz="3200" b="1" dirty="0">
                <a:latin typeface="+mj-lt"/>
              </a:rPr>
              <a:t>tizmasidagi suvayirg`ichning janubiy </a:t>
            </a:r>
            <a:r>
              <a:rPr lang="" sz="3200" b="1" dirty="0" smtClean="0">
                <a:latin typeface="+mj-lt"/>
              </a:rPr>
              <a:t>qismida </a:t>
            </a:r>
            <a:r>
              <a:rPr lang="" sz="3200" b="1" dirty="0">
                <a:latin typeface="+mj-lt"/>
              </a:rPr>
              <a:t>joylashgan. </a:t>
            </a:r>
            <a:r>
              <a:rPr lang="" sz="3200" b="1" dirty="0" smtClean="0">
                <a:latin typeface="+mj-lt"/>
              </a:rPr>
              <a:t>Cho‘qqi </a:t>
            </a:r>
            <a:r>
              <a:rPr lang="" sz="3200" b="1" dirty="0">
                <a:latin typeface="+mj-lt"/>
              </a:rPr>
              <a:t>atrofdagi hududlardan tik </a:t>
            </a:r>
            <a:r>
              <a:rPr lang="" sz="3200" b="1" dirty="0" smtClean="0">
                <a:latin typeface="+mj-lt"/>
              </a:rPr>
              <a:t>qoyalar </a:t>
            </a:r>
            <a:r>
              <a:rPr lang="" sz="3200" b="1" dirty="0">
                <a:latin typeface="+mj-lt"/>
              </a:rPr>
              <a:t>hosil qilib </a:t>
            </a:r>
            <a:r>
              <a:rPr lang="" sz="3200" b="1" dirty="0" smtClean="0">
                <a:latin typeface="+mj-lt"/>
              </a:rPr>
              <a:t>ko‘tarilgan</a:t>
            </a:r>
            <a:r>
              <a:rPr lang="" sz="3200" b="1" dirty="0">
                <a:latin typeface="+mj-lt"/>
              </a:rPr>
              <a:t>. </a:t>
            </a:r>
            <a:r>
              <a:rPr lang="" sz="3200" b="1" dirty="0" smtClean="0">
                <a:latin typeface="+mj-lt"/>
              </a:rPr>
              <a:t>Cho‘q-qining </a:t>
            </a:r>
            <a:r>
              <a:rPr lang="" sz="3200" b="1" dirty="0">
                <a:latin typeface="+mj-lt"/>
              </a:rPr>
              <a:t>yonidan oqib </a:t>
            </a:r>
            <a:r>
              <a:rPr lang="" sz="3200" b="1" dirty="0" smtClean="0">
                <a:latin typeface="+mj-lt"/>
              </a:rPr>
              <a:t>o‘tuvchi </a:t>
            </a:r>
            <a:r>
              <a:rPr lang="" sz="3200" b="1" dirty="0">
                <a:latin typeface="+mj-lt"/>
              </a:rPr>
              <a:t>va shu hududdan boshlanuvchi daryolar havzasida abadiy qor va muzliklar yastanib yotibdi.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ECA5FE7-2B76-8040-AFD3-F636D886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93" y="3070718"/>
            <a:ext cx="4024620" cy="2800085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453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95A59-3BE5-8A49-B900-3B61B672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19981A-D2F1-6D48-A045-BA879416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17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9993D-4330-6C40-BA89-E1BAC19C8B76}"/>
              </a:ext>
            </a:extLst>
          </p:cNvPr>
          <p:cNvSpPr txBox="1"/>
          <p:nvPr/>
        </p:nvSpPr>
        <p:spPr>
          <a:xfrm>
            <a:off x="810292" y="3723143"/>
            <a:ext cx="11337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3200" b="1" dirty="0" smtClean="0">
                <a:latin typeface="+mj-lt"/>
              </a:rPr>
              <a:t>Qaysi o‘simlik va hayvonlar uchun tog‘ o‘rmonlari yashash </a:t>
            </a:r>
          </a:p>
          <a:p>
            <a:r>
              <a:rPr lang="" sz="3200" b="1" dirty="0" smtClean="0">
                <a:latin typeface="+mj-lt"/>
              </a:rPr>
              <a:t>joyi hisoblanadi? </a:t>
            </a:r>
          </a:p>
          <a:p>
            <a:r>
              <a:rPr lang="" sz="3200" b="1" dirty="0" smtClean="0">
                <a:latin typeface="+mj-lt"/>
              </a:rPr>
              <a:t>Nima uchun tog‘ cho‘qqilaridagi qor va muzliklar yozda </a:t>
            </a:r>
          </a:p>
          <a:p>
            <a:r>
              <a:rPr lang="" sz="3200" b="1" dirty="0" smtClean="0">
                <a:latin typeface="+mj-lt"/>
              </a:rPr>
              <a:t>ham erib ketmaydi?</a:t>
            </a:r>
            <a:endParaRPr lang="" sz="32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B89C2-0B92-1A4C-BB1A-0443640536CD}"/>
              </a:ext>
            </a:extLst>
          </p:cNvPr>
          <p:cNvSpPr txBox="1"/>
          <p:nvPr/>
        </p:nvSpPr>
        <p:spPr>
          <a:xfrm rot="10800000" flipV="1">
            <a:off x="2176242" y="722180"/>
            <a:ext cx="758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sz="3600" b="1" dirty="0">
                <a:solidFill>
                  <a:srgbClr val="002060"/>
                </a:solidFill>
                <a:latin typeface="+mj-lt"/>
              </a:rPr>
              <a:t>SAVOL VA TOPSHIRIQLAR:</a:t>
            </a:r>
          </a:p>
        </p:txBody>
      </p:sp>
    </p:spTree>
    <p:extLst>
      <p:ext uri="{BB962C8B-B14F-4D97-AF65-F5344CB8AC3E}">
        <p14:creationId xmlns:p14="http://schemas.microsoft.com/office/powerpoint/2010/main" val="21770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272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Aldhabi</vt:lpstr>
      <vt:lpstr>AngsanaUPC</vt:lpstr>
      <vt:lpstr>Arial</vt:lpstr>
      <vt:lpstr>Cooper Black</vt:lpstr>
      <vt:lpstr>Tahoma</vt:lpstr>
      <vt:lpstr>Times New Roman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Sh. Abdulaziz</cp:lastModifiedBy>
  <cp:revision>10</cp:revision>
  <dcterms:created xsi:type="dcterms:W3CDTF">2021-10-09T17:05:08Z</dcterms:created>
  <dcterms:modified xsi:type="dcterms:W3CDTF">2021-10-12T08:16:11Z</dcterms:modified>
</cp:coreProperties>
</file>