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</p:sldIdLst>
  <p:sldSz cx="12192000" cy="6858000"/>
  <p:notesSz cx="6858000" cy="9144000"/>
  <p:defaultTextStyle>
    <a:defPPr>
      <a:defRPr lang="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5500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04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7505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5662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2456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2257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2871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9976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639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446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466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3790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787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600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036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676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6044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5348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2E9A92F9-0803-E348-8B68-23AAFFC656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7" name="Подзаголовок 6">
            <a:extLst>
              <a:ext uri="{FF2B5EF4-FFF2-40B4-BE49-F238E27FC236}">
                <a16:creationId xmlns:a16="http://schemas.microsoft.com/office/drawing/2014/main" id="{C63C121F-3CCF-8249-9166-631C3D2454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"/>
          </a:p>
        </p:txBody>
      </p:sp>
      <p:pic>
        <p:nvPicPr>
          <p:cNvPr id="8" name="Рисунок 8">
            <a:extLst>
              <a:ext uri="{FF2B5EF4-FFF2-40B4-BE49-F238E27FC236}">
                <a16:creationId xmlns:a16="http://schemas.microsoft.com/office/drawing/2014/main" id="{6F590600-A5C6-FF46-AC07-71A3232AA7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3617"/>
            <a:ext cx="12192000" cy="689161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E2E774E-6612-2345-8803-870CB871328F}"/>
              </a:ext>
            </a:extLst>
          </p:cNvPr>
          <p:cNvSpPr txBox="1"/>
          <p:nvPr/>
        </p:nvSpPr>
        <p:spPr>
          <a:xfrm>
            <a:off x="862113" y="1271939"/>
            <a:ext cx="3988887" cy="120032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" sz="7200" dirty="0">
              <a:solidFill>
                <a:srgbClr val="FFFF00"/>
              </a:solidFill>
              <a:latin typeface="AngsanaUPC" panose="02020603050405020304" pitchFamily="18" charset="-34"/>
              <a:cs typeface="AngsanaUPC" panose="02020603050405020304" pitchFamily="18" charset="-3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BABA85F-83DB-464D-A55C-C2CA29562A92}"/>
              </a:ext>
            </a:extLst>
          </p:cNvPr>
          <p:cNvSpPr txBox="1"/>
          <p:nvPr/>
        </p:nvSpPr>
        <p:spPr>
          <a:xfrm>
            <a:off x="2502117" y="1155033"/>
            <a:ext cx="6115964" cy="144655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" sz="8800" b="1" dirty="0"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TOGʻLAR</a:t>
            </a:r>
          </a:p>
        </p:txBody>
      </p:sp>
    </p:spTree>
    <p:extLst>
      <p:ext uri="{BB962C8B-B14F-4D97-AF65-F5344CB8AC3E}">
        <p14:creationId xmlns:p14="http://schemas.microsoft.com/office/powerpoint/2010/main" val="2053091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7E1560-7A8E-AA46-8C89-C93F1A79C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8FEE034C-0B20-624A-BC24-BD4B96E069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95982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BA13A67-5295-AF4F-A367-C59A4647BF50}"/>
              </a:ext>
            </a:extLst>
          </p:cNvPr>
          <p:cNvSpPr txBox="1"/>
          <p:nvPr/>
        </p:nvSpPr>
        <p:spPr>
          <a:xfrm>
            <a:off x="989872" y="1608657"/>
            <a:ext cx="10513155" cy="4524315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" sz="9600" b="1" dirty="0">
                <a:latin typeface="+mj-lt"/>
                <a:cs typeface="AngsanaUPC" panose="02020603050405020304" pitchFamily="18" charset="-34"/>
              </a:rPr>
              <a:t>EʼTIBORINGIZ UCHUN </a:t>
            </a:r>
            <a:r>
              <a:rPr lang="" sz="9600" b="1" dirty="0" smtClean="0">
                <a:latin typeface="+mj-lt"/>
                <a:cs typeface="AngsanaUPC" panose="02020603050405020304" pitchFamily="18" charset="-34"/>
              </a:rPr>
              <a:t>RAHMAT!</a:t>
            </a:r>
            <a:endParaRPr lang="" sz="9600" b="1" dirty="0">
              <a:latin typeface="+mj-lt"/>
              <a:cs typeface="Angsana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02434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0A066C-8F0C-B44F-8394-B165499E4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3B8A34F7-853F-0E4D-9ADF-CF90F7F199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126"/>
            <a:ext cx="12192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1510145" y="2052922"/>
            <a:ext cx="875607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" b="1" dirty="0">
                <a:solidFill>
                  <a:srgbClr val="7030A0"/>
                </a:solidFill>
              </a:rPr>
              <a:t> </a:t>
            </a:r>
            <a:r>
              <a:rPr lang="" sz="4000" b="1" dirty="0">
                <a:solidFill>
                  <a:srgbClr val="FFFF00"/>
                </a:solidFill>
                <a:latin typeface="+mj-lt"/>
              </a:rPr>
              <a:t>1.Qaysi o‘rmon turiga yaqin joyda yashaysiz? </a:t>
            </a:r>
          </a:p>
          <a:p>
            <a:r>
              <a:rPr lang="" sz="4000" b="1" dirty="0">
                <a:solidFill>
                  <a:srgbClr val="FFFF00"/>
                </a:solidFill>
                <a:latin typeface="+mj-lt"/>
              </a:rPr>
              <a:t>    2.Cho‘l o‘rmonlari ko‘paytirilishining qanday  ijobiy tomonlari bor?</a:t>
            </a:r>
            <a:endParaRPr lang="ru-RU" sz="4000" dirty="0">
              <a:solidFill>
                <a:srgbClr val="FFFF00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57961" y="889049"/>
            <a:ext cx="627607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" sz="6000" b="1" i="1" dirty="0">
                <a:solidFill>
                  <a:srgbClr val="FF0000"/>
                </a:solidFill>
                <a:latin typeface="+mj-lt"/>
              </a:rPr>
              <a:t>Mustaqil topshiriq:</a:t>
            </a:r>
          </a:p>
        </p:txBody>
      </p:sp>
    </p:spTree>
    <p:extLst>
      <p:ext uri="{BB962C8B-B14F-4D97-AF65-F5344CB8AC3E}">
        <p14:creationId xmlns:p14="http://schemas.microsoft.com/office/powerpoint/2010/main" val="42636441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07705B-FDA6-1E44-A34C-92927E9CF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B2C0A1FF-D0C7-B64A-9AFA-2898A2A8CA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854FFD7-25EE-3B4D-B663-72F5DC987855}"/>
              </a:ext>
            </a:extLst>
          </p:cNvPr>
          <p:cNvSpPr txBox="1"/>
          <p:nvPr/>
        </p:nvSpPr>
        <p:spPr>
          <a:xfrm>
            <a:off x="1398493" y="414403"/>
            <a:ext cx="9598757" cy="92333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" sz="5400" dirty="0">
                <a:latin typeface="+mj-lt"/>
                <a:cs typeface="AngsanaUPC" panose="02020603050405020304" pitchFamily="18" charset="-34"/>
              </a:rPr>
              <a:t>Tog‘ni qanday tasavvur qilasiz?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DE3F41-5408-E34C-872A-F6512F18CDCD}"/>
              </a:ext>
            </a:extLst>
          </p:cNvPr>
          <p:cNvSpPr txBox="1"/>
          <p:nvPr/>
        </p:nvSpPr>
        <p:spPr>
          <a:xfrm>
            <a:off x="433678" y="2137413"/>
            <a:ext cx="5764194" cy="3785652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" sz="4000" b="1" dirty="0" smtClean="0">
                <a:latin typeface="+mj-lt"/>
                <a:ea typeface="Cooper Black" panose="02000000000000000000" pitchFamily="2" charset="0"/>
                <a:cs typeface="AngsanaUPC" panose="02020603050405020304" pitchFamily="18" charset="-34"/>
              </a:rPr>
              <a:t>    Tog‘lar </a:t>
            </a:r>
            <a:r>
              <a:rPr lang="" sz="4000" b="1" dirty="0">
                <a:latin typeface="+mj-lt"/>
                <a:ea typeface="Cooper Black" panose="02000000000000000000" pitchFamily="2" charset="0"/>
                <a:cs typeface="AngsanaUPC" panose="02020603050405020304" pitchFamily="18" charset="-34"/>
              </a:rPr>
              <a:t>tabiiy ravishda hosil bo‘lgan ulkan </a:t>
            </a:r>
            <a:r>
              <a:rPr lang="" sz="4000" b="1" dirty="0" smtClean="0">
                <a:latin typeface="+mj-lt"/>
                <a:ea typeface="Cooper Black" panose="02000000000000000000" pitchFamily="2" charset="0"/>
                <a:cs typeface="AngsanaUPC" panose="02020603050405020304" pitchFamily="18" charset="-34"/>
              </a:rPr>
              <a:t>ba-landliklardir</a:t>
            </a:r>
            <a:r>
              <a:rPr lang="" sz="4000" b="1" dirty="0">
                <a:latin typeface="+mj-lt"/>
                <a:ea typeface="Cooper Black" panose="02000000000000000000" pitchFamily="2" charset="0"/>
                <a:cs typeface="AngsanaUPC" panose="02020603050405020304" pitchFamily="18" charset="-34"/>
              </a:rPr>
              <a:t>. </a:t>
            </a:r>
          </a:p>
          <a:p>
            <a:r>
              <a:rPr lang="" sz="4000" b="1" dirty="0">
                <a:latin typeface="+mj-lt"/>
                <a:ea typeface="Cooper Black" panose="02000000000000000000" pitchFamily="2" charset="0"/>
                <a:cs typeface="AngsanaUPC" panose="02020603050405020304" pitchFamily="18" charset="-34"/>
              </a:rPr>
              <a:t>
</a:t>
            </a:r>
            <a:r>
              <a:rPr lang="" sz="4000" b="1" dirty="0" smtClean="0">
                <a:latin typeface="+mj-lt"/>
                <a:ea typeface="Cooper Black" panose="02000000000000000000" pitchFamily="2" charset="0"/>
                <a:cs typeface="AngsanaUPC" panose="02020603050405020304" pitchFamily="18" charset="-34"/>
              </a:rPr>
              <a:t>    Ularni </a:t>
            </a:r>
            <a:r>
              <a:rPr lang="" sz="4000" b="1" dirty="0">
                <a:latin typeface="+mj-lt"/>
                <a:ea typeface="Cooper Black" panose="02000000000000000000" pitchFamily="2" charset="0"/>
                <a:cs typeface="AngsanaUPC" panose="02020603050405020304" pitchFamily="18" charset="-34"/>
              </a:rPr>
              <a:t>tabiatdagi jarayonlar hosil qilgan.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A353CE-92BD-744C-B6CD-BD51078EB4B0}"/>
              </a:ext>
            </a:extLst>
          </p:cNvPr>
          <p:cNvSpPr txBox="1"/>
          <p:nvPr/>
        </p:nvSpPr>
        <p:spPr>
          <a:xfrm>
            <a:off x="6539358" y="2445189"/>
            <a:ext cx="5652642" cy="3170099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" sz="4000" b="1" dirty="0" smtClean="0">
                <a:latin typeface="+mj-lt"/>
              </a:rPr>
              <a:t>     Tog‘lar </a:t>
            </a:r>
            <a:r>
              <a:rPr lang="" sz="4000" b="1" dirty="0">
                <a:latin typeface="+mj-lt"/>
              </a:rPr>
              <a:t>atrofdagi joylarga nisbatan ba’zan juda tik</a:t>
            </a:r>
            <a:r>
              <a:rPr lang="" sz="4000" b="1">
                <a:latin typeface="+mj-lt"/>
              </a:rPr>
              <a:t>, </a:t>
            </a:r>
            <a:r>
              <a:rPr lang="" sz="4000" b="1" smtClean="0">
                <a:latin typeface="+mj-lt"/>
              </a:rPr>
              <a:t>ba’zan </a:t>
            </a:r>
            <a:r>
              <a:rPr lang="" sz="4000" b="1" dirty="0">
                <a:latin typeface="+mj-lt"/>
              </a:rPr>
              <a:t>sal yotiqroq </a:t>
            </a:r>
            <a:r>
              <a:rPr lang="" sz="4000" b="1">
                <a:latin typeface="+mj-lt"/>
              </a:rPr>
              <a:t>ko‘tarilgan </a:t>
            </a:r>
            <a:r>
              <a:rPr lang="" sz="4000" b="1" smtClean="0">
                <a:latin typeface="+mj-lt"/>
              </a:rPr>
              <a:t>balandliklardir</a:t>
            </a:r>
            <a:r>
              <a:rPr lang="" sz="4000" b="1" dirty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64469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3AC4BA-0A73-2F4D-AB63-9BD521EC3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31652A65-D911-BF43-8A18-D7EFFABE13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5F39F00-6A75-C34E-AB35-8A4F901C3305}"/>
              </a:ext>
            </a:extLst>
          </p:cNvPr>
          <p:cNvSpPr txBox="1"/>
          <p:nvPr/>
        </p:nvSpPr>
        <p:spPr>
          <a:xfrm>
            <a:off x="367146" y="457200"/>
            <a:ext cx="6281215" cy="452431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" sz="3200" b="1" dirty="0" smtClean="0">
                <a:solidFill>
                  <a:srgbClr val="002060"/>
                </a:solidFill>
                <a:latin typeface="+mj-lt"/>
              </a:rPr>
              <a:t>   Tog</a:t>
            </a:r>
            <a:r>
              <a:rPr lang="" sz="3200" b="1" dirty="0">
                <a:solidFill>
                  <a:srgbClr val="002060"/>
                </a:solidFill>
                <a:latin typeface="+mj-lt"/>
              </a:rPr>
              <a:t>‘ tabiati </a:t>
            </a:r>
            <a:r>
              <a:rPr lang="" sz="3200" b="1" dirty="0" smtClean="0">
                <a:solidFill>
                  <a:srgbClr val="002060"/>
                </a:solidFill>
                <a:latin typeface="+mj-lt"/>
              </a:rPr>
              <a:t>juda xushmanzara </a:t>
            </a:r>
            <a:endParaRPr lang="" sz="3200" b="1" dirty="0">
              <a:solidFill>
                <a:srgbClr val="002060"/>
              </a:solidFill>
              <a:latin typeface="+mj-lt"/>
            </a:endParaRPr>
          </a:p>
          <a:p>
            <a:pPr algn="ctr"/>
            <a:r>
              <a:rPr lang="" sz="3200" b="1" dirty="0">
                <a:solidFill>
                  <a:srgbClr val="002060"/>
                </a:solidFill>
                <a:latin typeface="+mj-lt"/>
              </a:rPr>
              <a:t>bo‘ladi. Yurtimizda Hisor, </a:t>
            </a:r>
          </a:p>
          <a:p>
            <a:pPr algn="ctr"/>
            <a:r>
              <a:rPr lang="" sz="3200" b="1" dirty="0">
                <a:solidFill>
                  <a:srgbClr val="002060"/>
                </a:solidFill>
                <a:latin typeface="+mj-lt"/>
              </a:rPr>
              <a:t>Oloy va Tyanshan kabi juda </a:t>
            </a:r>
          </a:p>
          <a:p>
            <a:pPr algn="ctr"/>
            <a:r>
              <a:rPr lang="" sz="3200" b="1" dirty="0">
                <a:solidFill>
                  <a:srgbClr val="002060"/>
                </a:solidFill>
                <a:latin typeface="+mj-lt"/>
              </a:rPr>
              <a:t>baland tog‘lar </a:t>
            </a:r>
            <a:r>
              <a:rPr lang="" sz="3200" b="1" dirty="0" smtClean="0">
                <a:solidFill>
                  <a:srgbClr val="002060"/>
                </a:solidFill>
                <a:latin typeface="+mj-lt"/>
              </a:rPr>
              <a:t>bor. Tog‘larning </a:t>
            </a:r>
            <a:r>
              <a:rPr lang="" sz="3200" b="1" dirty="0">
                <a:solidFill>
                  <a:srgbClr val="002060"/>
                </a:solidFill>
                <a:latin typeface="+mj-lt"/>
              </a:rPr>
              <a:t>cho‘qqilaridagi qor </a:t>
            </a:r>
            <a:r>
              <a:rPr lang="" sz="3200" b="1" dirty="0" smtClean="0">
                <a:solidFill>
                  <a:srgbClr val="002060"/>
                </a:solidFill>
                <a:latin typeface="+mj-lt"/>
              </a:rPr>
              <a:t>yozda </a:t>
            </a:r>
            <a:r>
              <a:rPr lang="" sz="3200" b="1" dirty="0">
                <a:solidFill>
                  <a:srgbClr val="002060"/>
                </a:solidFill>
                <a:latin typeface="+mj-lt"/>
              </a:rPr>
              <a:t>ham erimaydi. Chunki u </a:t>
            </a:r>
            <a:r>
              <a:rPr lang="" sz="3200" b="1" dirty="0" smtClean="0">
                <a:solidFill>
                  <a:srgbClr val="002060"/>
                </a:solidFill>
                <a:latin typeface="+mj-lt"/>
              </a:rPr>
              <a:t>yerda </a:t>
            </a:r>
            <a:r>
              <a:rPr lang="" sz="3200" b="1" dirty="0">
                <a:solidFill>
                  <a:srgbClr val="002060"/>
                </a:solidFill>
                <a:latin typeface="+mj-lt"/>
              </a:rPr>
              <a:t>havo harorati past bo‘ladi. </a:t>
            </a:r>
            <a:r>
              <a:rPr lang="" sz="3200" b="1" dirty="0" smtClean="0">
                <a:solidFill>
                  <a:srgbClr val="002060"/>
                </a:solidFill>
                <a:latin typeface="+mj-lt"/>
              </a:rPr>
              <a:t>Yoz </a:t>
            </a:r>
            <a:r>
              <a:rPr lang="" sz="3200" b="1" dirty="0">
                <a:solidFill>
                  <a:srgbClr val="002060"/>
                </a:solidFill>
                <a:latin typeface="+mj-lt"/>
              </a:rPr>
              <a:t>kelib, kunlar isiganida ham </a:t>
            </a:r>
            <a:r>
              <a:rPr lang="" sz="3200" b="1" dirty="0" smtClean="0">
                <a:solidFill>
                  <a:srgbClr val="002060"/>
                </a:solidFill>
                <a:latin typeface="+mj-lt"/>
              </a:rPr>
              <a:t>tog‘lardagi </a:t>
            </a:r>
            <a:r>
              <a:rPr lang="" sz="3200" b="1" dirty="0">
                <a:solidFill>
                  <a:srgbClr val="002060"/>
                </a:solidFill>
                <a:latin typeface="+mj-lt"/>
              </a:rPr>
              <a:t>havo salqin bo‘ladi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363008-5178-114A-B2CB-75B8B5BC4B39}"/>
              </a:ext>
            </a:extLst>
          </p:cNvPr>
          <p:cNvSpPr txBox="1"/>
          <p:nvPr/>
        </p:nvSpPr>
        <p:spPr>
          <a:xfrm>
            <a:off x="6835900" y="2356813"/>
            <a:ext cx="5168560" cy="353943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" sz="3200" b="1" i="1" dirty="0" smtClean="0">
                <a:solidFill>
                  <a:srgbClr val="7030A0"/>
                </a:solidFill>
                <a:latin typeface="+mj-lt"/>
              </a:rPr>
              <a:t>    Tog‘larda </a:t>
            </a:r>
            <a:r>
              <a:rPr lang="" sz="3200" b="1" i="1" dirty="0">
                <a:solidFill>
                  <a:srgbClr val="7030A0"/>
                </a:solidFill>
                <a:latin typeface="+mj-lt"/>
              </a:rPr>
              <a:t>o‘simliklar ko‘p o‘sadi. Ba’zi joylari </a:t>
            </a:r>
            <a:r>
              <a:rPr lang="" sz="3200" b="1" i="1" dirty="0" smtClean="0">
                <a:solidFill>
                  <a:srgbClr val="7030A0"/>
                </a:solidFill>
                <a:latin typeface="+mj-lt"/>
              </a:rPr>
              <a:t>qoya-toshlar va </a:t>
            </a:r>
            <a:r>
              <a:rPr lang="" sz="3200" b="1" i="1" dirty="0">
                <a:solidFill>
                  <a:srgbClr val="7030A0"/>
                </a:solidFill>
                <a:latin typeface="+mj-lt"/>
              </a:rPr>
              <a:t>muzliklardan iborat </a:t>
            </a:r>
            <a:r>
              <a:rPr lang="" sz="3200" b="1" i="1" dirty="0" smtClean="0">
                <a:solidFill>
                  <a:srgbClr val="7030A0"/>
                </a:solidFill>
                <a:latin typeface="+mj-lt"/>
              </a:rPr>
              <a:t>bo‘ladi. Tog‘larga </a:t>
            </a:r>
            <a:r>
              <a:rPr lang="" sz="3200" b="1" i="1" dirty="0">
                <a:solidFill>
                  <a:srgbClr val="7030A0"/>
                </a:solidFill>
                <a:latin typeface="+mj-lt"/>
              </a:rPr>
              <a:t>yog‘in ko‘p yog‘adi. Shuning uchun tog‘ daryolari </a:t>
            </a:r>
            <a:r>
              <a:rPr lang="" sz="3200" b="1" i="1" dirty="0" smtClean="0">
                <a:solidFill>
                  <a:srgbClr val="7030A0"/>
                </a:solidFill>
                <a:latin typeface="+mj-lt"/>
              </a:rPr>
              <a:t>sersuv </a:t>
            </a:r>
            <a:r>
              <a:rPr lang="" sz="3200" b="1" i="1" dirty="0">
                <a:solidFill>
                  <a:srgbClr val="7030A0"/>
                </a:solidFill>
                <a:latin typeface="+mj-lt"/>
              </a:rPr>
              <a:t>bo‘ladi.</a:t>
            </a:r>
          </a:p>
        </p:txBody>
      </p:sp>
    </p:spTree>
    <p:extLst>
      <p:ext uri="{BB962C8B-B14F-4D97-AF65-F5344CB8AC3E}">
        <p14:creationId xmlns:p14="http://schemas.microsoft.com/office/powerpoint/2010/main" val="3702303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81C5-1545-B846-A035-1E79CAFB5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AB6F9EF7-8251-2447-B9E0-12A67FB63C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88913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0EA2D3B-40D2-E94A-99B4-EB2DD6C1B458}"/>
              </a:ext>
            </a:extLst>
          </p:cNvPr>
          <p:cNvSpPr txBox="1"/>
          <p:nvPr/>
        </p:nvSpPr>
        <p:spPr>
          <a:xfrm>
            <a:off x="913339" y="322070"/>
            <a:ext cx="8937248" cy="76944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" sz="4400" b="1" dirty="0">
                <a:solidFill>
                  <a:srgbClr val="FFFF00"/>
                </a:solidFill>
                <a:latin typeface="+mj-lt"/>
                <a:ea typeface="Aldhabi" panose="02000000000000000000" pitchFamily="2" charset="0"/>
                <a:cs typeface="AngsanaUPC" panose="02020603050405020304" pitchFamily="18" charset="-34"/>
              </a:rPr>
              <a:t>Tog‘lar qanday ahamiyatga ega?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381773-AEA2-8447-BBD1-ED2FED7607B4}"/>
              </a:ext>
            </a:extLst>
          </p:cNvPr>
          <p:cNvSpPr txBox="1"/>
          <p:nvPr/>
        </p:nvSpPr>
        <p:spPr>
          <a:xfrm>
            <a:off x="331443" y="1701111"/>
            <a:ext cx="11610109" cy="286232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" sz="3600" b="1" i="1" dirty="0">
                <a:latin typeface="+mj-lt"/>
              </a:rPr>
              <a:t>Tog‘lar o‘simliklar, hayvonlar va insonlar uchun yashash </a:t>
            </a:r>
          </a:p>
          <a:p>
            <a:pPr algn="ctr"/>
            <a:r>
              <a:rPr lang="" sz="3600" b="1" i="1" dirty="0">
                <a:latin typeface="+mj-lt"/>
              </a:rPr>
              <a:t>joyidir. U yerdan juda ko‘p dorivor o‘simliklar terib olinadi. </a:t>
            </a:r>
          </a:p>
          <a:p>
            <a:pPr algn="ctr"/>
            <a:r>
              <a:rPr lang="" sz="3600" b="1" i="1" dirty="0">
                <a:latin typeface="+mj-lt"/>
              </a:rPr>
              <a:t>Tog‘lar muzliklarning “uyi”. Yozning issiq kunlarida </a:t>
            </a:r>
          </a:p>
          <a:p>
            <a:pPr algn="ctr"/>
            <a:r>
              <a:rPr lang="" sz="3600" b="1" i="1" dirty="0">
                <a:latin typeface="+mj-lt"/>
              </a:rPr>
              <a:t>tog‘li hududlar insonlar uchun dam olish maskanlariga </a:t>
            </a:r>
          </a:p>
          <a:p>
            <a:pPr algn="ctr"/>
            <a:r>
              <a:rPr lang="" sz="3600" b="1" i="1" dirty="0">
                <a:latin typeface="+mj-lt"/>
              </a:rPr>
              <a:t>aylanadi.Tog‘larni asrashimiz kerak!</a:t>
            </a:r>
          </a:p>
        </p:txBody>
      </p:sp>
    </p:spTree>
    <p:extLst>
      <p:ext uri="{BB962C8B-B14F-4D97-AF65-F5344CB8AC3E}">
        <p14:creationId xmlns:p14="http://schemas.microsoft.com/office/powerpoint/2010/main" val="17858382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1799C9-66E2-7745-BA10-B4FBF0C32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E0EDADCA-6C7B-4E43-AC48-76FB1D64A9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717" y="-1"/>
            <a:ext cx="12263717" cy="6858001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94B8163-121F-1E4F-966C-C02D155A1C7F}"/>
              </a:ext>
            </a:extLst>
          </p:cNvPr>
          <p:cNvSpPr txBox="1"/>
          <p:nvPr/>
        </p:nvSpPr>
        <p:spPr>
          <a:xfrm>
            <a:off x="442330" y="2496272"/>
            <a:ext cx="6716401" cy="156966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" sz="3200" b="1" i="1" dirty="0" smtClean="0">
                <a:solidFill>
                  <a:srgbClr val="C00000"/>
                </a:solidFill>
                <a:latin typeface="+mj-lt"/>
              </a:rPr>
              <a:t>   </a:t>
            </a:r>
            <a:r>
              <a:rPr lang="" sz="3200" b="1" i="1" dirty="0" smtClean="0">
                <a:solidFill>
                  <a:schemeClr val="bg1"/>
                </a:solidFill>
                <a:latin typeface="+mj-lt"/>
              </a:rPr>
              <a:t>Diqqatga </a:t>
            </a:r>
            <a:r>
              <a:rPr lang="" sz="3200" b="1" i="1" dirty="0">
                <a:solidFill>
                  <a:schemeClr val="bg1"/>
                </a:solidFill>
                <a:latin typeface="+mj-lt"/>
              </a:rPr>
              <a:t>sazovor </a:t>
            </a:r>
            <a:r>
              <a:rPr lang="" sz="3200" b="1" i="1" dirty="0" smtClean="0">
                <a:solidFill>
                  <a:schemeClr val="bg1"/>
                </a:solidFill>
                <a:latin typeface="+mj-lt"/>
              </a:rPr>
              <a:t>tog‘lardan biri Nurota tog‘lari bo‘lib, bu ikki tog‘ tizmasi bir –</a:t>
            </a:r>
            <a:r>
              <a:rPr lang="" sz="3200" b="1" i="1" smtClean="0">
                <a:solidFill>
                  <a:schemeClr val="bg1"/>
                </a:solidFill>
                <a:latin typeface="+mj-lt"/>
              </a:rPr>
              <a:t>biriga paralleldir</a:t>
            </a:r>
            <a:r>
              <a:rPr lang="" sz="3200" b="1" i="1" dirty="0" smtClean="0">
                <a:solidFill>
                  <a:schemeClr val="bg1"/>
                </a:solidFill>
                <a:latin typeface="+mj-lt"/>
              </a:rPr>
              <a:t>.</a:t>
            </a:r>
            <a:endParaRPr lang="" sz="3200" b="1" i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ECB04824-0F15-924E-8E1D-6C5A98516C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258" y="1194445"/>
            <a:ext cx="4086225" cy="47625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159342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B3CC-75C8-7A4A-AAC3-18E6F30C2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EDE016D8-B0BF-4C4F-9D7C-151804F970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70051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8616A7C-016E-D045-B821-FB26177B91FC}"/>
              </a:ext>
            </a:extLst>
          </p:cNvPr>
          <p:cNvSpPr txBox="1"/>
          <p:nvPr/>
        </p:nvSpPr>
        <p:spPr>
          <a:xfrm>
            <a:off x="423377" y="846400"/>
            <a:ext cx="11345243" cy="1569660"/>
          </a:xfrm>
          <a:prstGeom prst="rect">
            <a:avLst/>
          </a:prstGeom>
          <a:ln/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 prst="coolSlant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" sz="3200" dirty="0" smtClean="0">
                <a:latin typeface="+mj-lt"/>
              </a:rPr>
              <a:t>O‘zbekistonning </a:t>
            </a:r>
            <a:r>
              <a:rPr lang="" sz="3200" dirty="0">
                <a:latin typeface="+mj-lt"/>
              </a:rPr>
              <a:t>eng baland nuqtasi Surxondaryo viloyatida </a:t>
            </a:r>
            <a:r>
              <a:rPr lang="" sz="3200" dirty="0" smtClean="0">
                <a:latin typeface="+mj-lt"/>
              </a:rPr>
              <a:t>joylashgan. </a:t>
            </a:r>
            <a:r>
              <a:rPr lang="" sz="3200" dirty="0">
                <a:latin typeface="+mj-lt"/>
              </a:rPr>
              <a:t>Uning balandligi dengiz sathidan hisoblaganda 4688 metrni tashkil etadi.</a:t>
            </a: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21A11140-BD5B-0544-8599-3AEBE12029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667" y="2874829"/>
            <a:ext cx="4404585" cy="32948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95122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1D03AD-7EF0-E949-B917-8E537E614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E5A7B564-3A6A-2645-9A59-D5804DDE18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057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F8C99F-16B7-C54B-A7B1-8623DE674510}"/>
              </a:ext>
            </a:extLst>
          </p:cNvPr>
          <p:cNvSpPr txBox="1"/>
          <p:nvPr/>
        </p:nvSpPr>
        <p:spPr>
          <a:xfrm>
            <a:off x="407527" y="214348"/>
            <a:ext cx="10296781" cy="3046988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" sz="3200" b="1" dirty="0">
                <a:latin typeface="+mj-lt"/>
              </a:rPr>
              <a:t>Ushbu </a:t>
            </a:r>
            <a:r>
              <a:rPr lang="" sz="3200" b="1" dirty="0" smtClean="0">
                <a:latin typeface="+mj-lt"/>
              </a:rPr>
              <a:t>cho‘qqi </a:t>
            </a:r>
            <a:r>
              <a:rPr lang="" sz="3200" b="1" dirty="0">
                <a:latin typeface="+mj-lt"/>
              </a:rPr>
              <a:t>Hisor </a:t>
            </a:r>
            <a:r>
              <a:rPr lang="" sz="3200" b="1" dirty="0" smtClean="0">
                <a:latin typeface="+mj-lt"/>
              </a:rPr>
              <a:t>tog‘  </a:t>
            </a:r>
            <a:r>
              <a:rPr lang="" sz="3200" b="1" dirty="0">
                <a:latin typeface="+mj-lt"/>
              </a:rPr>
              <a:t>tizmasidagi suvayirg`ichning janubiy </a:t>
            </a:r>
            <a:r>
              <a:rPr lang="" sz="3200" b="1" dirty="0" smtClean="0">
                <a:latin typeface="+mj-lt"/>
              </a:rPr>
              <a:t>qismida </a:t>
            </a:r>
            <a:r>
              <a:rPr lang="" sz="3200" b="1" dirty="0">
                <a:latin typeface="+mj-lt"/>
              </a:rPr>
              <a:t>joylashgan. </a:t>
            </a:r>
            <a:r>
              <a:rPr lang="" sz="3200" b="1" dirty="0" smtClean="0">
                <a:latin typeface="+mj-lt"/>
              </a:rPr>
              <a:t>Cho‘qqi </a:t>
            </a:r>
            <a:r>
              <a:rPr lang="" sz="3200" b="1" dirty="0">
                <a:latin typeface="+mj-lt"/>
              </a:rPr>
              <a:t>atrofdagi hududlardan tik </a:t>
            </a:r>
            <a:r>
              <a:rPr lang="" sz="3200" b="1" dirty="0" smtClean="0">
                <a:latin typeface="+mj-lt"/>
              </a:rPr>
              <a:t>qoyalar </a:t>
            </a:r>
            <a:r>
              <a:rPr lang="" sz="3200" b="1" dirty="0">
                <a:latin typeface="+mj-lt"/>
              </a:rPr>
              <a:t>hosil qilib </a:t>
            </a:r>
            <a:r>
              <a:rPr lang="" sz="3200" b="1" dirty="0" smtClean="0">
                <a:latin typeface="+mj-lt"/>
              </a:rPr>
              <a:t>ko‘tarilgan</a:t>
            </a:r>
            <a:r>
              <a:rPr lang="" sz="3200" b="1" dirty="0">
                <a:latin typeface="+mj-lt"/>
              </a:rPr>
              <a:t>. </a:t>
            </a:r>
            <a:r>
              <a:rPr lang="" sz="3200" b="1" dirty="0" smtClean="0">
                <a:latin typeface="+mj-lt"/>
              </a:rPr>
              <a:t>Cho‘q-qining </a:t>
            </a:r>
            <a:r>
              <a:rPr lang="" sz="3200" b="1" dirty="0">
                <a:latin typeface="+mj-lt"/>
              </a:rPr>
              <a:t>yonidan oqib </a:t>
            </a:r>
            <a:r>
              <a:rPr lang="" sz="3200" b="1" dirty="0" smtClean="0">
                <a:latin typeface="+mj-lt"/>
              </a:rPr>
              <a:t>o‘tuvchi </a:t>
            </a:r>
            <a:r>
              <a:rPr lang="" sz="3200" b="1" dirty="0">
                <a:latin typeface="+mj-lt"/>
              </a:rPr>
              <a:t>va shu hududdan boshlanuvchi daryolar havzasida abadiy qor va muzliklar yastanib yotibdi.</a:t>
            </a:r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FECA5FE7-2B76-8040-AFD3-F636D886A7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493" y="3070718"/>
            <a:ext cx="4024620" cy="2800085"/>
          </a:xfrm>
          <a:prstGeom prst="rect">
            <a:avLst/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045384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A95A59-3BE5-8A49-B900-3B61B672B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3219981A-D2F1-6D48-A045-BA879416BA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81725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989993D-4330-6C40-BA89-E1BAC19C8B76}"/>
              </a:ext>
            </a:extLst>
          </p:cNvPr>
          <p:cNvSpPr txBox="1"/>
          <p:nvPr/>
        </p:nvSpPr>
        <p:spPr>
          <a:xfrm>
            <a:off x="810292" y="3723143"/>
            <a:ext cx="1133790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" sz="3200" b="1" dirty="0" smtClean="0">
                <a:latin typeface="+mj-lt"/>
              </a:rPr>
              <a:t>Qaysi o‘simlik va hayvonlar uchun tog‘ o‘rmonlari yashash </a:t>
            </a:r>
          </a:p>
          <a:p>
            <a:r>
              <a:rPr lang="" sz="3200" b="1" dirty="0" smtClean="0">
                <a:latin typeface="+mj-lt"/>
              </a:rPr>
              <a:t>joyi hisoblanadi? </a:t>
            </a:r>
          </a:p>
          <a:p>
            <a:r>
              <a:rPr lang="" sz="3200" b="1" dirty="0" smtClean="0">
                <a:latin typeface="+mj-lt"/>
              </a:rPr>
              <a:t>Nima uchun tog‘ cho‘qqilaridagi qor va muzliklar yozda </a:t>
            </a:r>
          </a:p>
          <a:p>
            <a:r>
              <a:rPr lang="" sz="3200" b="1" dirty="0" smtClean="0">
                <a:latin typeface="+mj-lt"/>
              </a:rPr>
              <a:t>ham erib ketmaydi?</a:t>
            </a:r>
            <a:endParaRPr lang="" sz="3200" b="1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1B89C2-0B92-1A4C-BB1A-0443640536CD}"/>
              </a:ext>
            </a:extLst>
          </p:cNvPr>
          <p:cNvSpPr txBox="1"/>
          <p:nvPr/>
        </p:nvSpPr>
        <p:spPr>
          <a:xfrm rot="10800000" flipV="1">
            <a:off x="2176242" y="722180"/>
            <a:ext cx="7580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" sz="3600" b="1" dirty="0">
                <a:solidFill>
                  <a:srgbClr val="002060"/>
                </a:solidFill>
                <a:latin typeface="+mj-lt"/>
              </a:rPr>
              <a:t>SAVOL VA TOPSHIRIQLAR:</a:t>
            </a:r>
          </a:p>
        </p:txBody>
      </p:sp>
    </p:spTree>
    <p:extLst>
      <p:ext uri="{BB962C8B-B14F-4D97-AF65-F5344CB8AC3E}">
        <p14:creationId xmlns:p14="http://schemas.microsoft.com/office/powerpoint/2010/main" val="2177043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ебесная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Times New Roman/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272</Words>
  <Application>Microsoft Office PowerPoint</Application>
  <PresentationFormat>Широкоэкранный</PresentationFormat>
  <Paragraphs>28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Aldhabi</vt:lpstr>
      <vt:lpstr>AngsanaUPC</vt:lpstr>
      <vt:lpstr>Arial</vt:lpstr>
      <vt:lpstr>Cooper Black</vt:lpstr>
      <vt:lpstr>Tahoma</vt:lpstr>
      <vt:lpstr>Times New Roman</vt:lpstr>
      <vt:lpstr>Небесная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Sh. Abdulaziz</cp:lastModifiedBy>
  <cp:revision>10</cp:revision>
  <dcterms:created xsi:type="dcterms:W3CDTF">2021-10-09T17:05:08Z</dcterms:created>
  <dcterms:modified xsi:type="dcterms:W3CDTF">2021-10-12T08:16:11Z</dcterms:modified>
</cp:coreProperties>
</file>