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1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3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57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962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4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0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75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99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1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8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0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0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8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9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6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60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z.m.wikipedia.org/wiki/Sut_emizuvchilar" TargetMode="External"/><Relationship Id="rId5" Type="http://schemas.openxmlformats.org/officeDocument/2006/relationships/hyperlink" Target="https://uz.m.wikipedia.org/wiki/Yo%CA%BBl-yo%CA%BBl_kitlar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E9791-38E1-CC46-9C58-ABE1BFAF1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527512-D11A-C74F-9F11-2CC2E85B33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A6DA62D-51B5-A14F-9CA7-7C3021144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2"/>
            <a:ext cx="12192000" cy="6846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DF0FEB-3C5A-E243-AB5A-2C50962CF400}"/>
              </a:ext>
            </a:extLst>
          </p:cNvPr>
          <p:cNvSpPr txBox="1"/>
          <p:nvPr/>
        </p:nvSpPr>
        <p:spPr>
          <a:xfrm>
            <a:off x="916688" y="1755518"/>
            <a:ext cx="10711045" cy="255454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" sz="8000" b="1" dirty="0" smtClean="0">
                <a:solidFill>
                  <a:srgbClr val="FF0000"/>
                </a:solidFill>
                <a:latin typeface="+mj-lt"/>
              </a:rPr>
              <a:t>          Mavzu: </a:t>
            </a:r>
          </a:p>
          <a:p>
            <a:pPr algn="l"/>
            <a:r>
              <a:rPr lang="" sz="8000" b="1" dirty="0" smtClean="0">
                <a:latin typeface="+mj-lt"/>
              </a:rPr>
              <a:t>SUVDAGI </a:t>
            </a:r>
            <a:r>
              <a:rPr lang="" sz="8000" b="1" dirty="0">
                <a:latin typeface="+mj-lt"/>
              </a:rPr>
              <a:t>HAYOT</a:t>
            </a:r>
          </a:p>
        </p:txBody>
      </p:sp>
    </p:spTree>
    <p:extLst>
      <p:ext uri="{BB962C8B-B14F-4D97-AF65-F5344CB8AC3E}">
        <p14:creationId xmlns:p14="http://schemas.microsoft.com/office/powerpoint/2010/main" val="4151482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75C9B-8786-3D43-98FF-88D8A43D3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F1F1006-4253-E842-A800-1A2134D24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50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07B05B-FE5B-FF46-957F-D534366169E9}"/>
              </a:ext>
            </a:extLst>
          </p:cNvPr>
          <p:cNvSpPr txBox="1"/>
          <p:nvPr/>
        </p:nvSpPr>
        <p:spPr>
          <a:xfrm>
            <a:off x="872472" y="3274093"/>
            <a:ext cx="10256437" cy="30469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4800" b="1" i="1">
                <a:latin typeface="Arial Black" panose="020B0604020202020204" pitchFamily="34" charset="0"/>
                <a:cs typeface="Arial Black" panose="020B0604020202020204" pitchFamily="34" charset="0"/>
              </a:rPr>
              <a:t>Suvda qanday tirik organizmlar yashaydi? </a:t>
            </a:r>
          </a:p>
          <a:p>
            <a:pPr algn="ctr"/>
            <a:r>
              <a:rPr lang="" sz="4800" b="1" i="1">
                <a:latin typeface="Arial Black" panose="020B0604020202020204" pitchFamily="34" charset="0"/>
                <a:cs typeface="Arial Black" panose="020B0604020202020204" pitchFamily="34" charset="0"/>
              </a:rPr>
              <a:t>Suvda hayot borligini qanday bilish mumkin?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9D05A-F3C3-FB49-B036-48BCF39BF06C}"/>
              </a:ext>
            </a:extLst>
          </p:cNvPr>
          <p:cNvSpPr txBox="1"/>
          <p:nvPr/>
        </p:nvSpPr>
        <p:spPr>
          <a:xfrm rot="10800000" flipV="1">
            <a:off x="1844734" y="995643"/>
            <a:ext cx="9202677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5400"/>
              <a:t>SAVOL VA TOPSHIRIQLAR:</a:t>
            </a:r>
          </a:p>
        </p:txBody>
      </p:sp>
    </p:spTree>
    <p:extLst>
      <p:ext uri="{BB962C8B-B14F-4D97-AF65-F5344CB8AC3E}">
        <p14:creationId xmlns:p14="http://schemas.microsoft.com/office/powerpoint/2010/main" val="548611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8CCC63-8C8F-E948-B8FA-E70645C0A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" sz="7200" b="1"/>
              <a:t>EʼTIBORINGIZ UCHUN RAHMAT!!!</a:t>
            </a:r>
          </a:p>
        </p:txBody>
      </p:sp>
    </p:spTree>
    <p:extLst>
      <p:ext uri="{BB962C8B-B14F-4D97-AF65-F5344CB8AC3E}">
        <p14:creationId xmlns:p14="http://schemas.microsoft.com/office/powerpoint/2010/main" val="1175142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95A59-3BE5-8A49-B900-3B61B672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219981A-D2F1-6D48-A045-BA879416B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17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89993D-4330-6C40-BA89-E1BAC19C8B76}"/>
              </a:ext>
            </a:extLst>
          </p:cNvPr>
          <p:cNvSpPr txBox="1"/>
          <p:nvPr/>
        </p:nvSpPr>
        <p:spPr>
          <a:xfrm>
            <a:off x="694969" y="1631862"/>
            <a:ext cx="10543310" cy="403187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" sz="3200" b="1" dirty="0" smtClean="0">
                <a:latin typeface="+mj-lt"/>
              </a:rPr>
              <a:t> </a:t>
            </a:r>
            <a:r>
              <a:rPr lang="" sz="3200" b="1" dirty="0" smtClean="0">
                <a:solidFill>
                  <a:srgbClr val="FF0000"/>
                </a:solidFill>
                <a:latin typeface="+mj-lt"/>
              </a:rPr>
              <a:t> 1. </a:t>
            </a:r>
            <a:r>
              <a:rPr lang="" sz="3200" b="1" dirty="0" smtClean="0">
                <a:solidFill>
                  <a:schemeClr val="tx1"/>
                </a:solidFill>
                <a:latin typeface="+mj-lt"/>
              </a:rPr>
              <a:t>O‘simliklar: oq quray, yovvoyi beda, qizil shuvoq, pista, bodom, kampirchopon, </a:t>
            </a:r>
            <a:r>
              <a:rPr lang="" sz="3200" b="1" dirty="0" smtClean="0">
                <a:solidFill>
                  <a:schemeClr val="tx1"/>
                </a:solidFill>
                <a:latin typeface="+mj-lt"/>
              </a:rPr>
              <a:t>bo‘tako‘z</a:t>
            </a:r>
            <a:r>
              <a:rPr lang="" sz="3200" b="1" dirty="0" smtClean="0">
                <a:solidFill>
                  <a:schemeClr val="tx1"/>
                </a:solidFill>
                <a:latin typeface="+mj-lt"/>
              </a:rPr>
              <a:t>, na’matak, butalar, igna bargli archa, olma, tog‘olcha, yong‘oq, do‘lana, chilonjiyda daraxtlari o‘sadi.</a:t>
            </a:r>
            <a:endParaRPr lang="" sz="3200" b="1" dirty="0">
              <a:solidFill>
                <a:schemeClr val="tx1"/>
              </a:solidFill>
              <a:latin typeface="+mj-lt"/>
            </a:endParaRPr>
          </a:p>
          <a:p>
            <a:r>
              <a:rPr lang="" sz="3200" b="1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" sz="3200" b="1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" sz="3200" b="1" dirty="0" smtClean="0">
                <a:solidFill>
                  <a:schemeClr val="tx1"/>
                </a:solidFill>
                <a:latin typeface="+mj-lt"/>
              </a:rPr>
              <a:t>Noyob kapalak, kulrang beshiktervatar, sariq yumron-qoziq, sariq ilon, chipor ilon, tog‘ echkisi, ilviris, dalasich-qoni, kaltakesak, suvsar, yovvoyi quyon, tulki, bo‘rsiq yashaydi.</a:t>
            </a:r>
            <a:endParaRPr lang="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B89C2-0B92-1A4C-BB1A-0443640536CD}"/>
              </a:ext>
            </a:extLst>
          </p:cNvPr>
          <p:cNvSpPr txBox="1"/>
          <p:nvPr/>
        </p:nvSpPr>
        <p:spPr>
          <a:xfrm rot="10800000" flipV="1">
            <a:off x="2453332" y="413873"/>
            <a:ext cx="7580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" sz="4000" b="1" dirty="0" smtClean="0">
                <a:solidFill>
                  <a:srgbClr val="002060"/>
                </a:solidFill>
                <a:latin typeface="+mj-lt"/>
              </a:rPr>
              <a:t>Mustaqil topshiriqni tekshirish:</a:t>
            </a:r>
            <a:endParaRPr lang="" sz="4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7579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130FF-5815-C346-8A4E-786FE66A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BB48634-84F0-204E-AC44-8A3C4BD29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88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E3EA9-A6F5-0745-A226-F2E5CC75D43A}"/>
              </a:ext>
            </a:extLst>
          </p:cNvPr>
          <p:cNvSpPr txBox="1"/>
          <p:nvPr/>
        </p:nvSpPr>
        <p:spPr>
          <a:xfrm>
            <a:off x="114547" y="157474"/>
            <a:ext cx="10048620" cy="12003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3600" b="1" dirty="0">
                <a:latin typeface="+mj-lt"/>
              </a:rPr>
              <a:t>Qaysi o‘simlik va hayvonlar suvda yashaydi?</a:t>
            </a:r>
          </a:p>
          <a:p>
            <a:pPr algn="ctr"/>
            <a:r>
              <a:rPr lang="" sz="3600" b="1" dirty="0">
                <a:latin typeface="+mj-lt"/>
              </a:rPr>
              <a:t>Suvning inson hayotidagi ahamiyati qanday?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8207D-A705-FA4C-BB79-0A4A812F1D84}"/>
              </a:ext>
            </a:extLst>
          </p:cNvPr>
          <p:cNvSpPr txBox="1"/>
          <p:nvPr/>
        </p:nvSpPr>
        <p:spPr>
          <a:xfrm>
            <a:off x="5138857" y="1592222"/>
            <a:ext cx="6545824" cy="25545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3200" b="1" i="1" dirty="0">
                <a:latin typeface="+mj-lt"/>
              </a:rPr>
              <a:t>Suv ba’zi o‘simlik va hayvonlar uchun yashash joyi.</a:t>
            </a:r>
          </a:p>
          <a:p>
            <a:pPr algn="ctr"/>
            <a:r>
              <a:rPr lang="" sz="3200" b="1" i="1" dirty="0">
                <a:latin typeface="+mj-lt"/>
              </a:rPr>
              <a:t>Suvda yashovchi o‘simlik va hayvonlar shu muhitga </a:t>
            </a:r>
          </a:p>
          <a:p>
            <a:pPr algn="ctr"/>
            <a:r>
              <a:rPr lang="" sz="3200" b="1" i="1" dirty="0">
                <a:latin typeface="+mj-lt"/>
              </a:rPr>
              <a:t>moslashgan bo‘ladi.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54A6944-30D0-134E-AB29-BFA54415F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8" y="1665094"/>
            <a:ext cx="4275041" cy="2511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1A94113-5640-944E-B271-906A493863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31" y="3731417"/>
            <a:ext cx="4547980" cy="30929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129BAE-FC2B-F74E-BCDA-5728B71EF547}"/>
              </a:ext>
            </a:extLst>
          </p:cNvPr>
          <p:cNvSpPr txBox="1"/>
          <p:nvPr/>
        </p:nvSpPr>
        <p:spPr>
          <a:xfrm rot="261897">
            <a:off x="1038134" y="3329393"/>
            <a:ext cx="344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" sz="3600" b="1" dirty="0">
                <a:latin typeface="+mj-lt"/>
              </a:rPr>
              <a:t>LAMINARIYA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1DBB1F-5084-854C-8E05-08773E77F9C3}"/>
              </a:ext>
            </a:extLst>
          </p:cNvPr>
          <p:cNvSpPr txBox="1"/>
          <p:nvPr/>
        </p:nvSpPr>
        <p:spPr>
          <a:xfrm>
            <a:off x="3771322" y="5811009"/>
            <a:ext cx="366373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" sz="3200" b="1" i="1" dirty="0">
                <a:latin typeface="+mj-lt"/>
                <a:cs typeface="Arial Black" panose="020B0604020202020204" pitchFamily="34" charset="0"/>
              </a:rPr>
              <a:t>NILUFAR</a:t>
            </a:r>
          </a:p>
        </p:txBody>
      </p:sp>
    </p:spTree>
    <p:extLst>
      <p:ext uri="{BB962C8B-B14F-4D97-AF65-F5344CB8AC3E}">
        <p14:creationId xmlns:p14="http://schemas.microsoft.com/office/powerpoint/2010/main" val="93842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45B25-4517-0543-92BF-322FFA2B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51849F9-6C20-7343-8537-BF0B25561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29225"/>
            <a:ext cx="12192000" cy="6916449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C9D92D0-98C9-8946-A63F-1C9A3D026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2" y="556062"/>
            <a:ext cx="5164248" cy="2902162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F6219-3829-C747-BCF4-9F0AA52945DF}"/>
              </a:ext>
            </a:extLst>
          </p:cNvPr>
          <p:cNvSpPr txBox="1"/>
          <p:nvPr/>
        </p:nvSpPr>
        <p:spPr>
          <a:xfrm>
            <a:off x="6457032" y="327373"/>
            <a:ext cx="4490095" cy="30469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3200" b="1" i="1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Marjon qoyalar -toʻda-toʻda boʻlib yashaydigan marjonlarning ohakka aylangan skeletlardan tashkil topgan suv osti qoyalari.</a:t>
            </a:r>
            <a:endParaRPr lang="" sz="3200" b="1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415024E-0AEF-3844-868D-8AC8A9529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90" y="3504010"/>
            <a:ext cx="4904094" cy="32634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2E0900-A23F-3A46-8740-E5F72FAF5F26}"/>
              </a:ext>
            </a:extLst>
          </p:cNvPr>
          <p:cNvSpPr txBox="1"/>
          <p:nvPr/>
        </p:nvSpPr>
        <p:spPr>
          <a:xfrm rot="10800000" flipV="1">
            <a:off x="562331" y="3612242"/>
            <a:ext cx="4966854" cy="30469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3200" b="1" dirty="0">
                <a:latin typeface="+mj-lt"/>
              </a:rPr>
              <a:t>Koʻpgina suv </a:t>
            </a:r>
            <a:r>
              <a:rPr lang="" sz="3200" b="1" dirty="0" smtClean="0">
                <a:latin typeface="+mj-lt"/>
              </a:rPr>
              <a:t>oʻtlari </a:t>
            </a:r>
            <a:r>
              <a:rPr lang="" sz="3200" b="1" dirty="0">
                <a:latin typeface="+mj-lt"/>
              </a:rPr>
              <a:t>insonlarda uchraydigan kuchli kasalliklar, ogʻriqlarga davo boʻladi. Laminariya suv oʻti shular jumlasidandir</a:t>
            </a:r>
            <a:r>
              <a:rPr lang="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785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C7067-3266-D44B-A040-DC98422F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7E6B838-7DC5-E843-9B64-71B3A945B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44"/>
            <a:ext cx="12192000" cy="686816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5F4D90-9851-2D40-8283-4C5201802067}"/>
              </a:ext>
            </a:extLst>
          </p:cNvPr>
          <p:cNvSpPr txBox="1"/>
          <p:nvPr/>
        </p:nvSpPr>
        <p:spPr>
          <a:xfrm>
            <a:off x="3887424" y="409676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D4DD7-2165-1C43-A6D4-0A8EC7524734}"/>
              </a:ext>
            </a:extLst>
          </p:cNvPr>
          <p:cNvSpPr txBox="1"/>
          <p:nvPr/>
        </p:nvSpPr>
        <p:spPr>
          <a:xfrm>
            <a:off x="443344" y="231293"/>
            <a:ext cx="5045501" cy="26776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2400" b="1" dirty="0">
                <a:latin typeface="+mj-lt"/>
              </a:rPr>
              <a:t>Suv hayvonlarining ko‘pchiligida suzgichlar bor. Masalan, </a:t>
            </a:r>
          </a:p>
          <a:p>
            <a:pPr algn="ctr"/>
            <a:r>
              <a:rPr lang="" sz="2400" b="1" dirty="0">
                <a:latin typeface="+mj-lt"/>
              </a:rPr>
              <a:t>delfin va kit suzgichlari yordamida harakatlanadi. Sakkizoyoq va meduzaning harakatlanishiga esa paypaslagichlari </a:t>
            </a:r>
          </a:p>
          <a:p>
            <a:pPr algn="ctr"/>
            <a:r>
              <a:rPr lang="" sz="2400" b="1" dirty="0">
                <a:latin typeface="+mj-lt"/>
              </a:rPr>
              <a:t>yordam beradi.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D64B93A-9675-9E45-ABEC-7AB87E373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32" y="544513"/>
            <a:ext cx="5524500" cy="310515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53E44279-779A-9B44-AEF7-B3E0DF457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98" y="2853868"/>
            <a:ext cx="6135710" cy="381409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C7448-75C1-9842-BC00-414E34F7E14D}"/>
              </a:ext>
            </a:extLst>
          </p:cNvPr>
          <p:cNvSpPr txBox="1"/>
          <p:nvPr/>
        </p:nvSpPr>
        <p:spPr>
          <a:xfrm>
            <a:off x="6094412" y="4029706"/>
            <a:ext cx="5810394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4000" b="1" i="1" u="sng" dirty="0">
                <a:solidFill>
                  <a:schemeClr val="bg1"/>
                </a:solidFill>
                <a:latin typeface="+mj-lt"/>
                <a:hlinkClick r:id="rId5" tooltip="Yoʻl-yoʻl kitla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</a:t>
            </a:r>
            <a:r>
              <a:rPr lang="" sz="4000" b="1" i="1" u="sng" dirty="0">
                <a:solidFill>
                  <a:schemeClr val="bg1"/>
                </a:solidFill>
                <a:effectLst/>
                <a:latin typeface="+mj-lt"/>
                <a:hlinkClick r:id="rId5" tooltip="Yoʻl-yoʻl kitla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oʻl-yoʻl kitlar</a:t>
            </a:r>
            <a:r>
              <a:rPr lang="" sz="4000" b="1" i="1" dirty="0">
                <a:solidFill>
                  <a:schemeClr val="bg1"/>
                </a:solidFill>
                <a:effectLst/>
                <a:latin typeface="+mj-lt"/>
              </a:rPr>
              <a:t>  </a:t>
            </a:r>
            <a:r>
              <a:rPr lang="" sz="4000" b="1" i="1" u="none" strike="noStrike" dirty="0">
                <a:solidFill>
                  <a:schemeClr val="bg1"/>
                </a:solidFill>
                <a:effectLst/>
                <a:latin typeface="+mj-lt"/>
                <a:hlinkClick r:id="rId6" tooltip="Sut emizuvchila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sut emizuvchi hayvon</a:t>
            </a:r>
            <a:r>
              <a:rPr lang="" sz="4000" b="1" i="1" dirty="0">
                <a:effectLst/>
                <a:latin typeface="+mj-lt"/>
              </a:rPr>
              <a:t>.</a:t>
            </a:r>
            <a:endParaRPr lang="" sz="4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8960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C2D3F-CDE3-8D4A-99CA-69F37E303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C8F714C-2367-B64C-8033-1507F732D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7" y="0"/>
            <a:ext cx="12192000" cy="6821327"/>
          </a:xfr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A77A3780-CE31-BE42-94FB-EB7221801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70" y="406988"/>
            <a:ext cx="5079536" cy="338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4BE9AC-D12E-2442-BF15-405C5228187C}"/>
              </a:ext>
            </a:extLst>
          </p:cNvPr>
          <p:cNvSpPr txBox="1"/>
          <p:nvPr/>
        </p:nvSpPr>
        <p:spPr>
          <a:xfrm>
            <a:off x="5171703" y="169982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56A86BB-616E-3746-BE0D-3AD7C62E4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67" y="3178391"/>
            <a:ext cx="4599037" cy="3067522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856966-0D4B-D348-847C-82E9273CDFAF}"/>
              </a:ext>
            </a:extLst>
          </p:cNvPr>
          <p:cNvSpPr txBox="1"/>
          <p:nvPr/>
        </p:nvSpPr>
        <p:spPr>
          <a:xfrm>
            <a:off x="180614" y="92188"/>
            <a:ext cx="6549940" cy="310854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2800" b="1" i="1" dirty="0">
                <a:solidFill>
                  <a:srgbClr val="C00000"/>
                </a:solidFill>
                <a:effectLst/>
                <a:latin typeface="+mj-lt"/>
              </a:rPr>
              <a:t>Meduza- gavdasi xira shaffof soyabon yoki qoʻngʻiroq shaklda, diametri bir necha mm dan 2–3 m gacha. Soyaboni chetlarida paypaslagichlari va sezgi organlari joylashgan. Ogʻzi soyabonining ostki botiq tomoni oʻrtasida boʻlib, odatda, ogʻiz parraklari bilan </a:t>
            </a:r>
            <a:r>
              <a:rPr lang="" sz="2800" b="1" i="1" dirty="0" smtClean="0">
                <a:solidFill>
                  <a:srgbClr val="C00000"/>
                </a:solidFill>
                <a:effectLst/>
                <a:latin typeface="+mj-lt"/>
              </a:rPr>
              <a:t>oʻralgan.</a:t>
            </a:r>
            <a:endParaRPr lang="" sz="28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E33DC100-D0B0-D24F-B9A4-4321F2259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886" y="3787188"/>
            <a:ext cx="4248161" cy="2523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244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8EAC7-D9A1-3242-B274-CC94BBED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C201F6B-908A-A946-A43E-39F34AED2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8B103A66-206E-3142-91C4-76B46EE97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-170710"/>
            <a:ext cx="4799611" cy="3599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2AF3AAD-950D-0044-A245-2E7CCA211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17" y="3497018"/>
            <a:ext cx="4923500" cy="32802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3B5089-0B4C-DB4D-8506-1AC0F2FA2544}"/>
              </a:ext>
            </a:extLst>
          </p:cNvPr>
          <p:cNvSpPr txBox="1"/>
          <p:nvPr/>
        </p:nvSpPr>
        <p:spPr>
          <a:xfrm>
            <a:off x="5943824" y="-1"/>
            <a:ext cx="56758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" sz="3600" b="1" i="1" dirty="0">
                <a:solidFill>
                  <a:srgbClr val="202122"/>
                </a:solidFill>
                <a:effectLst/>
                <a:latin typeface="-apple-system"/>
              </a:rPr>
              <a:t>Baliq sezgi organlari ko'z, quloq, burun, mo'ylov va yon chiziqlardan iborat. Baliq uzoqni ko'rolmaydi. U bir metr uzoqlikdagi narsalarni </a:t>
            </a:r>
            <a:r>
              <a:rPr lang="" sz="3600" b="1" i="1" dirty="0" smtClean="0">
                <a:solidFill>
                  <a:srgbClr val="202122"/>
                </a:solidFill>
                <a:effectLst/>
                <a:latin typeface="-apple-system"/>
              </a:rPr>
              <a:t>ko'ra oladi</a:t>
            </a:r>
            <a:r>
              <a:rPr lang="" sz="3600" b="1" i="1" dirty="0">
                <a:solidFill>
                  <a:srgbClr val="202122"/>
                </a:solidFill>
                <a:effectLst/>
                <a:latin typeface="-apple-system"/>
              </a:rPr>
              <a:t>.</a:t>
            </a:r>
            <a:endParaRPr lang="" sz="36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D340C-89F7-634F-8A3B-7FF8F2875FE1}"/>
              </a:ext>
            </a:extLst>
          </p:cNvPr>
          <p:cNvSpPr txBox="1"/>
          <p:nvPr/>
        </p:nvSpPr>
        <p:spPr>
          <a:xfrm>
            <a:off x="586756" y="3704547"/>
            <a:ext cx="5507656" cy="286232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3600" b="1" i="1"/>
              <a:t>Asosan chagʻalay suv katta suv havzalarida, suv omborlarida yashaydi. Asosiy yemishi baliq hisoblanadi. </a:t>
            </a:r>
          </a:p>
        </p:txBody>
      </p:sp>
    </p:spTree>
    <p:extLst>
      <p:ext uri="{BB962C8B-B14F-4D97-AF65-F5344CB8AC3E}">
        <p14:creationId xmlns:p14="http://schemas.microsoft.com/office/powerpoint/2010/main" val="71944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F769D-359B-E542-B8DA-C420E0FC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2E82B0C-84B4-3445-9FB0-456735218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2824"/>
          </a:xfr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B9924E96-8369-D247-9EAF-889DE4FCB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51" y="579821"/>
            <a:ext cx="4487049" cy="3365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AA7664-7CE5-0B46-AEA2-C91FA43FCE6A}"/>
              </a:ext>
            </a:extLst>
          </p:cNvPr>
          <p:cNvSpPr txBox="1"/>
          <p:nvPr/>
        </p:nvSpPr>
        <p:spPr>
          <a:xfrm>
            <a:off x="6515710" y="372233"/>
            <a:ext cx="4987637" cy="224676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2800" b="1" i="1">
                <a:effectLst/>
                <a:latin typeface="-apple-system"/>
              </a:rPr>
              <a:t>Akula- dum suzgichi kuchli rivojlangan, har xil kattalikdagi  ikkita bo‘lakdan iborat. Tishlari ko‘p, uchi o‘tkir. Yirtqich akulaning tishlari juda yirik.</a:t>
            </a:r>
            <a:endParaRPr lang="" sz="2800" b="1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44856-D8CC-9E49-AE11-A3E1419F5DD0}"/>
              </a:ext>
            </a:extLst>
          </p:cNvPr>
          <p:cNvSpPr txBox="1"/>
          <p:nvPr/>
        </p:nvSpPr>
        <p:spPr>
          <a:xfrm>
            <a:off x="881851" y="4595034"/>
            <a:ext cx="5734634" cy="15696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sz="2400" b="1" i="1">
                <a:effectLst/>
                <a:latin typeface="-apple-system"/>
              </a:rPr>
              <a:t>Toshbaqalar — sudralib yuruvchilar turkumi. Tanasi suyakmuguz yoki suyakteri sovut bilan qoplangan. Sovut orqa va qorin qalqondan iborat.</a:t>
            </a:r>
            <a:endParaRPr lang="" sz="2400" b="1" i="1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AE9A6F2A-C8BD-C646-90AA-CBDCFF45F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10" y="2956956"/>
            <a:ext cx="5098666" cy="3027333"/>
          </a:xfrm>
          <a:prstGeom prst="roundRect">
            <a:avLst>
              <a:gd name="adj" fmla="val 3628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119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F190D-8419-7F4E-86B5-AF910098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A71C72B-0F16-A143-9C60-E032CBFC4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9"/>
            <a:ext cx="12192000" cy="6858001"/>
          </a:xfr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9459DDA5-72BB-6343-8A00-99324A2DC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63" y="2097088"/>
            <a:ext cx="4967836" cy="3326676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5DA442C-5E31-5A49-B839-A7F355D98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4" y="3220981"/>
            <a:ext cx="4967836" cy="331189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3EFB75-57C1-2B49-85D7-A8380536395E}"/>
              </a:ext>
            </a:extLst>
          </p:cNvPr>
          <p:cNvSpPr txBox="1"/>
          <p:nvPr/>
        </p:nvSpPr>
        <p:spPr>
          <a:xfrm>
            <a:off x="262333" y="325128"/>
            <a:ext cx="7977046" cy="255454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" sz="4000" b="1" i="1"/>
              <a:t>Suvning inson hayotidagi </a:t>
            </a:r>
          </a:p>
          <a:p>
            <a:pPr algn="l"/>
            <a:r>
              <a:rPr lang="" sz="4000" b="1" i="1"/>
              <a:t>ahamiyati juda katta. Suv </a:t>
            </a:r>
          </a:p>
          <a:p>
            <a:pPr algn="l"/>
            <a:r>
              <a:rPr lang="" sz="4000" b="1" i="1"/>
              <a:t>barcha tirik organizmlar uchun </a:t>
            </a:r>
          </a:p>
          <a:p>
            <a:pPr algn="l"/>
            <a:r>
              <a:rPr lang="" sz="4000" b="1" i="1"/>
              <a:t>hayot manbaidir.</a:t>
            </a:r>
          </a:p>
        </p:txBody>
      </p:sp>
    </p:spTree>
    <p:extLst>
      <p:ext uri="{BB962C8B-B14F-4D97-AF65-F5344CB8AC3E}">
        <p14:creationId xmlns:p14="http://schemas.microsoft.com/office/powerpoint/2010/main" val="177875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349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Arial Black</vt:lpstr>
      <vt:lpstr>Times New Roman</vt:lpstr>
      <vt:lpstr>Trebuchet MS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Неизвестный пользователь</dc:creator>
  <cp:lastModifiedBy>Sh. Abdulaziz</cp:lastModifiedBy>
  <cp:revision>10</cp:revision>
  <dcterms:created xsi:type="dcterms:W3CDTF">2021-10-09T19:55:11Z</dcterms:created>
  <dcterms:modified xsi:type="dcterms:W3CDTF">2021-10-12T08:53:05Z</dcterms:modified>
</cp:coreProperties>
</file>